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5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7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6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7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2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0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1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7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2975-A39F-5545-8951-85E926C63614}" type="datetimeFigureOut">
              <a:rPr lang="en-US" smtClean="0"/>
              <a:t>11/09/15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91D33-049C-0A49-92E8-FA0D1244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3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710" y="196259"/>
            <a:ext cx="8791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Grupo C: Auditoria clínica nos departamentos de imagem </a:t>
            </a:r>
            <a:r>
              <a:rPr lang="pt-PT" b="1" dirty="0" smtClean="0"/>
              <a:t>médica</a:t>
            </a:r>
          </a:p>
          <a:p>
            <a:pPr algn="ctr"/>
            <a:r>
              <a:rPr lang="pt-PT" b="1" dirty="0" err="1" smtClean="0">
                <a:effectLst/>
              </a:rPr>
              <a:t>Group</a:t>
            </a:r>
            <a:r>
              <a:rPr lang="pt-PT" b="1" dirty="0" smtClean="0">
                <a:effectLst/>
              </a:rPr>
              <a:t> Feedback </a:t>
            </a:r>
            <a:r>
              <a:rPr lang="pt-PT" b="1" dirty="0" err="1"/>
              <a:t>R</a:t>
            </a:r>
            <a:r>
              <a:rPr lang="pt-PT" b="1" dirty="0" err="1" smtClean="0">
                <a:effectLst/>
              </a:rPr>
              <a:t>eport</a:t>
            </a:r>
            <a:r>
              <a:rPr lang="pt-PT" b="1" dirty="0" smtClean="0">
                <a:effectLst/>
              </a:rPr>
              <a:t> 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47710" y="813284"/>
            <a:ext cx="2569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/>
              <a:t>Facilitadores:</a:t>
            </a:r>
            <a:endParaRPr lang="pt-PT" b="1" dirty="0"/>
          </a:p>
          <a:p>
            <a:r>
              <a:rPr lang="pt-PT" dirty="0"/>
              <a:t>João </a:t>
            </a:r>
            <a:r>
              <a:rPr lang="pt-PT" dirty="0" smtClean="0"/>
              <a:t>Lima</a:t>
            </a:r>
            <a:endParaRPr lang="pt-PT" dirty="0"/>
          </a:p>
          <a:p>
            <a:r>
              <a:rPr lang="pt-PT" dirty="0"/>
              <a:t>Graciano </a:t>
            </a:r>
            <a:r>
              <a:rPr lang="pt-PT" dirty="0" smtClean="0"/>
              <a:t>Paulo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14" y="2893502"/>
            <a:ext cx="5489257" cy="23318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444" y="1051876"/>
            <a:ext cx="3222556" cy="41734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95270" y="859450"/>
            <a:ext cx="255630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000090"/>
                </a:solidFill>
              </a:rPr>
              <a:t>Portugal</a:t>
            </a:r>
          </a:p>
          <a:p>
            <a:r>
              <a:rPr lang="pt-PT" b="1" dirty="0" smtClean="0">
                <a:solidFill>
                  <a:srgbClr val="000090"/>
                </a:solidFill>
              </a:rPr>
              <a:t>Brasil</a:t>
            </a:r>
          </a:p>
          <a:p>
            <a:r>
              <a:rPr lang="pt-PT" b="1" dirty="0" smtClean="0">
                <a:solidFill>
                  <a:srgbClr val="000090"/>
                </a:solidFill>
              </a:rPr>
              <a:t>Timor Leste</a:t>
            </a:r>
          </a:p>
          <a:p>
            <a:r>
              <a:rPr lang="pt-PT" b="1" dirty="0" smtClean="0">
                <a:solidFill>
                  <a:srgbClr val="000090"/>
                </a:solidFill>
              </a:rPr>
              <a:t>Cabo Verde</a:t>
            </a:r>
          </a:p>
          <a:p>
            <a:r>
              <a:rPr lang="pt-PT" b="1" dirty="0" smtClean="0">
                <a:solidFill>
                  <a:srgbClr val="000090"/>
                </a:solidFill>
              </a:rPr>
              <a:t>Portugal</a:t>
            </a:r>
          </a:p>
          <a:p>
            <a:r>
              <a:rPr lang="pt-PT" b="1" dirty="0" smtClean="0">
                <a:solidFill>
                  <a:srgbClr val="000090"/>
                </a:solidFill>
              </a:rPr>
              <a:t>Moçambique</a:t>
            </a:r>
            <a:r>
              <a:rPr lang="pt-PT" b="1" dirty="0" smtClean="0">
                <a:solidFill>
                  <a:srgbClr val="000090"/>
                </a:solidFill>
                <a:effectLst/>
              </a:rPr>
              <a:t> </a:t>
            </a:r>
            <a:endParaRPr lang="en-US" b="1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5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7403" y="787675"/>
            <a:ext cx="7942218" cy="4969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b="1" dirty="0" smtClean="0"/>
              <a:t>Nenhum País de língua oficial Portuguesa tem implementado um modelo de auditoria clínica no contexto do definido nas </a:t>
            </a:r>
            <a:r>
              <a:rPr lang="pt-PT" b="1" dirty="0" err="1" smtClean="0"/>
              <a:t>International</a:t>
            </a:r>
            <a:r>
              <a:rPr lang="pt-PT" b="1" dirty="0" smtClean="0"/>
              <a:t> BSS;</a:t>
            </a: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b="1" dirty="0" smtClean="0">
                <a:solidFill>
                  <a:srgbClr val="000090"/>
                </a:solidFill>
              </a:rPr>
              <a:t>A auditoria clínica não deve ser confundida com os sistemas de certificação da qualidade (do tipo </a:t>
            </a:r>
            <a:r>
              <a:rPr lang="pt-PT" b="1" dirty="0" err="1" smtClean="0">
                <a:solidFill>
                  <a:srgbClr val="000090"/>
                </a:solidFill>
              </a:rPr>
              <a:t>joint</a:t>
            </a:r>
            <a:r>
              <a:rPr lang="pt-PT" b="1" dirty="0" smtClean="0">
                <a:solidFill>
                  <a:srgbClr val="000090"/>
                </a:solidFill>
              </a:rPr>
              <a:t> </a:t>
            </a:r>
            <a:r>
              <a:rPr lang="pt-PT" b="1" dirty="0" err="1" smtClean="0">
                <a:solidFill>
                  <a:srgbClr val="000090"/>
                </a:solidFill>
              </a:rPr>
              <a:t>commission</a:t>
            </a:r>
            <a:r>
              <a:rPr lang="pt-PT" b="1" dirty="0" smtClean="0">
                <a:solidFill>
                  <a:srgbClr val="000090"/>
                </a:solidFill>
              </a:rPr>
              <a:t> ou ISO), apesar de poderem ser deles parte integrante;</a:t>
            </a: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b="1" dirty="0" smtClean="0"/>
              <a:t>O CBR tem um “Programa de acreditação de diagnóstico por imagem” com programa de formação para os auditores;</a:t>
            </a: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b="1" dirty="0" smtClean="0">
                <a:solidFill>
                  <a:srgbClr val="000090"/>
                </a:solidFill>
              </a:rPr>
              <a:t>Deveria ser planeado a elaboração de um manual em Português para a implementação de um modelo de auditoria clínica, através de um grupo multidisciplinar, suficientemente flexível para se adaptar à realidade objectiva de cada país;</a:t>
            </a:r>
          </a:p>
          <a:p>
            <a:pPr marL="34290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b="1" dirty="0" smtClean="0"/>
              <a:t>Foi identificada a necessidade de haver um modelo de auditoria clínica não porque resulta de um normativo legal, mas porque na realidade a evidência demonstra que melhora a qualidade dos serviços prestados e diminui o erro;</a:t>
            </a:r>
          </a:p>
        </p:txBody>
      </p:sp>
    </p:spTree>
    <p:extLst>
      <p:ext uri="{BB962C8B-B14F-4D97-AF65-F5344CB8AC3E}">
        <p14:creationId xmlns:p14="http://schemas.microsoft.com/office/powerpoint/2010/main" val="378788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176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ESTESC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Graciano Paulo</dc:creator>
  <cp:lastModifiedBy>Graciano Paulo</cp:lastModifiedBy>
  <cp:revision>2</cp:revision>
  <dcterms:created xsi:type="dcterms:W3CDTF">2015-09-11T00:09:25Z</dcterms:created>
  <dcterms:modified xsi:type="dcterms:W3CDTF">2015-09-11T00:28:25Z</dcterms:modified>
</cp:coreProperties>
</file>