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666" r:id="rId2"/>
    <p:sldId id="670" r:id="rId3"/>
    <p:sldId id="667" r:id="rId4"/>
    <p:sldId id="672" r:id="rId5"/>
    <p:sldId id="668" r:id="rId6"/>
    <p:sldId id="677" r:id="rId7"/>
    <p:sldId id="673" r:id="rId8"/>
    <p:sldId id="678" r:id="rId9"/>
    <p:sldId id="669" r:id="rId10"/>
    <p:sldId id="679" r:id="rId11"/>
    <p:sldId id="674" r:id="rId12"/>
    <p:sldId id="675" r:id="rId13"/>
    <p:sldId id="676" r:id="rId14"/>
    <p:sldId id="681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24" autoAdjust="0"/>
  </p:normalViewPr>
  <p:slideViewPr>
    <p:cSldViewPr showGuides="1">
      <p:cViewPr varScale="1">
        <p:scale>
          <a:sx n="70" d="100"/>
          <a:sy n="70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F1925-95D6-4022-A443-40CF110C9769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9410E-083F-494A-A983-3346DB155CD0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608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81B1C-26E1-4A40-B99A-7B3E25289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152D4D3-3D43-4E5C-B918-489458AF380F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2A23BD7-1715-4961-8087-00EE52CAA849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br/url?sa=i&amp;rct=j&amp;q=&amp;esrc=s&amp;source=images&amp;cd=&amp;cad=rja&amp;uact=8&amp;ved=0CAcQjRxqFQoTCKGTnKXM7ccCFcE_FAodboMDUw&amp;url=http://www.discogs.com/Beatles-The-Long-And-Winding-Road/release/1699227&amp;bvm=bv.102022582,d.d24&amp;psig=AFQjCNH01QJ38qJFUW0_IrBW6R2V8eoGfw&amp;ust=1442013073185799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429000"/>
            <a:ext cx="8208912" cy="3096344"/>
          </a:xfrm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pt-BR" sz="4000" dirty="0" smtClean="0"/>
              <a:t>GRUPO B</a:t>
            </a:r>
          </a:p>
          <a:p>
            <a:pPr marL="118872" indent="0" algn="ctr">
              <a:buNone/>
            </a:pPr>
            <a:endParaRPr lang="pt-BR" sz="4000" dirty="0"/>
          </a:p>
          <a:p>
            <a:pPr marL="118872" indent="0" algn="ctr">
              <a:buNone/>
            </a:pPr>
            <a:r>
              <a:rPr lang="pt-BR" sz="4000" dirty="0" smtClean="0">
                <a:solidFill>
                  <a:srgbClr val="FFC000"/>
                </a:solidFill>
              </a:rPr>
              <a:t>A Segurança do doente:</a:t>
            </a:r>
          </a:p>
          <a:p>
            <a:pPr marL="118872" indent="0" algn="ctr">
              <a:buNone/>
            </a:pPr>
            <a:r>
              <a:rPr lang="pt-BR" sz="4000" dirty="0" smtClean="0">
                <a:solidFill>
                  <a:srgbClr val="FFC000"/>
                </a:solidFill>
              </a:rPr>
              <a:t>Da prescrição ao resultado final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764704"/>
            <a:ext cx="908138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9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>
                <a:solidFill>
                  <a:srgbClr val="FFC000"/>
                </a:solidFill>
              </a:rPr>
              <a:t>A Segurança do doente </a:t>
            </a:r>
            <a:r>
              <a:rPr lang="pt-BR" sz="3600" dirty="0" smtClean="0">
                <a:solidFill>
                  <a:srgbClr val="FFC000"/>
                </a:solidFill>
              </a:rPr>
              <a:t/>
            </a:r>
            <a:br>
              <a:rPr lang="pt-BR" sz="3600" dirty="0" smtClean="0">
                <a:solidFill>
                  <a:srgbClr val="FFC000"/>
                </a:solidFill>
              </a:rPr>
            </a:br>
            <a:r>
              <a:rPr lang="pt-BR" sz="3600" dirty="0" smtClean="0">
                <a:solidFill>
                  <a:srgbClr val="FFC000"/>
                </a:solidFill>
              </a:rPr>
              <a:t>O </a:t>
            </a:r>
            <a:r>
              <a:rPr lang="pt-BR" sz="3600" dirty="0">
                <a:solidFill>
                  <a:srgbClr val="FFC000"/>
                </a:solidFill>
              </a:rPr>
              <a:t>Caminho da prescrição ao resultado final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Antes</a:t>
            </a:r>
          </a:p>
          <a:p>
            <a:pPr lvl="2"/>
            <a:r>
              <a:rPr lang="pt-BR" dirty="0" smtClean="0"/>
              <a:t>Conhecimento – Ensino Informação</a:t>
            </a:r>
          </a:p>
          <a:p>
            <a:pPr lvl="2"/>
            <a:r>
              <a:rPr lang="pt-BR" dirty="0" smtClean="0"/>
              <a:t>Interação  entre os diversos profissionais e com o paciente.</a:t>
            </a:r>
          </a:p>
          <a:p>
            <a:pPr lvl="2"/>
            <a:r>
              <a:rPr lang="pt-BR" dirty="0" smtClean="0">
                <a:solidFill>
                  <a:srgbClr val="FFC000"/>
                </a:solidFill>
              </a:rPr>
              <a:t>Justificação</a:t>
            </a:r>
          </a:p>
          <a:p>
            <a:pPr marL="768096" lvl="2" indent="0">
              <a:buNone/>
            </a:pPr>
            <a:endParaRPr lang="pt-BR" dirty="0" smtClean="0"/>
          </a:p>
          <a:p>
            <a:r>
              <a:rPr lang="pt-BR" dirty="0" smtClean="0"/>
              <a:t>Durante</a:t>
            </a:r>
          </a:p>
          <a:p>
            <a:pPr lvl="2"/>
            <a:r>
              <a:rPr lang="pt-BR" dirty="0" smtClean="0"/>
              <a:t>Individualização</a:t>
            </a:r>
          </a:p>
          <a:p>
            <a:pPr lvl="2"/>
            <a:r>
              <a:rPr lang="pt-BR" dirty="0" smtClean="0"/>
              <a:t>Adequação</a:t>
            </a:r>
          </a:p>
          <a:p>
            <a:pPr lvl="2"/>
            <a:r>
              <a:rPr lang="pt-BR" dirty="0" smtClean="0">
                <a:solidFill>
                  <a:srgbClr val="FFC000"/>
                </a:solidFill>
              </a:rPr>
              <a:t>Otimização – Boas praticas</a:t>
            </a:r>
            <a:endParaRPr lang="pt-BR" dirty="0">
              <a:solidFill>
                <a:srgbClr val="FFC000"/>
              </a:solidFill>
            </a:endParaRPr>
          </a:p>
          <a:p>
            <a:pPr marL="768096" lvl="2" indent="0">
              <a:buNone/>
            </a:pPr>
            <a:endParaRPr lang="pt-BR" dirty="0" smtClean="0"/>
          </a:p>
          <a:p>
            <a:r>
              <a:rPr lang="pt-BR" dirty="0" smtClean="0"/>
              <a:t>Depois</a:t>
            </a:r>
          </a:p>
          <a:p>
            <a:pPr lvl="2"/>
            <a:r>
              <a:rPr lang="pt-BR" dirty="0" smtClean="0"/>
              <a:t>Monitorização (populacional/individual)</a:t>
            </a:r>
          </a:p>
          <a:p>
            <a:pPr lvl="2"/>
            <a:r>
              <a:rPr lang="pt-BR" dirty="0" smtClean="0"/>
              <a:t>Melhoria continuada - feedback</a:t>
            </a:r>
          </a:p>
          <a:p>
            <a:pPr lvl="2"/>
            <a:r>
              <a:rPr lang="pt-BR" dirty="0" smtClean="0">
                <a:solidFill>
                  <a:srgbClr val="FFC000"/>
                </a:solidFill>
              </a:rPr>
              <a:t>Limitação - Legislação</a:t>
            </a:r>
          </a:p>
          <a:p>
            <a:pPr lvl="2"/>
            <a:endParaRPr lang="pt-BR" dirty="0"/>
          </a:p>
          <a:p>
            <a:pPr lvl="2"/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8715404" y="6581001"/>
            <a:ext cx="500066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BR" sz="1200" dirty="0">
                <a:solidFill>
                  <a:srgbClr val="D4D4D6">
                    <a:lumMod val="50000"/>
                  </a:srgbClr>
                </a:solidFill>
                <a:latin typeface="Verdana" pitchFamily="34" charset="0"/>
              </a:rPr>
              <a:t>MV</a:t>
            </a:r>
            <a:endParaRPr lang="pt-BR" dirty="0">
              <a:solidFill>
                <a:srgbClr val="D4D4D6">
                  <a:lumMod val="50000"/>
                </a:srgb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0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Diálogo sobre o risco-benefício no uso da radiação médica diagnóstica</a:t>
            </a:r>
            <a:endParaRPr lang="pt-B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pt-BR" dirty="0" smtClean="0"/>
              <a:t>As mensagens devem ser claras e adequadas e indivudualizdas aos grupos-alvo específicos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3429000"/>
            <a:ext cx="24003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899592" y="6074132"/>
            <a:ext cx="72736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solidFill>
                  <a:schemeClr val="accent1"/>
                </a:solidFill>
              </a:rPr>
              <a:t>Informação Pertinente </a:t>
            </a:r>
            <a:r>
              <a:rPr lang="pt-BR" sz="2800" dirty="0">
                <a:solidFill>
                  <a:schemeClr val="accent1"/>
                </a:solidFill>
              </a:rPr>
              <a:t>/</a:t>
            </a:r>
            <a:r>
              <a:rPr lang="pt-BR" sz="2800" dirty="0" smtClean="0">
                <a:solidFill>
                  <a:schemeClr val="accent1"/>
                </a:solidFill>
              </a:rPr>
              <a:t>Comunicação Adequada</a:t>
            </a:r>
            <a:endParaRPr lang="pt-BR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55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52728"/>
          </a:xfrm>
        </p:spPr>
        <p:txBody>
          <a:bodyPr>
            <a:normAutofit/>
          </a:bodyPr>
          <a:lstStyle/>
          <a:p>
            <a:r>
              <a:rPr lang="pt-BR" sz="3600" dirty="0" smtClean="0"/>
              <a:t>Quem são as partes interessadas?</a:t>
            </a:r>
            <a:br>
              <a:rPr lang="pt-BR" sz="3600" dirty="0" smtClean="0"/>
            </a:br>
            <a:r>
              <a:rPr lang="pt-BR" sz="3600" dirty="0" smtClean="0"/>
              <a:t>De quem é o problema?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FFFF00"/>
                </a:solidFill>
              </a:rPr>
              <a:t>PACIENTES</a:t>
            </a:r>
          </a:p>
          <a:p>
            <a:r>
              <a:rPr lang="pt-BR" sz="2800" dirty="0" smtClean="0"/>
              <a:t>Médicos</a:t>
            </a:r>
          </a:p>
          <a:p>
            <a:r>
              <a:rPr lang="pt-BR" sz="2800" dirty="0" smtClean="0"/>
              <a:t>Físicos</a:t>
            </a:r>
          </a:p>
          <a:p>
            <a:r>
              <a:rPr lang="pt-BR" sz="2800" dirty="0" smtClean="0"/>
              <a:t>Técnicos</a:t>
            </a:r>
          </a:p>
          <a:p>
            <a:r>
              <a:rPr lang="pt-BR" sz="2800" dirty="0" smtClean="0"/>
              <a:t>Educadores</a:t>
            </a:r>
          </a:p>
          <a:p>
            <a:r>
              <a:rPr lang="pt-BR" sz="2800" dirty="0" smtClean="0"/>
              <a:t>Fabricantes</a:t>
            </a:r>
          </a:p>
          <a:p>
            <a:r>
              <a:rPr lang="pt-BR" sz="2800" dirty="0" smtClean="0"/>
              <a:t>Governantes</a:t>
            </a:r>
          </a:p>
          <a:p>
            <a:r>
              <a:rPr lang="pt-BR" sz="2800" dirty="0"/>
              <a:t>Instituições e Associações </a:t>
            </a:r>
            <a:r>
              <a:rPr lang="pt-BR" sz="2800" dirty="0" smtClean="0"/>
              <a:t>profissionais</a:t>
            </a:r>
          </a:p>
          <a:p>
            <a:r>
              <a:rPr lang="pt-BR" sz="2800" dirty="0" smtClean="0"/>
              <a:t>Sociedade civil</a:t>
            </a:r>
          </a:p>
          <a:p>
            <a:r>
              <a:rPr lang="pt-BR" sz="2800" dirty="0" smtClean="0"/>
              <a:t>Organismos </a:t>
            </a:r>
            <a:r>
              <a:rPr lang="pt-BR" sz="2800" dirty="0"/>
              <a:t>Internacionais</a:t>
            </a:r>
          </a:p>
          <a:p>
            <a:pPr marL="118872" indent="0">
              <a:buNone/>
            </a:pPr>
            <a:endParaRPr lang="pt-BR" sz="2800" dirty="0"/>
          </a:p>
          <a:p>
            <a:endParaRPr lang="pt-BR" sz="2800" dirty="0" smtClean="0"/>
          </a:p>
          <a:p>
            <a:endParaRPr lang="pt-BR" sz="2800" dirty="0"/>
          </a:p>
          <a:p>
            <a:pPr marL="118872" indent="0">
              <a:buNone/>
            </a:pPr>
            <a:endParaRPr lang="pt-BR" sz="2800" dirty="0"/>
          </a:p>
          <a:p>
            <a:pPr marL="118872" indent="0">
              <a:buNone/>
            </a:pPr>
            <a:endParaRPr lang="pt-BR" sz="2800" dirty="0" smtClean="0"/>
          </a:p>
          <a:p>
            <a:endParaRPr lang="pt-BR" sz="2800" dirty="0"/>
          </a:p>
          <a:p>
            <a:endParaRPr lang="pt-BR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996" y="1484784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77203" y="5879013"/>
            <a:ext cx="75838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/>
            <a:r>
              <a:rPr lang="pt-BR" sz="3600" dirty="0">
                <a:solidFill>
                  <a:srgbClr val="F0AD00"/>
                </a:solidFill>
              </a:rPr>
              <a:t>... Todos </a:t>
            </a:r>
            <a:r>
              <a:rPr lang="pt-BR" sz="3600" dirty="0" smtClean="0">
                <a:solidFill>
                  <a:srgbClr val="F0AD00"/>
                </a:solidFill>
              </a:rPr>
              <a:t>nós, cada um tem o seu papel</a:t>
            </a:r>
            <a:endParaRPr lang="pt-BR" sz="3600" dirty="0">
              <a:solidFill>
                <a:srgbClr val="F0A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9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332656"/>
            <a:ext cx="9081381" cy="2088232"/>
          </a:xfrm>
          <a:prstGeom prst="rect">
            <a:avLst/>
          </a:prstGeom>
        </p:spPr>
      </p:pic>
      <p:pic>
        <p:nvPicPr>
          <p:cNvPr id="3" name="Picture 2" descr="Imagem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6184" y="2647907"/>
            <a:ext cx="5724128" cy="388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23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429000"/>
            <a:ext cx="8208912" cy="3096344"/>
          </a:xfrm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pt-BR" sz="4000" dirty="0" smtClean="0"/>
              <a:t>GRUPO B</a:t>
            </a:r>
          </a:p>
          <a:p>
            <a:pPr marL="118872" indent="0" algn="ctr">
              <a:buNone/>
            </a:pPr>
            <a:endParaRPr lang="pt-BR" sz="4000" dirty="0"/>
          </a:p>
          <a:p>
            <a:pPr marL="118872" indent="0" algn="ctr">
              <a:buNone/>
            </a:pPr>
            <a:r>
              <a:rPr lang="pt-BR" sz="4000" dirty="0" smtClean="0">
                <a:solidFill>
                  <a:srgbClr val="FFC000"/>
                </a:solidFill>
              </a:rPr>
              <a:t>A Segurança do doente:</a:t>
            </a:r>
          </a:p>
          <a:p>
            <a:pPr marL="118872" indent="0" algn="ctr">
              <a:buNone/>
            </a:pPr>
            <a:r>
              <a:rPr lang="pt-BR" sz="4000" dirty="0" smtClean="0">
                <a:solidFill>
                  <a:srgbClr val="FFC000"/>
                </a:solidFill>
              </a:rPr>
              <a:t>Da prescrição ao resultado final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764704"/>
            <a:ext cx="908138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33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Distintos pontos de vista</a:t>
            </a:r>
            <a:endParaRPr lang="pt-B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99735"/>
            <a:ext cx="8229600" cy="4625609"/>
          </a:xfrm>
        </p:spPr>
        <p:txBody>
          <a:bodyPr/>
          <a:lstStyle/>
          <a:p>
            <a:r>
              <a:rPr lang="pt-BR" dirty="0" smtClean="0"/>
              <a:t>Ponto de vista do  médico assitente</a:t>
            </a:r>
          </a:p>
          <a:p>
            <a:r>
              <a:rPr lang="pt-BR" dirty="0" smtClean="0"/>
              <a:t>Ponto de vista do radiologista</a:t>
            </a:r>
          </a:p>
          <a:p>
            <a:r>
              <a:rPr lang="pt-BR" dirty="0" smtClean="0"/>
              <a:t>Ponto de vista do paciente</a:t>
            </a:r>
          </a:p>
          <a:p>
            <a:r>
              <a:rPr lang="pt-BR" dirty="0" smtClean="0"/>
              <a:t>Ponto de vista da família</a:t>
            </a:r>
          </a:p>
          <a:p>
            <a:r>
              <a:rPr lang="pt-BR" dirty="0" smtClean="0"/>
              <a:t>Ponto de vista dos físicos</a:t>
            </a:r>
          </a:p>
          <a:p>
            <a:r>
              <a:rPr lang="pt-BR" dirty="0" smtClean="0"/>
              <a:t>Ponto de vista dos técnicos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FFFF00"/>
                </a:solidFill>
              </a:rPr>
              <a:t>Ponto de vista ético</a:t>
            </a:r>
          </a:p>
          <a:p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465" y="3717032"/>
            <a:ext cx="2901969" cy="280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1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18872" indent="0"/>
            <a:r>
              <a:rPr lang="pt-BR" sz="4800" dirty="0">
                <a:solidFill>
                  <a:srgbClr val="FFC000"/>
                </a:solidFill>
              </a:rPr>
              <a:t>Da prescrição ao resultado final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688631"/>
          </a:xfrm>
        </p:spPr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endParaRPr lang="pt-BR" sz="5100" dirty="0" smtClean="0"/>
          </a:p>
          <a:p>
            <a:pPr lvl="1"/>
            <a:endParaRPr lang="pt-BR" sz="5000" dirty="0"/>
          </a:p>
          <a:p>
            <a:r>
              <a:rPr lang="pt-BR" sz="6000" b="1" dirty="0"/>
              <a:t>Diferenças entre os serviços públicos e privados.</a:t>
            </a:r>
          </a:p>
          <a:p>
            <a:pPr marL="118872" indent="0">
              <a:buNone/>
            </a:pPr>
            <a:endParaRPr lang="pt-BR" sz="6000" dirty="0" smtClean="0"/>
          </a:p>
          <a:p>
            <a:r>
              <a:rPr lang="pt-BR" sz="6000" dirty="0" smtClean="0"/>
              <a:t>Exames são pedidos:  “</a:t>
            </a:r>
            <a:r>
              <a:rPr lang="pt-BR" sz="6000" i="1" dirty="0" smtClean="0"/>
              <a:t>Prescription </a:t>
            </a:r>
            <a:r>
              <a:rPr lang="pt-BR" sz="6000" dirty="0" smtClean="0"/>
              <a:t>X </a:t>
            </a:r>
            <a:r>
              <a:rPr lang="pt-BR" sz="6000" i="1" dirty="0" smtClean="0"/>
              <a:t>Order”</a:t>
            </a:r>
          </a:p>
          <a:p>
            <a:pPr lvl="1"/>
            <a:r>
              <a:rPr lang="pt-BR" sz="4000" dirty="0" smtClean="0"/>
              <a:t>Responsabilidade do exame</a:t>
            </a:r>
          </a:p>
          <a:p>
            <a:pPr lvl="2"/>
            <a:r>
              <a:rPr lang="pt-BR" sz="4000" dirty="0" smtClean="0"/>
              <a:t>Não </a:t>
            </a:r>
            <a:r>
              <a:rPr lang="pt-BR" sz="4000" dirty="0"/>
              <a:t>se permite qualquer alteração do pedido médico (CV</a:t>
            </a:r>
            <a:r>
              <a:rPr lang="pt-BR" sz="4000" dirty="0" smtClean="0"/>
              <a:t>)</a:t>
            </a:r>
          </a:p>
          <a:p>
            <a:pPr lvl="2"/>
            <a:r>
              <a:rPr lang="pt-BR" sz="4000" dirty="0" smtClean="0"/>
              <a:t>Autonomia do Radiologista</a:t>
            </a:r>
          </a:p>
          <a:p>
            <a:pPr lvl="2"/>
            <a:r>
              <a:rPr lang="pt-BR" sz="4000" dirty="0" smtClean="0"/>
              <a:t>Autonomia do Médico</a:t>
            </a:r>
          </a:p>
          <a:p>
            <a:pPr lvl="2"/>
            <a:r>
              <a:rPr lang="pt-BR" sz="4000" dirty="0" smtClean="0"/>
              <a:t>Responsabilidade Técnica</a:t>
            </a:r>
          </a:p>
          <a:p>
            <a:pPr lvl="2"/>
            <a:endParaRPr lang="pt-BR" sz="4000" dirty="0" smtClean="0"/>
          </a:p>
          <a:p>
            <a:r>
              <a:rPr lang="pt-BR" sz="6000" dirty="0"/>
              <a:t>Exames </a:t>
            </a:r>
            <a:r>
              <a:rPr lang="pt-BR" sz="6000" dirty="0" smtClean="0"/>
              <a:t>com a falta ou escassez de </a:t>
            </a:r>
          </a:p>
          <a:p>
            <a:pPr lvl="1"/>
            <a:r>
              <a:rPr lang="pt-BR" sz="4000" dirty="0" smtClean="0"/>
              <a:t>Necessidade de dados clínicos ou hipótese </a:t>
            </a:r>
            <a:r>
              <a:rPr lang="pt-BR" sz="4000" dirty="0"/>
              <a:t>diagnóstica</a:t>
            </a:r>
          </a:p>
          <a:p>
            <a:pPr lvl="2"/>
            <a:endParaRPr lang="pt-BR" sz="4000" dirty="0" smtClean="0"/>
          </a:p>
          <a:p>
            <a:r>
              <a:rPr lang="pt-BR" sz="6000" dirty="0" smtClean="0"/>
              <a:t>Formação dos Profissionais de Saúde</a:t>
            </a:r>
          </a:p>
          <a:p>
            <a:pPr lvl="1"/>
            <a:r>
              <a:rPr lang="pt-BR" sz="4000" dirty="0" smtClean="0"/>
              <a:t>Insuficiente / Inexistente</a:t>
            </a:r>
          </a:p>
        </p:txBody>
      </p:sp>
    </p:spTree>
    <p:extLst>
      <p:ext uri="{BB962C8B-B14F-4D97-AF65-F5344CB8AC3E}">
        <p14:creationId xmlns:p14="http://schemas.microsoft.com/office/powerpoint/2010/main" val="176787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Formação e Educação</a:t>
            </a:r>
            <a:endParaRPr lang="pt-B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Antenção à proteção radiológica</a:t>
            </a:r>
          </a:p>
          <a:p>
            <a:pPr marL="118872" indent="0">
              <a:buNone/>
            </a:pPr>
            <a:endParaRPr lang="pt-BR" dirty="0" smtClean="0"/>
          </a:p>
          <a:p>
            <a:r>
              <a:rPr lang="pt-BR" dirty="0" smtClean="0"/>
              <a:t>Aplicação de plataformas de treinamento</a:t>
            </a:r>
          </a:p>
          <a:p>
            <a:pPr marL="118872" indent="0">
              <a:buNone/>
            </a:pPr>
            <a:endParaRPr lang="pt-BR" dirty="0" smtClean="0"/>
          </a:p>
          <a:p>
            <a:r>
              <a:rPr lang="pt-BR" dirty="0" smtClean="0"/>
              <a:t>Inclusão no currículo das faculdades</a:t>
            </a:r>
          </a:p>
          <a:p>
            <a:pPr marL="118872" indent="0">
              <a:buNone/>
            </a:pPr>
            <a:r>
              <a:rPr lang="pt-BR" dirty="0" smtClean="0"/>
              <a:t>(médicas / fisicas e demais áreas da saúde)</a:t>
            </a:r>
          </a:p>
          <a:p>
            <a:pPr marL="118872" indent="0">
              <a:buNone/>
            </a:pPr>
            <a:endParaRPr lang="pt-BR" dirty="0" smtClean="0"/>
          </a:p>
          <a:p>
            <a:r>
              <a:rPr lang="pt-BR" dirty="0" smtClean="0"/>
              <a:t>Envolvimento</a:t>
            </a:r>
          </a:p>
          <a:p>
            <a:pPr lvl="1"/>
            <a:r>
              <a:rPr lang="pt-BR" dirty="0" smtClean="0"/>
              <a:t>Instituições de ensino</a:t>
            </a:r>
          </a:p>
          <a:p>
            <a:pPr lvl="1"/>
            <a:r>
              <a:rPr lang="pt-BR" dirty="0" smtClean="0"/>
              <a:t>Associações profissionais</a:t>
            </a:r>
          </a:p>
          <a:p>
            <a:pPr lvl="1"/>
            <a:r>
              <a:rPr lang="pt-BR" dirty="0" smtClean="0"/>
              <a:t>Organizações da sociedade civil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083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dirty="0">
                <a:solidFill>
                  <a:srgbClr val="FFC000"/>
                </a:solidFill>
              </a:rPr>
              <a:t>Da prescrição ao resultado </a:t>
            </a:r>
            <a:r>
              <a:rPr lang="pt-BR" sz="4800" dirty="0" smtClean="0">
                <a:solidFill>
                  <a:srgbClr val="FFC000"/>
                </a:solidFill>
              </a:rPr>
              <a:t>final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pt-BR" sz="2900" dirty="0"/>
          </a:p>
          <a:p>
            <a:r>
              <a:rPr lang="pt-BR" sz="5100" dirty="0">
                <a:solidFill>
                  <a:srgbClr val="FFFF00"/>
                </a:solidFill>
              </a:rPr>
              <a:t>Cultural </a:t>
            </a:r>
          </a:p>
          <a:p>
            <a:pPr lvl="1"/>
            <a:r>
              <a:rPr lang="pt-BR" sz="2900" dirty="0">
                <a:solidFill>
                  <a:srgbClr val="FFFF00"/>
                </a:solidFill>
              </a:rPr>
              <a:t>Pressão dos paciente – Paciente/Família que pede o exame !</a:t>
            </a:r>
          </a:p>
          <a:p>
            <a:pPr lvl="1"/>
            <a:r>
              <a:rPr lang="pt-BR" sz="2900" dirty="0">
                <a:solidFill>
                  <a:srgbClr val="FFFF00"/>
                </a:solidFill>
              </a:rPr>
              <a:t>“Mais exame = Melhor </a:t>
            </a:r>
            <a:r>
              <a:rPr lang="pt-BR" sz="2900" dirty="0" smtClean="0">
                <a:solidFill>
                  <a:srgbClr val="FFFF00"/>
                </a:solidFill>
              </a:rPr>
              <a:t>Assistência </a:t>
            </a:r>
            <a:r>
              <a:rPr lang="pt-BR" sz="2900" dirty="0">
                <a:solidFill>
                  <a:srgbClr val="FFFF00"/>
                </a:solidFill>
              </a:rPr>
              <a:t>Médica”</a:t>
            </a:r>
          </a:p>
          <a:p>
            <a:pPr lvl="1"/>
            <a:r>
              <a:rPr lang="pt-BR" sz="2900">
                <a:solidFill>
                  <a:srgbClr val="FFFF00"/>
                </a:solidFill>
              </a:rPr>
              <a:t>Medicina </a:t>
            </a:r>
            <a:r>
              <a:rPr lang="pt-BR" sz="2900" smtClean="0">
                <a:solidFill>
                  <a:srgbClr val="FFFF00"/>
                </a:solidFill>
              </a:rPr>
              <a:t>Defensiva - Judicializada</a:t>
            </a:r>
            <a:endParaRPr lang="pt-BR" sz="2900" dirty="0">
              <a:solidFill>
                <a:srgbClr val="FFFF00"/>
              </a:solidFill>
            </a:endParaRPr>
          </a:p>
          <a:p>
            <a:pPr marL="118872" indent="0">
              <a:buNone/>
            </a:pPr>
            <a:endParaRPr lang="pt-BR" dirty="0" smtClean="0">
              <a:solidFill>
                <a:srgbClr val="FFC000"/>
              </a:solidFill>
            </a:endParaRPr>
          </a:p>
          <a:p>
            <a:r>
              <a:rPr lang="pt-BR" dirty="0"/>
              <a:t>Fazer adequadamente os </a:t>
            </a:r>
            <a:r>
              <a:rPr lang="pt-BR" dirty="0" smtClean="0"/>
              <a:t>exames</a:t>
            </a:r>
          </a:p>
          <a:p>
            <a:r>
              <a:rPr lang="pt-BR" dirty="0" smtClean="0"/>
              <a:t>Empregos de normas de segurança</a:t>
            </a:r>
          </a:p>
          <a:p>
            <a:r>
              <a:rPr lang="pt-BR" dirty="0" smtClean="0"/>
              <a:t>Controle de qualidade</a:t>
            </a:r>
          </a:p>
          <a:p>
            <a:r>
              <a:rPr lang="pt-BR" dirty="0"/>
              <a:t>Dose de exames de adultos são semelhantes </a:t>
            </a:r>
            <a:r>
              <a:rPr lang="pt-BR" dirty="0" smtClean="0"/>
              <a:t>as </a:t>
            </a:r>
            <a:r>
              <a:rPr lang="pt-BR" dirty="0"/>
              <a:t>doses </a:t>
            </a:r>
            <a:r>
              <a:rPr lang="pt-BR" dirty="0" smtClean="0"/>
              <a:t>pediátricas</a:t>
            </a:r>
          </a:p>
          <a:p>
            <a:r>
              <a:rPr lang="pt-BR" dirty="0" smtClean="0"/>
              <a:t>Individualização </a:t>
            </a:r>
            <a:endParaRPr lang="pt-BR" dirty="0"/>
          </a:p>
          <a:p>
            <a:pPr marL="118872" indent="0">
              <a:buNone/>
            </a:pPr>
            <a:endParaRPr lang="pt-BR" dirty="0" smtClean="0">
              <a:solidFill>
                <a:srgbClr val="FFC000"/>
              </a:solidFill>
            </a:endParaRPr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8149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8715404" y="6581001"/>
            <a:ext cx="500066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BR" sz="1200" dirty="0">
                <a:solidFill>
                  <a:srgbClr val="D4D4D6">
                    <a:lumMod val="50000"/>
                  </a:srgbClr>
                </a:solidFill>
                <a:latin typeface="Verdana" pitchFamily="34" charset="0"/>
              </a:rPr>
              <a:t>MV</a:t>
            </a:r>
            <a:endParaRPr lang="pt-BR" dirty="0">
              <a:solidFill>
                <a:srgbClr val="D4D4D6">
                  <a:lumMod val="50000"/>
                </a:srgbClr>
              </a:solidFill>
              <a:latin typeface="Verdan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5040560" cy="3776725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332656"/>
            <a:ext cx="8229600" cy="1252728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200" dirty="0" smtClean="0"/>
              <a:t>O que percebemos da proteção radiológica</a:t>
            </a:r>
            <a:endParaRPr lang="pt-BR" sz="3200" dirty="0"/>
          </a:p>
        </p:txBody>
      </p:sp>
      <p:sp>
        <p:nvSpPr>
          <p:cNvPr id="5" name="Right Arrow 4"/>
          <p:cNvSpPr/>
          <p:nvPr/>
        </p:nvSpPr>
        <p:spPr>
          <a:xfrm>
            <a:off x="5076056" y="3196822"/>
            <a:ext cx="792088" cy="37619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868144" y="2818790"/>
            <a:ext cx="3275856" cy="125272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Cultura da proteção radiológica</a:t>
            </a:r>
            <a:endParaRPr lang="pt-BR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92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Cultura da Segurança Radiológica</a:t>
            </a:r>
            <a:endParaRPr lang="pt-B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pt-BR" dirty="0" smtClean="0"/>
              <a:t>Prevenção</a:t>
            </a:r>
          </a:p>
          <a:p>
            <a:r>
              <a:rPr lang="pt-BR" dirty="0" smtClean="0"/>
              <a:t>Comportamento</a:t>
            </a:r>
          </a:p>
          <a:p>
            <a:r>
              <a:rPr lang="pt-BR" dirty="0" smtClean="0"/>
              <a:t>Controle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501008"/>
            <a:ext cx="571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13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004638" y="155448"/>
            <a:ext cx="4114800" cy="125272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marL="118872"/>
            <a:r>
              <a:rPr lang="pt-BR" sz="4800" dirty="0" smtClean="0">
                <a:solidFill>
                  <a:srgbClr val="FFC000"/>
                </a:solidFill>
              </a:rPr>
              <a:t>Resultado final</a:t>
            </a:r>
            <a:endParaRPr lang="pt-BR" sz="4800" dirty="0">
              <a:solidFill>
                <a:srgbClr val="FFC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6" r="8106"/>
          <a:stretch/>
        </p:blipFill>
        <p:spPr bwMode="auto">
          <a:xfrm>
            <a:off x="1815152" y="908720"/>
            <a:ext cx="618320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7504" y="5056592"/>
            <a:ext cx="3888432" cy="1252728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marL="118872"/>
            <a:r>
              <a:rPr lang="pt-BR" sz="4800" dirty="0" smtClean="0">
                <a:solidFill>
                  <a:srgbClr val="FFC000"/>
                </a:solidFill>
              </a:rPr>
              <a:t>Da prescrição</a:t>
            </a:r>
            <a:endParaRPr lang="pt-BR" sz="4800" dirty="0">
              <a:solidFill>
                <a:srgbClr val="FFC000"/>
              </a:solidFill>
            </a:endParaRPr>
          </a:p>
        </p:txBody>
      </p:sp>
      <p:pic>
        <p:nvPicPr>
          <p:cNvPr id="1028" name="Picture 4" descr="http://cdn.discogs.com/LV6UjaxKvAPhXU6e6ZDxzcVEKnk=/fit-in/300x300/filters:strip_icc():format(jpeg):mode_rgb()/discogs-images/R-1699227-1416935968-4878.jpeg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3" y="2199092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0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8872" algn="ctr"/>
            <a:r>
              <a:rPr lang="pt-BR" sz="3200" dirty="0" smtClean="0">
                <a:solidFill>
                  <a:srgbClr val="FFC000"/>
                </a:solidFill>
              </a:rPr>
              <a:t>O Caminho da </a:t>
            </a:r>
            <a:r>
              <a:rPr lang="pt-BR" sz="3200" dirty="0">
                <a:solidFill>
                  <a:srgbClr val="FFC000"/>
                </a:solidFill>
              </a:rPr>
              <a:t>prescrição ao resultado final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837" y="1955392"/>
            <a:ext cx="8229600" cy="4625609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Início</a:t>
            </a:r>
            <a:r>
              <a:rPr lang="pt-BR" dirty="0" smtClean="0"/>
              <a:t> (Antes)</a:t>
            </a:r>
          </a:p>
          <a:p>
            <a:pPr marL="768096" lvl="2" indent="0">
              <a:buNone/>
            </a:pPr>
            <a:endParaRPr lang="pt-BR" dirty="0" smtClean="0">
              <a:solidFill>
                <a:srgbClr val="FFFF00"/>
              </a:solidFill>
            </a:endParaRPr>
          </a:p>
          <a:p>
            <a:r>
              <a:rPr lang="pt-BR" dirty="0" smtClean="0">
                <a:solidFill>
                  <a:srgbClr val="FFFF00"/>
                </a:solidFill>
              </a:rPr>
              <a:t>Meio </a:t>
            </a:r>
            <a:r>
              <a:rPr lang="pt-BR" dirty="0" smtClean="0"/>
              <a:t>(Durante)</a:t>
            </a:r>
          </a:p>
          <a:p>
            <a:pPr marL="768096" lvl="2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FF00"/>
                </a:solidFill>
              </a:rPr>
              <a:t>Fim</a:t>
            </a:r>
            <a:r>
              <a:rPr lang="pt-BR" dirty="0" smtClean="0"/>
              <a:t> (Depois)</a:t>
            </a:r>
          </a:p>
          <a:p>
            <a:pPr marL="768096" lvl="2" indent="0">
              <a:buNone/>
            </a:pPr>
            <a:endParaRPr lang="pt-BR" dirty="0"/>
          </a:p>
          <a:p>
            <a:pPr lvl="2"/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8715404" y="6581001"/>
            <a:ext cx="500066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BR" sz="1200" dirty="0">
                <a:solidFill>
                  <a:srgbClr val="D4D4D6">
                    <a:lumMod val="50000"/>
                  </a:srgbClr>
                </a:solidFill>
                <a:latin typeface="Verdana" pitchFamily="34" charset="0"/>
              </a:rPr>
              <a:t>MV</a:t>
            </a:r>
            <a:endParaRPr lang="pt-BR" dirty="0">
              <a:solidFill>
                <a:srgbClr val="D4D4D6">
                  <a:lumMod val="50000"/>
                </a:srgb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5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1242</TotalTime>
  <Words>357</Words>
  <Application>Microsoft Office PowerPoint</Application>
  <PresentationFormat>On-screen Show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Módulo</vt:lpstr>
      <vt:lpstr>PowerPoint Presentation</vt:lpstr>
      <vt:lpstr>Distintos pontos de vista</vt:lpstr>
      <vt:lpstr>Da prescrição ao resultado final</vt:lpstr>
      <vt:lpstr>Formação e Educação</vt:lpstr>
      <vt:lpstr>Da prescrição ao resultado final</vt:lpstr>
      <vt:lpstr>PowerPoint Presentation</vt:lpstr>
      <vt:lpstr>Cultura da Segurança Radiológica</vt:lpstr>
      <vt:lpstr>PowerPoint Presentation</vt:lpstr>
      <vt:lpstr>O Caminho da prescrição ao resultado final</vt:lpstr>
      <vt:lpstr>A Segurança do doente  O Caminho da prescrição ao resultado final</vt:lpstr>
      <vt:lpstr>Diálogo sobre o risco-benefício no uso da radiação médica diagnóstica</vt:lpstr>
      <vt:lpstr>Quem são as partes interessadas? De quem é o problema?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Radioimagem e Radioproteção em Pediatria</dc:title>
  <dc:creator>MKV</dc:creator>
  <cp:lastModifiedBy>Marcelo</cp:lastModifiedBy>
  <cp:revision>120</cp:revision>
  <dcterms:created xsi:type="dcterms:W3CDTF">2010-04-06T14:43:15Z</dcterms:created>
  <dcterms:modified xsi:type="dcterms:W3CDTF">2015-09-10T23:41:25Z</dcterms:modified>
</cp:coreProperties>
</file>