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EBE89-67DE-4890-B1E9-745F15EFD23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EC352-2B74-42B6-902A-9903A503C06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EC352-2B74-42B6-902A-9903A503C06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B9124-551A-47E7-9AD2-DFEAA9F08B46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4BBA8-730D-4316-AC12-D7E5254BCD5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Justification</a:t>
            </a:r>
            <a:br>
              <a:rPr lang="en-GB" dirty="0" smtClean="0"/>
            </a:br>
            <a:r>
              <a:rPr lang="en-GB" dirty="0" smtClean="0"/>
              <a:t>Group </a:t>
            </a:r>
            <a:r>
              <a:rPr lang="en-GB" dirty="0"/>
              <a:t>1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Facilitators:    </a:t>
            </a:r>
          </a:p>
          <a:p>
            <a:r>
              <a:rPr lang="en-GB" dirty="0" smtClean="0"/>
              <a:t>Felipe </a:t>
            </a:r>
            <a:r>
              <a:rPr lang="en-GB" dirty="0" err="1" smtClean="0"/>
              <a:t>Caseiro</a:t>
            </a:r>
            <a:r>
              <a:rPr lang="en-GB" dirty="0" smtClean="0"/>
              <a:t> </a:t>
            </a:r>
            <a:r>
              <a:rPr lang="en-GB" dirty="0" err="1" smtClean="0"/>
              <a:t>Alves</a:t>
            </a:r>
            <a:r>
              <a:rPr lang="en-GB" dirty="0" smtClean="0"/>
              <a:t>,  Denis Remedios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Individual Health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Brazil- </a:t>
            </a:r>
            <a:r>
              <a:rPr lang="en-GB" dirty="0">
                <a:solidFill>
                  <a:srgbClr val="FF0000"/>
                </a:solidFill>
              </a:rPr>
              <a:t>forbidden to perform exam without request</a:t>
            </a:r>
            <a:r>
              <a:rPr lang="en-GB" dirty="0"/>
              <a:t> but still happens. Not recorded.</a:t>
            </a:r>
          </a:p>
          <a:p>
            <a:pPr lvl="0"/>
            <a:r>
              <a:rPr lang="en-GB" dirty="0"/>
              <a:t>Brazil- Patient pressure to perform inappropriate exams </a:t>
            </a:r>
            <a:r>
              <a:rPr lang="en-GB" dirty="0" smtClean="0"/>
              <a:t>compounded by </a:t>
            </a:r>
            <a:r>
              <a:rPr lang="en-GB" dirty="0"/>
              <a:t>defensive practice. Legal proceedings against doctors not acceding to request for radiology </a:t>
            </a:r>
            <a:r>
              <a:rPr lang="en-GB" dirty="0" smtClean="0"/>
              <a:t>procedure.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Self referral by radiologist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Mainly in private sector</a:t>
            </a:r>
            <a:endParaRPr lang="en-GB" dirty="0"/>
          </a:p>
          <a:p>
            <a:pPr lvl="0"/>
            <a:r>
              <a:rPr lang="en-GB" dirty="0" smtClean="0"/>
              <a:t>Angola- </a:t>
            </a:r>
            <a:r>
              <a:rPr lang="en-GB" dirty="0"/>
              <a:t>Patient pressure for exam leads to consultation with a referring doctor to provide request driven by financial reasons. Type of exam determined by </a:t>
            </a:r>
            <a:r>
              <a:rPr lang="en-GB" dirty="0" smtClean="0"/>
              <a:t>cost/affordability.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Patient 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Portugal </a:t>
            </a:r>
            <a:r>
              <a:rPr lang="en-GB" dirty="0"/>
              <a:t>– radiologist should reduce expectations of patient, and refer back to requesting </a:t>
            </a:r>
            <a:r>
              <a:rPr lang="en-GB" dirty="0" smtClean="0"/>
              <a:t>clinician when </a:t>
            </a:r>
            <a:r>
              <a:rPr lang="en-GB" dirty="0" smtClean="0"/>
              <a:t>challenged</a:t>
            </a:r>
          </a:p>
          <a:p>
            <a:pPr lvl="0"/>
            <a:r>
              <a:rPr lang="en-GB" dirty="0" smtClean="0"/>
              <a:t>All- need for patient awareness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Radiologist as gatekeeper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Portugal </a:t>
            </a:r>
            <a:r>
              <a:rPr lang="en-GB" dirty="0"/>
              <a:t>– Radiologist </a:t>
            </a:r>
            <a:r>
              <a:rPr lang="en-GB" dirty="0" smtClean="0"/>
              <a:t>sometimes “invisible”- </a:t>
            </a:r>
            <a:r>
              <a:rPr lang="en-GB" dirty="0"/>
              <a:t>disadvantage as he may not be </a:t>
            </a:r>
            <a:r>
              <a:rPr lang="en-GB" dirty="0" smtClean="0"/>
              <a:t>perceived as </a:t>
            </a:r>
            <a:r>
              <a:rPr lang="en-GB" dirty="0"/>
              <a:t>a doctor</a:t>
            </a:r>
          </a:p>
          <a:p>
            <a:pPr lvl="0"/>
            <a:r>
              <a:rPr lang="en-GB" dirty="0"/>
              <a:t>Patients need to be informed and given </a:t>
            </a:r>
            <a:r>
              <a:rPr lang="en-GB" dirty="0" smtClean="0">
                <a:solidFill>
                  <a:srgbClr val="FF0000"/>
                </a:solidFill>
              </a:rPr>
              <a:t>information</a:t>
            </a:r>
            <a:r>
              <a:rPr lang="en-GB" dirty="0" smtClean="0"/>
              <a:t> about exam so justification decision better understood</a:t>
            </a:r>
            <a:endParaRPr lang="en-GB" dirty="0"/>
          </a:p>
          <a:p>
            <a:pPr lvl="0"/>
            <a:r>
              <a:rPr lang="en-GB" dirty="0">
                <a:solidFill>
                  <a:srgbClr val="FF0000"/>
                </a:solidFill>
              </a:rPr>
              <a:t>Patient </a:t>
            </a:r>
            <a:r>
              <a:rPr lang="en-GB" dirty="0" smtClean="0">
                <a:solidFill>
                  <a:srgbClr val="FF0000"/>
                </a:solidFill>
              </a:rPr>
              <a:t>advocates / groups</a:t>
            </a:r>
            <a:r>
              <a:rPr lang="en-GB" dirty="0" smtClean="0"/>
              <a:t> </a:t>
            </a:r>
            <a:r>
              <a:rPr lang="en-GB" dirty="0"/>
              <a:t>should be </a:t>
            </a:r>
            <a:r>
              <a:rPr lang="en-GB" dirty="0" smtClean="0"/>
              <a:t>engaged to improve awareness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Improved Justification:</a:t>
            </a:r>
            <a:br>
              <a:rPr lang="en-GB" dirty="0" smtClean="0"/>
            </a:br>
            <a:r>
              <a:rPr lang="en-GB" dirty="0" smtClean="0"/>
              <a:t>Suggestions for the way forward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8136904" cy="551723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Educational initiatives</a:t>
            </a:r>
          </a:p>
          <a:p>
            <a:pPr marL="914400" lvl="1" indent="-514350"/>
            <a:r>
              <a:rPr lang="en-GB" dirty="0" smtClean="0"/>
              <a:t>University undergraduate </a:t>
            </a:r>
            <a:r>
              <a:rPr lang="en-GB" dirty="0" smtClean="0"/>
              <a:t>curricula to include safety material</a:t>
            </a:r>
            <a:endParaRPr lang="en-GB" dirty="0" smtClean="0"/>
          </a:p>
          <a:p>
            <a:pPr marL="914400" lvl="1" indent="-514350"/>
            <a:r>
              <a:rPr lang="en-GB" dirty="0" smtClean="0"/>
              <a:t>Radiographer training</a:t>
            </a:r>
          </a:p>
          <a:p>
            <a:pPr marL="914400" lvl="1" indent="-514350"/>
            <a:r>
              <a:rPr lang="en-GB" dirty="0" smtClean="0"/>
              <a:t>GPs and Emergency physicians.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Help from professional bodies</a:t>
            </a:r>
          </a:p>
          <a:p>
            <a:pPr marL="914400" lvl="1" indent="-514350"/>
            <a:r>
              <a:rPr lang="en-GB" dirty="0" smtClean="0"/>
              <a:t>Referral guidelines in Portuguese</a:t>
            </a:r>
          </a:p>
          <a:p>
            <a:pPr marL="914400" lvl="1" indent="-514350"/>
            <a:r>
              <a:rPr lang="en-GB" dirty="0" smtClean="0"/>
              <a:t>Clinician involvement through awareness and education</a:t>
            </a:r>
          </a:p>
          <a:p>
            <a:pPr marL="914400" lvl="1" indent="-514350"/>
            <a:r>
              <a:rPr lang="en-GB" dirty="0" smtClean="0"/>
              <a:t>Acceptance of the principle of a request for an opinion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Help from national governmental agencies</a:t>
            </a:r>
          </a:p>
          <a:p>
            <a:pPr marL="914400" lvl="1" indent="-514350"/>
            <a:r>
              <a:rPr lang="en-GB" dirty="0" smtClean="0"/>
              <a:t>Endorsement/Support of professionally led initiatives</a:t>
            </a:r>
          </a:p>
          <a:p>
            <a:pPr marL="914400" lvl="1" indent="-514350"/>
            <a:r>
              <a:rPr lang="en-GB" dirty="0" smtClean="0"/>
              <a:t>Resource to support local training and infrastructure</a:t>
            </a:r>
          </a:p>
          <a:p>
            <a:pPr marL="914400" lvl="1" indent="-514350"/>
            <a:r>
              <a:rPr lang="en-GB" dirty="0" smtClean="0"/>
              <a:t>(legislation)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Help from International agencies</a:t>
            </a:r>
          </a:p>
          <a:p>
            <a:pPr marL="914400" lvl="1" indent="-514350"/>
            <a:r>
              <a:rPr lang="en-GB" dirty="0" smtClean="0"/>
              <a:t>Educational material in Portuguese </a:t>
            </a:r>
          </a:p>
          <a:p>
            <a:pPr marL="914400" lvl="1" indent="-514350"/>
            <a:r>
              <a:rPr lang="en-GB" dirty="0" smtClean="0"/>
              <a:t>Technical co-operation- Local </a:t>
            </a:r>
            <a:r>
              <a:rPr lang="en-GB" dirty="0" smtClean="0"/>
              <a:t>training </a:t>
            </a:r>
            <a:r>
              <a:rPr lang="en-GB" dirty="0" smtClean="0"/>
              <a:t>courses/workshops</a:t>
            </a:r>
          </a:p>
          <a:p>
            <a:pPr marL="914400" lvl="1" indent="-514350"/>
            <a:r>
              <a:rPr lang="en-GB" dirty="0" smtClean="0"/>
              <a:t>Liaison with ministries of health and competent authorities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1 participants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Countries:</a:t>
            </a:r>
          </a:p>
          <a:p>
            <a:r>
              <a:rPr lang="en-GB" dirty="0"/>
              <a:t>Portugal, Brazil, Angola, </a:t>
            </a:r>
            <a:r>
              <a:rPr lang="en-GB" dirty="0" smtClean="0"/>
              <a:t>East Timor, Cape Verde, </a:t>
            </a:r>
            <a:r>
              <a:rPr lang="en-GB" dirty="0" smtClean="0"/>
              <a:t>Sao </a:t>
            </a:r>
            <a:r>
              <a:rPr lang="en-GB" dirty="0"/>
              <a:t>Tome and Principe,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Professions</a:t>
            </a:r>
            <a:r>
              <a:rPr lang="en-GB" dirty="0"/>
              <a:t> </a:t>
            </a:r>
          </a:p>
          <a:p>
            <a:r>
              <a:rPr lang="en-GB" dirty="0"/>
              <a:t>Regulators, radiologists, radiographers, medical physics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en-GB" dirty="0" smtClean="0"/>
              <a:t>Common barriers: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00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Cape Verde, E Timor - Resources limited </a:t>
            </a:r>
          </a:p>
          <a:p>
            <a:r>
              <a:rPr lang="en-GB" dirty="0" smtClean="0"/>
              <a:t>Cape Verde- old equipment and old technology</a:t>
            </a:r>
          </a:p>
          <a:p>
            <a:pPr lvl="0"/>
            <a:r>
              <a:rPr lang="en-GB" dirty="0" smtClean="0"/>
              <a:t>Brazil- hospitals not all computerised</a:t>
            </a:r>
          </a:p>
          <a:p>
            <a:pPr lvl="0"/>
            <a:r>
              <a:rPr lang="en-GB" dirty="0" smtClean="0"/>
              <a:t>Brazil - large with vast difference in income- v. Poor areas  / better off areas. Non-uniform.</a:t>
            </a:r>
          </a:p>
          <a:p>
            <a:pPr lvl="0"/>
            <a:r>
              <a:rPr lang="en-GB" dirty="0" smtClean="0"/>
              <a:t>Brazil- differences in infrastructure for therapy. Based on old BSS ’96.</a:t>
            </a:r>
          </a:p>
          <a:p>
            <a:pPr lvl="0"/>
            <a:r>
              <a:rPr lang="en-GB" dirty="0" smtClean="0"/>
              <a:t>Cape Verde- Frequently only radiographers in departments, not  enough radiologists. Only 1 physicist.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en-GB" dirty="0" smtClean="0"/>
              <a:t>Common barriers: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680520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Brazil-  university </a:t>
            </a:r>
            <a:r>
              <a:rPr lang="en-GB" dirty="0"/>
              <a:t>training </a:t>
            </a:r>
            <a:r>
              <a:rPr lang="en-GB" dirty="0" smtClean="0"/>
              <a:t>programme </a:t>
            </a:r>
            <a:r>
              <a:rPr lang="en-GB" dirty="0"/>
              <a:t>without teaching of </a:t>
            </a:r>
            <a:r>
              <a:rPr lang="en-GB" dirty="0" smtClean="0"/>
              <a:t>justification, should </a:t>
            </a:r>
            <a:r>
              <a:rPr lang="en-GB" dirty="0" smtClean="0">
                <a:solidFill>
                  <a:srgbClr val="FF0000"/>
                </a:solidFill>
              </a:rPr>
              <a:t>share information re justification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Cape Verde has no universities</a:t>
            </a:r>
          </a:p>
          <a:p>
            <a:r>
              <a:rPr lang="en-GB" dirty="0" smtClean="0"/>
              <a:t>Cape Verde- </a:t>
            </a:r>
            <a:r>
              <a:rPr lang="en-GB" dirty="0" smtClean="0">
                <a:solidFill>
                  <a:srgbClr val="FF0000"/>
                </a:solidFill>
              </a:rPr>
              <a:t>lack of training for radiographers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Common barriers: governmental support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256584"/>
          </a:xfrm>
        </p:spPr>
        <p:txBody>
          <a:bodyPr>
            <a:normAutofit/>
          </a:bodyPr>
          <a:lstStyle/>
          <a:p>
            <a:r>
              <a:rPr lang="en-GB" dirty="0" smtClean="0"/>
              <a:t>Brazil- 2 regulatory bodies: health, radiation</a:t>
            </a:r>
          </a:p>
          <a:p>
            <a:pPr lvl="0"/>
            <a:r>
              <a:rPr lang="en-GB" dirty="0" smtClean="0"/>
              <a:t>Cape </a:t>
            </a:r>
            <a:r>
              <a:rPr lang="en-GB" dirty="0"/>
              <a:t>Verde- no legal requirement for justification so no incentive for medial referrers to justify. </a:t>
            </a:r>
          </a:p>
          <a:p>
            <a:pPr lvl="0"/>
            <a:r>
              <a:rPr lang="en-GB" dirty="0"/>
              <a:t>Cape Verde- lack of </a:t>
            </a:r>
            <a:r>
              <a:rPr lang="en-GB" dirty="0">
                <a:solidFill>
                  <a:srgbClr val="FF0000"/>
                </a:solidFill>
              </a:rPr>
              <a:t>political support</a:t>
            </a:r>
          </a:p>
          <a:p>
            <a:pPr lvl="0"/>
            <a:r>
              <a:rPr lang="en-GB" dirty="0"/>
              <a:t>Guidelines use limited even in Europe... but not necessarily measure of </a:t>
            </a:r>
            <a:r>
              <a:rPr lang="en-GB" dirty="0" smtClean="0"/>
              <a:t>value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Common barriers: Clinician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5112568"/>
          </a:xfrm>
        </p:spPr>
        <p:txBody>
          <a:bodyPr>
            <a:normAutofit/>
          </a:bodyPr>
          <a:lstStyle/>
          <a:p>
            <a:r>
              <a:rPr lang="en-GB" dirty="0" smtClean="0"/>
              <a:t>E Timor- Difficulty with clinicians requesting  inappropriate exams</a:t>
            </a:r>
          </a:p>
          <a:p>
            <a:pPr lvl="0"/>
            <a:r>
              <a:rPr lang="en-GB" dirty="0" smtClean="0"/>
              <a:t>Need for a user </a:t>
            </a:r>
            <a:r>
              <a:rPr lang="en-GB" dirty="0"/>
              <a:t>friendly </a:t>
            </a:r>
            <a:r>
              <a:rPr lang="en-GB" dirty="0" smtClean="0"/>
              <a:t>system with better communication re justification decisions</a:t>
            </a:r>
            <a:endParaRPr lang="en-GB" dirty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Suggested solutions and examples of  good practice: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All- Education of GPs and medical undergraduates needed</a:t>
            </a:r>
          </a:p>
          <a:p>
            <a:r>
              <a:rPr lang="en-GB" dirty="0" smtClean="0"/>
              <a:t>Portugal-  Education of GPs to request the appropriate test first.</a:t>
            </a:r>
          </a:p>
          <a:p>
            <a:r>
              <a:rPr lang="en-GB" dirty="0" smtClean="0"/>
              <a:t>Brazil - integration of  radiology into  curriculum of medical students in  one university. Wish to roll out to  all universities for undergraduate education.</a:t>
            </a:r>
          </a:p>
          <a:p>
            <a:pPr lvl="0"/>
            <a:r>
              <a:rPr lang="en-GB" dirty="0" smtClean="0"/>
              <a:t>Angola- </a:t>
            </a:r>
            <a:r>
              <a:rPr lang="en-GB" dirty="0"/>
              <a:t>asks for </a:t>
            </a:r>
            <a:r>
              <a:rPr lang="en-GB" dirty="0">
                <a:solidFill>
                  <a:srgbClr val="FF0000"/>
                </a:solidFill>
              </a:rPr>
              <a:t>help for </a:t>
            </a:r>
            <a:r>
              <a:rPr lang="en-GB" dirty="0" smtClean="0">
                <a:solidFill>
                  <a:srgbClr val="FF0000"/>
                </a:solidFill>
              </a:rPr>
              <a:t>material for education in radiation safety</a:t>
            </a:r>
            <a:endParaRPr lang="en-GB" dirty="0"/>
          </a:p>
          <a:p>
            <a:pPr lvl="0"/>
            <a:r>
              <a:rPr lang="en-GB" dirty="0" smtClean="0"/>
              <a:t>Sao </a:t>
            </a:r>
            <a:r>
              <a:rPr lang="en-GB" dirty="0"/>
              <a:t>Tome and Principe- need </a:t>
            </a:r>
            <a:r>
              <a:rPr lang="en-GB" dirty="0">
                <a:solidFill>
                  <a:srgbClr val="FF0000"/>
                </a:solidFill>
              </a:rPr>
              <a:t>educational initiatives </a:t>
            </a:r>
            <a:r>
              <a:rPr lang="en-GB" dirty="0"/>
              <a:t>and keen to  have </a:t>
            </a:r>
            <a:r>
              <a:rPr lang="en-GB" dirty="0">
                <a:solidFill>
                  <a:srgbClr val="FF0000"/>
                </a:solidFill>
              </a:rPr>
              <a:t>help from this group</a:t>
            </a:r>
            <a:r>
              <a:rPr lang="en-GB" dirty="0"/>
              <a:t>.</a:t>
            </a:r>
          </a:p>
          <a:p>
            <a:r>
              <a:rPr lang="en-GB" dirty="0" smtClean="0"/>
              <a:t>Print version of guidelines needed for non-computerised hospitals</a:t>
            </a:r>
          </a:p>
          <a:p>
            <a:pPr lvl="0"/>
            <a:endParaRPr lang="en-GB" dirty="0" smtClean="0"/>
          </a:p>
          <a:p>
            <a:pPr lvl="0"/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Suggested solutions and examples of  good practice: clinician collaboration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3285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 smtClean="0"/>
              <a:t>GPs </a:t>
            </a:r>
            <a:r>
              <a:rPr lang="en-GB" dirty="0" smtClean="0"/>
              <a:t>are common </a:t>
            </a:r>
            <a:r>
              <a:rPr lang="en-GB" dirty="0" smtClean="0"/>
              <a:t>referrer and </a:t>
            </a:r>
            <a:r>
              <a:rPr lang="en-GB" dirty="0" smtClean="0"/>
              <a:t>helped by </a:t>
            </a:r>
            <a:r>
              <a:rPr lang="en-GB" dirty="0" smtClean="0">
                <a:solidFill>
                  <a:srgbClr val="FF0000"/>
                </a:solidFill>
              </a:rPr>
              <a:t>referral guidelines in Portuguese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Portugal- ED allows change in the requested investigation- </a:t>
            </a:r>
            <a:r>
              <a:rPr lang="en-GB" dirty="0" smtClean="0">
                <a:solidFill>
                  <a:srgbClr val="FF0000"/>
                </a:solidFill>
              </a:rPr>
              <a:t>radiologist has the ability to modify request</a:t>
            </a:r>
            <a:r>
              <a:rPr lang="en-GB" dirty="0" smtClean="0"/>
              <a:t>. </a:t>
            </a:r>
          </a:p>
          <a:p>
            <a:r>
              <a:rPr lang="en-GB" dirty="0" smtClean="0"/>
              <a:t>E Timor- Doctors from many countries with differing backgrounds bring good practices but non-uniform.</a:t>
            </a:r>
          </a:p>
          <a:p>
            <a:pPr lvl="0"/>
            <a:r>
              <a:rPr lang="en-GB" dirty="0" smtClean="0"/>
              <a:t>Angola - </a:t>
            </a:r>
            <a:r>
              <a:rPr lang="en-GB" dirty="0" smtClean="0">
                <a:solidFill>
                  <a:srgbClr val="FF0000"/>
                </a:solidFill>
              </a:rPr>
              <a:t>MDT approach </a:t>
            </a:r>
            <a:r>
              <a:rPr lang="en-GB" dirty="0" smtClean="0"/>
              <a:t>to therapy. Ad hoc but should be regular practice.</a:t>
            </a:r>
          </a:p>
          <a:p>
            <a:pPr lvl="0"/>
            <a:r>
              <a:rPr lang="en-GB" dirty="0" smtClean="0"/>
              <a:t>E Timor- </a:t>
            </a:r>
            <a:r>
              <a:rPr lang="en-GB" dirty="0" smtClean="0">
                <a:solidFill>
                  <a:srgbClr val="FF0000"/>
                </a:solidFill>
              </a:rPr>
              <a:t>MDT approach </a:t>
            </a:r>
            <a:r>
              <a:rPr lang="en-GB" dirty="0" smtClean="0"/>
              <a:t>will include radiologist otherwise the interaction with clinicians. Ad hoc but should be routine practice.</a:t>
            </a:r>
          </a:p>
          <a:p>
            <a:pPr lvl="0"/>
            <a:r>
              <a:rPr lang="en-GB" dirty="0" smtClean="0"/>
              <a:t>Brazil- essential to have clinicians on board for justification &amp; for all to  embrace principle of justification- safety culture</a:t>
            </a:r>
          </a:p>
          <a:p>
            <a:r>
              <a:rPr lang="en-GB" dirty="0" smtClean="0"/>
              <a:t>Maria Perez WHO- </a:t>
            </a:r>
            <a:r>
              <a:rPr lang="en-GB" dirty="0" smtClean="0">
                <a:solidFill>
                  <a:srgbClr val="FF0000"/>
                </a:solidFill>
              </a:rPr>
              <a:t>patient advocates </a:t>
            </a:r>
            <a:r>
              <a:rPr lang="en-GB" dirty="0" smtClean="0"/>
              <a:t>need to be included to help with awareness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328592"/>
          </a:xfrm>
        </p:spPr>
        <p:txBody>
          <a:bodyPr>
            <a:normAutofit fontScale="92500"/>
          </a:bodyPr>
          <a:lstStyle/>
          <a:p>
            <a:pPr lvl="0"/>
            <a:r>
              <a:rPr lang="en-GB" dirty="0" smtClean="0"/>
              <a:t>Portugal- </a:t>
            </a:r>
            <a:r>
              <a:rPr lang="en-GB" dirty="0"/>
              <a:t>Team working  </a:t>
            </a:r>
            <a:r>
              <a:rPr lang="en-GB" dirty="0" smtClean="0"/>
              <a:t>essential for </a:t>
            </a:r>
            <a:r>
              <a:rPr lang="en-GB" dirty="0"/>
              <a:t>referrers, radiologists and radiographers. Local practice improved by oversight by senior </a:t>
            </a:r>
            <a:r>
              <a:rPr lang="en-GB" dirty="0" smtClean="0"/>
              <a:t>colleague.</a:t>
            </a:r>
            <a:endParaRPr lang="en-GB" dirty="0"/>
          </a:p>
          <a:p>
            <a:pPr lvl="0"/>
            <a:r>
              <a:rPr lang="en-GB" dirty="0"/>
              <a:t>Brazil- Monitoring of equipment and service provision rather than patient care. Documentation of </a:t>
            </a:r>
            <a:r>
              <a:rPr lang="en-GB" dirty="0" smtClean="0"/>
              <a:t>processes and procedures useful. </a:t>
            </a:r>
            <a:r>
              <a:rPr lang="en-GB" dirty="0">
                <a:solidFill>
                  <a:srgbClr val="FF0000"/>
                </a:solidFill>
              </a:rPr>
              <a:t>Accreditation</a:t>
            </a:r>
            <a:r>
              <a:rPr lang="en-GB" dirty="0"/>
              <a:t> should include practice of  </a:t>
            </a:r>
            <a:r>
              <a:rPr lang="en-GB" dirty="0" smtClean="0"/>
              <a:t>justification.</a:t>
            </a:r>
            <a:endParaRPr lang="en-GB" dirty="0"/>
          </a:p>
          <a:p>
            <a:pPr lvl="0"/>
            <a:r>
              <a:rPr lang="en-GB" dirty="0"/>
              <a:t>Brazil- ANS agency </a:t>
            </a:r>
            <a:r>
              <a:rPr lang="en-GB" dirty="0">
                <a:solidFill>
                  <a:srgbClr val="FF0000"/>
                </a:solidFill>
              </a:rPr>
              <a:t>quality standard </a:t>
            </a:r>
            <a:r>
              <a:rPr lang="en-GB" dirty="0"/>
              <a:t>and quality certification for private sector. Public sector (52 university)  hospitals have management change to increase awareness of safety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732</Words>
  <Application>Microsoft Office PowerPoint</Application>
  <PresentationFormat>On-screen Show (4:3)</PresentationFormat>
  <Paragraphs>91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Justification Group 1 </vt:lpstr>
      <vt:lpstr>Group 1 participants</vt:lpstr>
      <vt:lpstr>Common barriers: Resource</vt:lpstr>
      <vt:lpstr>Common barriers: Education</vt:lpstr>
      <vt:lpstr>Common barriers: governmental support </vt:lpstr>
      <vt:lpstr>Common barriers: Clinician support</vt:lpstr>
      <vt:lpstr>Suggested solutions and examples of  good practice: Education</vt:lpstr>
      <vt:lpstr>Suggested solutions and examples of  good practice: clinician collaboration</vt:lpstr>
      <vt:lpstr>Monitoring</vt:lpstr>
      <vt:lpstr>Individual Health Assessment</vt:lpstr>
      <vt:lpstr>Self referral by radiologist</vt:lpstr>
      <vt:lpstr>Patient expectations</vt:lpstr>
      <vt:lpstr>Radiologist as gatekeeper</vt:lpstr>
      <vt:lpstr>Improved Justification: Suggestions for the way forward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Justification Group 1</dc:title>
  <dc:creator>Denis Remedios</dc:creator>
  <cp:lastModifiedBy>Denis Remedios</cp:lastModifiedBy>
  <cp:revision>4</cp:revision>
  <dcterms:created xsi:type="dcterms:W3CDTF">2015-09-10T15:51:46Z</dcterms:created>
  <dcterms:modified xsi:type="dcterms:W3CDTF">2015-09-11T07:01:08Z</dcterms:modified>
</cp:coreProperties>
</file>