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9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27581" y="98429"/>
            <a:ext cx="2148254" cy="5997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82821" y="98429"/>
            <a:ext cx="6304084" cy="5997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151468" y="1676400"/>
            <a:ext cx="3818467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5105401" y="1676400"/>
            <a:ext cx="3818467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1151468" y="3810000"/>
            <a:ext cx="3818467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105401" y="3810000"/>
            <a:ext cx="3818467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ítulo e texto em cima do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151467" y="16764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151467" y="38100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59F3666-8A5D-4DB8-AA99-4E3CB3F31596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0335" y="0"/>
            <a:ext cx="8593667" cy="45720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 dirty="0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435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82820" y="1524000"/>
            <a:ext cx="4226169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9667" y="1524000"/>
            <a:ext cx="4226169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269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269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540" y="273054"/>
            <a:ext cx="511126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 bwMode="black">
          <a:xfrm>
            <a:off x="282575" y="98425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  <a:endParaRPr lang="en-GB" smtClean="0"/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idx="1"/>
          </p:nvPr>
        </p:nvSpPr>
        <p:spPr bwMode="black">
          <a:xfrm>
            <a:off x="282575" y="1524000"/>
            <a:ext cx="8593138" cy="312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FFFF00"/>
          </a:solidFill>
          <a:latin typeface="Arial" charset="0"/>
        </a:defRPr>
      </a:lvl2pPr>
      <a:lvl3pPr algn="ctr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FFFF00"/>
          </a:solidFill>
          <a:latin typeface="Arial" charset="0"/>
        </a:defRPr>
      </a:lvl3pPr>
      <a:lvl4pPr algn="ctr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FFFF00"/>
          </a:solidFill>
          <a:latin typeface="Arial" charset="0"/>
        </a:defRPr>
      </a:lvl4pPr>
      <a:lvl5pPr algn="ctr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FFFF00"/>
          </a:solidFill>
          <a:latin typeface="Arial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CCECFF"/>
          </a:solidFill>
          <a:latin typeface="Arial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CCECFF"/>
          </a:solidFill>
          <a:latin typeface="Arial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CCECFF"/>
          </a:solidFill>
          <a:latin typeface="Arial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CCEC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800">
          <a:solidFill>
            <a:srgbClr val="FFFFC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800">
          <a:solidFill>
            <a:srgbClr val="FFFFCC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400">
          <a:solidFill>
            <a:srgbClr val="FFFFCC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400">
          <a:solidFill>
            <a:srgbClr val="FFFFCC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400">
          <a:solidFill>
            <a:srgbClr val="FFFFCC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400">
          <a:solidFill>
            <a:srgbClr val="FFFFCC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400">
          <a:solidFill>
            <a:srgbClr val="FFFFCC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400">
          <a:solidFill>
            <a:srgbClr val="FFFFCC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400">
          <a:solidFill>
            <a:srgbClr val="FFFFCC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Formação, prática profissional e cultura de segurança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z="4000" dirty="0" smtClean="0"/>
              <a:t>Grupo B</a:t>
            </a:r>
            <a:endParaRPr lang="pt-BR" sz="4000" dirty="0"/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Composição do grupo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b="1" dirty="0" smtClean="0">
                <a:solidFill>
                  <a:schemeClr val="tx2"/>
                </a:solidFill>
              </a:rPr>
              <a:t>Países</a:t>
            </a:r>
          </a:p>
          <a:p>
            <a:r>
              <a:rPr lang="pt-BR" dirty="0" smtClean="0"/>
              <a:t>Guiné Bissau</a:t>
            </a:r>
          </a:p>
          <a:p>
            <a:r>
              <a:rPr lang="pt-BR" dirty="0" smtClean="0"/>
              <a:t>Cabo Verde</a:t>
            </a:r>
          </a:p>
          <a:p>
            <a:r>
              <a:rPr lang="pt-BR" dirty="0" smtClean="0"/>
              <a:t>Brasil</a:t>
            </a:r>
          </a:p>
          <a:p>
            <a:r>
              <a:rPr lang="pt-BR" dirty="0" smtClean="0"/>
              <a:t>São Tomé e Princípe</a:t>
            </a:r>
          </a:p>
          <a:p>
            <a:r>
              <a:rPr lang="pt-BR" dirty="0" smtClean="0"/>
              <a:t>Angola</a:t>
            </a:r>
          </a:p>
          <a:p>
            <a:r>
              <a:rPr lang="pt-BR" dirty="0" smtClean="0"/>
              <a:t>Moçambique</a:t>
            </a:r>
          </a:p>
          <a:p>
            <a:r>
              <a:rPr lang="pt-BR" dirty="0" smtClean="0"/>
              <a:t>Portugal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pt-BR" b="1" dirty="0" smtClean="0">
                <a:solidFill>
                  <a:schemeClr val="tx2"/>
                </a:solidFill>
              </a:rPr>
              <a:t>Atuação</a:t>
            </a:r>
          </a:p>
          <a:p>
            <a:r>
              <a:rPr lang="pt-BR" dirty="0" smtClean="0"/>
              <a:t>Serviço de saúde</a:t>
            </a:r>
          </a:p>
          <a:p>
            <a:r>
              <a:rPr lang="pt-BR" dirty="0" smtClean="0"/>
              <a:t>Autoridade Reguladora</a:t>
            </a:r>
          </a:p>
          <a:p>
            <a:r>
              <a:rPr lang="pt-BR" dirty="0" smtClean="0"/>
              <a:t>Universidade</a:t>
            </a:r>
          </a:p>
          <a:p>
            <a:r>
              <a:rPr lang="pt-BR" dirty="0" smtClean="0"/>
              <a:t>Empresa</a:t>
            </a:r>
            <a:endParaRPr lang="pt-BR" dirty="0"/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Barreiras/Dificuldades</a:t>
            </a:r>
            <a:endParaRPr lang="pt-B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528" y="1340768"/>
            <a:ext cx="8593667" cy="4572000"/>
          </a:xfrm>
        </p:spPr>
        <p:txBody>
          <a:bodyPr/>
          <a:lstStyle/>
          <a:p>
            <a:r>
              <a:rPr lang="pt-BR" sz="2700" dirty="0" smtClean="0"/>
              <a:t>Formação Continuada </a:t>
            </a:r>
          </a:p>
          <a:p>
            <a:r>
              <a:rPr lang="pt-BR" sz="2700" dirty="0" smtClean="0"/>
              <a:t>Cursos de pós-graduação</a:t>
            </a:r>
          </a:p>
          <a:p>
            <a:r>
              <a:rPr lang="pt-BR" sz="2700" dirty="0" smtClean="0"/>
              <a:t>Físicos médicos</a:t>
            </a:r>
          </a:p>
          <a:p>
            <a:r>
              <a:rPr lang="pt-BR" sz="2700" dirty="0" smtClean="0"/>
              <a:t>Curso de medicina</a:t>
            </a:r>
          </a:p>
          <a:p>
            <a:r>
              <a:rPr lang="pt-BR" sz="2700" dirty="0" smtClean="0"/>
              <a:t>Curso Técnico: poucos e de duração reduzida (1 ano) e nao inclui PR</a:t>
            </a:r>
          </a:p>
          <a:p>
            <a:r>
              <a:rPr lang="pt-BR" sz="2700" dirty="0" smtClean="0"/>
              <a:t>Poucos eventos de treinamento/workshop</a:t>
            </a:r>
          </a:p>
          <a:p>
            <a:r>
              <a:rPr lang="pt-BR" sz="2700" dirty="0" smtClean="0"/>
              <a:t>Aprendizado: </a:t>
            </a:r>
            <a:r>
              <a:rPr lang="pt-BR" sz="2700" i="1" dirty="0" smtClean="0"/>
              <a:t>on-the-job training</a:t>
            </a:r>
          </a:p>
          <a:p>
            <a:r>
              <a:rPr lang="pt-BR" sz="2700" i="1" dirty="0" smtClean="0"/>
              <a:t>Numero de radiologistas e técnicos insuficiente (1-3)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Barreiras/Dificuldades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544616"/>
          </a:xfrm>
        </p:spPr>
        <p:txBody>
          <a:bodyPr/>
          <a:lstStyle/>
          <a:p>
            <a:r>
              <a:rPr lang="pt-BR" sz="2500" dirty="0" smtClean="0"/>
              <a:t>Distância entre a Teoria (curso) e a Realidade (prática clínica)</a:t>
            </a:r>
          </a:p>
          <a:p>
            <a:pPr lvl="1"/>
            <a:r>
              <a:rPr lang="pt-BR" sz="2500" dirty="0" smtClean="0"/>
              <a:t>Falta de integração entre o profissional que inicia na prática clínica e os profissionais do serviço</a:t>
            </a:r>
          </a:p>
          <a:p>
            <a:pPr marL="360363" lvl="1" indent="-360363"/>
            <a:r>
              <a:rPr lang="pt-BR" sz="2500" dirty="0" smtClean="0"/>
              <a:t>Falta de Autoridade Reguladora</a:t>
            </a:r>
          </a:p>
          <a:p>
            <a:pPr marL="360363" lvl="1" indent="-360363"/>
            <a:r>
              <a:rPr lang="pt-BR" sz="2500" dirty="0" smtClean="0"/>
              <a:t>Falta de Recursos (ex. EPIs, tem conhecimento da importancia em utilizar mas nao dispoe)</a:t>
            </a:r>
          </a:p>
          <a:p>
            <a:pPr marL="360363" lvl="1" indent="-360363"/>
            <a:r>
              <a:rPr lang="pt-BR" sz="2500" dirty="0" smtClean="0"/>
              <a:t>Falta informação sobre oportunidades de treinamento/ mecanismos para aplicar para cursos de IAEA, etc </a:t>
            </a:r>
          </a:p>
          <a:p>
            <a:pPr marL="360363" lvl="1" indent="-360363"/>
            <a:r>
              <a:rPr lang="pt-BR" sz="2500" dirty="0" smtClean="0"/>
              <a:t>Problemas de internet: dificulta comunicação, acesso a informação e impossibilita cursos à distância</a:t>
            </a:r>
          </a:p>
          <a:p>
            <a:pPr marL="360363" lvl="1" indent="-360363" algn="ctr">
              <a:buNone/>
            </a:pPr>
            <a:r>
              <a:rPr lang="pt-BR" sz="2700" dirty="0" smtClean="0">
                <a:solidFill>
                  <a:schemeClr val="tx2"/>
                </a:solidFill>
              </a:rPr>
              <a:t>em alguns </a:t>
            </a:r>
            <a:r>
              <a:rPr lang="pt-BR" sz="2700" dirty="0" smtClean="0">
                <a:solidFill>
                  <a:schemeClr val="tx2"/>
                </a:solidFill>
              </a:rPr>
              <a:t>países....“Falta TUDO”</a:t>
            </a:r>
            <a:endParaRPr lang="pt-BR" sz="27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Pontos Positivos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836712"/>
            <a:ext cx="8568952" cy="5760640"/>
          </a:xfrm>
        </p:spPr>
        <p:txBody>
          <a:bodyPr/>
          <a:lstStyle/>
          <a:p>
            <a:r>
              <a:rPr lang="pt-BR" sz="2400" dirty="0" smtClean="0"/>
              <a:t>Oportunidade de participar deste workshop!</a:t>
            </a:r>
          </a:p>
          <a:p>
            <a:pPr lvl="1"/>
            <a:r>
              <a:rPr lang="pt-BR" sz="2400" dirty="0" smtClean="0"/>
              <a:t>Conhecimento</a:t>
            </a:r>
          </a:p>
          <a:p>
            <a:pPr lvl="1"/>
            <a:r>
              <a:rPr lang="pt-BR" sz="2400" dirty="0" smtClean="0"/>
              <a:t>Integração</a:t>
            </a:r>
          </a:p>
          <a:p>
            <a:pPr lvl="1"/>
            <a:r>
              <a:rPr lang="pt-BR" sz="2400" dirty="0" smtClean="0"/>
              <a:t>Possibilidade de levar uma mensagem aos governos via OMS.</a:t>
            </a:r>
          </a:p>
          <a:p>
            <a:r>
              <a:rPr lang="pt-BR" sz="2400" dirty="0" smtClean="0"/>
              <a:t>Vontade, determinação e entusiasmo, independente do nível de dificuldades</a:t>
            </a:r>
          </a:p>
          <a:p>
            <a:r>
              <a:rPr lang="pt-BR" sz="2400" dirty="0" smtClean="0"/>
              <a:t>Dispor de um grupo em que todos falam mesmo idioma</a:t>
            </a:r>
          </a:p>
          <a:p>
            <a:r>
              <a:rPr lang="pt-BR" sz="2400" dirty="0" smtClean="0"/>
              <a:t>No Brasil, houve um aumento do numero de cursos de formação nas diferentes áreas e em diferentes níveis</a:t>
            </a:r>
          </a:p>
          <a:p>
            <a:r>
              <a:rPr lang="pt-BR" sz="2400" dirty="0" smtClean="0"/>
              <a:t>Portugal em fase de implementação de curso de mestrado</a:t>
            </a:r>
          </a:p>
          <a:p>
            <a:r>
              <a:rPr lang="pt-BR" sz="2400" dirty="0" smtClean="0"/>
              <a:t>Mudança gradativa de cultura de PR (Portugal)</a:t>
            </a:r>
          </a:p>
          <a:p>
            <a:r>
              <a:rPr lang="pt-BR" sz="2400" dirty="0" smtClean="0"/>
              <a:t>Informação está mais acessível (Portugal)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Soluções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7" y="908720"/>
            <a:ext cx="8568952" cy="5760640"/>
          </a:xfrm>
        </p:spPr>
        <p:txBody>
          <a:bodyPr/>
          <a:lstStyle/>
          <a:p>
            <a:r>
              <a:rPr lang="pt-BR" sz="2600" dirty="0" smtClean="0"/>
              <a:t>Programa de Cooperação Técnica – IAEA</a:t>
            </a:r>
          </a:p>
          <a:p>
            <a:r>
              <a:rPr lang="pt-BR" sz="2600" dirty="0" smtClean="0"/>
              <a:t>Formação on-the-job training – apoio de organismos internacionais</a:t>
            </a:r>
          </a:p>
          <a:p>
            <a:r>
              <a:rPr lang="pt-BR" sz="2600" dirty="0" smtClean="0"/>
              <a:t>Cursos à distância</a:t>
            </a:r>
          </a:p>
          <a:p>
            <a:r>
              <a:rPr lang="pt-BR" sz="2600" dirty="0" smtClean="0"/>
              <a:t>Comunidade de Língua Portuguesa: criação de uma plataforma (intercâmbios, contatos, material didático, reuniões virtuais, documentações relevantes, forum de discussão, etc)</a:t>
            </a:r>
          </a:p>
          <a:p>
            <a:r>
              <a:rPr lang="pt-BR" sz="2600" dirty="0" smtClean="0"/>
              <a:t>Retroalimentação (após treinamentos)</a:t>
            </a:r>
          </a:p>
          <a:p>
            <a:r>
              <a:rPr lang="pt-BR" sz="2600" dirty="0" smtClean="0"/>
              <a:t>Formação de grupo técnico para tradução de documentos de interesse comum</a:t>
            </a:r>
          </a:p>
          <a:p>
            <a:r>
              <a:rPr lang="pt-BR" sz="2600" dirty="0" smtClean="0"/>
              <a:t>Compartilhar experiencias – evita cometer os mesmos erros</a:t>
            </a:r>
          </a:p>
          <a:p>
            <a:endParaRPr lang="pt-BR" dirty="0"/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Soluções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93667" cy="4572000"/>
          </a:xfrm>
        </p:spPr>
        <p:txBody>
          <a:bodyPr/>
          <a:lstStyle/>
          <a:p>
            <a:r>
              <a:rPr lang="pt-BR" dirty="0" smtClean="0"/>
              <a:t>Parcerias com empresas para realização de cursos</a:t>
            </a:r>
          </a:p>
          <a:p>
            <a:r>
              <a:rPr lang="pt-BR" dirty="0" smtClean="0"/>
              <a:t>Comprometimento das empresas (no contrato de venda de equipamentos) </a:t>
            </a:r>
            <a:r>
              <a:rPr lang="pt-BR" dirty="0" smtClean="0"/>
              <a:t>com o </a:t>
            </a:r>
            <a:r>
              <a:rPr lang="pt-BR" dirty="0" smtClean="0"/>
              <a:t>treinamento dos </a:t>
            </a:r>
            <a:r>
              <a:rPr lang="pt-BR" dirty="0" smtClean="0"/>
              <a:t>profissionais</a:t>
            </a:r>
          </a:p>
          <a:p>
            <a:r>
              <a:rPr lang="pt-BR" dirty="0" smtClean="0"/>
              <a:t>Desenvolver um plano de ação (com base no </a:t>
            </a:r>
            <a:r>
              <a:rPr lang="pt-BR" i="1" dirty="0" smtClean="0"/>
              <a:t>call for action</a:t>
            </a:r>
            <a:r>
              <a:rPr lang="pt-BR" dirty="0" smtClean="0"/>
              <a:t>) para os países de lingua portuguesa (em especial, com problemas similares)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Perspectivas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593667" cy="5004048"/>
          </a:xfrm>
        </p:spPr>
        <p:txBody>
          <a:bodyPr/>
          <a:lstStyle/>
          <a:p>
            <a:r>
              <a:rPr lang="pt-BR" dirty="0" smtClean="0"/>
              <a:t>Portugal (Directiva Européia)</a:t>
            </a:r>
          </a:p>
          <a:p>
            <a:pPr lvl="1"/>
            <a:r>
              <a:rPr lang="pt-BR" dirty="0" smtClean="0"/>
              <a:t>Formação continuada -</a:t>
            </a:r>
          </a:p>
          <a:p>
            <a:pPr lvl="1"/>
            <a:r>
              <a:rPr lang="pt-BR" dirty="0" smtClean="0"/>
              <a:t>Cultura de Segurança</a:t>
            </a:r>
          </a:p>
          <a:p>
            <a:r>
              <a:rPr lang="pt-BR" dirty="0" smtClean="0"/>
              <a:t>Nos Países da África:</a:t>
            </a:r>
          </a:p>
          <a:p>
            <a:r>
              <a:rPr lang="pt-BR" dirty="0" smtClean="0"/>
              <a:t>Como reflexo, a partir dos acordos bi-laterais, poderá facilitar a adaptação das normas/regulamentos</a:t>
            </a:r>
          </a:p>
          <a:p>
            <a:r>
              <a:rPr lang="pt-BR" dirty="0" smtClean="0"/>
              <a:t>No Brasil:</a:t>
            </a:r>
          </a:p>
          <a:p>
            <a:r>
              <a:rPr lang="pt-BR" dirty="0" smtClean="0"/>
              <a:t>As novas normas (CNEN e ANVISA)</a:t>
            </a:r>
            <a:endParaRPr lang="pt-BR" dirty="0"/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593667" cy="4572000"/>
          </a:xfrm>
        </p:spPr>
        <p:txBody>
          <a:bodyPr/>
          <a:lstStyle/>
          <a:p>
            <a:pPr marL="360363" lvl="1" indent="-360363"/>
            <a:r>
              <a:rPr lang="pt-BR" dirty="0" smtClean="0">
                <a:solidFill>
                  <a:schemeClr val="tx2"/>
                </a:solidFill>
              </a:rPr>
              <a:t>Formação/treinamento continuo</a:t>
            </a:r>
            <a:r>
              <a:rPr lang="pt-BR" dirty="0" smtClean="0"/>
              <a:t>: fundamental para cultura de segurança</a:t>
            </a:r>
          </a:p>
          <a:p>
            <a:pPr lvl="1">
              <a:buNone/>
            </a:pPr>
            <a:r>
              <a:rPr lang="pt-BR" i="1" dirty="0" smtClean="0">
                <a:solidFill>
                  <a:schemeClr val="tx2"/>
                </a:solidFill>
              </a:rPr>
              <a:t>Profissionais esclarecidos = agentes de mudança</a:t>
            </a:r>
          </a:p>
          <a:p>
            <a:pPr marL="514350" indent="-514350"/>
            <a:r>
              <a:rPr lang="pt-BR" dirty="0" smtClean="0">
                <a:solidFill>
                  <a:schemeClr val="tx2"/>
                </a:solidFill>
              </a:rPr>
              <a:t>Cultura de Segurança:</a:t>
            </a:r>
          </a:p>
          <a:p>
            <a:pPr lvl="1"/>
            <a:r>
              <a:rPr lang="pt-BR" dirty="0" smtClean="0"/>
              <a:t>Comprometimento da Alta administração</a:t>
            </a:r>
          </a:p>
          <a:p>
            <a:pPr lvl="1"/>
            <a:r>
              <a:rPr lang="pt-BR" dirty="0" smtClean="0"/>
              <a:t>Participação de todos os profissionais</a:t>
            </a:r>
          </a:p>
          <a:p>
            <a:pPr lvl="1"/>
            <a:r>
              <a:rPr lang="pt-BR" dirty="0" smtClean="0"/>
              <a:t>Processo de implementação gradativo e adaptada à realidade de cada País</a:t>
            </a:r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1_IAEAdark">
  <a:themeElements>
    <a:clrScheme name="1_IAEAdark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1_IAEAd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1130300" marR="0" indent="-4572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99CCFF"/>
          </a:buClr>
          <a:buSzPct val="110000"/>
          <a:buFontTx/>
          <a:buAutoNum type="alphaLcParenR"/>
          <a:tabLst>
            <a:tab pos="1147763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1130300" marR="0" indent="-4572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99CCFF"/>
          </a:buClr>
          <a:buSzPct val="110000"/>
          <a:buFontTx/>
          <a:buAutoNum type="alphaLcParenR"/>
          <a:tabLst>
            <a:tab pos="1147763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IAEAdark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AEAdark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AEAdar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AEAdark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AEAdar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AEAdar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AEAdar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secao4</Template>
  <TotalTime>353</TotalTime>
  <Words>458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1_IAEAdark</vt:lpstr>
      <vt:lpstr>Formação, prática profissional e cultura de segurança</vt:lpstr>
      <vt:lpstr>Composição do grupo</vt:lpstr>
      <vt:lpstr>Barreiras/Dificuldades</vt:lpstr>
      <vt:lpstr>Barreiras/Dificuldades</vt:lpstr>
      <vt:lpstr>Pontos Positivos</vt:lpstr>
      <vt:lpstr>Soluções</vt:lpstr>
      <vt:lpstr>Soluções</vt:lpstr>
      <vt:lpstr>Perspectivas</vt:lpstr>
      <vt:lpstr>Conclusão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Formação, prática profissional e cultura de segurança</dc:title>
  <dc:creator>simonekrenha</dc:creator>
  <cp:lastModifiedBy>simonekrenha</cp:lastModifiedBy>
  <cp:revision>12</cp:revision>
  <dcterms:created xsi:type="dcterms:W3CDTF">2015-09-11T17:46:04Z</dcterms:created>
  <dcterms:modified xsi:type="dcterms:W3CDTF">2015-09-11T23:39:04Z</dcterms:modified>
</cp:coreProperties>
</file>