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pt-P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71186" autoAdjust="0"/>
  </p:normalViewPr>
  <p:slideViewPr>
    <p:cSldViewPr snapToGrid="0" snapToObjects="1">
      <p:cViewPr varScale="1">
        <p:scale>
          <a:sx n="73" d="100"/>
          <a:sy n="73" d="100"/>
        </p:scale>
        <p:origin x="-13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43510-548D-2D41-929E-547153EAF219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F158C-AF2C-C844-AACF-D7FB055427C9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  <a:p>
            <a:endParaRPr lang="pt-P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F158C-AF2C-C844-AACF-D7FB055427C9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F158C-AF2C-C844-AACF-D7FB055427C9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F158C-AF2C-C844-AACF-D7FB055427C9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F158C-AF2C-C844-AACF-D7FB055427C9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0B244-1A0B-874A-80D2-8909C51546E2}" type="datetimeFigureOut">
              <a:rPr lang="pt-PT" smtClean="0"/>
              <a:pPr/>
              <a:t>9/12/15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E170E-369D-3D4B-BA0E-28334703BFFE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sz="3556" b="1" dirty="0" smtClean="0"/>
              <a:t/>
            </a:r>
            <a:br>
              <a:rPr lang="pt-PT" sz="3556" b="1" dirty="0" smtClean="0"/>
            </a:br>
            <a:r>
              <a:rPr lang="pt-PT" sz="3556" b="1" dirty="0" smtClean="0"/>
              <a:t/>
            </a:r>
            <a:br>
              <a:rPr lang="pt-PT" sz="3556" b="1" dirty="0" smtClean="0"/>
            </a:br>
            <a:r>
              <a:rPr lang="pt-PT" sz="3556" b="1" dirty="0" smtClean="0"/>
              <a:t/>
            </a:r>
            <a:br>
              <a:rPr lang="pt-PT" sz="3556" b="1" dirty="0" smtClean="0"/>
            </a:br>
            <a:r>
              <a:rPr lang="pt-PT" sz="3556" b="1" dirty="0" smtClean="0"/>
              <a:t>Grupo trabalho - C</a:t>
            </a:r>
            <a:r>
              <a:rPr lang="pt-PT" sz="3556" dirty="0" smtClean="0"/>
              <a:t/>
            </a:r>
            <a:br>
              <a:rPr lang="pt-PT" sz="3556" dirty="0" smtClean="0"/>
            </a:br>
            <a:r>
              <a:rPr lang="pt-PT" sz="3556" dirty="0" smtClean="0"/>
              <a:t/>
            </a:r>
            <a:br>
              <a:rPr lang="pt-PT" sz="3556" dirty="0" smtClean="0"/>
            </a:br>
            <a:r>
              <a:rPr lang="pt-PT" sz="3556" b="1" dirty="0" smtClean="0"/>
              <a:t>Comunicação e Compromisso com os doentes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5455"/>
            <a:ext cx="8229600" cy="5063223"/>
          </a:xfrm>
        </p:spPr>
        <p:txBody>
          <a:bodyPr>
            <a:normAutofit/>
          </a:bodyPr>
          <a:lstStyle/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/>
              <a:t>		</a:t>
            </a:r>
          </a:p>
          <a:p>
            <a:pPr>
              <a:buNone/>
            </a:pPr>
            <a:r>
              <a:rPr lang="pt-PT" sz="2800" dirty="0" smtClean="0"/>
              <a:t>Facilitadores</a:t>
            </a:r>
          </a:p>
          <a:p>
            <a:pPr lvl="2"/>
            <a:r>
              <a:rPr lang="pt-PT" sz="2800" dirty="0" err="1" smtClean="0"/>
              <a:t>Valdelice</a:t>
            </a:r>
            <a:r>
              <a:rPr lang="pt-PT" sz="2800" dirty="0" smtClean="0"/>
              <a:t> Teodoro</a:t>
            </a:r>
          </a:p>
          <a:p>
            <a:pPr lvl="2"/>
            <a:r>
              <a:rPr lang="pt-PT" sz="2800" dirty="0" smtClean="0"/>
              <a:t>Amélia </a:t>
            </a:r>
            <a:r>
              <a:rPr lang="pt-PT" sz="2800" dirty="0" err="1" smtClean="0"/>
              <a:t>Estevão</a:t>
            </a:r>
            <a:endParaRPr lang="pt-PT" sz="2800" dirty="0" smtClean="0"/>
          </a:p>
          <a:p>
            <a:pPr>
              <a:buNone/>
            </a:pPr>
            <a:endParaRPr lang="pt-PT" dirty="0" smtClean="0"/>
          </a:p>
          <a:p>
            <a:pPr lvl="0" algn="just">
              <a:spcAft>
                <a:spcPts val="1800"/>
              </a:spcAft>
            </a:pPr>
            <a:r>
              <a:rPr lang="pt-PT" i="1" dirty="0" smtClean="0"/>
              <a:t>Heterogeneidade dos participantes: formação; experiência profissional.</a:t>
            </a:r>
          </a:p>
          <a:p>
            <a:pPr lvl="0" algn="just">
              <a:spcAft>
                <a:spcPts val="1800"/>
              </a:spcAft>
            </a:pPr>
            <a:endParaRPr lang="pt-PT" i="1" dirty="0" smtClean="0"/>
          </a:p>
          <a:p>
            <a:pPr lvl="0" algn="just">
              <a:spcAft>
                <a:spcPts val="1800"/>
              </a:spcAft>
              <a:buNone/>
            </a:pPr>
            <a:endParaRPr lang="pt-PT" dirty="0" smtClean="0"/>
          </a:p>
          <a:p>
            <a:pPr lvl="1">
              <a:buNone/>
            </a:pPr>
            <a:endParaRPr lang="pt-PT" dirty="0" smtClean="0"/>
          </a:p>
          <a:p>
            <a:pPr lvl="1">
              <a:buNone/>
            </a:pPr>
            <a:endParaRPr lang="pt-PT" dirty="0" smtClean="0"/>
          </a:p>
          <a:p>
            <a:pPr lvl="1"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sz="3556" dirty="0" smtClean="0"/>
              <a:t/>
            </a:r>
            <a:br>
              <a:rPr lang="pt-PT" sz="3556" dirty="0" smtClean="0"/>
            </a:br>
            <a:r>
              <a:rPr lang="pt-PT" sz="3556" b="1" dirty="0" smtClean="0"/>
              <a:t>Comunicação e compromisso com os doentes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4329"/>
            <a:ext cx="8229600" cy="4462422"/>
          </a:xfrm>
        </p:spPr>
        <p:txBody>
          <a:bodyPr>
            <a:normAutofit/>
          </a:bodyPr>
          <a:lstStyle/>
          <a:p>
            <a:pPr marL="514350" lvl="0" indent="-514350" algn="just">
              <a:spcAft>
                <a:spcPts val="1800"/>
              </a:spcAft>
              <a:buFont typeface="+mj-lt"/>
              <a:buAutoNum type="arabicPeriod"/>
            </a:pPr>
            <a:r>
              <a:rPr lang="pt-PT" sz="2800" dirty="0" smtClean="0"/>
              <a:t>A comunicação é extremamente importante. </a:t>
            </a:r>
            <a:r>
              <a:rPr lang="pt-PT" sz="2800" b="1" dirty="0" smtClean="0"/>
              <a:t>Comunicar é cuidar</a:t>
            </a:r>
            <a:r>
              <a:rPr lang="pt-PT" sz="2800" dirty="0" smtClean="0"/>
              <a:t>!</a:t>
            </a:r>
          </a:p>
          <a:p>
            <a:pPr marL="514350" lvl="0" indent="-514350" algn="just">
              <a:spcAft>
                <a:spcPts val="1800"/>
              </a:spcAft>
              <a:buFont typeface="+mj-lt"/>
              <a:buAutoNum type="arabicPeriod"/>
            </a:pPr>
            <a:r>
              <a:rPr lang="pt-PT" sz="2800" dirty="0" smtClean="0"/>
              <a:t>Devemos privilegiar a comunicação interpessoal, não esquecendo todas as outras formas de comunicação, telefone, email, mensagens de texto, etc.</a:t>
            </a:r>
          </a:p>
          <a:p>
            <a:pPr marL="514350" indent="-514350" algn="just">
              <a:spcAft>
                <a:spcPts val="1800"/>
              </a:spcAft>
              <a:buFont typeface="+mj-lt"/>
              <a:buAutoNum type="arabicPeriod"/>
            </a:pPr>
            <a:r>
              <a:rPr lang="pt-PT" sz="2800" dirty="0" smtClean="0"/>
              <a:t>Formação dos profissionais nas técnicas de comunicação, não esquecendo a humanização.</a:t>
            </a:r>
          </a:p>
          <a:p>
            <a:pPr marL="514350" lvl="0" indent="-514350">
              <a:buFont typeface="+mj-lt"/>
              <a:buAutoNum type="arabicPeriod"/>
            </a:pPr>
            <a:endParaRPr lang="pt-PT" sz="2800" dirty="0" smtClean="0"/>
          </a:p>
          <a:p>
            <a:pPr lvl="0" algn="just">
              <a:buNone/>
            </a:pPr>
            <a:endParaRPr lang="pt-PT" dirty="0" smtClean="0"/>
          </a:p>
          <a:p>
            <a:pPr lvl="1">
              <a:buNone/>
            </a:pPr>
            <a:endParaRPr lang="pt-PT" dirty="0" smtClean="0"/>
          </a:p>
          <a:p>
            <a:pPr lvl="1">
              <a:buNone/>
            </a:pPr>
            <a:endParaRPr lang="pt-PT" dirty="0" smtClean="0"/>
          </a:p>
          <a:p>
            <a:pPr lvl="1"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sz="3556" dirty="0" smtClean="0"/>
              <a:t/>
            </a:r>
            <a:br>
              <a:rPr lang="pt-PT" sz="3556" dirty="0" smtClean="0"/>
            </a:br>
            <a:r>
              <a:rPr lang="pt-PT" sz="3556" b="1" dirty="0" smtClean="0"/>
              <a:t>Comunicação e compromisso com os doentes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4329"/>
            <a:ext cx="8229600" cy="4462422"/>
          </a:xfrm>
        </p:spPr>
        <p:txBody>
          <a:bodyPr>
            <a:normAutofit/>
          </a:bodyPr>
          <a:lstStyle/>
          <a:p>
            <a:pPr marL="514350" lvl="0" indent="-514350" algn="just">
              <a:spcAft>
                <a:spcPts val="1800"/>
              </a:spcAft>
              <a:buFont typeface="+mj-lt"/>
              <a:buAutoNum type="arabicPeriod" startAt="4"/>
            </a:pPr>
            <a:r>
              <a:rPr lang="pt-PT" sz="2800" dirty="0" smtClean="0"/>
              <a:t>Cultura da informação a todos os níveis, envolvendo  todos os profissionais.</a:t>
            </a:r>
          </a:p>
          <a:p>
            <a:pPr marL="514350" lvl="0" indent="-514350" algn="just">
              <a:spcAft>
                <a:spcPts val="1800"/>
              </a:spcAft>
              <a:buFont typeface="+mj-lt"/>
              <a:buAutoNum type="arabicPeriod" startAt="4"/>
            </a:pPr>
            <a:r>
              <a:rPr lang="pt-PT" sz="2800" dirty="0" smtClean="0"/>
              <a:t>A informação do risco não pode ficar só pelo conteúdo, sendo fundamental a sua personalização - adequação da linguagem ao doente.</a:t>
            </a:r>
          </a:p>
          <a:p>
            <a:pPr marL="514350" lvl="0" indent="-514350" algn="just">
              <a:spcAft>
                <a:spcPts val="1800"/>
              </a:spcAft>
              <a:buFont typeface="+mj-lt"/>
              <a:buAutoNum type="arabicPeriod" startAt="4"/>
            </a:pPr>
            <a:r>
              <a:rPr lang="pt-PT" sz="2800" dirty="0" smtClean="0"/>
              <a:t>Consentimento informado e esclarecido.</a:t>
            </a:r>
          </a:p>
          <a:p>
            <a:pPr marL="514350" lvl="0" indent="-514350">
              <a:buFont typeface="+mj-lt"/>
              <a:buAutoNum type="arabicPeriod" startAt="4"/>
            </a:pPr>
            <a:endParaRPr lang="pt-PT" sz="2800" dirty="0" smtClean="0"/>
          </a:p>
          <a:p>
            <a:pPr lvl="0" algn="just">
              <a:buNone/>
            </a:pPr>
            <a:endParaRPr lang="pt-PT" dirty="0" smtClean="0"/>
          </a:p>
          <a:p>
            <a:pPr lvl="1">
              <a:buNone/>
            </a:pPr>
            <a:endParaRPr lang="pt-PT" dirty="0" smtClean="0"/>
          </a:p>
          <a:p>
            <a:pPr lvl="1">
              <a:buNone/>
            </a:pPr>
            <a:endParaRPr lang="pt-PT" dirty="0" smtClean="0"/>
          </a:p>
          <a:p>
            <a:pPr lvl="1"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sz="3556" dirty="0" smtClean="0"/>
              <a:t/>
            </a:r>
            <a:br>
              <a:rPr lang="pt-PT" sz="3556" dirty="0" smtClean="0"/>
            </a:br>
            <a:r>
              <a:rPr lang="pt-PT" sz="3556" b="1" dirty="0" smtClean="0"/>
              <a:t>Comunicação e compromisso com os doentes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0937"/>
            <a:ext cx="8229600" cy="4015814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spcAft>
                <a:spcPts val="3000"/>
              </a:spcAft>
            </a:pPr>
            <a:r>
              <a:rPr lang="pt-PT" sz="2800" dirty="0" smtClean="0"/>
              <a:t>Avaliação das diferentes realidades envolvidas;</a:t>
            </a:r>
          </a:p>
          <a:p>
            <a:pPr marL="514350" indent="-514350" algn="just">
              <a:spcAft>
                <a:spcPts val="3000"/>
              </a:spcAft>
            </a:pPr>
            <a:r>
              <a:rPr lang="pt-PT" sz="2800" dirty="0" smtClean="0"/>
              <a:t>Estudo da população com definição da literacia dos doentes; </a:t>
            </a:r>
          </a:p>
          <a:p>
            <a:pPr marL="514350" indent="-514350" algn="just">
              <a:spcAft>
                <a:spcPts val="3000"/>
              </a:spcAft>
            </a:pPr>
            <a:r>
              <a:rPr lang="pt-PT" sz="2800" dirty="0" smtClean="0"/>
              <a:t>Informação existente sobre riscos e benefícios dos exames radiológicos;</a:t>
            </a:r>
          </a:p>
          <a:p>
            <a:pPr marL="514350" indent="-514350" algn="just">
              <a:spcAft>
                <a:spcPts val="3000"/>
              </a:spcAft>
            </a:pPr>
            <a:r>
              <a:rPr lang="pt-PT" sz="2800" dirty="0" smtClean="0"/>
              <a:t>Programas de educação para a saúde.</a:t>
            </a:r>
          </a:p>
          <a:p>
            <a:pPr marL="514350" lvl="0" indent="-514350">
              <a:spcAft>
                <a:spcPts val="3000"/>
              </a:spcAft>
              <a:buNone/>
            </a:pPr>
            <a:endParaRPr lang="pt-PT" sz="2800" dirty="0" smtClean="0"/>
          </a:p>
          <a:p>
            <a:pPr lvl="0" algn="just">
              <a:spcAft>
                <a:spcPts val="3000"/>
              </a:spcAft>
              <a:buNone/>
            </a:pPr>
            <a:endParaRPr lang="pt-PT" dirty="0" smtClean="0"/>
          </a:p>
          <a:p>
            <a:pPr lvl="1">
              <a:spcAft>
                <a:spcPts val="3000"/>
              </a:spcAft>
              <a:buNone/>
            </a:pPr>
            <a:endParaRPr lang="pt-PT" dirty="0" smtClean="0"/>
          </a:p>
          <a:p>
            <a:pPr lvl="1">
              <a:spcAft>
                <a:spcPts val="3000"/>
              </a:spcAft>
              <a:buNone/>
            </a:pPr>
            <a:endParaRPr lang="pt-PT" dirty="0" smtClean="0"/>
          </a:p>
          <a:p>
            <a:pPr lvl="1">
              <a:spcAft>
                <a:spcPts val="3000"/>
              </a:spcAft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182</Words>
  <Application>Microsoft Macintosh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Grupo trabalho - C  Comunicação e Compromisso com os doentes </vt:lpstr>
      <vt:lpstr> Comunicação e compromisso com os doentes </vt:lpstr>
      <vt:lpstr> Comunicação e compromisso com os doentes </vt:lpstr>
      <vt:lpstr> Comunicação e compromisso com os doentes </vt:lpstr>
    </vt:vector>
  </TitlesOfParts>
  <Company>soservim lda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Grupo C Comunicação e compromisso com os doentes   </dc:title>
  <dc:creator>Amélia Estevão</dc:creator>
  <cp:lastModifiedBy>Amélia Estevão</cp:lastModifiedBy>
  <cp:revision>4</cp:revision>
  <dcterms:created xsi:type="dcterms:W3CDTF">2015-09-12T01:23:14Z</dcterms:created>
  <dcterms:modified xsi:type="dcterms:W3CDTF">2015-09-12T01:27:13Z</dcterms:modified>
</cp:coreProperties>
</file>