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599"/>
          </a:xfrm>
        </p:spPr>
        <p:txBody>
          <a:bodyPr>
            <a:noAutofit/>
          </a:bodyPr>
          <a:lstStyle/>
          <a:p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2800" dirty="0" smtClean="0"/>
              <a:t>WORKSHOP </a:t>
            </a:r>
            <a:r>
              <a:rPr lang="pt-PT" sz="2800" dirty="0"/>
              <a:t>SOBRE JUSTIFICAÇÃO E OTIMIZAÇÃO EXPOSIÇÕES MEDICAS DAS RADIAÇÕES IONIZANTES</a:t>
            </a:r>
            <a:r>
              <a:rPr lang="en-US" sz="2800" dirty="0"/>
              <a:t/>
            </a:r>
            <a:br>
              <a:rPr lang="en-US" sz="2800" dirty="0"/>
            </a:br>
            <a:endParaRPr lang="pt-PT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915400" cy="5486400"/>
          </a:xfrm>
        </p:spPr>
        <p:txBody>
          <a:bodyPr>
            <a:noAutofit/>
          </a:bodyPr>
          <a:lstStyle/>
          <a:p>
            <a:pPr lvl="0"/>
            <a:r>
              <a:rPr lang="pt-PT" sz="2400" b="1" dirty="0">
                <a:solidFill>
                  <a:srgbClr val="00B0F0"/>
                </a:solidFill>
              </a:rPr>
              <a:t>A REALIDADE E PERSPETIVA DOS PAÍSES DE LÍNGUA OFICIAL PORTUGUESA NO CONTEXTO DE BONA CHAMADA PARA </a:t>
            </a:r>
            <a:r>
              <a:rPr lang="pt-PT" sz="2400" b="1" dirty="0" smtClean="0">
                <a:solidFill>
                  <a:srgbClr val="00B0F0"/>
                </a:solidFill>
              </a:rPr>
              <a:t>ACÇÃO</a:t>
            </a:r>
          </a:p>
          <a:p>
            <a:pPr lvl="0" algn="l"/>
            <a:r>
              <a:rPr lang="en-US" sz="2400" b="1" dirty="0" smtClean="0">
                <a:solidFill>
                  <a:srgbClr val="FF0000"/>
                </a:solidFill>
              </a:rPr>
              <a:t>1.</a:t>
            </a:r>
            <a:r>
              <a:rPr lang="pt-PT" sz="2800" b="1" dirty="0" smtClean="0">
                <a:solidFill>
                  <a:srgbClr val="FF0000"/>
                </a:solidFill>
              </a:rPr>
              <a:t>Melhorar </a:t>
            </a:r>
            <a:r>
              <a:rPr lang="pt-PT" sz="2800" b="1" dirty="0">
                <a:solidFill>
                  <a:srgbClr val="FF0000"/>
                </a:solidFill>
              </a:rPr>
              <a:t>a aplicação dos princípios da justificação</a:t>
            </a:r>
            <a:endParaRPr lang="en-US" sz="2800" b="1" dirty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§"/>
            </a:pPr>
            <a:r>
              <a:rPr lang="pt-PT" sz="2800" b="1" dirty="0">
                <a:solidFill>
                  <a:schemeClr val="tx1"/>
                </a:solidFill>
              </a:rPr>
              <a:t>Não podemos dizer com absoluta certeza de que este princípio é aplicado pelos fatores já aqui apresentado em sessões anteriores</a:t>
            </a:r>
            <a:r>
              <a:rPr lang="pt-PT" sz="2800" dirty="0" smtClean="0"/>
              <a:t>.</a:t>
            </a:r>
          </a:p>
          <a:p>
            <a:pPr lvl="0" algn="l"/>
            <a:endParaRPr lang="pt-PT" sz="2800" dirty="0" smtClean="0">
              <a:solidFill>
                <a:srgbClr val="FF0000"/>
              </a:solidFill>
            </a:endParaRPr>
          </a:p>
          <a:p>
            <a:pPr lvl="0" algn="l"/>
            <a:r>
              <a:rPr lang="pt-PT" sz="2800" dirty="0" smtClean="0">
                <a:solidFill>
                  <a:srgbClr val="FF0000"/>
                </a:solidFill>
              </a:rPr>
              <a:t>2. Melhorar </a:t>
            </a:r>
            <a:r>
              <a:rPr lang="pt-PT" sz="2800" dirty="0">
                <a:solidFill>
                  <a:srgbClr val="FF0000"/>
                </a:solidFill>
              </a:rPr>
              <a:t>a implementação do princípio da otimização da protecção e segurança </a:t>
            </a:r>
            <a:endParaRPr lang="en-US" sz="2800" dirty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pt-PT" sz="2800" b="1" dirty="0" smtClean="0">
                <a:solidFill>
                  <a:schemeClr val="tx1"/>
                </a:solidFill>
              </a:rPr>
              <a:t>Tem sido  </a:t>
            </a:r>
            <a:r>
              <a:rPr lang="pt-PT" sz="2800" b="1" dirty="0">
                <a:solidFill>
                  <a:schemeClr val="tx1"/>
                </a:solidFill>
              </a:rPr>
              <a:t>feito todos os esforços para que </a:t>
            </a:r>
            <a:r>
              <a:rPr lang="pt-PT" sz="2800" b="1" dirty="0" smtClean="0">
                <a:solidFill>
                  <a:schemeClr val="tx1"/>
                </a:solidFill>
              </a:rPr>
              <a:t>seja garantido </a:t>
            </a:r>
            <a:r>
              <a:rPr lang="pt-PT" sz="2800" b="1" dirty="0">
                <a:solidFill>
                  <a:schemeClr val="tx1"/>
                </a:solidFill>
              </a:rPr>
              <a:t>o controlo da qualidade </a:t>
            </a:r>
            <a:r>
              <a:rPr lang="pt-PT" sz="2800" b="1" dirty="0" smtClean="0">
                <a:solidFill>
                  <a:schemeClr val="tx1"/>
                </a:solidFill>
              </a:rPr>
              <a:t>principalmente nas instalações recentemente em funcionamento.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0"/>
            <a:r>
              <a:rPr lang="pt-PT" sz="3200" b="1" dirty="0" smtClean="0">
                <a:solidFill>
                  <a:srgbClr val="00B0F0"/>
                </a:solidFill>
              </a:rPr>
              <a:t/>
            </a:r>
            <a:br>
              <a:rPr lang="pt-PT" sz="3200" b="1" dirty="0" smtClean="0">
                <a:solidFill>
                  <a:srgbClr val="00B0F0"/>
                </a:solidFill>
              </a:rPr>
            </a:br>
            <a:r>
              <a:rPr lang="pt-PT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REALIDADE E PERSPETIVA DOS PAÍSES DE LÍNGUA OFICIAL </a:t>
            </a:r>
            <a:r>
              <a:rPr lang="pt-PT" sz="2400" b="1" dirty="0" smtClean="0">
                <a:solidFill>
                  <a:srgbClr val="00B0F0"/>
                </a:solidFill>
                <a:latin typeface="Calibri" pitchFamily="34" charset="0"/>
                <a:ea typeface="Cambria Math" pitchFamily="18" charset="0"/>
                <a:cs typeface="Times New Roman" pitchFamily="18" charset="0"/>
              </a:rPr>
              <a:t>PORTUGUESA</a:t>
            </a:r>
            <a:r>
              <a:rPr lang="pt-PT" sz="2400" b="1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NO CONTEXTO DE BONA CHAMADA PARA ACÇÃO</a:t>
            </a:r>
            <a:r>
              <a:rPr lang="pt-PT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pt-PT" sz="12000" b="1" dirty="0" smtClean="0">
                <a:solidFill>
                  <a:srgbClr val="FF0000"/>
                </a:solidFill>
              </a:rPr>
              <a:t>3. </a:t>
            </a:r>
            <a:r>
              <a:rPr lang="pt-PT" sz="12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Reforçar </a:t>
            </a:r>
            <a:r>
              <a:rPr lang="pt-PT" sz="128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 papel do fabricante na contribuição para o regime geral na atribuição para o regime geral de segurança.</a:t>
            </a:r>
            <a:endParaRPr lang="en-US" sz="128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128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lvl="0">
              <a:buNone/>
            </a:pPr>
            <a:r>
              <a:rPr lang="pt-PT" sz="12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4. Fortalecer </a:t>
            </a:r>
            <a:r>
              <a:rPr lang="pt-PT" sz="128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 educação e formação dos profissionais de saúde em proteção radiológica </a:t>
            </a:r>
            <a:endParaRPr lang="en-US" sz="128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t-PT" sz="12800" b="1" dirty="0" smtClean="0">
                <a:latin typeface="Calibri" pitchFamily="34" charset="0"/>
                <a:cs typeface="Times New Roman" pitchFamily="18" charset="0"/>
              </a:rPr>
              <a:t>De acordo com a nossa regulamentação sobre    protecção radiológica os oficiais de radioprotecção de garantir a formação e o refrescamento de todo o pessoal ocupacionalmente exposto devendo para o efeito endereçar a autoridade reguladora os despectivos programas antes do início da formação</a:t>
            </a:r>
            <a:r>
              <a:rPr lang="pt-PT" sz="128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US" sz="12800" dirty="0"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pt-PT" sz="12000" dirty="0">
                <a:latin typeface="Calibri" pitchFamily="34" charset="0"/>
                <a:cs typeface="Times New Roman" pitchFamily="18" charset="0"/>
              </a:rPr>
              <a:t> </a:t>
            </a:r>
            <a:endParaRPr lang="pt-PT" sz="12000" dirty="0" smtClean="0"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PT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PT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 REALIDADE E PERSPETIVA DOS PAÍSES DE LÍNGUA OFICIAL PORTUGUESA NO CONTEXTO DE BONA CHAMADA PARA ACÇÃO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PT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5.Delinear e promover uma agenda de investigação estratégica para a protecção radiológica em medicina</a:t>
            </a:r>
            <a:endParaRPr lang="en-US" sz="3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pt-PT" sz="3900" b="1" dirty="0" smtClean="0">
                <a:latin typeface="Times New Roman" pitchFamily="18" charset="0"/>
                <a:cs typeface="Times New Roman" pitchFamily="18" charset="0"/>
              </a:rPr>
              <a:t>Neste momento falar deste item é uma miragem</a:t>
            </a:r>
            <a:endParaRPr lang="en-US" sz="3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pt-PT" sz="39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pt-PT" sz="3900" b="1" dirty="0" smtClean="0">
                <a:solidFill>
                  <a:srgbClr val="FF0000"/>
                </a:solidFill>
              </a:rPr>
              <a:t>6.Aumentar </a:t>
            </a:r>
            <a:r>
              <a:rPr lang="pt-PT" sz="3900" b="1" dirty="0">
                <a:solidFill>
                  <a:srgbClr val="FF0000"/>
                </a:solidFill>
              </a:rPr>
              <a:t>a disponibilidade e qualidade de informações globais sobre as exposições radiológicas e ocupacionais em medicina</a:t>
            </a:r>
            <a:endParaRPr lang="en-US" sz="39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PT" sz="3900" dirty="0"/>
              <a:t> </a:t>
            </a:r>
            <a:endParaRPr lang="en-US" sz="3900" dirty="0"/>
          </a:p>
          <a:p>
            <a:pPr lvl="0">
              <a:buNone/>
            </a:pPr>
            <a:r>
              <a:rPr lang="pt-PT" sz="3900" dirty="0" smtClean="0">
                <a:solidFill>
                  <a:srgbClr val="FF0000"/>
                </a:solidFill>
              </a:rPr>
              <a:t>7. </a:t>
            </a:r>
            <a:r>
              <a:rPr lang="pt-PT" sz="3900" b="1" dirty="0" smtClean="0">
                <a:solidFill>
                  <a:srgbClr val="FF0000"/>
                </a:solidFill>
              </a:rPr>
              <a:t>Melhorar </a:t>
            </a:r>
            <a:r>
              <a:rPr lang="pt-PT" sz="3900" b="1" dirty="0">
                <a:solidFill>
                  <a:srgbClr val="FF0000"/>
                </a:solidFill>
              </a:rPr>
              <a:t>a prevenção de incidentes e acidentes com radiação utilizada em contexto clinico </a:t>
            </a:r>
            <a:endParaRPr lang="en-US" sz="3900" b="1" dirty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pt-PT" sz="3900" dirty="0" smtClean="0"/>
              <a:t>Pouco </a:t>
            </a:r>
            <a:r>
              <a:rPr lang="pt-PT" sz="3900" dirty="0"/>
              <a:t>ou nada tem sido feito a este respeito.</a:t>
            </a:r>
            <a:endParaRPr lang="en-US" sz="3900" dirty="0"/>
          </a:p>
          <a:p>
            <a:endParaRPr lang="en-US" sz="39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REALIDADE E PERSPETIVA DOS PAÍSES DE LÍNGUA OFICIAL PORTUGUESA NO CONTEXTO DE BONA CHAMADA PARA ACÇÃO</a:t>
            </a:r>
            <a:endParaRPr lang="en-US" sz="24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4102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pt-PT" b="1" dirty="0" smtClean="0">
                <a:solidFill>
                  <a:srgbClr val="FF0000"/>
                </a:solidFill>
              </a:rPr>
              <a:t>8.Fortalecer a cultura de segurança radiológica na área de saúde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pt-PT" b="1" dirty="0" smtClean="0"/>
              <a:t>Tem havido uma maior preocupação das autoridades na implementação das regras básicas de protecção radiológica fruto de uma cooperação mais estreita com a autoridade reguladora. </a:t>
            </a:r>
            <a:endParaRPr lang="en-US" b="1" dirty="0" smtClean="0"/>
          </a:p>
          <a:p>
            <a:pPr lvl="0">
              <a:buNone/>
            </a:pPr>
            <a:endParaRPr lang="pt-PT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pt-PT" b="1" dirty="0" smtClean="0">
                <a:solidFill>
                  <a:srgbClr val="FF0000"/>
                </a:solidFill>
              </a:rPr>
              <a:t>9.Fomentar </a:t>
            </a:r>
            <a:r>
              <a:rPr lang="pt-PT" b="1" dirty="0">
                <a:solidFill>
                  <a:srgbClr val="FF0000"/>
                </a:solidFill>
              </a:rPr>
              <a:t>um melhor diálogo sobre os risco-benefício no uso da radiação </a:t>
            </a:r>
            <a:r>
              <a:rPr lang="pt-PT" b="1" dirty="0" smtClean="0">
                <a:solidFill>
                  <a:srgbClr val="FF0000"/>
                </a:solidFill>
              </a:rPr>
              <a:t>ionizante</a:t>
            </a:r>
            <a:endParaRPr lang="en-US" b="1" dirty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pt-PT" dirty="0"/>
              <a:t>Pouco ou nada se tem feito</a:t>
            </a:r>
            <a:endParaRPr lang="en-US" dirty="0"/>
          </a:p>
          <a:p>
            <a:pPr lvl="0" algn="just">
              <a:buNone/>
            </a:pPr>
            <a:endParaRPr lang="pt-PT" dirty="0" smtClean="0"/>
          </a:p>
          <a:p>
            <a:pPr lvl="0" algn="just">
              <a:buNone/>
            </a:pPr>
            <a:r>
              <a:rPr lang="pt-PT" dirty="0" smtClean="0"/>
              <a:t>10. </a:t>
            </a:r>
            <a:r>
              <a:rPr lang="pt-PT" dirty="0" smtClean="0">
                <a:solidFill>
                  <a:srgbClr val="FF0000"/>
                </a:solidFill>
              </a:rPr>
              <a:t>Fortalecer </a:t>
            </a:r>
            <a:r>
              <a:rPr lang="pt-PT" dirty="0">
                <a:solidFill>
                  <a:srgbClr val="FF0000"/>
                </a:solidFill>
              </a:rPr>
              <a:t>a implementação de requisitos de segurança a nível global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279</Words>
  <Application>Microsoft Office PowerPoint</Application>
  <PresentationFormat>Apresentação no Ecrã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Tema do Office</vt:lpstr>
      <vt:lpstr> WORKSHOP SOBRE JUSTIFICAÇÃO E OTIMIZAÇÃO EXPOSIÇÕES MEDICAS DAS RADIAÇÕES IONIZANTES </vt:lpstr>
      <vt:lpstr> A REALIDADE E PERSPETIVA DOS PAÍSES DE LÍNGUA OFICIAL PORTUGUESA NO CONTEXTO DE BONA CHAMADA PARA ACÇÃO </vt:lpstr>
      <vt:lpstr>  A REALIDADE E PERSPETIVA DOS PAÍSES DE LÍNGUA OFICIAL PORTUGUESA NO CONTEXTO DE BONA CHAMADA PARA ACÇÃO </vt:lpstr>
      <vt:lpstr>REALIDADE E PERSPETIVA DOS PAÍSES DE LÍNGUA OFICIAL PORTUGUESA NO CONTEXTO DE BONA CHAMADA PARA ACÇÃO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LEMOS</dc:creator>
  <cp:lastModifiedBy>sgoncalves</cp:lastModifiedBy>
  <cp:revision>17</cp:revision>
  <dcterms:created xsi:type="dcterms:W3CDTF">2015-09-12T03:49:46Z</dcterms:created>
  <dcterms:modified xsi:type="dcterms:W3CDTF">2015-09-12T08:40:32Z</dcterms:modified>
</cp:coreProperties>
</file>