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87" r:id="rId2"/>
    <p:sldId id="256" r:id="rId3"/>
    <p:sldId id="275" r:id="rId4"/>
    <p:sldId id="269" r:id="rId5"/>
    <p:sldId id="288" r:id="rId6"/>
    <p:sldId id="271" r:id="rId7"/>
    <p:sldId id="291" r:id="rId8"/>
    <p:sldId id="276" r:id="rId9"/>
    <p:sldId id="277" r:id="rId10"/>
    <p:sldId id="294" r:id="rId11"/>
    <p:sldId id="295" r:id="rId12"/>
    <p:sldId id="296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A3"/>
    <a:srgbClr val="FFFF00"/>
    <a:srgbClr val="00D66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Clique para editar os estilos do texto mestre</a:t>
            </a:r>
          </a:p>
          <a:p>
            <a:pPr lvl="1"/>
            <a:r>
              <a:rPr lang="en-US" altLang="pt-BR" noProof="0" smtClean="0"/>
              <a:t>Segundo nível</a:t>
            </a:r>
          </a:p>
          <a:p>
            <a:pPr lvl="2"/>
            <a:r>
              <a:rPr lang="en-US" altLang="pt-BR" noProof="0" smtClean="0"/>
              <a:t>Terceiro nível</a:t>
            </a:r>
          </a:p>
          <a:p>
            <a:pPr lvl="3"/>
            <a:r>
              <a:rPr lang="en-US" altLang="pt-BR" noProof="0" smtClean="0"/>
              <a:t>Quarto nível</a:t>
            </a:r>
          </a:p>
          <a:p>
            <a:pPr lvl="4"/>
            <a:r>
              <a:rPr lang="en-US" alt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FB7AD0-C470-47A3-A553-1DA4B36056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40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18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492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78839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92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83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142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54010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1680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7547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pt-BR">
              <a:latin typeface="Times New Roman" charset="0"/>
              <a:ea typeface="ＭＳ Ｐゴシック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 userDrawn="1"/>
        </p:nvSpPr>
        <p:spPr bwMode="auto">
          <a:xfrm>
            <a:off x="762000" y="6216650"/>
            <a:ext cx="198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pt-BR" altLang="pt-BR" sz="1300" b="1" smtClean="0">
                <a:solidFill>
                  <a:srgbClr val="000099"/>
                </a:solidFill>
                <a:latin typeface="Arial" pitchFamily="34" charset="0"/>
              </a:rPr>
              <a:t>Agência Nacional</a:t>
            </a:r>
          </a:p>
          <a:p>
            <a:pPr>
              <a:defRPr/>
            </a:pPr>
            <a:r>
              <a:rPr lang="pt-BR" altLang="pt-BR" sz="1300" b="1" smtClean="0">
                <a:solidFill>
                  <a:srgbClr val="000099"/>
                </a:solidFill>
                <a:latin typeface="Arial" pitchFamily="34" charset="0"/>
              </a:rPr>
              <a:t>de Vigilância Sanitária</a:t>
            </a:r>
            <a:endParaRPr lang="pt-BR" altLang="pt-BR" sz="110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28" name="Picture 32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762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7" name="Line 33"/>
          <p:cNvSpPr>
            <a:spLocks noChangeShapeType="1"/>
          </p:cNvSpPr>
          <p:nvPr userDrawn="1"/>
        </p:nvSpPr>
        <p:spPr bwMode="auto">
          <a:xfrm>
            <a:off x="2743200" y="6477000"/>
            <a:ext cx="61722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6705600" y="6477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www.anvisa.gov.br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en.gov.br" TargetMode="External"/><Relationship Id="rId2" Type="http://schemas.openxmlformats.org/officeDocument/2006/relationships/hyperlink" Target="http://cnes.datasus.gov.b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260350"/>
            <a:ext cx="8785225" cy="4537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en-US" sz="3200" smtClean="0">
                <a:solidFill>
                  <a:srgbClr val="FFFF00"/>
                </a:solidFill>
                <a:latin typeface="Verdana" pitchFamily="34" charset="0"/>
              </a:rPr>
              <a:t>“</a:t>
            </a: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A realidade e perspectivas dos países de língua oficial portuguesa no contexto da Bonn Call for Action</a:t>
            </a:r>
            <a:r>
              <a:rPr lang="pt-BR" altLang="en-US" sz="3200" smtClean="0">
                <a:solidFill>
                  <a:srgbClr val="FFFF00"/>
                </a:solidFill>
                <a:latin typeface="Verdana" pitchFamily="34" charset="0"/>
              </a:rPr>
              <a:t>”</a:t>
            </a: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Mecanismos de Regulação e de Controle Sanitário  </a:t>
            </a:r>
            <a:b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Brasil</a:t>
            </a:r>
            <a:b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pt-BR" altLang="pt-BR" sz="2800" smtClean="0">
                <a:solidFill>
                  <a:srgbClr val="FFFF00"/>
                </a:solidFill>
                <a:latin typeface="Verdana" pitchFamily="34" charset="0"/>
              </a:rPr>
              <a:t>Lisboa, 10 a 12 de Setembro de 2015 </a:t>
            </a:r>
            <a:r>
              <a:rPr lang="pt-BR" altLang="pt-BR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pt-BR" altLang="pt-BR" smtClean="0">
                <a:solidFill>
                  <a:srgbClr val="FFFF00"/>
                </a:solidFill>
                <a:latin typeface="Verdana" pitchFamily="34" charset="0"/>
              </a:rPr>
            </a:br>
            <a:endParaRPr lang="pt-BR" altLang="pt-BR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388" y="4941888"/>
            <a:ext cx="8785225" cy="11509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defRPr/>
            </a:pPr>
            <a:r>
              <a:rPr lang="pt-BR" altLang="pt-BR" sz="2000" smtClean="0">
                <a:solidFill>
                  <a:schemeClr val="bg1"/>
                </a:solidFill>
                <a:latin typeface="Verdana" pitchFamily="34" charset="0"/>
              </a:rPr>
              <a:t>Maria Angela da Paz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pt-BR" sz="2000" smtClean="0">
                <a:solidFill>
                  <a:schemeClr val="bg1"/>
                </a:solidFill>
                <a:latin typeface="Verdana" pitchFamily="34" charset="0"/>
              </a:rPr>
              <a:t>Gerência Geral de Tecnologia em Serviços de Saúde - 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pt-BR" sz="2000" smtClean="0">
                <a:solidFill>
                  <a:schemeClr val="bg1"/>
                </a:solidFill>
                <a:latin typeface="Verdana" pitchFamily="34" charset="0"/>
              </a:rPr>
              <a:t>GGTES / ANVISA</a:t>
            </a:r>
            <a:endParaRPr lang="pt-BR" altLang="pt-BR" sz="200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Portaria nº. 453, 01 de junho de 1998 </a:t>
            </a:r>
            <a:endParaRPr lang="en-US" altLang="pt-BR" sz="320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3414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Em processo de revisão</a:t>
            </a:r>
          </a:p>
          <a:p>
            <a:pPr algn="just">
              <a:buClr>
                <a:srgbClr val="FF0000"/>
              </a:buClr>
              <a:buFontTx/>
              <a:buNone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Estabelecido novo modelo regulatório:</a:t>
            </a:r>
          </a:p>
          <a:p>
            <a:pPr algn="just">
              <a:buClr>
                <a:srgbClr val="FF0000"/>
              </a:buClr>
              <a:buFontTx/>
              <a:buNone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600" smtClean="0">
                <a:solidFill>
                  <a:schemeClr val="bg1"/>
                </a:solidFill>
                <a:latin typeface="Verdana" pitchFamily="34" charset="0"/>
              </a:rPr>
              <a:t>Regulamento Técnico menos prescritivo estabelecendo parâmetros obrigatórios com foco no controle de qualidade e na segurança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Portaria nº. 453, 01 de junho de 1998</a:t>
            </a:r>
            <a:b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(Revisada) </a:t>
            </a:r>
            <a:endParaRPr lang="en-US" altLang="pt-BR" sz="320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7732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Dividida em duas norma básicas: </a:t>
            </a:r>
          </a:p>
          <a:p>
            <a:pPr algn="just">
              <a:buClr>
                <a:srgbClr val="FF0000"/>
              </a:buClr>
              <a:buFontTx/>
              <a:buNone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600" smtClean="0">
                <a:solidFill>
                  <a:schemeClr val="bg1"/>
                </a:solidFill>
                <a:latin typeface="Verdana" pitchFamily="34" charset="0"/>
              </a:rPr>
              <a:t>Requisitos para funcionamento dos serviços de Diagnóstico por Imagem</a:t>
            </a:r>
          </a:p>
          <a:p>
            <a:pPr lvl="1" algn="just">
              <a:buClr>
                <a:srgbClr val="FF0000"/>
              </a:buClr>
              <a:buFontTx/>
              <a:buNone/>
            </a:pPr>
            <a:endParaRPr lang="pt-BR" altLang="pt-BR" sz="2600" smtClean="0">
              <a:solidFill>
                <a:schemeClr val="bg1"/>
              </a:solidFill>
              <a:latin typeface="Verdana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600" smtClean="0">
                <a:solidFill>
                  <a:schemeClr val="bg1"/>
                </a:solidFill>
                <a:latin typeface="Verdana" pitchFamily="34" charset="0"/>
              </a:rPr>
              <a:t>Requisitos para funcionamento dos Serviços que utilizam radiação ionizante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Portaria nº. 453, 01 de junho de 1998</a:t>
            </a:r>
            <a:b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(Revisada) </a:t>
            </a:r>
            <a:endParaRPr lang="en-US" altLang="pt-BR" sz="320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2060575"/>
            <a:ext cx="82296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Complementada por manuais técnicos específicos por tecnologias</a:t>
            </a:r>
          </a:p>
          <a:p>
            <a:pPr algn="just">
              <a:buClr>
                <a:srgbClr val="FF0000"/>
              </a:buClr>
              <a:buFontTx/>
              <a:buNone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Tradução do </a:t>
            </a:r>
            <a:r>
              <a:rPr lang="pt-BR" altLang="en-US" sz="2800" smtClean="0">
                <a:solidFill>
                  <a:schemeClr val="bg1"/>
                </a:solidFill>
                <a:latin typeface="Verdana" pitchFamily="34" charset="0"/>
              </a:rPr>
              <a:t>“</a:t>
            </a: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Basic Safety Standarts</a:t>
            </a:r>
            <a:r>
              <a:rPr lang="pt-BR" altLang="en-US" sz="2800" smtClean="0">
                <a:solidFill>
                  <a:schemeClr val="bg1"/>
                </a:solidFill>
                <a:latin typeface="Verdana" pitchFamily="34" charset="0"/>
              </a:rPr>
              <a:t>”</a:t>
            </a: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 para o português – em processo de revisão (Não obrigatório)</a:t>
            </a:r>
          </a:p>
          <a:p>
            <a:pPr algn="just">
              <a:buClr>
                <a:srgbClr val="FF0000"/>
              </a:buClr>
              <a:buFontTx/>
              <a:buNone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0928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pt-BR" altLang="pt-BR" b="1" smtClean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endParaRPr lang="pt-BR" altLang="pt-BR" b="1" smtClean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endParaRPr lang="pt-BR" altLang="pt-BR" b="1" smtClean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endParaRPr lang="pt-BR" altLang="pt-BR" b="1" smtClean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endParaRPr lang="pt-BR" altLang="pt-BR" sz="2200" b="1" smtClean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r>
              <a:rPr lang="pt-BR" altLang="pt-BR" sz="2200" b="1" smtClean="0">
                <a:solidFill>
                  <a:srgbClr val="FFFF00"/>
                </a:solidFill>
                <a:latin typeface="Verdana" pitchFamily="34" charset="0"/>
              </a:rPr>
              <a:t>Agência Nacional de Vigilância Sanitária </a:t>
            </a:r>
          </a:p>
          <a:p>
            <a:pPr algn="ctr">
              <a:buFontTx/>
              <a:buNone/>
              <a:defRPr/>
            </a:pPr>
            <a:r>
              <a:rPr lang="pt-BR" altLang="pt-BR" sz="2200" b="1" smtClean="0">
                <a:solidFill>
                  <a:srgbClr val="FFFF00"/>
                </a:solidFill>
                <a:latin typeface="Verdana" pitchFamily="34" charset="0"/>
              </a:rPr>
              <a:t>Anvisa </a:t>
            </a:r>
          </a:p>
          <a:p>
            <a:pPr algn="ctr">
              <a:buFontTx/>
              <a:buNone/>
              <a:defRPr/>
            </a:pPr>
            <a:r>
              <a:rPr lang="pt-BR" altLang="pt-BR" sz="2200" b="1" smtClean="0">
                <a:solidFill>
                  <a:srgbClr val="FFFF00"/>
                </a:solidFill>
                <a:latin typeface="Verdana" pitchFamily="34" charset="0"/>
              </a:rPr>
              <a:t>www.anvisa.gov.br </a:t>
            </a:r>
          </a:p>
          <a:p>
            <a:pPr algn="ctr">
              <a:buFontTx/>
              <a:buNone/>
              <a:defRPr/>
            </a:pPr>
            <a:endParaRPr lang="pt-BR" altLang="pt-BR" sz="2200" b="1" smtClean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r>
              <a:rPr lang="pt-BR" altLang="pt-BR" sz="2000" b="1" smtClean="0">
                <a:solidFill>
                  <a:srgbClr val="FFFF00"/>
                </a:solidFill>
                <a:latin typeface="Verdana" pitchFamily="34" charset="0"/>
              </a:rPr>
              <a:t>Gerência-Geral de Tecnologia em Serviços de Saúde </a:t>
            </a:r>
          </a:p>
          <a:p>
            <a:pPr algn="ctr">
              <a:buFontTx/>
              <a:buNone/>
              <a:defRPr/>
            </a:pPr>
            <a:r>
              <a:rPr lang="pt-BR" altLang="pt-BR" sz="2000" b="1" smtClean="0">
                <a:solidFill>
                  <a:srgbClr val="FFFF00"/>
                </a:solidFill>
                <a:latin typeface="Verdana" pitchFamily="34" charset="0"/>
              </a:rPr>
              <a:t>GGTES</a:t>
            </a:r>
          </a:p>
          <a:p>
            <a:pPr algn="ctr">
              <a:buFontTx/>
              <a:buNone/>
              <a:defRPr/>
            </a:pPr>
            <a:r>
              <a:rPr lang="pt-BR" altLang="pt-BR" sz="2000" b="1" smtClean="0">
                <a:solidFill>
                  <a:srgbClr val="FFFF00"/>
                </a:solidFill>
                <a:latin typeface="Verdana" pitchFamily="34" charset="0"/>
              </a:rPr>
              <a:t>ggtes@anvisa.gov.br </a:t>
            </a:r>
          </a:p>
          <a:p>
            <a:pPr algn="ctr">
              <a:buFontTx/>
              <a:buNone/>
              <a:defRPr/>
            </a:pPr>
            <a:r>
              <a:rPr lang="pt-BR" altLang="pt-BR" sz="2000" b="1" smtClean="0">
                <a:solidFill>
                  <a:srgbClr val="FFFF00"/>
                </a:solidFill>
                <a:latin typeface="Verdana" pitchFamily="34" charset="0"/>
              </a:rPr>
              <a:t>+55 61 3462- 4014</a:t>
            </a:r>
          </a:p>
        </p:txBody>
      </p:sp>
      <p:pic>
        <p:nvPicPr>
          <p:cNvPr id="14339" name="Picture 11" descr="C:\Users\angela.paz\AppData\Local\Microsoft\Windows\Temporary Internet Files\Content.Outlook\PQOC44RK\Anv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032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333375"/>
            <a:ext cx="8785225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Estrutura Governamental de Controle das Radiações Médicas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50825" y="2205038"/>
            <a:ext cx="8713788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altLang="pt-BR" smtClean="0">
                <a:solidFill>
                  <a:schemeClr val="bg1"/>
                </a:solidFill>
              </a:rPr>
              <a:t> </a:t>
            </a: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Ministério da Saúde: 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Agência Nacional de Vigilância Sanitária - Anvisa</a:t>
            </a:r>
          </a:p>
          <a:p>
            <a:pPr>
              <a:buClr>
                <a:srgbClr val="FF0000"/>
              </a:buClr>
              <a:defRPr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pt-BR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 Ministério da Ciência e Tecnologia: Comissão Nacional de Energia Nuclear - CNEN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333375"/>
            <a:ext cx="8785225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Estrutura Governamental de Controle das Radiações Médicas</a:t>
            </a:r>
            <a:endParaRPr lang="pt-BR" altLang="pt-BR" sz="3200" b="1" smtClean="0">
              <a:solidFill>
                <a:srgbClr val="FFFF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4213" y="4581525"/>
            <a:ext cx="2303462" cy="6413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pt-BR" altLang="pt-BR" sz="1600" b="1" smtClean="0">
              <a:latin typeface="Tahoma" pitchFamily="34" charset="0"/>
            </a:endParaRPr>
          </a:p>
          <a:p>
            <a:pPr algn="ctr">
              <a:defRPr/>
            </a:pPr>
            <a:r>
              <a:rPr lang="en-US" altLang="pt-BR" sz="2000" b="1" smtClean="0">
                <a:solidFill>
                  <a:srgbClr val="B7F5AD"/>
                </a:solidFill>
                <a:latin typeface="Verdana" pitchFamily="34" charset="0"/>
              </a:rPr>
              <a:t>Munícipios</a:t>
            </a:r>
            <a:endParaRPr lang="pt-BR" altLang="pt-BR" sz="2000" b="1" smtClean="0">
              <a:solidFill>
                <a:srgbClr val="B7F5AD"/>
              </a:solidFill>
              <a:latin typeface="Verdana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563938" y="2060575"/>
            <a:ext cx="5257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pt-BR" b="1" smtClean="0">
                <a:solidFill>
                  <a:srgbClr val="B7F5AD"/>
                </a:solidFill>
                <a:latin typeface="Verdana" pitchFamily="34" charset="0"/>
              </a:rPr>
              <a:t>Coordena e apoia as ações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581400" y="3352800"/>
            <a:ext cx="5267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pt-BR" b="1" smtClean="0">
                <a:solidFill>
                  <a:srgbClr val="B7F5AD"/>
                </a:solidFill>
                <a:latin typeface="Arial" pitchFamily="34" charset="0"/>
              </a:rPr>
              <a:t>Coordena o sistema estadual e executa ações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635375" y="4508500"/>
            <a:ext cx="520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pt-BR" b="1" smtClean="0">
                <a:solidFill>
                  <a:srgbClr val="B7F5AD"/>
                </a:solidFill>
                <a:latin typeface="Arial" pitchFamily="34" charset="0"/>
              </a:rPr>
              <a:t>Coordena o sistema municipal e executa a maior parte das ações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85800" y="3200400"/>
            <a:ext cx="2133600" cy="91598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pt-BR" sz="1800" b="1" dirty="0">
              <a:latin typeface="Tahoma" charset="0"/>
              <a:ea typeface="ＭＳ Ｐゴシック" charset="0"/>
            </a:endParaRPr>
          </a:p>
          <a:p>
            <a:pPr algn="ctr">
              <a:defRPr/>
            </a:pPr>
            <a:r>
              <a:rPr lang="pt-BR" sz="1800" b="1" dirty="0">
                <a:solidFill>
                  <a:srgbClr val="B7F5AD"/>
                </a:solidFill>
                <a:latin typeface="Verdana"/>
                <a:ea typeface="ＭＳ Ｐゴシック" charset="0"/>
                <a:cs typeface="Verdana"/>
              </a:rPr>
              <a:t>Estados</a:t>
            </a:r>
          </a:p>
          <a:p>
            <a:pPr algn="ctr">
              <a:defRPr/>
            </a:pPr>
            <a:endParaRPr lang="pt-BR" sz="1800" b="1" dirty="0">
              <a:solidFill>
                <a:srgbClr val="B7F5AD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84213" y="1989138"/>
            <a:ext cx="2133600" cy="8921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rgbClr val="B7F5AD"/>
                </a:solidFill>
                <a:latin typeface="Verdana"/>
                <a:ea typeface="ＭＳ Ｐゴシック" charset="0"/>
                <a:cs typeface="Verdana"/>
              </a:rPr>
              <a:t>Governo Federal</a:t>
            </a:r>
          </a:p>
          <a:p>
            <a:pPr algn="ctr">
              <a:defRPr/>
            </a:pPr>
            <a:endParaRPr lang="pt-BR" sz="1600" b="1" dirty="0">
              <a:latin typeface="Arial" charset="0"/>
              <a:ea typeface="ＭＳ Ｐゴシック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042988" y="1412875"/>
            <a:ext cx="1447800" cy="3968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altLang="pt-BR" sz="2000" b="1" smtClean="0">
                <a:solidFill>
                  <a:srgbClr val="B7F5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SNVS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3059113" y="479742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048000" y="34290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3059113" y="227647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115888"/>
            <a:ext cx="8785225" cy="1223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Estrutura Governamental de Controle das Radiações Médicas</a:t>
            </a:r>
            <a:endParaRPr lang="pt-BR" altLang="pt-BR" sz="3200" smtClean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1700213"/>
            <a:ext cx="8569325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pt-BR" smtClean="0">
                <a:solidFill>
                  <a:schemeClr val="bg1"/>
                </a:solidFill>
              </a:rPr>
              <a:t> 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Agência Nacional de Vigilância Sanitária – Anvisa – Federal</a:t>
            </a:r>
          </a:p>
          <a:p>
            <a:pPr>
              <a:buClr>
                <a:srgbClr val="FF0000"/>
              </a:buClr>
              <a:defRPr/>
            </a:pPr>
            <a:endParaRPr lang="en-US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 Vigilâncias Sanitárias Estaduais – 26 Estados  e 1 Distrito Federal</a:t>
            </a:r>
          </a:p>
          <a:p>
            <a:pPr>
              <a:buClr>
                <a:srgbClr val="FF0000"/>
              </a:buClr>
              <a:defRPr/>
            </a:pPr>
            <a:endParaRPr lang="en-US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 Vigilâncias Sanitárias Municipais – 5.561 munícipios </a:t>
            </a:r>
          </a:p>
          <a:p>
            <a:pPr>
              <a:buClr>
                <a:srgbClr val="FF0000"/>
              </a:buClr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                          (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  <a:hlinkClick r:id="rId2"/>
              </a:rPr>
              <a:t>http://www.ibge.gov.br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>
              <a:defRPr/>
            </a:pPr>
            <a:endParaRPr lang="en-US" altLang="pt-BR" sz="280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115888"/>
            <a:ext cx="8785225" cy="1223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altLang="pt-BR" sz="3200" smtClean="0">
                <a:solidFill>
                  <a:srgbClr val="FFFF00"/>
                </a:solidFill>
                <a:latin typeface="Verdana" pitchFamily="34" charset="0"/>
              </a:rPr>
              <a:t>Estrutura Governamental de Controle das Radiações Médicas</a:t>
            </a:r>
            <a:endParaRPr lang="pt-BR" altLang="pt-BR" sz="3200" smtClean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1773238"/>
            <a:ext cx="842486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845 Serviços de Medicina Nuclear </a:t>
            </a:r>
          </a:p>
          <a:p>
            <a:pPr lvl="1">
              <a:buClr>
                <a:srgbClr val="FF0000"/>
              </a:buClr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                    (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  <a:hlinkClick r:id="rId2"/>
              </a:rPr>
              <a:t>http://cnes.datasus.gov.br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US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33.888</a:t>
            </a: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 Serviços de Diagnóstico por Imagem </a:t>
            </a:r>
          </a:p>
          <a:p>
            <a:pPr lvl="1">
              <a:buClr>
                <a:srgbClr val="FF0000"/>
              </a:buClr>
              <a:defRPr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                     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  <a:hlinkClick r:id="rId2"/>
              </a:rPr>
              <a:t>http://cnes.datasus.gov.br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US" altLang="pt-BR" sz="2800" smtClean="0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225 Serviços de Radioterapia </a:t>
            </a:r>
          </a:p>
          <a:p>
            <a:pPr lvl="1">
              <a:buClr>
                <a:srgbClr val="FF0000"/>
              </a:buClr>
              <a:defRPr/>
            </a:pP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                     (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  <a:hlinkClick r:id="rId3"/>
              </a:rPr>
              <a:t>http://cnen.gov.br</a:t>
            </a:r>
            <a:r>
              <a:rPr lang="en-US" altLang="pt-BR" sz="280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lvl="1">
              <a:defRPr/>
            </a:pPr>
            <a:endParaRPr lang="en-US" altLang="pt-BR" smtClean="0">
              <a:solidFill>
                <a:schemeClr val="bg1"/>
              </a:solidFill>
            </a:endParaRPr>
          </a:p>
          <a:p>
            <a:pPr>
              <a:defRPr/>
            </a:pPr>
            <a:endParaRPr lang="pt-BR" altLang="pt-B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333375"/>
            <a:ext cx="8785225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ea typeface="+mj-ea"/>
                <a:cs typeface="+mj-cs"/>
              </a:rPr>
              <a:t>Modelo</a:t>
            </a:r>
          </a:p>
        </p:txBody>
      </p:sp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4859338" y="1485900"/>
            <a:ext cx="4017962" cy="2586038"/>
            <a:chOff x="576" y="1392"/>
            <a:chExt cx="2531" cy="1629"/>
          </a:xfrm>
          <a:solidFill>
            <a:srgbClr val="800000"/>
          </a:solidFill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 rot="10800000" flipH="1">
              <a:off x="576" y="1392"/>
              <a:ext cx="2531" cy="1629"/>
            </a:xfrm>
            <a:prstGeom prst="upArrow">
              <a:avLst>
                <a:gd name="adj1" fmla="val 50000"/>
                <a:gd name="adj2" fmla="val 25000"/>
              </a:avLst>
            </a:prstGeom>
            <a:grpFill/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>
              <a:flatTx/>
            </a:bodyPr>
            <a:lstStyle/>
            <a:p>
              <a:pPr algn="ctr">
                <a:defRPr/>
              </a:pPr>
              <a:endParaRPr lang="pt-BR" sz="2800" b="1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456" y="2019"/>
              <a:ext cx="732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800" b="1" dirty="0">
                  <a:solidFill>
                    <a:srgbClr val="FFFF00"/>
                  </a:solidFill>
                  <a:latin typeface="Arial" charset="0"/>
                  <a:ea typeface="ＭＳ Ｐゴシック" charset="0"/>
                </a:rPr>
                <a:t>Risco</a:t>
              </a:r>
            </a:p>
          </p:txBody>
        </p:sp>
      </p:grpSp>
      <p:grpSp>
        <p:nvGrpSpPr>
          <p:cNvPr id="7172" name="Group 12"/>
          <p:cNvGrpSpPr>
            <a:grpSpLocks/>
          </p:cNvGrpSpPr>
          <p:nvPr/>
        </p:nvGrpSpPr>
        <p:grpSpPr bwMode="auto">
          <a:xfrm>
            <a:off x="539750" y="1341438"/>
            <a:ext cx="3835400" cy="2586037"/>
            <a:chOff x="2784" y="1392"/>
            <a:chExt cx="2416" cy="1629"/>
          </a:xfrm>
        </p:grpSpPr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 rot="10800000" flipH="1" flipV="1">
              <a:off x="2784" y="1392"/>
              <a:ext cx="2416" cy="1629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2093FC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093FC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pt-BR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419" y="2120"/>
              <a:ext cx="12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800" b="1" dirty="0">
                  <a:solidFill>
                    <a:srgbClr val="FFFF00"/>
                  </a:solidFill>
                  <a:latin typeface="Arial" charset="0"/>
                  <a:ea typeface="ＭＳ Ｐゴシック" charset="0"/>
                </a:rPr>
                <a:t>Qualidade</a:t>
              </a:r>
            </a:p>
          </p:txBody>
        </p:sp>
      </p:grp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79388" y="4652963"/>
            <a:ext cx="8893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mtClean="0">
                <a:solidFill>
                  <a:srgbClr val="B7F5AD"/>
                </a:solidFill>
                <a:latin typeface="Arial" pitchFamily="34" charset="0"/>
              </a:rPr>
              <a:t>“</a:t>
            </a:r>
            <a:r>
              <a:rPr lang="en-US" altLang="ja-JP" smtClean="0">
                <a:solidFill>
                  <a:srgbClr val="FFFF00"/>
                </a:solidFill>
                <a:latin typeface="Verdana" pitchFamily="34" charset="0"/>
              </a:rPr>
              <a:t>Em Serviços de Saúde, qualidade e risco </a:t>
            </a:r>
            <a:r>
              <a:rPr lang="en-US" altLang="ja-JP" b="1" smtClean="0">
                <a:solidFill>
                  <a:srgbClr val="FFFF00"/>
                </a:solidFill>
                <a:latin typeface="Verdana" pitchFamily="34" charset="0"/>
              </a:rPr>
              <a:t>não podem ser separados</a:t>
            </a:r>
            <a:r>
              <a:rPr lang="ja-JP" altLang="en-US" smtClean="0">
                <a:solidFill>
                  <a:srgbClr val="FFFF00"/>
                </a:solidFill>
                <a:latin typeface="Verdana" pitchFamily="34" charset="0"/>
              </a:rPr>
              <a:t>”</a:t>
            </a:r>
            <a:endParaRPr lang="en-US" altLang="pt-BR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z="3200" smtClean="0">
                <a:solidFill>
                  <a:srgbClr val="FFFF00"/>
                </a:solidFill>
                <a:latin typeface="Verdana" pitchFamily="34" charset="0"/>
              </a:rPr>
              <a:t>Etapas de elaboração de norma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3414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Identificação do tema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Definição de participantes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Formalização de Grupo de Trabalho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Proposta de norma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Consulta Pública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Análise da sugestões e alteração da proposta de norma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t-BR" altLang="pt-BR" sz="2800" smtClean="0">
                <a:solidFill>
                  <a:schemeClr val="bg1"/>
                </a:solidFill>
                <a:latin typeface="Verdana" pitchFamily="34" charset="0"/>
              </a:rPr>
              <a:t>Resolução de Diretoria Colegiada</a:t>
            </a:r>
          </a:p>
          <a:p>
            <a:endParaRPr lang="en-US" altLang="pt-B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z="3200" smtClean="0">
                <a:solidFill>
                  <a:srgbClr val="FFFF00"/>
                </a:solidFill>
                <a:latin typeface="Verdana" pitchFamily="34" charset="0"/>
              </a:rPr>
              <a:t>Normas de Interesse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981075"/>
            <a:ext cx="8569325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pt-BR" sz="2800" b="1" smtClean="0">
                <a:solidFill>
                  <a:srgbClr val="FFFFFF"/>
                </a:solidFill>
                <a:latin typeface="Verdana" pitchFamily="34" charset="0"/>
              </a:rPr>
              <a:t>Resolução nº. 38, </a:t>
            </a:r>
            <a:r>
              <a:rPr lang="en-US" altLang="pt-BR" sz="2800" smtClean="0">
                <a:solidFill>
                  <a:srgbClr val="FFFFFF"/>
                </a:solidFill>
                <a:latin typeface="Verdana" pitchFamily="34" charset="0"/>
              </a:rPr>
              <a:t>04 de junho de 2008 – </a:t>
            </a:r>
            <a:r>
              <a:rPr lang="en-US" altLang="pt-BR" sz="2800" i="1" smtClean="0">
                <a:solidFill>
                  <a:srgbClr val="FFFFFF"/>
                </a:solidFill>
                <a:latin typeface="Verdana" pitchFamily="34" charset="0"/>
              </a:rPr>
              <a:t>Dispõe sobre a instalação e operação dos Serviços de Medicina Nuclear </a:t>
            </a:r>
            <a:r>
              <a:rPr lang="en-US" altLang="en-US" sz="2800" i="1" smtClean="0">
                <a:solidFill>
                  <a:srgbClr val="FFFFFF"/>
                </a:solidFill>
                <a:latin typeface="Verdana" pitchFamily="34" charset="0"/>
              </a:rPr>
              <a:t>“</a:t>
            </a:r>
            <a:r>
              <a:rPr lang="en-US" altLang="pt-BR" sz="2800" i="1" smtClean="0">
                <a:solidFill>
                  <a:srgbClr val="FFFFFF"/>
                </a:solidFill>
                <a:latin typeface="Verdana" pitchFamily="34" charset="0"/>
              </a:rPr>
              <a:t>in vivo</a:t>
            </a:r>
            <a:r>
              <a:rPr lang="en-US" altLang="en-US" sz="2800" i="1" smtClean="0">
                <a:solidFill>
                  <a:srgbClr val="FFFFFF"/>
                </a:solidFill>
                <a:latin typeface="Verdana" pitchFamily="34" charset="0"/>
              </a:rPr>
              <a:t>”</a:t>
            </a:r>
            <a:r>
              <a:rPr lang="en-US" altLang="pt-BR" sz="2800" i="1" smtClean="0">
                <a:solidFill>
                  <a:srgbClr val="FFFFFF"/>
                </a:solidFill>
                <a:latin typeface="Verdana" pitchFamily="34" charset="0"/>
              </a:rPr>
              <a:t>;</a:t>
            </a:r>
          </a:p>
          <a:p>
            <a:pPr algn="just">
              <a:buClr>
                <a:srgbClr val="FF0000"/>
              </a:buClr>
              <a:buFontTx/>
              <a:buNone/>
            </a:pPr>
            <a:endParaRPr lang="en-US" altLang="pt-BR" sz="2800" smtClean="0">
              <a:solidFill>
                <a:srgbClr val="FFFFFF"/>
              </a:solidFill>
              <a:latin typeface="Verdana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pt-BR" sz="2800" b="1" smtClean="0">
                <a:solidFill>
                  <a:srgbClr val="FFFFFF"/>
                </a:solidFill>
                <a:latin typeface="Verdana" pitchFamily="34" charset="0"/>
              </a:rPr>
              <a:t>Resolução</a:t>
            </a:r>
            <a:r>
              <a:rPr lang="en-US" altLang="pt-BR" sz="2800" b="1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altLang="pt-BR" sz="2800" b="1" smtClean="0">
                <a:solidFill>
                  <a:srgbClr val="FFFFFF"/>
                </a:solidFill>
                <a:latin typeface="Verdana" pitchFamily="34" charset="0"/>
              </a:rPr>
              <a:t>nº. 20</a:t>
            </a:r>
            <a:r>
              <a:rPr lang="en-US" altLang="pt-BR" sz="2800" smtClean="0">
                <a:solidFill>
                  <a:srgbClr val="FFFFFF"/>
                </a:solidFill>
                <a:latin typeface="Verdana" pitchFamily="34" charset="0"/>
              </a:rPr>
              <a:t>, 02 de fevereiro de 2006 – </a:t>
            </a:r>
            <a:r>
              <a:rPr lang="en-US" altLang="pt-BR" sz="2800" i="1" smtClean="0">
                <a:solidFill>
                  <a:srgbClr val="FFFFFF"/>
                </a:solidFill>
                <a:latin typeface="Verdana" pitchFamily="34" charset="0"/>
              </a:rPr>
              <a:t>Estabelece o Regulamento Técnico para funcionamento dos Serviços de Radioterapia , visando a defesa da saúde dos pacientes, dos profissionais envolvidos e do público em geral; </a:t>
            </a:r>
            <a:endParaRPr lang="en-US" altLang="pt-BR" sz="2800" i="1" smtClean="0">
              <a:solidFill>
                <a:srgbClr val="FFFF00"/>
              </a:solidFill>
              <a:latin typeface="Verdana" pitchFamily="34" charset="0"/>
            </a:endParaRPr>
          </a:p>
          <a:p>
            <a:endParaRPr lang="en-US" altLang="pt-B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z="3200" smtClean="0">
                <a:solidFill>
                  <a:srgbClr val="FFFF00"/>
                </a:solidFill>
                <a:latin typeface="Verdana" pitchFamily="34" charset="0"/>
              </a:rPr>
              <a:t>Normas de Interesse</a:t>
            </a:r>
            <a:endParaRPr lang="en-US" altLang="pt-BR" sz="32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pt-BR" sz="2800" b="1" smtClean="0">
                <a:solidFill>
                  <a:srgbClr val="FFFFFF"/>
                </a:solidFill>
                <a:latin typeface="Verdana" pitchFamily="34" charset="0"/>
              </a:rPr>
              <a:t>Portaria nº. 453</a:t>
            </a:r>
            <a:r>
              <a:rPr lang="en-US" altLang="pt-BR" sz="2800" smtClean="0">
                <a:solidFill>
                  <a:srgbClr val="FFFFFF"/>
                </a:solidFill>
                <a:latin typeface="Verdana" pitchFamily="34" charset="0"/>
              </a:rPr>
              <a:t>, 01 de junho de 1998 – </a:t>
            </a:r>
            <a:r>
              <a:rPr lang="en-US" altLang="pt-BR" sz="2800" i="1" smtClean="0">
                <a:solidFill>
                  <a:srgbClr val="FFFFFF"/>
                </a:solidFill>
                <a:latin typeface="Verdana" pitchFamily="34" charset="0"/>
              </a:rPr>
              <a:t>Aprova o Regulamento Técnico que estabelece as diretrizes básicas de proteção radiológica em radiodiagnóstico médico e odontológico, dispõe sobre o uso dos raios-x diagnósticos em todo território nacional </a:t>
            </a:r>
          </a:p>
          <a:p>
            <a:endParaRPr lang="en-US" altLang="pt-BR" smtClean="0">
              <a:solidFill>
                <a:srgbClr val="FFFFFF"/>
              </a:solidFill>
            </a:endParaRPr>
          </a:p>
          <a:p>
            <a:endParaRPr lang="en-US" altLang="pt-B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474</Words>
  <Application>Microsoft Office PowerPoint</Application>
  <PresentationFormat>Apresentação no Ecrã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Times New Roman</vt:lpstr>
      <vt:lpstr>MS PGothic</vt:lpstr>
      <vt:lpstr>Arial</vt:lpstr>
      <vt:lpstr>Verdana</vt:lpstr>
      <vt:lpstr>Wingdings</vt:lpstr>
      <vt:lpstr>Tahoma</vt:lpstr>
      <vt:lpstr>Estrutura padrão</vt:lpstr>
      <vt:lpstr>“A realidade e perspectivas dos países de língua oficial portuguesa no contexto da Bonn Call for Action”  Mecanismos de Regulação e de Controle Sanitário   Brasil Lisboa, 10 a 12 de Setembro de 2015  </vt:lpstr>
      <vt:lpstr>Estrutura Governamental de Controle das Radiações Médicas</vt:lpstr>
      <vt:lpstr>Estrutura Governamental de Controle das Radiações Médicas</vt:lpstr>
      <vt:lpstr>Estrutura Governamental de Controle das Radiações Médicas</vt:lpstr>
      <vt:lpstr>Estrutura Governamental de Controle das Radiações Médicas</vt:lpstr>
      <vt:lpstr>Modelo</vt:lpstr>
      <vt:lpstr>Etapas de elaboração de norma</vt:lpstr>
      <vt:lpstr>Normas de Interesse</vt:lpstr>
      <vt:lpstr>Normas de Interesse</vt:lpstr>
      <vt:lpstr>Portaria nº. 453, 01 de junho de 1998 </vt:lpstr>
      <vt:lpstr>Portaria nº. 453, 01 de junho de 1998 (Revisada) </vt:lpstr>
      <vt:lpstr>Portaria nº. 453, 01 de junho de 1998 (Revisada) </vt:lpstr>
      <vt:lpstr>Apresentação do PowerPoint</vt:lpstr>
    </vt:vector>
  </TitlesOfParts>
  <Company>anvisa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Rodrigo.Tardioli</dc:creator>
  <cp:lastModifiedBy>ANFITEATRO</cp:lastModifiedBy>
  <cp:revision>111</cp:revision>
  <dcterms:created xsi:type="dcterms:W3CDTF">2000-07-27T14:52:36Z</dcterms:created>
  <dcterms:modified xsi:type="dcterms:W3CDTF">2015-09-11T10:08:44Z</dcterms:modified>
</cp:coreProperties>
</file>