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9" r:id="rId4"/>
    <p:sldId id="267" r:id="rId5"/>
    <p:sldId id="266" r:id="rId6"/>
    <p:sldId id="269" r:id="rId7"/>
    <p:sldId id="268" r:id="rId8"/>
    <p:sldId id="270" r:id="rId9"/>
    <p:sldId id="271" r:id="rId10"/>
    <p:sldId id="265" r:id="rId11"/>
    <p:sldId id="272" r:id="rId12"/>
    <p:sldId id="273" r:id="rId13"/>
    <p:sldId id="274" r:id="rId14"/>
    <p:sldId id="275" r:id="rId15"/>
    <p:sldId id="276" r:id="rId16"/>
    <p:sldId id="277" r:id="rId17"/>
    <p:sldId id="257" r:id="rId1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06F67-5D55-4486-88CC-6C1F25AFF90A}" type="datetimeFigureOut">
              <a:rPr lang="pt-PT" smtClean="0"/>
              <a:pPr/>
              <a:t>12-09-2015</a:t>
            </a:fld>
            <a:endParaRPr lang="pt-PT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6C01F-5FFC-448A-924C-7B059904985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995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6C01F-5FFC-448A-924C-7B0599049851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63B43-E47C-4B75-97C1-E51EA9009885}" type="datetimeFigureOut">
              <a:rPr lang="pt-PT" smtClean="0"/>
              <a:pPr/>
              <a:t>12-09-2015</a:t>
            </a:fld>
            <a:endParaRPr lang="pt-PT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75F3E-94CB-49FD-9DA2-934BD92CEE81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63B43-E47C-4B75-97C1-E51EA9009885}" type="datetimeFigureOut">
              <a:rPr lang="pt-PT" smtClean="0"/>
              <a:pPr/>
              <a:t>12-09-2015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75F3E-94CB-49FD-9DA2-934BD92CEE8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63B43-E47C-4B75-97C1-E51EA9009885}" type="datetimeFigureOut">
              <a:rPr lang="pt-PT" smtClean="0"/>
              <a:pPr/>
              <a:t>12-09-2015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75F3E-94CB-49FD-9DA2-934BD92CEE8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63B43-E47C-4B75-97C1-E51EA9009885}" type="datetimeFigureOut">
              <a:rPr lang="pt-PT" smtClean="0"/>
              <a:pPr/>
              <a:t>12-09-2015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75F3E-94CB-49FD-9DA2-934BD92CEE8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63B43-E47C-4B75-97C1-E51EA9009885}" type="datetimeFigureOut">
              <a:rPr lang="pt-PT" smtClean="0"/>
              <a:pPr/>
              <a:t>12-09-2015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75F3E-94CB-49FD-9DA2-934BD92CEE81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63B43-E47C-4B75-97C1-E51EA9009885}" type="datetimeFigureOut">
              <a:rPr lang="pt-PT" smtClean="0"/>
              <a:pPr/>
              <a:t>12-09-2015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75F3E-94CB-49FD-9DA2-934BD92CEE8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63B43-E47C-4B75-97C1-E51EA9009885}" type="datetimeFigureOut">
              <a:rPr lang="pt-PT" smtClean="0"/>
              <a:pPr/>
              <a:t>12-09-2015</a:t>
            </a:fld>
            <a:endParaRPr lang="pt-PT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75F3E-94CB-49FD-9DA2-934BD92CEE8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63B43-E47C-4B75-97C1-E51EA9009885}" type="datetimeFigureOut">
              <a:rPr lang="pt-PT" smtClean="0"/>
              <a:pPr/>
              <a:t>12-09-2015</a:t>
            </a:fld>
            <a:endParaRPr lang="pt-PT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75F3E-94CB-49FD-9DA2-934BD92CEE8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63B43-E47C-4B75-97C1-E51EA9009885}" type="datetimeFigureOut">
              <a:rPr lang="pt-PT" smtClean="0"/>
              <a:pPr/>
              <a:t>12-09-2015</a:t>
            </a:fld>
            <a:endParaRPr lang="pt-PT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75F3E-94CB-49FD-9DA2-934BD92CEE81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63B43-E47C-4B75-97C1-E51EA9009885}" type="datetimeFigureOut">
              <a:rPr lang="pt-PT" smtClean="0"/>
              <a:pPr/>
              <a:t>12-09-2015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75F3E-94CB-49FD-9DA2-934BD92CEE8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63B43-E47C-4B75-97C1-E51EA9009885}" type="datetimeFigureOut">
              <a:rPr lang="pt-PT" smtClean="0"/>
              <a:pPr/>
              <a:t>12-09-2015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75F3E-94CB-49FD-9DA2-934BD92CEE81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9163B43-E47C-4B75-97C1-E51EA9009885}" type="datetimeFigureOut">
              <a:rPr lang="pt-PT" smtClean="0"/>
              <a:pPr/>
              <a:t>12-09-2015</a:t>
            </a:fld>
            <a:endParaRPr lang="pt-PT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PT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AC75F3E-94CB-49FD-9DA2-934BD92CEE81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4414" y="4176730"/>
            <a:ext cx="8001056" cy="1752600"/>
          </a:xfrm>
        </p:spPr>
        <p:txBody>
          <a:bodyPr>
            <a:normAutofit/>
          </a:bodyPr>
          <a:lstStyle/>
          <a:p>
            <a:pPr algn="ctr"/>
            <a:r>
              <a:rPr lang="pt-PT" sz="2400" dirty="0" smtClean="0">
                <a:solidFill>
                  <a:schemeClr val="bg2">
                    <a:lumMod val="10000"/>
                  </a:schemeClr>
                </a:solidFill>
              </a:rPr>
              <a:t>A realidade e perspectivas dos países de língua oficial portuguesa no contexto da Bonn Call for Action</a:t>
            </a:r>
            <a:endParaRPr lang="pt-PT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Imagem 3" descr="logo_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00042"/>
            <a:ext cx="450059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2786050" y="1285860"/>
            <a:ext cx="38962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cap="small" dirty="0"/>
              <a:t>Direcção Geral de Farmácia </a:t>
            </a:r>
            <a:endParaRPr lang="pt-PT" sz="2000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2571736" y="5286388"/>
            <a:ext cx="4752528" cy="936104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pt-PT" sz="2000" dirty="0" smtClean="0">
                <a:solidFill>
                  <a:srgbClr val="002060"/>
                </a:solidFill>
              </a:rPr>
              <a:t>José Carlos Carvalho</a:t>
            </a:r>
          </a:p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pt-PT" sz="2000" dirty="0" smtClean="0">
                <a:solidFill>
                  <a:srgbClr val="002060"/>
                </a:solidFill>
              </a:rPr>
              <a:t>CABO VERDE</a:t>
            </a:r>
          </a:p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928802"/>
            <a:ext cx="814390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6300812"/>
            <a:ext cx="7286676" cy="48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5857896"/>
            <a:ext cx="152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8" y="5934095"/>
            <a:ext cx="1581152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-71462"/>
            <a:ext cx="7498080" cy="1143000"/>
          </a:xfrm>
        </p:spPr>
        <p:txBody>
          <a:bodyPr>
            <a:normAutofit/>
          </a:bodyPr>
          <a:lstStyle/>
          <a:p>
            <a:r>
              <a:rPr lang="pt-PT" sz="3200" dirty="0" smtClean="0">
                <a:solidFill>
                  <a:schemeClr val="bg2">
                    <a:lumMod val="10000"/>
                  </a:schemeClr>
                </a:solidFill>
              </a:rPr>
              <a:t>Bonn Call for Action – perspectivas</a:t>
            </a:r>
            <a:endParaRPr lang="pt-PT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214422"/>
            <a:ext cx="7498080" cy="48006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t-PT" sz="2400" dirty="0" smtClean="0"/>
              <a:t>Algumas das ações/sub-ações, tem sido aplicados pelos profissionais,   mesmo  desconhecendo a iniciativa “Bona: Chamada para Ação”,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endParaRPr lang="pt-P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-71462"/>
            <a:ext cx="7498080" cy="1143000"/>
          </a:xfrm>
        </p:spPr>
        <p:txBody>
          <a:bodyPr>
            <a:normAutofit/>
          </a:bodyPr>
          <a:lstStyle/>
          <a:p>
            <a:r>
              <a:rPr lang="pt-PT" sz="3200" dirty="0" smtClean="0">
                <a:solidFill>
                  <a:schemeClr val="bg2">
                    <a:lumMod val="10000"/>
                  </a:schemeClr>
                </a:solidFill>
              </a:rPr>
              <a:t>Bonn Call for Action – perspectivas</a:t>
            </a:r>
            <a:endParaRPr lang="pt-PT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214422"/>
            <a:ext cx="7498080" cy="535785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t-PT" sz="2400" dirty="0" smtClean="0"/>
              <a:t>Cabo Verde ainda não se sente avontada para adotar as 10 iniciativas mas, tudo tem um começo,</a:t>
            </a:r>
          </a:p>
          <a:p>
            <a:pPr>
              <a:lnSpc>
                <a:spcPct val="200000"/>
              </a:lnSpc>
              <a:buNone/>
            </a:pPr>
            <a:endParaRPr lang="pt-PT" sz="2400" dirty="0" smtClean="0"/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t-PT" sz="2400" dirty="0" smtClean="0"/>
              <a:t>Ausencia de uma legislação não deve impedir as Boas Práticas,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endParaRPr lang="pt-P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-71462"/>
            <a:ext cx="7498080" cy="1143000"/>
          </a:xfrm>
        </p:spPr>
        <p:txBody>
          <a:bodyPr>
            <a:normAutofit/>
          </a:bodyPr>
          <a:lstStyle/>
          <a:p>
            <a:r>
              <a:rPr lang="pt-PT" sz="3200" dirty="0" smtClean="0">
                <a:solidFill>
                  <a:schemeClr val="bg2">
                    <a:lumMod val="10000"/>
                  </a:schemeClr>
                </a:solidFill>
              </a:rPr>
              <a:t>Bonn Call for Action – perspectivas</a:t>
            </a:r>
            <a:endParaRPr lang="pt-PT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214422"/>
            <a:ext cx="7279796" cy="535785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pt-PT" sz="2400" dirty="0" smtClean="0"/>
              <a:t>O </a:t>
            </a:r>
            <a:r>
              <a:rPr lang="pt-PT" sz="2400" dirty="0" smtClean="0"/>
              <a:t>Ministério  </a:t>
            </a:r>
            <a:r>
              <a:rPr lang="pt-PT" sz="2400" smtClean="0"/>
              <a:t>da Saúde  </a:t>
            </a:r>
            <a:r>
              <a:rPr lang="pt-PT" sz="2400" dirty="0" smtClean="0"/>
              <a:t>deverá: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pt-PT" sz="2400" dirty="0" smtClean="0"/>
              <a:t> incentivar uma cultura de proteção e segurânça radiológica junto dos PS – diminuir as exposições ocupacionais;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pt-PT" sz="2400" dirty="0" smtClean="0"/>
              <a:t> adotar algumas das 10 ações que mais se adapte à realidade de cada serviço. 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Ø"/>
            </a:pPr>
            <a:endParaRPr lang="pt-P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-71462"/>
            <a:ext cx="7498080" cy="1143000"/>
          </a:xfrm>
        </p:spPr>
        <p:txBody>
          <a:bodyPr>
            <a:normAutofit/>
          </a:bodyPr>
          <a:lstStyle/>
          <a:p>
            <a:r>
              <a:rPr lang="pt-PT" sz="3200" dirty="0" smtClean="0">
                <a:solidFill>
                  <a:schemeClr val="bg2">
                    <a:lumMod val="10000"/>
                  </a:schemeClr>
                </a:solidFill>
              </a:rPr>
              <a:t>Bonn Call for Action – algumas ações</a:t>
            </a:r>
            <a:endParaRPr lang="pt-PT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214422"/>
            <a:ext cx="7279796" cy="535785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pt-PT" sz="2400" dirty="0" smtClean="0"/>
              <a:t> </a:t>
            </a:r>
            <a:r>
              <a:rPr lang="pt-PT" sz="2400" dirty="0" smtClean="0">
                <a:solidFill>
                  <a:srgbClr val="0070C0"/>
                </a:solidFill>
              </a:rPr>
              <a:t>Melhorar o princípio da justificaçao</a:t>
            </a:r>
          </a:p>
          <a:p>
            <a:pPr algn="just">
              <a:lnSpc>
                <a:spcPct val="200000"/>
              </a:lnSpc>
              <a:buNone/>
            </a:pPr>
            <a:r>
              <a:rPr lang="pt-PT" sz="2400" dirty="0" smtClean="0"/>
              <a:t> - Modelo de requisição médica em CV possui campo para justifica do pedido.  </a:t>
            </a:r>
            <a:r>
              <a:rPr lang="pt-PT" sz="2400" dirty="0" smtClean="0">
                <a:solidFill>
                  <a:srgbClr val="C00000"/>
                </a:solidFill>
              </a:rPr>
              <a:t>É suficiente?</a:t>
            </a:r>
          </a:p>
          <a:p>
            <a:pPr algn="just">
              <a:lnSpc>
                <a:spcPct val="200000"/>
              </a:lnSpc>
              <a:buNone/>
            </a:pPr>
            <a:r>
              <a:rPr lang="pt-PT" sz="2400" dirty="0" smtClean="0">
                <a:solidFill>
                  <a:srgbClr val="C00000"/>
                </a:solidFill>
              </a:rPr>
              <a:t> </a:t>
            </a:r>
            <a:r>
              <a:rPr lang="pt-PT" sz="2400" dirty="0" smtClean="0"/>
              <a:t>- Muitas vezes a justificação é limitado por falta de recursos a outros exames,</a:t>
            </a:r>
          </a:p>
          <a:p>
            <a:pPr algn="just">
              <a:lnSpc>
                <a:spcPct val="200000"/>
              </a:lnSpc>
              <a:buNone/>
            </a:pPr>
            <a:endParaRPr lang="pt-PT" sz="2400" dirty="0" smtClean="0">
              <a:solidFill>
                <a:srgbClr val="C00000"/>
              </a:solidFill>
            </a:endParaRPr>
          </a:p>
          <a:p>
            <a:pPr algn="just">
              <a:lnSpc>
                <a:spcPct val="200000"/>
              </a:lnSpc>
              <a:buFont typeface="Wingdings" pitchFamily="2" charset="2"/>
              <a:buChar char="Ø"/>
            </a:pPr>
            <a:endParaRPr lang="pt-P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-71462"/>
            <a:ext cx="7498080" cy="1143000"/>
          </a:xfrm>
        </p:spPr>
        <p:txBody>
          <a:bodyPr>
            <a:normAutofit/>
          </a:bodyPr>
          <a:lstStyle/>
          <a:p>
            <a:r>
              <a:rPr lang="pt-PT" sz="3200" dirty="0" smtClean="0">
                <a:solidFill>
                  <a:schemeClr val="bg2">
                    <a:lumMod val="10000"/>
                  </a:schemeClr>
                </a:solidFill>
              </a:rPr>
              <a:t>Bonn Call for Action – algumas ações</a:t>
            </a:r>
            <a:endParaRPr lang="pt-PT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214422"/>
            <a:ext cx="7279796" cy="535785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pt-PT" sz="2400" dirty="0" smtClean="0"/>
              <a:t> </a:t>
            </a:r>
            <a:r>
              <a:rPr lang="pt-PT" sz="2400" dirty="0" smtClean="0">
                <a:solidFill>
                  <a:srgbClr val="0070C0"/>
                </a:solidFill>
              </a:rPr>
              <a:t>Melhorar a implementação do princípio da otimização</a:t>
            </a:r>
          </a:p>
          <a:p>
            <a:pPr algn="just">
              <a:lnSpc>
                <a:spcPct val="200000"/>
              </a:lnSpc>
              <a:buNone/>
            </a:pPr>
            <a:r>
              <a:rPr lang="pt-PT" sz="2400" dirty="0" smtClean="0"/>
              <a:t> - Tendo dosímetros,  as doses poderiam ser otimizadas as;</a:t>
            </a:r>
            <a:endParaRPr lang="pt-PT" sz="2400" dirty="0" smtClean="0">
              <a:solidFill>
                <a:srgbClr val="C00000"/>
              </a:solidFill>
            </a:endParaRPr>
          </a:p>
          <a:p>
            <a:pPr algn="just">
              <a:lnSpc>
                <a:spcPct val="200000"/>
              </a:lnSpc>
              <a:buNone/>
            </a:pPr>
            <a:r>
              <a:rPr lang="pt-PT" sz="2400" dirty="0" smtClean="0">
                <a:solidFill>
                  <a:srgbClr val="C00000"/>
                </a:solidFill>
              </a:rPr>
              <a:t> </a:t>
            </a:r>
            <a:r>
              <a:rPr lang="pt-PT" sz="2400" dirty="0" smtClean="0"/>
              <a:t>- Diminuir a taxa de repetição dos exames. Isso também passaria pela otimizaçao da qualidade das imágens.</a:t>
            </a:r>
          </a:p>
          <a:p>
            <a:pPr algn="just">
              <a:lnSpc>
                <a:spcPct val="200000"/>
              </a:lnSpc>
              <a:buNone/>
            </a:pPr>
            <a:endParaRPr lang="pt-PT" sz="2400" dirty="0" smtClean="0"/>
          </a:p>
          <a:p>
            <a:pPr algn="just">
              <a:lnSpc>
                <a:spcPct val="200000"/>
              </a:lnSpc>
              <a:buNone/>
            </a:pPr>
            <a:endParaRPr lang="pt-PT" sz="2400" dirty="0" smtClean="0"/>
          </a:p>
          <a:p>
            <a:pPr algn="just">
              <a:lnSpc>
                <a:spcPct val="200000"/>
              </a:lnSpc>
              <a:buNone/>
            </a:pPr>
            <a:endParaRPr lang="pt-PT" sz="2400" dirty="0" smtClean="0">
              <a:solidFill>
                <a:srgbClr val="C00000"/>
              </a:solidFill>
            </a:endParaRPr>
          </a:p>
          <a:p>
            <a:pPr algn="just">
              <a:lnSpc>
                <a:spcPct val="200000"/>
              </a:lnSpc>
              <a:buFont typeface="Wingdings" pitchFamily="2" charset="2"/>
              <a:buChar char="Ø"/>
            </a:pPr>
            <a:endParaRPr lang="pt-P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-71462"/>
            <a:ext cx="7498080" cy="1143000"/>
          </a:xfrm>
        </p:spPr>
        <p:txBody>
          <a:bodyPr>
            <a:normAutofit/>
          </a:bodyPr>
          <a:lstStyle/>
          <a:p>
            <a:r>
              <a:rPr lang="pt-PT" sz="3200" dirty="0" smtClean="0">
                <a:solidFill>
                  <a:schemeClr val="bg2">
                    <a:lumMod val="10000"/>
                  </a:schemeClr>
                </a:solidFill>
              </a:rPr>
              <a:t>Bonn Call for Action – algumas ações</a:t>
            </a:r>
            <a:endParaRPr lang="pt-PT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214422"/>
            <a:ext cx="7279796" cy="535785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pt-PT" sz="2400" dirty="0" smtClean="0"/>
              <a:t> </a:t>
            </a:r>
            <a:r>
              <a:rPr lang="pt-PT" sz="2400" dirty="0" smtClean="0">
                <a:solidFill>
                  <a:srgbClr val="0070C0"/>
                </a:solidFill>
              </a:rPr>
              <a:t>Reforçar o papel dos fabricantes na questão de segurânça</a:t>
            </a:r>
          </a:p>
          <a:p>
            <a:pPr algn="just">
              <a:lnSpc>
                <a:spcPct val="200000"/>
              </a:lnSpc>
              <a:buNone/>
            </a:pPr>
            <a:r>
              <a:rPr lang="pt-PT" sz="2400" dirty="0" smtClean="0"/>
              <a:t> - Uma das perpesctivas é estabelecer no contrato de aquisição a retoma de equipamentos absoletos;</a:t>
            </a:r>
            <a:endParaRPr lang="pt-PT" sz="2400" dirty="0" smtClean="0">
              <a:solidFill>
                <a:srgbClr val="C00000"/>
              </a:solidFill>
            </a:endParaRPr>
          </a:p>
          <a:p>
            <a:pPr algn="just">
              <a:lnSpc>
                <a:spcPct val="200000"/>
              </a:lnSpc>
              <a:buNone/>
            </a:pPr>
            <a:r>
              <a:rPr lang="pt-PT" sz="2400" dirty="0" smtClean="0">
                <a:solidFill>
                  <a:srgbClr val="C00000"/>
                </a:solidFill>
              </a:rPr>
              <a:t> </a:t>
            </a:r>
            <a:r>
              <a:rPr lang="pt-PT" sz="2400" dirty="0" smtClean="0"/>
              <a:t>- Apostar na calibração e  no contrato de manutenção.</a:t>
            </a:r>
          </a:p>
          <a:p>
            <a:pPr algn="just">
              <a:lnSpc>
                <a:spcPct val="200000"/>
              </a:lnSpc>
              <a:buNone/>
            </a:pPr>
            <a:endParaRPr lang="pt-PT" sz="2400" dirty="0" smtClean="0"/>
          </a:p>
          <a:p>
            <a:pPr algn="just">
              <a:lnSpc>
                <a:spcPct val="200000"/>
              </a:lnSpc>
              <a:buNone/>
            </a:pPr>
            <a:endParaRPr lang="pt-PT" sz="2400" dirty="0" smtClean="0"/>
          </a:p>
          <a:p>
            <a:pPr algn="just">
              <a:lnSpc>
                <a:spcPct val="200000"/>
              </a:lnSpc>
              <a:buNone/>
            </a:pPr>
            <a:endParaRPr lang="pt-PT" sz="2400" dirty="0" smtClean="0">
              <a:solidFill>
                <a:srgbClr val="C00000"/>
              </a:solidFill>
            </a:endParaRPr>
          </a:p>
          <a:p>
            <a:pPr algn="just">
              <a:lnSpc>
                <a:spcPct val="200000"/>
              </a:lnSpc>
              <a:buFont typeface="Wingdings" pitchFamily="2" charset="2"/>
              <a:buChar char="Ø"/>
            </a:pPr>
            <a:endParaRPr lang="pt-P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-71462"/>
            <a:ext cx="7498080" cy="1143000"/>
          </a:xfrm>
        </p:spPr>
        <p:txBody>
          <a:bodyPr>
            <a:normAutofit/>
          </a:bodyPr>
          <a:lstStyle/>
          <a:p>
            <a:r>
              <a:rPr lang="pt-PT" sz="3200" dirty="0" smtClean="0">
                <a:solidFill>
                  <a:schemeClr val="bg2">
                    <a:lumMod val="10000"/>
                  </a:schemeClr>
                </a:solidFill>
              </a:rPr>
              <a:t>Bonn Call for Action – algumas ações</a:t>
            </a:r>
            <a:endParaRPr lang="pt-PT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214422"/>
            <a:ext cx="7279796" cy="535785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PT" sz="2400" dirty="0" smtClean="0"/>
              <a:t> </a:t>
            </a:r>
            <a:r>
              <a:rPr lang="pt-PT" sz="2400" dirty="0" smtClean="0">
                <a:solidFill>
                  <a:srgbClr val="0070C0"/>
                </a:solidFill>
              </a:rPr>
              <a:t>Fortalecer a educação e a formação do PS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PT" sz="2400" dirty="0" smtClean="0">
                <a:solidFill>
                  <a:srgbClr val="0070C0"/>
                </a:solidFill>
              </a:rPr>
              <a:t>Promover investigação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PT" sz="2400" dirty="0" smtClean="0">
                <a:solidFill>
                  <a:srgbClr val="0070C0"/>
                </a:solidFill>
              </a:rPr>
              <a:t>Divulgar informações geradas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PT" sz="2400" dirty="0" smtClean="0">
                <a:solidFill>
                  <a:srgbClr val="0070C0"/>
                </a:solidFill>
              </a:rPr>
              <a:t>Fortalecer a cultura de segurânça radiologica</a:t>
            </a:r>
          </a:p>
          <a:p>
            <a:pPr algn="just">
              <a:lnSpc>
                <a:spcPct val="200000"/>
              </a:lnSpc>
              <a:buNone/>
            </a:pPr>
            <a:endParaRPr lang="pt-PT" sz="2400" dirty="0" smtClean="0"/>
          </a:p>
          <a:p>
            <a:pPr algn="just">
              <a:lnSpc>
                <a:spcPct val="200000"/>
              </a:lnSpc>
              <a:buNone/>
            </a:pPr>
            <a:endParaRPr lang="pt-PT" sz="2400" dirty="0" smtClean="0">
              <a:solidFill>
                <a:srgbClr val="C00000"/>
              </a:solidFill>
            </a:endParaRPr>
          </a:p>
          <a:p>
            <a:pPr algn="just">
              <a:lnSpc>
                <a:spcPct val="200000"/>
              </a:lnSpc>
              <a:buFont typeface="Wingdings" pitchFamily="2" charset="2"/>
              <a:buChar char="Ø"/>
            </a:pPr>
            <a:endParaRPr lang="pt-PT" sz="2400" dirty="0" smtClean="0"/>
          </a:p>
        </p:txBody>
      </p:sp>
      <p:sp>
        <p:nvSpPr>
          <p:cNvPr id="4" name="Retângulo 3"/>
          <p:cNvSpPr/>
          <p:nvPr/>
        </p:nvSpPr>
        <p:spPr>
          <a:xfrm>
            <a:off x="1357290" y="4000504"/>
            <a:ext cx="7429552" cy="280076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Font typeface="Arial" pitchFamily="34" charset="0"/>
              <a:buChar char="•"/>
            </a:pPr>
            <a:r>
              <a:rPr lang="pt-PT" sz="2200" dirty="0" smtClean="0"/>
              <a:t> Deve ser um compromisso de todos, </a:t>
            </a:r>
          </a:p>
          <a:p>
            <a:pPr algn="just">
              <a:lnSpc>
                <a:spcPct val="200000"/>
              </a:lnSpc>
              <a:buFont typeface="Arial" pitchFamily="34" charset="0"/>
              <a:buChar char="•"/>
            </a:pPr>
            <a:r>
              <a:rPr lang="pt-PT" sz="2200" dirty="0" smtClean="0"/>
              <a:t>O país deve ter RH e RF suficientes  e buscar paracerias com outras intituições. </a:t>
            </a:r>
          </a:p>
          <a:p>
            <a:pPr algn="just">
              <a:lnSpc>
                <a:spcPct val="200000"/>
              </a:lnSpc>
              <a:buFont typeface="Arial" pitchFamily="34" charset="0"/>
              <a:buChar char="•"/>
            </a:pPr>
            <a:r>
              <a:rPr lang="pt-PT" sz="2200" dirty="0" smtClean="0"/>
              <a:t>A colaboração dos derigentes é fundamental nesse processo!!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185395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pt-PT" sz="3600" dirty="0" smtClean="0"/>
              <a:t>José Carlos Borges de Carvalho</a:t>
            </a:r>
            <a:endParaRPr lang="pt-PT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PT" sz="2400" dirty="0" smtClean="0"/>
          </a:p>
          <a:p>
            <a:pPr algn="ctr">
              <a:buNone/>
            </a:pPr>
            <a:endParaRPr lang="pt-PT" sz="2400" dirty="0" smtClean="0"/>
          </a:p>
          <a:p>
            <a:pPr algn="ctr">
              <a:buNone/>
            </a:pPr>
            <a:endParaRPr lang="pt-PT" sz="2400" dirty="0" smtClean="0"/>
          </a:p>
          <a:p>
            <a:pPr algn="ctr">
              <a:buNone/>
            </a:pPr>
            <a:r>
              <a:rPr lang="pt-PT" sz="2400" dirty="0" smtClean="0"/>
              <a:t>Farmacêutico Industrial e Bioquímico</a:t>
            </a:r>
          </a:p>
          <a:p>
            <a:pPr algn="ctr">
              <a:buNone/>
            </a:pPr>
            <a:r>
              <a:rPr lang="pt-PT" sz="2400" dirty="0" smtClean="0"/>
              <a:t>Mestre em Ciências Aplicadas a Produtos para Saúde</a:t>
            </a:r>
          </a:p>
          <a:p>
            <a:endParaRPr lang="pt-PT" sz="2400" dirty="0" smtClean="0"/>
          </a:p>
          <a:p>
            <a:pPr algn="ctr">
              <a:buNone/>
            </a:pPr>
            <a:r>
              <a:rPr lang="pt-PT" sz="2400" dirty="0" smtClean="0"/>
              <a:t>E-mail</a:t>
            </a:r>
          </a:p>
          <a:p>
            <a:pPr algn="ctr">
              <a:buNone/>
            </a:pPr>
            <a:r>
              <a:rPr lang="pt-PT" sz="2400" dirty="0" smtClean="0"/>
              <a:t>zecarloscv@gmail.com</a:t>
            </a:r>
            <a:endParaRPr lang="pt-PT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E37B-2627-4FA4-A70A-5015F40BBDEB}" type="slidenum">
              <a:rPr lang="pt-PT" smtClean="0"/>
              <a:pPr/>
              <a:t>17</a:t>
            </a:fld>
            <a:endParaRPr lang="pt-PT"/>
          </a:p>
        </p:txBody>
      </p:sp>
      <p:sp>
        <p:nvSpPr>
          <p:cNvPr id="5" name="Retângulo 4"/>
          <p:cNvSpPr/>
          <p:nvPr/>
        </p:nvSpPr>
        <p:spPr>
          <a:xfrm>
            <a:off x="3635896" y="559653"/>
            <a:ext cx="2664296" cy="830997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pt-PT" sz="4800" dirty="0" smtClean="0">
                <a:solidFill>
                  <a:srgbClr val="002060"/>
                </a:solidFill>
              </a:rPr>
              <a:t>Obrigado </a:t>
            </a:r>
            <a:endParaRPr lang="pt-PT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200" dirty="0" smtClean="0"/>
              <a:t>Situação geográfica</a:t>
            </a:r>
            <a:endParaRPr lang="pt-PT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pt-PT" sz="2400" dirty="0" smtClean="0"/>
          </a:p>
        </p:txBody>
      </p:sp>
      <p:pic>
        <p:nvPicPr>
          <p:cNvPr id="13314" name="Picture 2" descr="http://2.bp.blogspot.com/-UqIPO6l2MhA/VdZc4c3k1CI/AAAAAAAAZto/KTh1LupM0RQ/s1600/cabo-verd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214422"/>
            <a:ext cx="7358114" cy="5368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71414"/>
            <a:ext cx="7498080" cy="1143000"/>
          </a:xfrm>
        </p:spPr>
        <p:txBody>
          <a:bodyPr>
            <a:normAutofit/>
          </a:bodyPr>
          <a:lstStyle/>
          <a:p>
            <a:r>
              <a:rPr lang="pt-PT" sz="3200" dirty="0" smtClean="0"/>
              <a:t>A realidade de Cabo Verde </a:t>
            </a:r>
            <a:endParaRPr lang="pt-PT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071546"/>
            <a:ext cx="7498080" cy="5124472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t-PT" sz="2600" dirty="0" smtClean="0"/>
              <a:t>2 Hospitais Centrais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endParaRPr lang="pt-PT" sz="2600" dirty="0" smtClean="0"/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endParaRPr lang="pt-PT" sz="2600" dirty="0" smtClean="0"/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t-PT" sz="2600" dirty="0" smtClean="0"/>
              <a:t>4 Hospitais Regionais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t-PT" sz="2600" dirty="0" smtClean="0"/>
              <a:t>Delegacias de Saúde 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t-PT" sz="2600" dirty="0" smtClean="0">
                <a:solidFill>
                  <a:srgbClr val="0070C0"/>
                </a:solidFill>
              </a:rPr>
              <a:t>Clínicas Privadas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85918" y="2357430"/>
            <a:ext cx="3071834" cy="9858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200" dirty="0" smtClean="0"/>
              <a:t>HospitaDr. Agostinho Neto - HAN</a:t>
            </a:r>
            <a:endParaRPr lang="pt-PT" sz="2200" dirty="0"/>
          </a:p>
        </p:txBody>
      </p:sp>
      <p:sp>
        <p:nvSpPr>
          <p:cNvPr id="5" name="Retângulo 4"/>
          <p:cNvSpPr/>
          <p:nvPr/>
        </p:nvSpPr>
        <p:spPr>
          <a:xfrm>
            <a:off x="5857884" y="2285992"/>
            <a:ext cx="3071834" cy="10001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200" dirty="0" smtClean="0"/>
              <a:t>Hospital Dr. Baptista de Sousa - HBS</a:t>
            </a:r>
            <a:endParaRPr lang="pt-PT" sz="2200" dirty="0"/>
          </a:p>
        </p:txBody>
      </p:sp>
      <p:sp>
        <p:nvSpPr>
          <p:cNvPr id="6" name="Retângulo 5"/>
          <p:cNvSpPr/>
          <p:nvPr/>
        </p:nvSpPr>
        <p:spPr>
          <a:xfrm>
            <a:off x="2714612" y="1928802"/>
            <a:ext cx="9012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200" dirty="0" smtClean="0">
                <a:solidFill>
                  <a:srgbClr val="0070C0"/>
                </a:solidFill>
              </a:rPr>
              <a:t> Praia </a:t>
            </a:r>
            <a:endParaRPr lang="pt-PT" sz="2200" dirty="0">
              <a:solidFill>
                <a:srgbClr val="0070C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715140" y="1643050"/>
            <a:ext cx="1104790" cy="6674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buNone/>
            </a:pPr>
            <a:r>
              <a:rPr lang="pt-PT" sz="2200" dirty="0" smtClean="0">
                <a:solidFill>
                  <a:srgbClr val="0070C0"/>
                </a:solidFill>
              </a:rPr>
              <a:t>Mindelo</a:t>
            </a:r>
          </a:p>
        </p:txBody>
      </p:sp>
      <p:pic>
        <p:nvPicPr>
          <p:cNvPr id="8" name="Picture 8" descr="http://3.bp.blogspot.com/-xzIqZ3_cqyE/Vd7ZlZ29JiI/AAAAAAAAFK4/PMGR9b4rnoM/s1600/morte%2Bcabo%2Bver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429000"/>
            <a:ext cx="2612059" cy="1585893"/>
          </a:xfrm>
          <a:prstGeom prst="rect">
            <a:avLst/>
          </a:prstGeom>
          <a:noFill/>
        </p:spPr>
      </p:pic>
      <p:pic>
        <p:nvPicPr>
          <p:cNvPr id="12290" name="Picture 2" descr="http://photos.wikimapia.org/p/00/02/52/66/31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929198"/>
            <a:ext cx="2647362" cy="1928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smtClean="0"/>
              <a:t>A realidade de Cabo Verde </a:t>
            </a:r>
            <a:endParaRPr lang="pt-PT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2447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PT" sz="2600" dirty="0" smtClean="0"/>
              <a:t>No </a:t>
            </a:r>
            <a:r>
              <a:rPr lang="pt-PT" sz="2600" u="sng" dirty="0" smtClean="0"/>
              <a:t>sector público</a:t>
            </a:r>
            <a:r>
              <a:rPr lang="pt-PT" sz="2600" dirty="0" smtClean="0"/>
              <a:t>, os equipamentos que envolveram maior investimento estão no HAN e HBS. 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pt-PT" sz="2600" dirty="0" smtClean="0"/>
          </a:p>
          <a:p>
            <a:pPr algn="just">
              <a:lnSpc>
                <a:spcPct val="150000"/>
              </a:lnSpc>
              <a:buNone/>
            </a:pPr>
            <a:endParaRPr lang="pt-PT" sz="2600" dirty="0" smtClean="0"/>
          </a:p>
          <a:p>
            <a:pPr algn="just">
              <a:lnSpc>
                <a:spcPct val="150000"/>
              </a:lnSpc>
              <a:buNone/>
            </a:pPr>
            <a:endParaRPr lang="pt-PT" sz="2600" dirty="0" smtClean="0"/>
          </a:p>
        </p:txBody>
      </p:sp>
      <p:sp>
        <p:nvSpPr>
          <p:cNvPr id="8" name="Retângulo 7"/>
          <p:cNvSpPr/>
          <p:nvPr/>
        </p:nvSpPr>
        <p:spPr>
          <a:xfrm>
            <a:off x="7000892" y="3568487"/>
            <a:ext cx="185098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PT" dirty="0" smtClean="0"/>
              <a:t>TC, Mamógrafo, Raio X</a:t>
            </a:r>
            <a:endParaRPr lang="pt-PT" dirty="0"/>
          </a:p>
        </p:txBody>
      </p:sp>
      <p:sp>
        <p:nvSpPr>
          <p:cNvPr id="9" name="Retângulo 8"/>
          <p:cNvSpPr/>
          <p:nvPr/>
        </p:nvSpPr>
        <p:spPr>
          <a:xfrm>
            <a:off x="2143108" y="3988362"/>
            <a:ext cx="220817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PT" dirty="0" smtClean="0"/>
              <a:t> Mamógrafo, Raio X</a:t>
            </a:r>
            <a:endParaRPr lang="pt-PT" dirty="0"/>
          </a:p>
        </p:txBody>
      </p:sp>
      <p:cxnSp>
        <p:nvCxnSpPr>
          <p:cNvPr id="11" name="Conector angulado 10"/>
          <p:cNvCxnSpPr/>
          <p:nvPr/>
        </p:nvCxnSpPr>
        <p:spPr>
          <a:xfrm rot="16200000" flipH="1">
            <a:off x="1928794" y="3429000"/>
            <a:ext cx="785818" cy="35719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angulado 12"/>
          <p:cNvCxnSpPr/>
          <p:nvPr/>
        </p:nvCxnSpPr>
        <p:spPr>
          <a:xfrm rot="16200000" flipH="1">
            <a:off x="7750991" y="2893215"/>
            <a:ext cx="928694" cy="428628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1571604" y="5434628"/>
            <a:ext cx="714380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PT" sz="2400" dirty="0" smtClean="0"/>
              <a:t>As Delegacias de Saúde possuem apenas equipamentos básicos. Para radiologia – </a:t>
            </a:r>
            <a:r>
              <a:rPr lang="pt-PT" sz="2400" dirty="0" smtClean="0">
                <a:solidFill>
                  <a:srgbClr val="0070C0"/>
                </a:solidFill>
              </a:rPr>
              <a:t>Raio 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smtClean="0"/>
              <a:t>A realidade de Cabo Verde </a:t>
            </a:r>
            <a:endParaRPr lang="pt-PT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t-PT" sz="2400" dirty="0" smtClean="0"/>
              <a:t>Cada ilha possui a sua realidade 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t-PT" sz="2400" dirty="0" smtClean="0"/>
              <a:t>Algumas dificuldades são comuns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endParaRPr lang="pt-PT" sz="2400" dirty="0" smtClean="0"/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endParaRPr lang="pt-PT" sz="2400" dirty="0" smtClean="0"/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endParaRPr lang="pt-PT" sz="2400" dirty="0" smtClean="0"/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t-PT" sz="2400" dirty="0" smtClean="0">
                <a:solidFill>
                  <a:srgbClr val="0070C0"/>
                </a:solidFill>
              </a:rPr>
              <a:t>Radioterapia </a:t>
            </a:r>
            <a:r>
              <a:rPr lang="pt-PT" sz="2400" dirty="0" smtClean="0"/>
              <a:t>- NÃO 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endParaRPr lang="pt-PT" sz="2400" dirty="0" smtClean="0"/>
          </a:p>
        </p:txBody>
      </p:sp>
      <p:sp>
        <p:nvSpPr>
          <p:cNvPr id="4" name="Retângulo 3"/>
          <p:cNvSpPr/>
          <p:nvPr/>
        </p:nvSpPr>
        <p:spPr>
          <a:xfrm>
            <a:off x="1142976" y="3500438"/>
            <a:ext cx="7572428" cy="14584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pt-PT" sz="2400" dirty="0" smtClean="0"/>
              <a:t>O grosso dos exames de radiologia no país acontecem nos dois hospitais centrais.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smtClean="0"/>
              <a:t>A realidade de Cabo Verde </a:t>
            </a:r>
            <a:endParaRPr lang="pt-PT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2057424"/>
            <a:ext cx="7498080" cy="48006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t-PT" sz="2400" dirty="0" smtClean="0"/>
              <a:t>Nº de Médicos Radiologistas:  11, sendo 3 no privado.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t-PT" sz="2400" dirty="0" smtClean="0"/>
              <a:t>Nº  de Técnicos de Radiologia: ~30 a 40 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t-PT" sz="2400" dirty="0" smtClean="0">
                <a:solidFill>
                  <a:srgbClr val="0070C0"/>
                </a:solidFill>
              </a:rPr>
              <a:t>Estagiários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857232"/>
            <a:ext cx="25908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smtClean="0"/>
              <a:t>A realidade de Cabo Verde </a:t>
            </a:r>
            <a:endParaRPr lang="pt-PT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t-PT" sz="2400" dirty="0" smtClean="0"/>
              <a:t>Não existe Auroridade Reguladora na área de protecção radiológia;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t-PT" sz="2400" dirty="0" smtClean="0"/>
              <a:t>O país ainda não é membro da IAEA</a:t>
            </a:r>
          </a:p>
          <a:p>
            <a:pPr>
              <a:lnSpc>
                <a:spcPct val="200000"/>
              </a:lnSpc>
              <a:buNone/>
            </a:pPr>
            <a:endParaRPr lang="pt-PT" sz="2400" dirty="0" smtClean="0"/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t-PT" sz="2400" dirty="0" smtClean="0">
                <a:solidFill>
                  <a:srgbClr val="0070C0"/>
                </a:solidFill>
              </a:rPr>
              <a:t>Como tonar membro da IAEA?</a:t>
            </a:r>
          </a:p>
        </p:txBody>
      </p:sp>
      <p:sp>
        <p:nvSpPr>
          <p:cNvPr id="2050" name="AutoShape 2" descr="Resultado de imagem para interrogaç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052" name="AutoShape 4" descr="Resultado de imagem para interrogaç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smtClean="0"/>
              <a:t>A realidade de Cabo Verde  </a:t>
            </a:r>
            <a:r>
              <a:rPr lang="pt-PT" sz="3200" dirty="0" smtClean="0">
                <a:solidFill>
                  <a:srgbClr val="0070C0"/>
                </a:solidFill>
              </a:rPr>
              <a:t>proteção/monitorização dos profissionais</a:t>
            </a:r>
            <a:endParaRPr lang="pt-PT" sz="32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  <a:buNone/>
            </a:pPr>
            <a:r>
              <a:rPr lang="pt-PT" sz="2400" dirty="0" smtClean="0"/>
              <a:t>Existem: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t-PT" sz="2400" dirty="0" smtClean="0"/>
              <a:t>Infrastuturas  com salas blindadas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t-PT" sz="2400" dirty="0" smtClean="0">
                <a:solidFill>
                  <a:schemeClr val="tx1"/>
                </a:solidFill>
              </a:rPr>
              <a:t>Biombos 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t-PT" sz="2400" dirty="0" smtClean="0">
                <a:solidFill>
                  <a:schemeClr val="tx1"/>
                </a:solidFill>
              </a:rPr>
              <a:t>Batas em número reduzido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endParaRPr lang="pt-PT" sz="2400" dirty="0" smtClean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endParaRPr lang="pt-PT" sz="2400" dirty="0" smtClean="0">
              <a:solidFill>
                <a:srgbClr val="0070C0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5276088" y="1500174"/>
            <a:ext cx="3657600" cy="50006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endParaRPr lang="pt-PT" sz="2400" dirty="0" smtClean="0"/>
          </a:p>
          <a:p>
            <a:pPr>
              <a:buNone/>
            </a:pPr>
            <a:r>
              <a:rPr lang="pt-PT" sz="2400" dirty="0" smtClean="0"/>
              <a:t>Não existem:</a:t>
            </a:r>
          </a:p>
          <a:p>
            <a:pPr>
              <a:lnSpc>
                <a:spcPct val="210000"/>
              </a:lnSpc>
              <a:buFont typeface="Wingdings" pitchFamily="2" charset="2"/>
              <a:buChar char="Ø"/>
            </a:pPr>
            <a:r>
              <a:rPr lang="pt-PT" sz="2400" dirty="0" smtClean="0">
                <a:solidFill>
                  <a:srgbClr val="0070C0"/>
                </a:solidFill>
              </a:rPr>
              <a:t>Protetores da tireoide</a:t>
            </a:r>
          </a:p>
          <a:p>
            <a:pPr>
              <a:lnSpc>
                <a:spcPct val="210000"/>
              </a:lnSpc>
              <a:buFont typeface="Wingdings" pitchFamily="2" charset="2"/>
              <a:buChar char="Ø"/>
            </a:pPr>
            <a:r>
              <a:rPr lang="pt-PT" sz="2400" dirty="0" smtClean="0">
                <a:solidFill>
                  <a:srgbClr val="0070C0"/>
                </a:solidFill>
              </a:rPr>
              <a:t>Dosímetros</a:t>
            </a:r>
          </a:p>
          <a:p>
            <a:pPr>
              <a:lnSpc>
                <a:spcPct val="210000"/>
              </a:lnSpc>
              <a:buFont typeface="Wingdings" pitchFamily="2" charset="2"/>
              <a:buChar char="Ø"/>
            </a:pPr>
            <a:r>
              <a:rPr lang="pt-PT" sz="2400" dirty="0" smtClean="0">
                <a:solidFill>
                  <a:srgbClr val="0070C0"/>
                </a:solidFill>
              </a:rPr>
              <a:t>Luvas de proteção,</a:t>
            </a:r>
          </a:p>
          <a:p>
            <a:pPr>
              <a:lnSpc>
                <a:spcPct val="210000"/>
              </a:lnSpc>
              <a:buFont typeface="Wingdings" pitchFamily="2" charset="2"/>
              <a:buChar char="Ø"/>
            </a:pPr>
            <a:r>
              <a:rPr lang="pt-PT" sz="2400" dirty="0" smtClean="0">
                <a:solidFill>
                  <a:srgbClr val="FF0000"/>
                </a:solidFill>
              </a:rPr>
              <a:t>Avaliaçao da saúde dos profissionais</a:t>
            </a:r>
            <a:r>
              <a:rPr lang="pt-PT" sz="2400" dirty="0" smtClean="0">
                <a:solidFill>
                  <a:srgbClr val="0070C0"/>
                </a:solidFill>
              </a:rPr>
              <a:t>,</a:t>
            </a:r>
          </a:p>
          <a:p>
            <a:pPr>
              <a:lnSpc>
                <a:spcPct val="210000"/>
              </a:lnSpc>
              <a:buFont typeface="Wingdings" pitchFamily="2" charset="2"/>
              <a:buChar char="Ø"/>
            </a:pPr>
            <a:r>
              <a:rPr lang="pt-PT" sz="2400" dirty="0" smtClean="0">
                <a:solidFill>
                  <a:srgbClr val="0070C0"/>
                </a:solidFill>
              </a:rPr>
              <a:t>Etc.</a:t>
            </a:r>
          </a:p>
          <a:p>
            <a:pPr>
              <a:buFont typeface="Wingdings" pitchFamily="2" charset="2"/>
              <a:buChar char="Ø"/>
            </a:pPr>
            <a:endParaRPr lang="pt-PT" sz="2400" dirty="0" smtClean="0">
              <a:solidFill>
                <a:srgbClr val="0070C0"/>
              </a:solidFill>
            </a:endParaRPr>
          </a:p>
          <a:p>
            <a:endParaRPr lang="pt-PT" sz="2400" dirty="0"/>
          </a:p>
        </p:txBody>
      </p:sp>
      <p:sp>
        <p:nvSpPr>
          <p:cNvPr id="2050" name="AutoShape 2" descr="Resultado de imagem para interrogaç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052" name="AutoShape 4" descr="Resultado de imagem para interrogaç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-71462"/>
            <a:ext cx="7498080" cy="1143000"/>
          </a:xfrm>
        </p:spPr>
        <p:txBody>
          <a:bodyPr>
            <a:normAutofit/>
          </a:bodyPr>
          <a:lstStyle/>
          <a:p>
            <a:r>
              <a:rPr lang="pt-PT" sz="3200" dirty="0" smtClean="0"/>
              <a:t>A realidade de Cabo Verde - proteção </a:t>
            </a:r>
            <a:endParaRPr lang="pt-PT" sz="32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1500166" y="1500174"/>
            <a:ext cx="3214710" cy="400052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endParaRPr lang="pt-PT" sz="2400" dirty="0" smtClean="0"/>
          </a:p>
          <a:p>
            <a:pPr>
              <a:buNone/>
            </a:pPr>
            <a:r>
              <a:rPr lang="pt-PT" sz="2400" dirty="0" smtClean="0"/>
              <a:t>Não existem:</a:t>
            </a:r>
          </a:p>
          <a:p>
            <a:pPr>
              <a:lnSpc>
                <a:spcPct val="210000"/>
              </a:lnSpc>
              <a:buFont typeface="Wingdings" pitchFamily="2" charset="2"/>
              <a:buChar char="Ø"/>
            </a:pPr>
            <a:r>
              <a:rPr lang="pt-PT" sz="2400" dirty="0" smtClean="0">
                <a:solidFill>
                  <a:srgbClr val="0070C0"/>
                </a:solidFill>
              </a:rPr>
              <a:t>Protetores da tireoide</a:t>
            </a:r>
          </a:p>
          <a:p>
            <a:pPr>
              <a:lnSpc>
                <a:spcPct val="210000"/>
              </a:lnSpc>
              <a:buFont typeface="Wingdings" pitchFamily="2" charset="2"/>
              <a:buChar char="Ø"/>
            </a:pPr>
            <a:r>
              <a:rPr lang="pt-PT" sz="2400" dirty="0" smtClean="0">
                <a:solidFill>
                  <a:srgbClr val="0070C0"/>
                </a:solidFill>
              </a:rPr>
              <a:t>Dosímetros</a:t>
            </a:r>
          </a:p>
          <a:p>
            <a:pPr>
              <a:lnSpc>
                <a:spcPct val="210000"/>
              </a:lnSpc>
              <a:buFont typeface="Wingdings" pitchFamily="2" charset="2"/>
              <a:buChar char="Ø"/>
            </a:pPr>
            <a:r>
              <a:rPr lang="pt-PT" sz="2400" dirty="0" smtClean="0">
                <a:solidFill>
                  <a:srgbClr val="0070C0"/>
                </a:solidFill>
              </a:rPr>
              <a:t>Luvas de proteção,</a:t>
            </a:r>
          </a:p>
          <a:p>
            <a:pPr>
              <a:lnSpc>
                <a:spcPct val="210000"/>
              </a:lnSpc>
              <a:buFont typeface="Wingdings" pitchFamily="2" charset="2"/>
              <a:buChar char="Ø"/>
            </a:pPr>
            <a:r>
              <a:rPr lang="pt-PT" sz="2400" dirty="0" smtClean="0">
                <a:solidFill>
                  <a:srgbClr val="FF0000"/>
                </a:solidFill>
              </a:rPr>
              <a:t>Avaliaçao da saúde dos profissionais</a:t>
            </a:r>
            <a:endParaRPr lang="pt-PT" sz="2400" dirty="0" smtClean="0">
              <a:solidFill>
                <a:srgbClr val="0070C0"/>
              </a:solidFill>
            </a:endParaRPr>
          </a:p>
          <a:p>
            <a:pPr>
              <a:lnSpc>
                <a:spcPct val="210000"/>
              </a:lnSpc>
              <a:buFont typeface="Wingdings" pitchFamily="2" charset="2"/>
              <a:buChar char="Ø"/>
            </a:pPr>
            <a:r>
              <a:rPr lang="pt-PT" sz="2400" dirty="0" smtClean="0">
                <a:solidFill>
                  <a:srgbClr val="0070C0"/>
                </a:solidFill>
              </a:rPr>
              <a:t>Etc.  </a:t>
            </a:r>
          </a:p>
          <a:p>
            <a:pPr>
              <a:buFont typeface="Wingdings" pitchFamily="2" charset="2"/>
              <a:buChar char="Ø"/>
            </a:pPr>
            <a:endParaRPr lang="pt-PT" sz="2400" dirty="0" smtClean="0">
              <a:solidFill>
                <a:srgbClr val="0070C0"/>
              </a:solidFill>
            </a:endParaRPr>
          </a:p>
          <a:p>
            <a:endParaRPr lang="pt-PT" sz="2400" dirty="0"/>
          </a:p>
        </p:txBody>
      </p:sp>
      <p:sp>
        <p:nvSpPr>
          <p:cNvPr id="2050" name="AutoShape 2" descr="Resultado de imagem para interrogaç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052" name="AutoShape 4" descr="Resultado de imagem para interrogaç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" name="Retângulo 7"/>
          <p:cNvSpPr/>
          <p:nvPr/>
        </p:nvSpPr>
        <p:spPr>
          <a:xfrm rot="19576028">
            <a:off x="3465496" y="1905501"/>
            <a:ext cx="49911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400" dirty="0" smtClean="0">
                <a:solidFill>
                  <a:srgbClr val="C00000"/>
                </a:solidFill>
              </a:rPr>
              <a:t>Podem ser solucionadas????</a:t>
            </a:r>
            <a:endParaRPr lang="pt-PT" sz="3400" dirty="0">
              <a:solidFill>
                <a:srgbClr val="C00000"/>
              </a:solidFill>
            </a:endParaRPr>
          </a:p>
        </p:txBody>
      </p:sp>
      <p:sp>
        <p:nvSpPr>
          <p:cNvPr id="10" name="Explosão 2 9"/>
          <p:cNvSpPr/>
          <p:nvPr/>
        </p:nvSpPr>
        <p:spPr>
          <a:xfrm>
            <a:off x="4857752" y="2357430"/>
            <a:ext cx="4286248" cy="4286280"/>
          </a:xfrm>
          <a:prstGeom prst="irregularSeal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sz="2600" dirty="0" smtClean="0">
                <a:solidFill>
                  <a:schemeClr val="tx1"/>
                </a:solidFill>
              </a:rPr>
              <a:t>Cultura de proteção e segurânça radiológica!!</a:t>
            </a:r>
          </a:p>
          <a:p>
            <a:pPr algn="ctr"/>
            <a:endParaRPr lang="pt-PT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546</TotalTime>
  <Words>599</Words>
  <Application>Microsoft Office PowerPoint</Application>
  <PresentationFormat>Apresentação no Ecrã (4:3)</PresentationFormat>
  <Paragraphs>108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18" baseType="lpstr">
      <vt:lpstr>Solstício</vt:lpstr>
      <vt:lpstr>Apresentação do PowerPoint</vt:lpstr>
      <vt:lpstr>Situação geográfica</vt:lpstr>
      <vt:lpstr>A realidade de Cabo Verde </vt:lpstr>
      <vt:lpstr>A realidade de Cabo Verde </vt:lpstr>
      <vt:lpstr>A realidade de Cabo Verde </vt:lpstr>
      <vt:lpstr>A realidade de Cabo Verde </vt:lpstr>
      <vt:lpstr>A realidade de Cabo Verde </vt:lpstr>
      <vt:lpstr>A realidade de Cabo Verde  proteção/monitorização dos profissionais</vt:lpstr>
      <vt:lpstr>A realidade de Cabo Verde - proteção </vt:lpstr>
      <vt:lpstr>Bonn Call for Action – perspectivas</vt:lpstr>
      <vt:lpstr>Bonn Call for Action – perspectivas</vt:lpstr>
      <vt:lpstr>Bonn Call for Action – perspectivas</vt:lpstr>
      <vt:lpstr>Bonn Call for Action – algumas ações</vt:lpstr>
      <vt:lpstr>Bonn Call for Action – algumas ações</vt:lpstr>
      <vt:lpstr>Bonn Call for Action – algumas ações</vt:lpstr>
      <vt:lpstr>Bonn Call for Action – algumas ações</vt:lpstr>
      <vt:lpstr>José Carlos Borges de Carvalho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ANFITEATRO</cp:lastModifiedBy>
  <cp:revision>47</cp:revision>
  <dcterms:created xsi:type="dcterms:W3CDTF">2015-09-09T07:57:54Z</dcterms:created>
  <dcterms:modified xsi:type="dcterms:W3CDTF">2015-09-12T07:48:50Z</dcterms:modified>
</cp:coreProperties>
</file>