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sldIdLst>
    <p:sldId id="256" r:id="rId2"/>
    <p:sldId id="558" r:id="rId3"/>
    <p:sldId id="559" r:id="rId4"/>
    <p:sldId id="525" r:id="rId5"/>
    <p:sldId id="537" r:id="rId6"/>
    <p:sldId id="563" r:id="rId7"/>
    <p:sldId id="560" r:id="rId8"/>
    <p:sldId id="540" r:id="rId9"/>
    <p:sldId id="541" r:id="rId10"/>
    <p:sldId id="562" r:id="rId11"/>
    <p:sldId id="561" r:id="rId12"/>
    <p:sldId id="542" r:id="rId13"/>
    <p:sldId id="543" r:id="rId14"/>
    <p:sldId id="544" r:id="rId15"/>
    <p:sldId id="545" r:id="rId16"/>
    <p:sldId id="546" r:id="rId17"/>
    <p:sldId id="548" r:id="rId18"/>
    <p:sldId id="549" r:id="rId19"/>
    <p:sldId id="550" r:id="rId20"/>
    <p:sldId id="551" r:id="rId21"/>
    <p:sldId id="552" r:id="rId22"/>
    <p:sldId id="553" r:id="rId23"/>
    <p:sldId id="554" r:id="rId24"/>
    <p:sldId id="555" r:id="rId25"/>
    <p:sldId id="547" r:id="rId26"/>
    <p:sldId id="566" r:id="rId27"/>
    <p:sldId id="568" r:id="rId28"/>
  </p:sldIdLst>
  <p:sldSz cx="9144000" cy="6858000" type="screen4x3"/>
  <p:notesSz cx="6858000" cy="9144000"/>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b="1" kern="1200">
        <a:solidFill>
          <a:schemeClr val="tx1"/>
        </a:solidFill>
        <a:latin typeface="Times New Roman" pitchFamily="18" charset="0"/>
        <a:ea typeface="+mn-ea"/>
        <a:cs typeface="Arial" charset="0"/>
      </a:defRPr>
    </a:lvl5pPr>
    <a:lvl6pPr marL="2286000" algn="l" defTabSz="914400" rtl="0" eaLnBrk="1" latinLnBrk="0" hangingPunct="1">
      <a:defRPr sz="2400" b="1" kern="1200">
        <a:solidFill>
          <a:schemeClr val="tx1"/>
        </a:solidFill>
        <a:latin typeface="Times New Roman" pitchFamily="18" charset="0"/>
        <a:ea typeface="+mn-ea"/>
        <a:cs typeface="Arial" charset="0"/>
      </a:defRPr>
    </a:lvl6pPr>
    <a:lvl7pPr marL="2743200" algn="l" defTabSz="914400" rtl="0" eaLnBrk="1" latinLnBrk="0" hangingPunct="1">
      <a:defRPr sz="2400" b="1" kern="1200">
        <a:solidFill>
          <a:schemeClr val="tx1"/>
        </a:solidFill>
        <a:latin typeface="Times New Roman" pitchFamily="18" charset="0"/>
        <a:ea typeface="+mn-ea"/>
        <a:cs typeface="Arial" charset="0"/>
      </a:defRPr>
    </a:lvl7pPr>
    <a:lvl8pPr marL="3200400" algn="l" defTabSz="914400" rtl="0" eaLnBrk="1" latinLnBrk="0" hangingPunct="1">
      <a:defRPr sz="2400" b="1" kern="1200">
        <a:solidFill>
          <a:schemeClr val="tx1"/>
        </a:solidFill>
        <a:latin typeface="Times New Roman" pitchFamily="18" charset="0"/>
        <a:ea typeface="+mn-ea"/>
        <a:cs typeface="Arial" charset="0"/>
      </a:defRPr>
    </a:lvl8pPr>
    <a:lvl9pPr marL="3657600" algn="l" defTabSz="914400" rtl="0" eaLnBrk="1" latinLnBrk="0" hangingPunct="1">
      <a:defRPr sz="2400" b="1"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a:srgbClr val="008000"/>
    <a:srgbClr val="990033"/>
    <a:srgbClr val="F9F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cs typeface="+mn-cs"/>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cs typeface="+mn-cs"/>
              </a:defRPr>
            </a:lvl1pPr>
          </a:lstStyle>
          <a:p>
            <a:pPr>
              <a:defRPr/>
            </a:pPr>
            <a:endParaRPr lang="en-GB"/>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cs typeface="+mn-cs"/>
              </a:defRPr>
            </a:lvl1pPr>
          </a:lstStyle>
          <a:p>
            <a:pPr>
              <a:defRPr/>
            </a:pPr>
            <a:fld id="{6B82FCB6-9CF4-43CC-8EB6-2DBD50C0A2E4}" type="slidenum">
              <a:rPr lang="en-GB"/>
              <a:pPr>
                <a:defRPr/>
              </a:pPr>
              <a:t>‹nº›</a:t>
            </a:fld>
            <a:endParaRPr lang="en-GB"/>
          </a:p>
        </p:txBody>
      </p:sp>
    </p:spTree>
    <p:extLst>
      <p:ext uri="{BB962C8B-B14F-4D97-AF65-F5344CB8AC3E}">
        <p14:creationId xmlns:p14="http://schemas.microsoft.com/office/powerpoint/2010/main" val="3293970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pt-PT" smtClean="0"/>
          </a:p>
        </p:txBody>
      </p:sp>
      <p:sp>
        <p:nvSpPr>
          <p:cNvPr id="317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fld id="{3C04BD6B-37E8-4758-B5EF-AC0182BEC6C8}" type="slidenum">
              <a:rPr lang="en-GB" sz="1200" b="0" smtClean="0"/>
              <a:pPr eaLnBrk="1" hangingPunct="1">
                <a:defRPr/>
              </a:pPr>
              <a:t>1</a:t>
            </a:fld>
            <a:endParaRPr lang="en-GB" sz="1200" b="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altLang="pt-PT"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defRPr/>
            </a:pPr>
            <a:fld id="{29B9BA93-CC95-4A6D-A9EA-1D1DC6F3CC3E}" type="slidenum">
              <a:rPr lang="en-GB" sz="1200" b="0" smtClean="0"/>
              <a:pPr eaLnBrk="1" hangingPunct="1">
                <a:defRPr/>
              </a:pPr>
              <a:t>27</a:t>
            </a:fld>
            <a:endParaRPr lang="en-GB" sz="1200" b="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Text Box 9"/>
          <p:cNvSpPr txBox="1">
            <a:spLocks noChangeArrowheads="1"/>
          </p:cNvSpPr>
          <p:nvPr/>
        </p:nvSpPr>
        <p:spPr bwMode="black">
          <a:xfrm>
            <a:off x="3505200" y="6019800"/>
            <a:ext cx="22098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spcBef>
                <a:spcPct val="50000"/>
              </a:spcBef>
              <a:defRPr/>
            </a:pPr>
            <a:r>
              <a:rPr lang="en-GB" smtClean="0">
                <a:solidFill>
                  <a:srgbClr val="FFFFFF"/>
                </a:solidFill>
                <a:latin typeface="Arial" charset="0"/>
                <a:cs typeface="+mn-cs"/>
              </a:rPr>
              <a:t>IAEA</a:t>
            </a:r>
          </a:p>
          <a:p>
            <a:pPr algn="ctr" eaLnBrk="1" hangingPunct="1">
              <a:spcBef>
                <a:spcPct val="50000"/>
              </a:spcBef>
              <a:defRPr/>
            </a:pPr>
            <a:r>
              <a:rPr lang="en-GB" sz="900" smtClean="0">
                <a:solidFill>
                  <a:srgbClr val="FFFFFF"/>
                </a:solidFill>
                <a:latin typeface="Arial" charset="0"/>
                <a:cs typeface="+mn-cs"/>
              </a:rPr>
              <a:t>International Atomic Energy Agency</a:t>
            </a:r>
          </a:p>
        </p:txBody>
      </p:sp>
      <p:pic>
        <p:nvPicPr>
          <p:cNvPr id="5" name="Picture 10" descr="IAEA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4114800" y="5105400"/>
            <a:ext cx="1050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bwMode="gray">
          <a:xfrm>
            <a:off x="0" y="1000125"/>
            <a:ext cx="9144000" cy="1771650"/>
          </a:xfrm>
        </p:spPr>
        <p:txBody>
          <a:bodyPr/>
          <a:lstStyle>
            <a:lvl1pPr algn="ctr">
              <a:defRPr/>
            </a:lvl1pPr>
          </a:lstStyle>
          <a:p>
            <a:r>
              <a:rPr lang="en-GB"/>
              <a:t>Click to edit Master title style</a:t>
            </a:r>
          </a:p>
        </p:txBody>
      </p:sp>
      <p:sp>
        <p:nvSpPr>
          <p:cNvPr id="4100" name="Rectangle 4"/>
          <p:cNvSpPr>
            <a:spLocks noGrp="1" noChangeArrowheads="1"/>
          </p:cNvSpPr>
          <p:nvPr>
            <p:ph type="subTitle" idx="1"/>
          </p:nvPr>
        </p:nvSpPr>
        <p:spPr>
          <a:xfrm>
            <a:off x="0" y="2797175"/>
            <a:ext cx="9144000" cy="1727200"/>
          </a:xfrm>
        </p:spPr>
        <p:txBody>
          <a:bodyPr anchor="ctr" anchorCtr="1"/>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176082812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824EB36-4004-4A1F-B2DC-20694B6A4686}" type="slidenum">
              <a:rPr lang="en-GB"/>
              <a:pPr>
                <a:defRPr/>
              </a:pPr>
              <a:t>‹nº›</a:t>
            </a:fld>
            <a:endParaRPr lang="en-GB"/>
          </a:p>
        </p:txBody>
      </p:sp>
    </p:spTree>
    <p:extLst>
      <p:ext uri="{BB962C8B-B14F-4D97-AF65-F5344CB8AC3E}">
        <p14:creationId xmlns:p14="http://schemas.microsoft.com/office/powerpoint/2010/main" val="2644799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9888" y="98425"/>
            <a:ext cx="2147887" cy="59975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274638"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63BDC5E-DA62-437D-BB16-838F10256207}" type="slidenum">
              <a:rPr lang="en-GB"/>
              <a:pPr>
                <a:defRPr/>
              </a:pPr>
              <a:t>‹nº›</a:t>
            </a:fld>
            <a:endParaRPr lang="en-GB"/>
          </a:p>
        </p:txBody>
      </p:sp>
    </p:spTree>
    <p:extLst>
      <p:ext uri="{BB962C8B-B14F-4D97-AF65-F5344CB8AC3E}">
        <p14:creationId xmlns:p14="http://schemas.microsoft.com/office/powerpoint/2010/main" val="272025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274638"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6613" y="1524000"/>
            <a:ext cx="4221162"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6613" y="3886200"/>
            <a:ext cx="4221162"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5"/>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ftr" sz="quarter" idx="11"/>
          </p:nvPr>
        </p:nvSpPr>
        <p:spPr>
          <a:ln/>
        </p:spPr>
        <p:txBody>
          <a:bodyPr/>
          <a:lstStyle>
            <a:lvl1pPr>
              <a:defRPr/>
            </a:lvl1pPr>
          </a:lstStyle>
          <a:p>
            <a:pPr>
              <a:defRPr/>
            </a:pPr>
            <a:endParaRPr lang="en-GB"/>
          </a:p>
        </p:txBody>
      </p:sp>
      <p:sp>
        <p:nvSpPr>
          <p:cNvPr id="8" name="Rectangle 7"/>
          <p:cNvSpPr>
            <a:spLocks noGrp="1" noChangeArrowheads="1"/>
          </p:cNvSpPr>
          <p:nvPr>
            <p:ph type="sldNum" sz="quarter" idx="12"/>
          </p:nvPr>
        </p:nvSpPr>
        <p:spPr>
          <a:ln/>
        </p:spPr>
        <p:txBody>
          <a:bodyPr/>
          <a:lstStyle>
            <a:lvl1pPr>
              <a:defRPr/>
            </a:lvl1pPr>
          </a:lstStyle>
          <a:p>
            <a:pPr>
              <a:defRPr/>
            </a:pPr>
            <a:fld id="{FE4FDB7E-41F4-44E1-B2FE-1828306C4C5C}" type="slidenum">
              <a:rPr lang="en-GB"/>
              <a:pPr>
                <a:defRPr/>
              </a:pPr>
              <a:t>‹nº›</a:t>
            </a:fld>
            <a:endParaRPr lang="en-GB"/>
          </a:p>
        </p:txBody>
      </p:sp>
    </p:spTree>
    <p:extLst>
      <p:ext uri="{BB962C8B-B14F-4D97-AF65-F5344CB8AC3E}">
        <p14:creationId xmlns:p14="http://schemas.microsoft.com/office/powerpoint/2010/main" val="56967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274638"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524000"/>
            <a:ext cx="422116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E67E207-480D-4995-94F9-B71E03D99F82}" type="slidenum">
              <a:rPr lang="en-GB"/>
              <a:pPr>
                <a:defRPr/>
              </a:pPr>
              <a:t>‹nº›</a:t>
            </a:fld>
            <a:endParaRPr lang="en-GB"/>
          </a:p>
        </p:txBody>
      </p:sp>
    </p:spTree>
    <p:extLst>
      <p:ext uri="{BB962C8B-B14F-4D97-AF65-F5344CB8AC3E}">
        <p14:creationId xmlns:p14="http://schemas.microsoft.com/office/powerpoint/2010/main" val="148125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274638" y="1524000"/>
            <a:ext cx="4219575"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646613" y="1524000"/>
            <a:ext cx="422116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A38B38B-5ED0-4A14-8BA2-71F2CFD7EEDA}" type="slidenum">
              <a:rPr lang="en-GB"/>
              <a:pPr>
                <a:defRPr/>
              </a:pPr>
              <a:t>‹nº›</a:t>
            </a:fld>
            <a:endParaRPr lang="en-GB"/>
          </a:p>
        </p:txBody>
      </p:sp>
    </p:spTree>
    <p:extLst>
      <p:ext uri="{BB962C8B-B14F-4D97-AF65-F5344CB8AC3E}">
        <p14:creationId xmlns:p14="http://schemas.microsoft.com/office/powerpoint/2010/main" val="2935075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274638" y="1524000"/>
            <a:ext cx="85931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274638" y="3886200"/>
            <a:ext cx="8593137"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49930C4-0019-4BAD-96E8-856585CF0063}" type="slidenum">
              <a:rPr lang="en-GB"/>
              <a:pPr>
                <a:defRPr/>
              </a:pPr>
              <a:t>‹nº›</a:t>
            </a:fld>
            <a:endParaRPr lang="en-GB"/>
          </a:p>
        </p:txBody>
      </p:sp>
    </p:spTree>
    <p:extLst>
      <p:ext uri="{BB962C8B-B14F-4D97-AF65-F5344CB8AC3E}">
        <p14:creationId xmlns:p14="http://schemas.microsoft.com/office/powerpoint/2010/main" val="110616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644FB93-81C9-416B-97E4-09CCDEE4C582}" type="slidenum">
              <a:rPr lang="en-GB"/>
              <a:pPr>
                <a:defRPr/>
              </a:pPr>
              <a:t>‹nº›</a:t>
            </a:fld>
            <a:endParaRPr lang="en-GB"/>
          </a:p>
        </p:txBody>
      </p:sp>
    </p:spTree>
    <p:extLst>
      <p:ext uri="{BB962C8B-B14F-4D97-AF65-F5344CB8AC3E}">
        <p14:creationId xmlns:p14="http://schemas.microsoft.com/office/powerpoint/2010/main" val="362699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63D4C0B-E567-49DC-B9A7-B5EC6FD00B5D}" type="slidenum">
              <a:rPr lang="en-GB"/>
              <a:pPr>
                <a:defRPr/>
              </a:pPr>
              <a:t>‹nº›</a:t>
            </a:fld>
            <a:endParaRPr lang="en-GB"/>
          </a:p>
        </p:txBody>
      </p:sp>
    </p:spTree>
    <p:extLst>
      <p:ext uri="{BB962C8B-B14F-4D97-AF65-F5344CB8AC3E}">
        <p14:creationId xmlns:p14="http://schemas.microsoft.com/office/powerpoint/2010/main" val="184150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274638"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6613" y="1524000"/>
            <a:ext cx="4221162"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8A0BE1F-1AAC-4DC8-B0EF-59FDF8B1713C}" type="slidenum">
              <a:rPr lang="en-GB"/>
              <a:pPr>
                <a:defRPr/>
              </a:pPr>
              <a:t>‹nº›</a:t>
            </a:fld>
            <a:endParaRPr lang="en-GB"/>
          </a:p>
        </p:txBody>
      </p:sp>
    </p:spTree>
    <p:extLst>
      <p:ext uri="{BB962C8B-B14F-4D97-AF65-F5344CB8AC3E}">
        <p14:creationId xmlns:p14="http://schemas.microsoft.com/office/powerpoint/2010/main" val="58641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5C3025CC-BD36-4BC6-B9F2-61B272FD92F2}" type="slidenum">
              <a:rPr lang="en-GB"/>
              <a:pPr>
                <a:defRPr/>
              </a:pPr>
              <a:t>‹nº›</a:t>
            </a:fld>
            <a:endParaRPr lang="en-GB"/>
          </a:p>
        </p:txBody>
      </p:sp>
    </p:spTree>
    <p:extLst>
      <p:ext uri="{BB962C8B-B14F-4D97-AF65-F5344CB8AC3E}">
        <p14:creationId xmlns:p14="http://schemas.microsoft.com/office/powerpoint/2010/main" val="414765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8D32C6D4-35E2-4D61-A5FC-8F9BEEBB9B4C}" type="slidenum">
              <a:rPr lang="en-GB"/>
              <a:pPr>
                <a:defRPr/>
              </a:pPr>
              <a:t>‹nº›</a:t>
            </a:fld>
            <a:endParaRPr lang="en-GB"/>
          </a:p>
        </p:txBody>
      </p:sp>
    </p:spTree>
    <p:extLst>
      <p:ext uri="{BB962C8B-B14F-4D97-AF65-F5344CB8AC3E}">
        <p14:creationId xmlns:p14="http://schemas.microsoft.com/office/powerpoint/2010/main" val="295974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4B08831D-E0B3-4186-B2CE-B497BC8089D2}" type="slidenum">
              <a:rPr lang="en-GB"/>
              <a:pPr>
                <a:defRPr/>
              </a:pPr>
              <a:t>‹nº›</a:t>
            </a:fld>
            <a:endParaRPr lang="en-GB"/>
          </a:p>
        </p:txBody>
      </p:sp>
    </p:spTree>
    <p:extLst>
      <p:ext uri="{BB962C8B-B14F-4D97-AF65-F5344CB8AC3E}">
        <p14:creationId xmlns:p14="http://schemas.microsoft.com/office/powerpoint/2010/main" val="329408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2D1D0B4-2960-452D-B7AB-A2D4A0774512}" type="slidenum">
              <a:rPr lang="en-GB"/>
              <a:pPr>
                <a:defRPr/>
              </a:pPr>
              <a:t>‹nº›</a:t>
            </a:fld>
            <a:endParaRPr lang="en-GB"/>
          </a:p>
        </p:txBody>
      </p:sp>
    </p:spTree>
    <p:extLst>
      <p:ext uri="{BB962C8B-B14F-4D97-AF65-F5344CB8AC3E}">
        <p14:creationId xmlns:p14="http://schemas.microsoft.com/office/powerpoint/2010/main" val="1154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756B1DE-A43F-4134-8C3B-0C237BFCE142}" type="slidenum">
              <a:rPr lang="en-GB"/>
              <a:pPr>
                <a:defRPr/>
              </a:pPr>
              <a:t>‹nº›</a:t>
            </a:fld>
            <a:endParaRPr lang="en-GB"/>
          </a:p>
        </p:txBody>
      </p:sp>
    </p:spTree>
    <p:extLst>
      <p:ext uri="{BB962C8B-B14F-4D97-AF65-F5344CB8AC3E}">
        <p14:creationId xmlns:p14="http://schemas.microsoft.com/office/powerpoint/2010/main" val="52183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0DF"/>
        </a:solidFill>
        <a:effectLst/>
      </p:bgPr>
    </p:bg>
    <p:spTree>
      <p:nvGrpSpPr>
        <p:cNvPr id="1" name=""/>
        <p:cNvGrpSpPr/>
        <p:nvPr/>
      </p:nvGrpSpPr>
      <p:grpSpPr>
        <a:xfrm>
          <a:off x="0" y="0"/>
          <a:ext cx="0" cy="0"/>
          <a:chOff x="0" y="0"/>
          <a:chExt cx="0" cy="0"/>
        </a:xfrm>
      </p:grpSpPr>
      <p:pic>
        <p:nvPicPr>
          <p:cNvPr id="1026" name="Picture 10" descr="IAEAlogo_Blac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black">
          <a:xfrm>
            <a:off x="304800" y="6110288"/>
            <a:ext cx="685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1"/>
          <p:cNvSpPr txBox="1">
            <a:spLocks noChangeArrowheads="1"/>
          </p:cNvSpPr>
          <p:nvPr/>
        </p:nvSpPr>
        <p:spPr bwMode="black">
          <a:xfrm>
            <a:off x="990600" y="6202363"/>
            <a:ext cx="914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defRPr/>
            </a:pPr>
            <a:r>
              <a:rPr lang="en-GB" sz="2200" smtClean="0">
                <a:solidFill>
                  <a:srgbClr val="FFFFFF"/>
                </a:solidFill>
                <a:latin typeface="Arial" charset="0"/>
                <a:cs typeface="+mn-cs"/>
              </a:rPr>
              <a:t>IAEA</a:t>
            </a:r>
          </a:p>
        </p:txBody>
      </p:sp>
      <p:pic>
        <p:nvPicPr>
          <p:cNvPr id="1028"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hidden">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title"/>
          </p:nvPr>
        </p:nvSpPr>
        <p:spPr bwMode="black">
          <a:xfrm>
            <a:off x="282575" y="98425"/>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pt-PT" smtClean="0"/>
              <a:t>Click to edit Master title style</a:t>
            </a:r>
          </a:p>
        </p:txBody>
      </p:sp>
      <p:sp>
        <p:nvSpPr>
          <p:cNvPr id="1030" name="Rectangle 4"/>
          <p:cNvSpPr>
            <a:spLocks noGrp="1" noChangeArrowheads="1"/>
          </p:cNvSpPr>
          <p:nvPr>
            <p:ph type="body" idx="1"/>
          </p:nvPr>
        </p:nvSpPr>
        <p:spPr bwMode="gray">
          <a:xfrm>
            <a:off x="274638" y="1524000"/>
            <a:ext cx="85931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pt-PT" smtClean="0"/>
              <a:t>Click to edit Master text styles</a:t>
            </a:r>
          </a:p>
          <a:p>
            <a:pPr lvl="1"/>
            <a:r>
              <a:rPr lang="en-GB" altLang="pt-PT" smtClean="0"/>
              <a:t>Second level</a:t>
            </a:r>
          </a:p>
          <a:p>
            <a:pPr lvl="2"/>
            <a:r>
              <a:rPr lang="en-GB" altLang="pt-PT" smtClean="0"/>
              <a:t>Third level</a:t>
            </a:r>
          </a:p>
          <a:p>
            <a:pPr lvl="3"/>
            <a:r>
              <a:rPr lang="en-GB" altLang="pt-PT" smtClean="0"/>
              <a:t>Fourth level</a:t>
            </a:r>
          </a:p>
          <a:p>
            <a:pPr lvl="4"/>
            <a:r>
              <a:rPr lang="en-GB" altLang="pt-PT" smtClean="0"/>
              <a:t>Fifth level</a:t>
            </a:r>
          </a:p>
        </p:txBody>
      </p:sp>
      <p:sp>
        <p:nvSpPr>
          <p:cNvPr id="3077" name="Rectangle 5"/>
          <p:cNvSpPr>
            <a:spLocks noGrp="1" noChangeArrowheads="1"/>
          </p:cNvSpPr>
          <p:nvPr>
            <p:ph type="dt" sz="half" idx="2"/>
          </p:nvPr>
        </p:nvSpPr>
        <p:spPr bwMode="white">
          <a:xfrm>
            <a:off x="6783388" y="6369050"/>
            <a:ext cx="1676400"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2"/>
                </a:solidFill>
                <a:latin typeface="+mn-lt"/>
                <a:cs typeface="+mn-cs"/>
              </a:defRPr>
            </a:lvl1pPr>
          </a:lstStyle>
          <a:p>
            <a:pPr>
              <a:defRPr/>
            </a:pPr>
            <a:endParaRPr lang="en-GB"/>
          </a:p>
        </p:txBody>
      </p:sp>
      <p:sp>
        <p:nvSpPr>
          <p:cNvPr id="3078" name="Rectangle 6"/>
          <p:cNvSpPr>
            <a:spLocks noGrp="1" noChangeArrowheads="1"/>
          </p:cNvSpPr>
          <p:nvPr>
            <p:ph type="ftr" sz="quarter" idx="3"/>
          </p:nvPr>
        </p:nvSpPr>
        <p:spPr bwMode="white">
          <a:xfrm>
            <a:off x="4154488" y="6369050"/>
            <a:ext cx="262413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2"/>
                </a:solidFill>
                <a:latin typeface="+mn-lt"/>
                <a:cs typeface="+mn-cs"/>
              </a:defRPr>
            </a:lvl1pPr>
          </a:lstStyle>
          <a:p>
            <a:pPr>
              <a:defRPr/>
            </a:pPr>
            <a:endParaRPr lang="en-GB"/>
          </a:p>
        </p:txBody>
      </p:sp>
      <p:sp>
        <p:nvSpPr>
          <p:cNvPr id="3079" name="Rectangle 7"/>
          <p:cNvSpPr>
            <a:spLocks noGrp="1" noChangeArrowheads="1"/>
          </p:cNvSpPr>
          <p:nvPr>
            <p:ph type="sldNum" sz="quarter" idx="4"/>
          </p:nvPr>
        </p:nvSpPr>
        <p:spPr bwMode="white">
          <a:xfrm>
            <a:off x="8472488" y="6369050"/>
            <a:ext cx="509587" cy="2936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bg2"/>
                </a:solidFill>
                <a:latin typeface="+mn-lt"/>
                <a:cs typeface="+mn-cs"/>
              </a:defRPr>
            </a:lvl1pPr>
          </a:lstStyle>
          <a:p>
            <a:pPr>
              <a:defRPr/>
            </a:pPr>
            <a:fld id="{953735E3-CBC2-44D0-9B40-DB77A8BD8673}" type="slidenum">
              <a:rPr lang="en-GB"/>
              <a:pPr>
                <a:defRPr/>
              </a:pPr>
              <a:t>‹nº›</a:t>
            </a:fld>
            <a:endParaRPr lang="en-GB"/>
          </a:p>
        </p:txBody>
      </p:sp>
    </p:spTree>
  </p:cSld>
  <p:clrMap bg1="lt1" tx1="dk1" bg2="lt2" tx2="dk2" accent1="accent1" accent2="accent2" accent3="accent3" accent4="accent4" accent5="accent5" accent6="accent6" hlink="hlink" folHlink="folHlink"/>
  <p:sldLayoutIdLst>
    <p:sldLayoutId id="2147484000"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Lst>
  <p:hf hdr="0" ftr="0" dt="0"/>
  <p:txStyles>
    <p:titleStyle>
      <a:lvl1pPr algn="l" rtl="0" eaLnBrk="0" fontAlgn="base" hangingPunct="0">
        <a:spcBef>
          <a:spcPct val="20000"/>
        </a:spcBef>
        <a:spcAft>
          <a:spcPct val="0"/>
        </a:spcAft>
        <a:defRPr sz="3600" b="1">
          <a:solidFill>
            <a:schemeClr val="tx2"/>
          </a:solidFill>
          <a:latin typeface="+mj-lt"/>
          <a:ea typeface="+mj-ea"/>
          <a:cs typeface="+mj-cs"/>
        </a:defRPr>
      </a:lvl1pPr>
      <a:lvl2pPr algn="l" rtl="0" eaLnBrk="0" fontAlgn="base" hangingPunct="0">
        <a:spcBef>
          <a:spcPct val="20000"/>
        </a:spcBef>
        <a:spcAft>
          <a:spcPct val="0"/>
        </a:spcAft>
        <a:defRPr sz="3600" b="1">
          <a:solidFill>
            <a:schemeClr val="tx2"/>
          </a:solidFill>
          <a:latin typeface="Arial" charset="0"/>
        </a:defRPr>
      </a:lvl2pPr>
      <a:lvl3pPr algn="l" rtl="0" eaLnBrk="0" fontAlgn="base" hangingPunct="0">
        <a:spcBef>
          <a:spcPct val="20000"/>
        </a:spcBef>
        <a:spcAft>
          <a:spcPct val="0"/>
        </a:spcAft>
        <a:defRPr sz="3600" b="1">
          <a:solidFill>
            <a:schemeClr val="tx2"/>
          </a:solidFill>
          <a:latin typeface="Arial" charset="0"/>
        </a:defRPr>
      </a:lvl3pPr>
      <a:lvl4pPr algn="l" rtl="0" eaLnBrk="0" fontAlgn="base" hangingPunct="0">
        <a:spcBef>
          <a:spcPct val="20000"/>
        </a:spcBef>
        <a:spcAft>
          <a:spcPct val="0"/>
        </a:spcAft>
        <a:defRPr sz="3600" b="1">
          <a:solidFill>
            <a:schemeClr val="tx2"/>
          </a:solidFill>
          <a:latin typeface="Arial" charset="0"/>
        </a:defRPr>
      </a:lvl4pPr>
      <a:lvl5pPr algn="l" rtl="0" eaLnBrk="0" fontAlgn="base" hangingPunct="0">
        <a:spcBef>
          <a:spcPct val="20000"/>
        </a:spcBef>
        <a:spcAft>
          <a:spcPct val="0"/>
        </a:spcAft>
        <a:defRPr sz="3600" b="1">
          <a:solidFill>
            <a:schemeClr val="tx2"/>
          </a:solidFill>
          <a:latin typeface="Arial" charset="0"/>
        </a:defRPr>
      </a:lvl5pPr>
      <a:lvl6pPr marL="457200" algn="l" rtl="0" fontAlgn="base">
        <a:spcBef>
          <a:spcPct val="20000"/>
        </a:spcBef>
        <a:spcAft>
          <a:spcPct val="0"/>
        </a:spcAft>
        <a:defRPr sz="3600" b="1">
          <a:solidFill>
            <a:schemeClr val="tx2"/>
          </a:solidFill>
          <a:latin typeface="Arial" charset="0"/>
        </a:defRPr>
      </a:lvl6pPr>
      <a:lvl7pPr marL="914400" algn="l" rtl="0" fontAlgn="base">
        <a:spcBef>
          <a:spcPct val="20000"/>
        </a:spcBef>
        <a:spcAft>
          <a:spcPct val="0"/>
        </a:spcAft>
        <a:defRPr sz="3600" b="1">
          <a:solidFill>
            <a:schemeClr val="tx2"/>
          </a:solidFill>
          <a:latin typeface="Arial" charset="0"/>
        </a:defRPr>
      </a:lvl7pPr>
      <a:lvl8pPr marL="1371600" algn="l" rtl="0" fontAlgn="base">
        <a:spcBef>
          <a:spcPct val="20000"/>
        </a:spcBef>
        <a:spcAft>
          <a:spcPct val="0"/>
        </a:spcAft>
        <a:defRPr sz="3600" b="1">
          <a:solidFill>
            <a:schemeClr val="tx2"/>
          </a:solidFill>
          <a:latin typeface="Arial" charset="0"/>
        </a:defRPr>
      </a:lvl8pPr>
      <a:lvl9pPr marL="1828800" algn="l" rtl="0" fontAlgn="base">
        <a:spcBef>
          <a:spcPct val="2000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00" y="490538"/>
            <a:ext cx="747395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2079625"/>
            <a:ext cx="8797925"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062779B-EFE2-4187-B856-82B569ABF767}" type="slidenum">
              <a:rPr lang="en-GB" smtClean="0"/>
              <a:pPr>
                <a:defRPr/>
              </a:pPr>
              <a:t>10</a:t>
            </a:fld>
            <a:endParaRPr lang="en-GB"/>
          </a:p>
        </p:txBody>
      </p:sp>
      <p:pic>
        <p:nvPicPr>
          <p:cNvPr id="1229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2482850"/>
            <a:ext cx="4622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482850"/>
            <a:ext cx="18796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425700"/>
            <a:ext cx="16811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457DF73-A5F0-4A25-8BB4-8E179D6DC963}" type="slidenum">
              <a:rPr lang="en-GB" smtClean="0"/>
              <a:pPr>
                <a:defRPr/>
              </a:pPr>
              <a:t>11</a:t>
            </a:fld>
            <a:endParaRPr lang="en-GB"/>
          </a:p>
        </p:txBody>
      </p:sp>
      <p:pic>
        <p:nvPicPr>
          <p:cNvPr id="133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Content Placeholder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gray">
          <a:xfrm>
            <a:off x="3563938" y="1660525"/>
            <a:ext cx="24479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4213" y="1557338"/>
            <a:ext cx="2447925" cy="4349750"/>
          </a:xfrm>
          <a:noFill/>
        </p:spPr>
      </p:pic>
      <p:pic>
        <p:nvPicPr>
          <p:cNvPr id="1331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668463"/>
            <a:ext cx="2185988"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FED198-2455-48C0-B197-29AA844E457A}" type="slidenum">
              <a:rPr lang="en-GB" smtClean="0"/>
              <a:pPr>
                <a:defRPr/>
              </a:pPr>
              <a:t>12</a:t>
            </a:fld>
            <a:endParaRPr lang="en-GB"/>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773238"/>
            <a:ext cx="23764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08413" y="1781175"/>
            <a:ext cx="227647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08763" y="2420938"/>
            <a:ext cx="16351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092A1E0-366D-4FE8-8601-3C2D4774DAC7}" type="slidenum">
              <a:rPr lang="en-GB" smtClean="0"/>
              <a:pPr>
                <a:defRPr/>
              </a:pPr>
              <a:t>13</a:t>
            </a:fld>
            <a:endParaRPr lang="en-GB"/>
          </a:p>
        </p:txBody>
      </p:sp>
      <p:pic>
        <p:nvPicPr>
          <p:cNvPr id="1536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36788"/>
            <a:ext cx="2119312" cy="364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192463"/>
            <a:ext cx="15113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Oval 5"/>
          <p:cNvSpPr>
            <a:spLocks noChangeArrowheads="1"/>
          </p:cNvSpPr>
          <p:nvPr/>
        </p:nvSpPr>
        <p:spPr bwMode="auto">
          <a:xfrm>
            <a:off x="5148263" y="3213100"/>
            <a:ext cx="3816350" cy="2138363"/>
          </a:xfrm>
          <a:prstGeom prst="ellipse">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ctr" eaLnBrk="1" hangingPunct="1"/>
            <a:r>
              <a:rPr lang="en-US" altLang="pt-PT"/>
              <a:t>Radiological waste dumped into the underground sewage tank</a:t>
            </a:r>
          </a:p>
        </p:txBody>
      </p:sp>
      <p:sp>
        <p:nvSpPr>
          <p:cNvPr id="15367" name="Right Arrow 6"/>
          <p:cNvSpPr>
            <a:spLocks noChangeArrowheads="1"/>
          </p:cNvSpPr>
          <p:nvPr/>
        </p:nvSpPr>
        <p:spPr bwMode="auto">
          <a:xfrm>
            <a:off x="4427538" y="4149725"/>
            <a:ext cx="649287" cy="298450"/>
          </a:xfrm>
          <a:prstGeom prst="rightArrow">
            <a:avLst>
              <a:gd name="adj1" fmla="val 50000"/>
              <a:gd name="adj2" fmla="val 50178"/>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endParaRPr lang="en-US" altLang="pt-P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7398CFF-B58D-489D-9D50-D578767739A3}" type="slidenum">
              <a:rPr lang="en-GB" smtClean="0"/>
              <a:pPr>
                <a:defRPr/>
              </a:pPr>
              <a:t>14</a:t>
            </a:fld>
            <a:endParaRPr lang="en-GB"/>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8863" y="2482850"/>
            <a:ext cx="46228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482850"/>
            <a:ext cx="18796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425700"/>
            <a:ext cx="1681163"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274638" y="1773238"/>
            <a:ext cx="8593137" cy="4322762"/>
          </a:xfrm>
        </p:spPr>
        <p:txBody>
          <a:bodyPr/>
          <a:lstStyle/>
          <a:p>
            <a:pPr marL="0" indent="0" algn="ctr">
              <a:buFontTx/>
              <a:buNone/>
              <a:defRPr/>
            </a:pPr>
            <a:r>
              <a:rPr lang="en-US" dirty="0" smtClean="0"/>
              <a:t>BONN CALL FOR ACTION</a:t>
            </a:r>
          </a:p>
          <a:p>
            <a:pPr marL="0" indent="0" algn="ctr">
              <a:buFontTx/>
              <a:buNone/>
              <a:defRPr/>
            </a:pPr>
            <a:r>
              <a:rPr lang="en-US" sz="2000" dirty="0" smtClean="0"/>
              <a:t>10 Actions to Improve Radiation Protection in Medicine: </a:t>
            </a:r>
          </a:p>
          <a:p>
            <a:pPr marL="0" indent="0" algn="ctr">
              <a:buFontTx/>
              <a:buNone/>
              <a:defRPr/>
            </a:pPr>
            <a:endParaRPr lang="en-US" sz="800" dirty="0" smtClean="0"/>
          </a:p>
          <a:p>
            <a:pPr marL="457200" indent="-457200">
              <a:buFontTx/>
              <a:buAutoNum type="arabicPeriod"/>
              <a:defRPr/>
            </a:pPr>
            <a:r>
              <a:rPr lang="en-US" sz="1600" dirty="0" smtClean="0"/>
              <a:t>Enhance the implementation of the principle of justification</a:t>
            </a:r>
          </a:p>
          <a:p>
            <a:pPr marL="457200" indent="-457200">
              <a:buFontTx/>
              <a:buAutoNum type="arabicPeriod"/>
              <a:defRPr/>
            </a:pPr>
            <a:r>
              <a:rPr lang="en-US" sz="1600" dirty="0" smtClean="0"/>
              <a:t>Enhance the implementation of the principle of optimization of protection and safety</a:t>
            </a:r>
          </a:p>
          <a:p>
            <a:pPr marL="457200" indent="-457200">
              <a:buFontTx/>
              <a:buAutoNum type="arabicPeriod"/>
              <a:defRPr/>
            </a:pPr>
            <a:r>
              <a:rPr lang="en-US" sz="1600" dirty="0" smtClean="0"/>
              <a:t>Strengthen manufacturers’ role in contributing to the overall safety regime</a:t>
            </a:r>
          </a:p>
          <a:p>
            <a:pPr marL="457200" indent="-457200">
              <a:buFontTx/>
              <a:buAutoNum type="arabicPeriod"/>
              <a:defRPr/>
            </a:pPr>
            <a:r>
              <a:rPr lang="en-US" sz="1600" dirty="0" smtClean="0"/>
              <a:t>Strengthen radiation protection education and training of health professionals</a:t>
            </a:r>
          </a:p>
          <a:p>
            <a:pPr marL="457200" indent="-457200">
              <a:buFontTx/>
              <a:buAutoNum type="arabicPeriod"/>
              <a:defRPr/>
            </a:pPr>
            <a:r>
              <a:rPr lang="en-US" sz="1600" dirty="0" smtClean="0"/>
              <a:t>Shape and promote a strategic research agenda for radiation protection in medicine</a:t>
            </a:r>
          </a:p>
          <a:p>
            <a:pPr marL="457200" indent="-457200">
              <a:buFontTx/>
              <a:buAutoNum type="arabicPeriod"/>
              <a:defRPr/>
            </a:pPr>
            <a:r>
              <a:rPr lang="en-US" sz="1600" dirty="0" smtClean="0"/>
              <a:t>Increase availability of improved global information on medical exposures and occupational exposures in medicine</a:t>
            </a:r>
          </a:p>
          <a:p>
            <a:pPr marL="457200" indent="-457200">
              <a:buFontTx/>
              <a:buAutoNum type="arabicPeriod"/>
              <a:defRPr/>
            </a:pPr>
            <a:r>
              <a:rPr lang="en-US" sz="1600" dirty="0" smtClean="0"/>
              <a:t>Improve prevention of medical radiation incidents and accidents</a:t>
            </a:r>
          </a:p>
          <a:p>
            <a:pPr marL="457200" indent="-457200">
              <a:buFontTx/>
              <a:buAutoNum type="arabicPeriod"/>
              <a:defRPr/>
            </a:pPr>
            <a:r>
              <a:rPr lang="en-US" sz="1600" dirty="0" smtClean="0"/>
              <a:t>Strengthen radiation safety culture in health care</a:t>
            </a:r>
          </a:p>
          <a:p>
            <a:pPr marL="457200" indent="-457200">
              <a:buFontTx/>
              <a:buAutoNum type="arabicPeriod"/>
              <a:defRPr/>
            </a:pPr>
            <a:r>
              <a:rPr lang="en-US" sz="1600" dirty="0" smtClean="0"/>
              <a:t>Foster an improved radiation benefit-risk-dialogue</a:t>
            </a:r>
          </a:p>
          <a:p>
            <a:pPr marL="457200" indent="-457200">
              <a:buFontTx/>
              <a:buAutoNum type="arabicPeriod"/>
              <a:defRPr/>
            </a:pPr>
            <a:r>
              <a:rPr lang="en-US" sz="1600" dirty="0" smtClean="0"/>
              <a:t>Strengthen the implementation of safety requirements globally</a:t>
            </a:r>
          </a:p>
        </p:txBody>
      </p:sp>
      <p:sp>
        <p:nvSpPr>
          <p:cNvPr id="4" name="Slide Number Placeholder 3"/>
          <p:cNvSpPr>
            <a:spLocks noGrp="1"/>
          </p:cNvSpPr>
          <p:nvPr>
            <p:ph type="sldNum" sz="quarter" idx="12"/>
          </p:nvPr>
        </p:nvSpPr>
        <p:spPr/>
        <p:txBody>
          <a:bodyPr/>
          <a:lstStyle/>
          <a:p>
            <a:pPr>
              <a:defRPr/>
            </a:pPr>
            <a:fld id="{B07C5932-4C6A-4CC9-8B20-A332697035EB}" type="slidenum">
              <a:rPr lang="en-GB" smtClean="0"/>
              <a:pPr>
                <a:defRPr/>
              </a:pPr>
              <a:t>15</a:t>
            </a:fld>
            <a:endParaRPr lang="en-GB"/>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50825" y="333375"/>
            <a:ext cx="8593138" cy="5759450"/>
          </a:xfrm>
        </p:spPr>
        <p:txBody>
          <a:bodyPr/>
          <a:lstStyle/>
          <a:p>
            <a:pPr marL="457200" indent="-457200">
              <a:buFontTx/>
              <a:buAutoNum type="arabicPeriod"/>
              <a:defRPr/>
            </a:pPr>
            <a:r>
              <a:rPr lang="en-US" sz="2400" dirty="0" smtClean="0"/>
              <a:t>Enhance the implementation of the principle of justification</a:t>
            </a:r>
          </a:p>
          <a:p>
            <a:pPr>
              <a:defRPr/>
            </a:pPr>
            <a:r>
              <a:rPr lang="en-US" sz="1800" dirty="0" smtClean="0"/>
              <a:t>Introduce and apply the 3A’s (awareness, appropriateness and audit), which are seen as tools that are likely to facilitate and enhance justification in practice;</a:t>
            </a:r>
          </a:p>
          <a:p>
            <a:pPr>
              <a:defRPr/>
            </a:pPr>
            <a:r>
              <a:rPr lang="en-US" sz="1800" dirty="0" smtClean="0"/>
              <a:t>Develop harmonized evidence-based criteria to strengthen the appropriateness of clinical imaging, including diagnostic nuclear medicine and non-ionizing radiation procedures, and involve all stakeholders in this development;</a:t>
            </a:r>
          </a:p>
          <a:p>
            <a:pPr>
              <a:defRPr/>
            </a:pPr>
            <a:r>
              <a:rPr lang="en-US" sz="1800" dirty="0" smtClean="0"/>
              <a:t>Implement clinical imaging referral guidelines globally, keeping local and regional variations in mind, and ensure regular updating, sustainability and availability of these guidelines;</a:t>
            </a:r>
          </a:p>
          <a:p>
            <a:pPr>
              <a:defRPr/>
            </a:pPr>
            <a:r>
              <a:rPr lang="en-US" sz="1800" dirty="0" smtClean="0"/>
              <a:t>Strengthen the application of clinical audit in relation to justification, ensuring that justification becomes an effective, transparent and accountable part of normal radiological practice;</a:t>
            </a:r>
          </a:p>
          <a:p>
            <a:pPr>
              <a:defRPr/>
            </a:pPr>
            <a:r>
              <a:rPr lang="en-US" sz="1800" dirty="0" smtClean="0"/>
              <a:t>Introduce information technology solutions, such as decision support tools in clinical imaging, and ensure that these are available and freely accessible at the point-of-care;</a:t>
            </a:r>
          </a:p>
          <a:p>
            <a:pPr>
              <a:defRPr/>
            </a:pPr>
            <a:r>
              <a:rPr lang="en-US" sz="1800" dirty="0" smtClean="0"/>
              <a:t>Further develop criteria for justification of health screening </a:t>
            </a:r>
            <a:r>
              <a:rPr lang="en-US" sz="1800" dirty="0" err="1" smtClean="0"/>
              <a:t>programmes</a:t>
            </a:r>
            <a:r>
              <a:rPr lang="en-US" sz="1800" dirty="0" smtClean="0"/>
              <a:t> for asymptomatic populations (e.g. mammography screening) and for medical imaging of asymptomatic individuals who are not participating in approved health screening </a:t>
            </a:r>
            <a:r>
              <a:rPr lang="en-US" sz="1800" dirty="0" err="1" smtClean="0"/>
              <a:t>programmes</a:t>
            </a:r>
            <a:r>
              <a:rPr lang="en-US" sz="1800" dirty="0" smtClean="0"/>
              <a:t> (e.g. use of CT for individual health surveillance)</a:t>
            </a:r>
            <a:endParaRPr lang="en-US" sz="1800" dirty="0"/>
          </a:p>
          <a:p>
            <a:pPr marL="457200" indent="-457200">
              <a:buFontTx/>
              <a:buAutoNum type="arabicPeriod"/>
              <a:defRPr/>
            </a:pPr>
            <a:endParaRPr lang="en-US" sz="2400" dirty="0" smtClean="0"/>
          </a:p>
          <a:p>
            <a:pPr>
              <a:defRPr/>
            </a:pPr>
            <a:endParaRPr lang="en-US" dirty="0" smtClean="0"/>
          </a:p>
        </p:txBody>
      </p:sp>
      <p:sp>
        <p:nvSpPr>
          <p:cNvPr id="4" name="Slide Number Placeholder 3"/>
          <p:cNvSpPr>
            <a:spLocks noGrp="1"/>
          </p:cNvSpPr>
          <p:nvPr>
            <p:ph type="sldNum" sz="quarter" idx="12"/>
          </p:nvPr>
        </p:nvSpPr>
        <p:spPr/>
        <p:txBody>
          <a:bodyPr/>
          <a:lstStyle/>
          <a:p>
            <a:pPr>
              <a:defRPr/>
            </a:pPr>
            <a:fld id="{54014E94-D462-44B7-B0B1-D190F57F31E2}" type="slidenum">
              <a:rPr lang="en-GB" smtClean="0"/>
              <a:pPr>
                <a:defRPr/>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23850" y="188913"/>
            <a:ext cx="8593138" cy="5903912"/>
          </a:xfrm>
        </p:spPr>
        <p:txBody>
          <a:bodyPr/>
          <a:lstStyle/>
          <a:p>
            <a:pPr marL="0" indent="0">
              <a:buFontTx/>
              <a:buNone/>
              <a:defRPr/>
            </a:pPr>
            <a:r>
              <a:rPr lang="en-US" sz="2800" dirty="0" smtClean="0"/>
              <a:t>02. Enhance the implementation of the principle of optimization of protection and safety</a:t>
            </a:r>
          </a:p>
          <a:p>
            <a:pPr marL="0" indent="0">
              <a:buFontTx/>
              <a:buNone/>
              <a:defRPr/>
            </a:pPr>
            <a:endParaRPr lang="en-US" sz="2000" dirty="0" smtClean="0"/>
          </a:p>
          <a:p>
            <a:pPr>
              <a:defRPr/>
            </a:pPr>
            <a:r>
              <a:rPr lang="en-US" sz="2000" dirty="0" smtClean="0"/>
              <a:t>Ensure establishment, use of, and regular update of diagnostic reference levels for radiological procedures, including interventional procedures, in particular for children;</a:t>
            </a:r>
          </a:p>
          <a:p>
            <a:pPr>
              <a:defRPr/>
            </a:pPr>
            <a:endParaRPr lang="en-US" sz="1000" dirty="0" smtClean="0"/>
          </a:p>
          <a:p>
            <a:pPr>
              <a:defRPr/>
            </a:pPr>
            <a:r>
              <a:rPr lang="en-US" sz="2000" dirty="0" smtClean="0"/>
              <a:t>Strengthen the establishment of quality assurance </a:t>
            </a:r>
            <a:r>
              <a:rPr lang="en-US" sz="2000" dirty="0" err="1" smtClean="0"/>
              <a:t>programmes</a:t>
            </a:r>
            <a:r>
              <a:rPr lang="en-US" sz="2000" dirty="0" smtClean="0"/>
              <a:t> for medical exposures, as part of the application of comprehensive quality management systems;</a:t>
            </a:r>
          </a:p>
          <a:p>
            <a:pPr>
              <a:defRPr/>
            </a:pPr>
            <a:endParaRPr lang="en-US" sz="1000" dirty="0" smtClean="0"/>
          </a:p>
          <a:p>
            <a:pPr>
              <a:defRPr/>
            </a:pPr>
            <a:r>
              <a:rPr lang="en-US" sz="2000" dirty="0" smtClean="0"/>
              <a:t>Implement harmonized criteria for release of patients after radionuclide therapy, and develop further detailed guidance as necessary;</a:t>
            </a:r>
          </a:p>
          <a:p>
            <a:pPr>
              <a:defRPr/>
            </a:pPr>
            <a:endParaRPr lang="en-US" sz="1100" dirty="0" smtClean="0"/>
          </a:p>
          <a:p>
            <a:pPr>
              <a:defRPr/>
            </a:pPr>
            <a:r>
              <a:rPr lang="en-US" sz="2000" dirty="0" smtClean="0"/>
              <a:t>Develop and apply technological solutions for patient exposure records, harmonize the dose data formats provided by imaging equipment, and increase utilization of electronic health records.</a:t>
            </a:r>
            <a:endParaRPr lang="en-US" sz="2800" dirty="0" smtClean="0"/>
          </a:p>
        </p:txBody>
      </p:sp>
      <p:sp>
        <p:nvSpPr>
          <p:cNvPr id="4" name="Slide Number Placeholder 3"/>
          <p:cNvSpPr>
            <a:spLocks noGrp="1"/>
          </p:cNvSpPr>
          <p:nvPr>
            <p:ph type="sldNum" sz="quarter" idx="12"/>
          </p:nvPr>
        </p:nvSpPr>
        <p:spPr/>
        <p:txBody>
          <a:bodyPr/>
          <a:lstStyle/>
          <a:p>
            <a:pPr>
              <a:defRPr/>
            </a:pPr>
            <a:fld id="{2FA2CA40-78A8-47AF-82C9-0D755A5CE3D2}"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50825" y="0"/>
            <a:ext cx="8593138" cy="6092825"/>
          </a:xfrm>
        </p:spPr>
        <p:txBody>
          <a:bodyPr/>
          <a:lstStyle/>
          <a:p>
            <a:pPr marL="0" indent="0">
              <a:buFontTx/>
              <a:buNone/>
              <a:defRPr/>
            </a:pPr>
            <a:r>
              <a:rPr lang="en-US" sz="2800" dirty="0" smtClean="0"/>
              <a:t>03. Strengthen manufacturers’ role in contributing to the overall safety regime</a:t>
            </a:r>
          </a:p>
          <a:p>
            <a:pPr marL="0" indent="0">
              <a:buFontTx/>
              <a:buNone/>
              <a:defRPr/>
            </a:pPr>
            <a:endParaRPr lang="en-US" sz="900" dirty="0" smtClean="0"/>
          </a:p>
          <a:p>
            <a:pPr>
              <a:defRPr/>
            </a:pPr>
            <a:r>
              <a:rPr lang="en-US" sz="1800" dirty="0" smtClean="0"/>
              <a:t>Ensure improved safety of medical devices by enhancing the radiation protection features in the design of both physical equipment and software and to make these available as default features rather than optional extra features;</a:t>
            </a:r>
          </a:p>
          <a:p>
            <a:pPr>
              <a:defRPr/>
            </a:pPr>
            <a:r>
              <a:rPr lang="en-US" sz="1800" dirty="0" smtClean="0"/>
              <a:t>Support development of technical solutions for reduction of radiation exposure of patients, while maintaining clinical outcome, as well as of health workers;</a:t>
            </a:r>
          </a:p>
          <a:p>
            <a:pPr>
              <a:defRPr/>
            </a:pPr>
            <a:r>
              <a:rPr lang="en-US" sz="1800" dirty="0" smtClean="0"/>
              <a:t>Enhance the provision of tools and support in order to give training for users that is specific to the particular medical devices, taking into account radiation protection and safety aspects;</a:t>
            </a:r>
          </a:p>
          <a:p>
            <a:pPr>
              <a:defRPr/>
            </a:pPr>
            <a:r>
              <a:rPr lang="en-US" sz="1800" dirty="0" smtClean="0"/>
              <a:t>Reinforce the conformance to applicable standards of equipment with regard to performance, safety and dose parameters;</a:t>
            </a:r>
          </a:p>
          <a:p>
            <a:pPr>
              <a:defRPr/>
            </a:pPr>
            <a:r>
              <a:rPr lang="en-US" sz="1800" dirty="0" smtClean="0"/>
              <a:t>Address the special needs of health care settings with limited infrastructure, such as sustainability and performance of equipment, whether new or refurbished;</a:t>
            </a:r>
          </a:p>
          <a:p>
            <a:pPr>
              <a:defRPr/>
            </a:pPr>
            <a:r>
              <a:rPr lang="en-US" sz="1800" dirty="0" smtClean="0"/>
              <a:t>Strengthen cooperation and communication between manufacturers and other stakeholders, such as health professionals and professional societies;</a:t>
            </a:r>
          </a:p>
          <a:p>
            <a:pPr>
              <a:defRPr/>
            </a:pPr>
            <a:r>
              <a:rPr lang="en-US" sz="1800" dirty="0" smtClean="0"/>
              <a:t>Support usage of platforms for interaction between manufacturers and health and radiation regulatory authorities and their representative organizations.</a:t>
            </a:r>
          </a:p>
        </p:txBody>
      </p:sp>
      <p:sp>
        <p:nvSpPr>
          <p:cNvPr id="4" name="Slide Number Placeholder 3"/>
          <p:cNvSpPr>
            <a:spLocks noGrp="1"/>
          </p:cNvSpPr>
          <p:nvPr>
            <p:ph type="sldNum" sz="quarter" idx="12"/>
          </p:nvPr>
        </p:nvSpPr>
        <p:spPr/>
        <p:txBody>
          <a:bodyPr/>
          <a:lstStyle/>
          <a:p>
            <a:pPr>
              <a:defRPr/>
            </a:pPr>
            <a:fld id="{D3D9D421-8B0F-4E36-9E50-B31242AD8BC6}"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23850" y="115888"/>
            <a:ext cx="8593138" cy="6049962"/>
          </a:xfrm>
        </p:spPr>
        <p:txBody>
          <a:bodyPr/>
          <a:lstStyle/>
          <a:p>
            <a:pPr marL="0" indent="0">
              <a:buFontTx/>
              <a:buNone/>
              <a:defRPr/>
            </a:pPr>
            <a:r>
              <a:rPr lang="en-US" dirty="0" smtClean="0"/>
              <a:t>04. Strengthen radiation protection education and training of health professionals</a:t>
            </a:r>
          </a:p>
          <a:p>
            <a:pPr marL="0" indent="0">
              <a:buFontTx/>
              <a:buNone/>
              <a:defRPr/>
            </a:pPr>
            <a:endParaRPr lang="en-US" sz="900" dirty="0" smtClean="0"/>
          </a:p>
          <a:p>
            <a:pPr>
              <a:defRPr/>
            </a:pPr>
            <a:r>
              <a:rPr lang="en-US" sz="2000" dirty="0" smtClean="0"/>
              <a:t>Prioritize radiation protection education and training for health professionals globally, targeting professionals using radiation in all medical and dental areas;</a:t>
            </a:r>
          </a:p>
          <a:p>
            <a:pPr>
              <a:defRPr/>
            </a:pPr>
            <a:r>
              <a:rPr lang="en-US" sz="2000" dirty="0" smtClean="0"/>
              <a:t>Further develop the use of newer platforms such as specific training applications on the Internet for reaching larger groups for training purposes;</a:t>
            </a:r>
          </a:p>
          <a:p>
            <a:pPr>
              <a:defRPr/>
            </a:pPr>
            <a:r>
              <a:rPr lang="en-US" sz="2000" dirty="0" smtClean="0"/>
              <a:t>Integrate radiation protection into the curricula of medical and dental schools, ensuring </a:t>
            </a:r>
            <a:r>
              <a:rPr lang="en-US" sz="2000" dirty="0" err="1" smtClean="0"/>
              <a:t>theestablishment</a:t>
            </a:r>
            <a:r>
              <a:rPr lang="en-US" sz="2000" dirty="0" smtClean="0"/>
              <a:t> of a core competency in these areas;</a:t>
            </a:r>
          </a:p>
          <a:p>
            <a:pPr>
              <a:defRPr/>
            </a:pPr>
            <a:r>
              <a:rPr lang="en-US" sz="2000" dirty="0" smtClean="0"/>
              <a:t>Strengthen collaboration in relation to education and training among education providers in health care settings with limited infrastructure as well as among these providers and international organizations and professional societies;</a:t>
            </a:r>
          </a:p>
          <a:p>
            <a:pPr>
              <a:defRPr/>
            </a:pPr>
            <a:r>
              <a:rPr lang="en-US" sz="2000" dirty="0" smtClean="0"/>
              <a:t>Pay particular attention to the training of health professionals in situations of implementing new technology.</a:t>
            </a:r>
          </a:p>
        </p:txBody>
      </p:sp>
      <p:sp>
        <p:nvSpPr>
          <p:cNvPr id="4" name="Slide Number Placeholder 3"/>
          <p:cNvSpPr>
            <a:spLocks noGrp="1"/>
          </p:cNvSpPr>
          <p:nvPr>
            <p:ph type="sldNum" sz="quarter" idx="12"/>
          </p:nvPr>
        </p:nvSpPr>
        <p:spPr/>
        <p:txBody>
          <a:bodyPr/>
          <a:lstStyle/>
          <a:p>
            <a:pPr>
              <a:defRPr/>
            </a:pPr>
            <a:fld id="{BFB6BA9E-B935-42A2-AAF3-B7C1FE042D68}"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73F66E-808A-46CC-9E39-1B4154E3F3A5}" type="slidenum">
              <a:rPr lang="en-GB" smtClean="0"/>
              <a:pPr>
                <a:defRPr/>
              </a:pPr>
              <a:t>2</a:t>
            </a:fld>
            <a:endParaRPr lang="en-GB"/>
          </a:p>
        </p:txBody>
      </p:sp>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6619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Content Placeholder 2"/>
          <p:cNvSpPr txBox="1">
            <a:spLocks/>
          </p:cNvSpPr>
          <p:nvPr/>
        </p:nvSpPr>
        <p:spPr bwMode="gray">
          <a:xfrm>
            <a:off x="239713" y="2276475"/>
            <a:ext cx="87249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ctr">
              <a:spcBef>
                <a:spcPct val="20000"/>
              </a:spcBef>
              <a:buClr>
                <a:schemeClr val="folHlink"/>
              </a:buClr>
              <a:buSzPct val="110000"/>
            </a:pPr>
            <a:r>
              <a:rPr lang="en-US" altLang="pt-PT" sz="2800">
                <a:solidFill>
                  <a:schemeClr val="tx2"/>
                </a:solidFill>
                <a:latin typeface="Arial Black" pitchFamily="34" charset="0"/>
              </a:rPr>
              <a:t>Reality and Perspectives of Timor Leste in the context of the Bonn Call for Action </a:t>
            </a:r>
          </a:p>
        </p:txBody>
      </p:sp>
      <p:sp>
        <p:nvSpPr>
          <p:cNvPr id="4101" name="Content Placeholder 2"/>
          <p:cNvSpPr txBox="1">
            <a:spLocks/>
          </p:cNvSpPr>
          <p:nvPr/>
        </p:nvSpPr>
        <p:spPr bwMode="gray">
          <a:xfrm>
            <a:off x="371475" y="4365625"/>
            <a:ext cx="859313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ctr">
              <a:buClr>
                <a:schemeClr val="folHlink"/>
              </a:buClr>
              <a:buSzPct val="110000"/>
            </a:pPr>
            <a:r>
              <a:rPr lang="en-US" altLang="pt-PT" sz="2800">
                <a:solidFill>
                  <a:schemeClr val="tx2"/>
                </a:solidFill>
                <a:latin typeface="Arial" charset="0"/>
              </a:rPr>
              <a:t>Dr. Abraham Gregorio de Rosa,Sp.Rad </a:t>
            </a:r>
          </a:p>
          <a:p>
            <a:pPr algn="ctr">
              <a:buClr>
                <a:schemeClr val="folHlink"/>
              </a:buClr>
              <a:buSzPct val="110000"/>
            </a:pPr>
            <a:r>
              <a:rPr lang="en-US" altLang="pt-PT" sz="2000">
                <a:solidFill>
                  <a:schemeClr val="tx2"/>
                </a:solidFill>
                <a:latin typeface="Arial" charset="0"/>
              </a:rPr>
              <a:t>Radiologist in HNGV Dili, Timor Leste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79388" y="0"/>
            <a:ext cx="8593137" cy="6165850"/>
          </a:xfrm>
        </p:spPr>
        <p:txBody>
          <a:bodyPr/>
          <a:lstStyle/>
          <a:p>
            <a:pPr marL="0" indent="0">
              <a:buFontTx/>
              <a:buNone/>
              <a:defRPr/>
            </a:pPr>
            <a:r>
              <a:rPr lang="en-US" dirty="0" smtClean="0"/>
              <a:t>05. Shape and promote a strategic research agenda for radiation protection in medicine</a:t>
            </a:r>
          </a:p>
          <a:p>
            <a:pPr>
              <a:defRPr/>
            </a:pPr>
            <a:r>
              <a:rPr lang="en-US" sz="1800" dirty="0" smtClean="0"/>
              <a:t>Explore the re-balancing of radiation research budgets in recognition of the fact that an overwhelming percentage of human exposure to man- made sources is medical;</a:t>
            </a:r>
          </a:p>
          <a:p>
            <a:pPr>
              <a:defRPr/>
            </a:pPr>
            <a:r>
              <a:rPr lang="en-US" sz="1800" dirty="0" smtClean="0"/>
              <a:t>Strengthen investigations in low-dose health effects and radiological risks from external and internal exposures, especially in children and pregnant women, with an aim to reduce uncertainties in risk estimates at low doses;</a:t>
            </a:r>
          </a:p>
          <a:p>
            <a:pPr>
              <a:defRPr/>
            </a:pPr>
            <a:r>
              <a:rPr lang="en-US" sz="1800" dirty="0" smtClean="0"/>
              <a:t>Study the occurrence of and mechanisms for individual differences in </a:t>
            </a:r>
            <a:r>
              <a:rPr lang="en-US" sz="1800" dirty="0" err="1" smtClean="0"/>
              <a:t>radiosensitivity</a:t>
            </a:r>
            <a:r>
              <a:rPr lang="en-US" sz="1800" dirty="0" smtClean="0"/>
              <a:t> and hyper-sensitivity to ionizing radiation, and their potential impact on the radiation protection system and practices;</a:t>
            </a:r>
          </a:p>
          <a:p>
            <a:pPr>
              <a:defRPr/>
            </a:pPr>
            <a:r>
              <a:rPr lang="en-US" sz="1800" dirty="0" smtClean="0"/>
              <a:t>Explore the possibilities of identifying biological markers specific to ionizing radiation;</a:t>
            </a:r>
          </a:p>
          <a:p>
            <a:pPr>
              <a:defRPr/>
            </a:pPr>
            <a:r>
              <a:rPr lang="en-US" sz="1800" dirty="0" smtClean="0"/>
              <a:t>Advance research in specialized areas of radiation effects, such as characterization of deterministic health effects, cardiovascular effects, and post-accident treatment of overexposed individuals;</a:t>
            </a:r>
          </a:p>
          <a:p>
            <a:pPr>
              <a:defRPr/>
            </a:pPr>
            <a:r>
              <a:rPr lang="en-US" sz="1800" dirty="0" smtClean="0"/>
              <a:t>Promote research to improve methods for organ dose assessment, including patient </a:t>
            </a:r>
            <a:r>
              <a:rPr lang="en-US" sz="1800" dirty="0" err="1" smtClean="0"/>
              <a:t>dosimetry</a:t>
            </a:r>
            <a:r>
              <a:rPr lang="en-US" sz="1800" dirty="0" smtClean="0"/>
              <a:t> when using unsealed radioactive sources, as well as external beam small-field </a:t>
            </a:r>
            <a:r>
              <a:rPr lang="en-US" sz="1800" dirty="0" err="1" smtClean="0"/>
              <a:t>dosimetry</a:t>
            </a:r>
            <a:r>
              <a:rPr lang="en-US" sz="1800" dirty="0" smtClean="0"/>
              <a:t>.</a:t>
            </a:r>
          </a:p>
        </p:txBody>
      </p:sp>
      <p:sp>
        <p:nvSpPr>
          <p:cNvPr id="4" name="Slide Number Placeholder 3"/>
          <p:cNvSpPr>
            <a:spLocks noGrp="1"/>
          </p:cNvSpPr>
          <p:nvPr>
            <p:ph type="sldNum" sz="quarter" idx="12"/>
          </p:nvPr>
        </p:nvSpPr>
        <p:spPr/>
        <p:txBody>
          <a:bodyPr/>
          <a:lstStyle/>
          <a:p>
            <a:pPr>
              <a:defRPr/>
            </a:pPr>
            <a:fld id="{69416D40-C98A-4FE6-882A-C112A0F67841}"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107950" y="404813"/>
            <a:ext cx="8593138" cy="5616575"/>
          </a:xfrm>
        </p:spPr>
        <p:txBody>
          <a:bodyPr/>
          <a:lstStyle/>
          <a:p>
            <a:pPr marL="0" indent="0">
              <a:buFontTx/>
              <a:buNone/>
              <a:defRPr/>
            </a:pPr>
            <a:r>
              <a:rPr lang="en-US" dirty="0" smtClean="0"/>
              <a:t>06. Increase availability of improved global information on medical exposures and occupational exposures in medicine.</a:t>
            </a:r>
          </a:p>
          <a:p>
            <a:pPr marL="0" indent="0">
              <a:buFontTx/>
              <a:buNone/>
              <a:defRPr/>
            </a:pPr>
            <a:endParaRPr lang="en-US" sz="2000" dirty="0" smtClean="0"/>
          </a:p>
          <a:p>
            <a:pPr>
              <a:defRPr/>
            </a:pPr>
            <a:r>
              <a:rPr lang="en-US" sz="2000" dirty="0" smtClean="0"/>
              <a:t>Improve collection of dose data and trends on medical exposures globally, and especially in low- and middle-income countries, by fostering international co-operation;</a:t>
            </a:r>
          </a:p>
          <a:p>
            <a:pPr marL="0" indent="0">
              <a:buFontTx/>
              <a:buNone/>
              <a:defRPr/>
            </a:pPr>
            <a:endParaRPr lang="en-US" sz="2000" dirty="0" smtClean="0"/>
          </a:p>
          <a:p>
            <a:pPr>
              <a:defRPr/>
            </a:pPr>
            <a:r>
              <a:rPr lang="en-US" sz="2000" dirty="0" smtClean="0"/>
              <a:t>Improve data collection on occupational exposures in medicine globally, also </a:t>
            </a:r>
            <a:r>
              <a:rPr lang="en-US" sz="2000" dirty="0" err="1" smtClean="0"/>
              <a:t>focussing</a:t>
            </a:r>
            <a:r>
              <a:rPr lang="en-US" sz="2000" dirty="0" smtClean="0"/>
              <a:t> on corresponding radiation protection measures taken in practice;</a:t>
            </a:r>
          </a:p>
          <a:p>
            <a:pPr marL="0" indent="0">
              <a:buFontTx/>
              <a:buNone/>
              <a:defRPr/>
            </a:pPr>
            <a:endParaRPr lang="en-US" sz="2000" dirty="0" smtClean="0"/>
          </a:p>
          <a:p>
            <a:pPr>
              <a:defRPr/>
            </a:pPr>
            <a:r>
              <a:rPr lang="en-US" sz="2000" dirty="0" smtClean="0"/>
              <a:t>Make the data available as a tool for quality management and for trend analysis, decision making and resource allocation.</a:t>
            </a:r>
          </a:p>
        </p:txBody>
      </p:sp>
      <p:sp>
        <p:nvSpPr>
          <p:cNvPr id="4" name="Slide Number Placeholder 3"/>
          <p:cNvSpPr>
            <a:spLocks noGrp="1"/>
          </p:cNvSpPr>
          <p:nvPr>
            <p:ph type="sldNum" sz="quarter" idx="12"/>
          </p:nvPr>
        </p:nvSpPr>
        <p:spPr/>
        <p:txBody>
          <a:bodyPr/>
          <a:lstStyle/>
          <a:p>
            <a:pPr>
              <a:defRPr/>
            </a:pPr>
            <a:fld id="{98581559-4671-495E-A367-5C90A77C6EC2}"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79388" y="404813"/>
            <a:ext cx="8593137" cy="5616575"/>
          </a:xfrm>
        </p:spPr>
        <p:txBody>
          <a:bodyPr/>
          <a:lstStyle/>
          <a:p>
            <a:pPr marL="0" indent="0">
              <a:buFontTx/>
              <a:buNone/>
              <a:defRPr/>
            </a:pPr>
            <a:r>
              <a:rPr lang="en-US" dirty="0" smtClean="0"/>
              <a:t>07. Improve prevention of medical radiation incidents and accidents</a:t>
            </a:r>
          </a:p>
          <a:p>
            <a:pPr marL="0" indent="0">
              <a:buFontTx/>
              <a:buNone/>
              <a:defRPr/>
            </a:pPr>
            <a:endParaRPr lang="en-US" sz="1800" dirty="0" smtClean="0"/>
          </a:p>
          <a:p>
            <a:pPr>
              <a:defRPr/>
            </a:pPr>
            <a:r>
              <a:rPr lang="en-US" sz="1800" dirty="0" smtClean="0"/>
              <a:t>Implement and support voluntary educational safety reporting systems for the purpose of learning from the return of experience of safety related events in medical uses of radiation;</a:t>
            </a:r>
          </a:p>
          <a:p>
            <a:pPr>
              <a:defRPr/>
            </a:pPr>
            <a:r>
              <a:rPr lang="en-US" sz="1800" dirty="0" smtClean="0"/>
              <a:t>Harmonize taxonomy in relation to medical radiation incidents and accidents, as well as related communication tools such as severity scales, and consider harmonization with safety taxonomy in other medical areas;</a:t>
            </a:r>
          </a:p>
          <a:p>
            <a:pPr>
              <a:defRPr/>
            </a:pPr>
            <a:r>
              <a:rPr lang="en-US" sz="1800" dirty="0" smtClean="0"/>
              <a:t>Work towards inclusion of all modalities of medical usage of ionizing radiation in voluntary safety reporting, with an emphasis on brachytherapy, interventional radiology, and therapeutic nuclear medicine in addition to external beam radiotherapy;</a:t>
            </a:r>
          </a:p>
          <a:p>
            <a:pPr>
              <a:defRPr/>
            </a:pPr>
            <a:r>
              <a:rPr lang="en-US" sz="1800" dirty="0" smtClean="0"/>
              <a:t>Implement prospective risk analysis methods to enhance safety in clinical practice;</a:t>
            </a:r>
          </a:p>
          <a:p>
            <a:pPr>
              <a:defRPr/>
            </a:pPr>
            <a:r>
              <a:rPr lang="en-US" sz="1800" dirty="0" smtClean="0"/>
              <a:t>Ensure prioritization of independent verification of safety at critical steps, as an essential component of safety measures in medical uses of radiation</a:t>
            </a:r>
          </a:p>
        </p:txBody>
      </p:sp>
      <p:sp>
        <p:nvSpPr>
          <p:cNvPr id="4" name="Slide Number Placeholder 3"/>
          <p:cNvSpPr>
            <a:spLocks noGrp="1"/>
          </p:cNvSpPr>
          <p:nvPr>
            <p:ph type="sldNum" sz="quarter" idx="12"/>
          </p:nvPr>
        </p:nvSpPr>
        <p:spPr/>
        <p:txBody>
          <a:bodyPr/>
          <a:lstStyle/>
          <a:p>
            <a:pPr>
              <a:defRPr/>
            </a:pPr>
            <a:fld id="{C73975CF-95D0-4CD3-85B0-F0E9F7182376}"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179388" y="260350"/>
            <a:ext cx="8593137" cy="5905500"/>
          </a:xfrm>
        </p:spPr>
        <p:txBody>
          <a:bodyPr/>
          <a:lstStyle/>
          <a:p>
            <a:pPr marL="0" indent="0">
              <a:buFontTx/>
              <a:buNone/>
              <a:defRPr/>
            </a:pPr>
            <a:r>
              <a:rPr lang="en-US" sz="2800" dirty="0" smtClean="0"/>
              <a:t>08. Strengthen radiation safety culture in health care</a:t>
            </a:r>
          </a:p>
          <a:p>
            <a:pPr marL="0" indent="0">
              <a:buFontTx/>
              <a:buNone/>
              <a:defRPr/>
            </a:pPr>
            <a:endParaRPr lang="en-US" sz="1600" dirty="0" smtClean="0"/>
          </a:p>
          <a:p>
            <a:pPr>
              <a:defRPr/>
            </a:pPr>
            <a:r>
              <a:rPr lang="en-US" sz="1800" dirty="0" smtClean="0"/>
              <a:t>Establish patient safety as a strategic priority in medical uses of ionizing radiation, and recognize leadership as a critical element of strengthening radiation safety culture;</a:t>
            </a:r>
          </a:p>
          <a:p>
            <a:pPr>
              <a:defRPr/>
            </a:pPr>
            <a:r>
              <a:rPr lang="en-US" sz="1800" dirty="0" smtClean="0"/>
              <a:t>Foster closer co-operation between radiation regulatory authorities, health authorities and professional societies;</a:t>
            </a:r>
          </a:p>
          <a:p>
            <a:pPr>
              <a:defRPr/>
            </a:pPr>
            <a:r>
              <a:rPr lang="en-US" sz="1800" dirty="0" smtClean="0"/>
              <a:t>Foster closer co-operation on radiation protection between different disciplines of medical radiation applications as well as between different areas of radiation protection overall, including professional societies and patient associations;</a:t>
            </a:r>
          </a:p>
          <a:p>
            <a:pPr>
              <a:defRPr/>
            </a:pPr>
            <a:r>
              <a:rPr lang="en-US" sz="1800" dirty="0" smtClean="0"/>
              <a:t>Learn about best practices for instilling a safety culture from other areas, such as the nuclear power industry and the aviation industry;</a:t>
            </a:r>
          </a:p>
          <a:p>
            <a:pPr>
              <a:defRPr/>
            </a:pPr>
            <a:r>
              <a:rPr lang="en-US" sz="1800" dirty="0" smtClean="0"/>
              <a:t>Support integration of radiation protection aspects in health technology assessment;</a:t>
            </a:r>
          </a:p>
          <a:p>
            <a:pPr>
              <a:defRPr/>
            </a:pPr>
            <a:r>
              <a:rPr lang="en-US" sz="1800" dirty="0" smtClean="0"/>
              <a:t>Work towards recognition of medical physics as an independent profession in health care, with radiation protection responsibilities;</a:t>
            </a:r>
          </a:p>
          <a:p>
            <a:pPr>
              <a:defRPr/>
            </a:pPr>
            <a:r>
              <a:rPr lang="en-US" sz="1800" dirty="0" smtClean="0"/>
              <a:t>Enhance information exchange among peers on radiation protection and safety-related issues, utilizing advances in information technology.</a:t>
            </a:r>
          </a:p>
        </p:txBody>
      </p:sp>
      <p:sp>
        <p:nvSpPr>
          <p:cNvPr id="4" name="Slide Number Placeholder 3"/>
          <p:cNvSpPr>
            <a:spLocks noGrp="1"/>
          </p:cNvSpPr>
          <p:nvPr>
            <p:ph type="sldNum" sz="quarter" idx="12"/>
          </p:nvPr>
        </p:nvSpPr>
        <p:spPr/>
        <p:txBody>
          <a:bodyPr/>
          <a:lstStyle/>
          <a:p>
            <a:pPr>
              <a:defRPr/>
            </a:pPr>
            <a:fld id="{8052ADA2-F325-4D62-963D-D6AF5BE9BACF}"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74638" y="1773238"/>
            <a:ext cx="8593137" cy="4322762"/>
          </a:xfrm>
        </p:spPr>
        <p:txBody>
          <a:bodyPr/>
          <a:lstStyle/>
          <a:p>
            <a:pPr marL="0" indent="0">
              <a:buFontTx/>
              <a:buNone/>
              <a:defRPr/>
            </a:pPr>
            <a:r>
              <a:rPr lang="en-US" dirty="0" smtClean="0"/>
              <a:t>09. Foster an improved radiation benefit-risk-dialogue</a:t>
            </a:r>
          </a:p>
          <a:p>
            <a:pPr>
              <a:defRPr/>
            </a:pPr>
            <a:r>
              <a:rPr lang="en-US" sz="2000" dirty="0" smtClean="0"/>
              <a:t>Increase awareness about radiation benefits and risks among health professionals, patients and the public;</a:t>
            </a:r>
          </a:p>
          <a:p>
            <a:pPr marL="0" indent="0">
              <a:buFontTx/>
              <a:buNone/>
              <a:defRPr/>
            </a:pPr>
            <a:endParaRPr lang="en-US" sz="1200" dirty="0" smtClean="0"/>
          </a:p>
          <a:p>
            <a:pPr>
              <a:defRPr/>
            </a:pPr>
            <a:r>
              <a:rPr lang="en-US" sz="2000" dirty="0" smtClean="0"/>
              <a:t>Support improvement of risk communication skills of health care providers and radiation protection professionals – involve both technical and communication experts, in collaboration with patient associations, in a concerted action to develop clear messages tailored to specific target groups;</a:t>
            </a:r>
          </a:p>
          <a:p>
            <a:pPr marL="0" indent="0">
              <a:buFontTx/>
              <a:buNone/>
              <a:defRPr/>
            </a:pPr>
            <a:endParaRPr lang="en-US" sz="1200" dirty="0" smtClean="0"/>
          </a:p>
          <a:p>
            <a:pPr>
              <a:defRPr/>
            </a:pPr>
            <a:r>
              <a:rPr lang="en-US" sz="2000" dirty="0" smtClean="0"/>
              <a:t>Work towards an active informed decision making process for patients</a:t>
            </a:r>
          </a:p>
        </p:txBody>
      </p:sp>
      <p:sp>
        <p:nvSpPr>
          <p:cNvPr id="4" name="Slide Number Placeholder 3"/>
          <p:cNvSpPr>
            <a:spLocks noGrp="1"/>
          </p:cNvSpPr>
          <p:nvPr>
            <p:ph type="sldNum" sz="quarter" idx="12"/>
          </p:nvPr>
        </p:nvSpPr>
        <p:spPr/>
        <p:txBody>
          <a:bodyPr/>
          <a:lstStyle/>
          <a:p>
            <a:pPr>
              <a:defRPr/>
            </a:pPr>
            <a:fld id="{A89780F9-A4AF-4624-B529-3A69E3D99A3C}" type="slidenum">
              <a:rPr lang="en-GB" smtClean="0"/>
              <a:pPr>
                <a:defRPr/>
              </a:pPr>
              <a:t>24</a:t>
            </a:fld>
            <a:endParaRPr lang="en-GB"/>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74638" y="1773238"/>
            <a:ext cx="8593137" cy="4322762"/>
          </a:xfrm>
        </p:spPr>
        <p:txBody>
          <a:bodyPr/>
          <a:lstStyle/>
          <a:p>
            <a:pPr marL="0" indent="0">
              <a:buFontTx/>
              <a:buNone/>
              <a:defRPr/>
            </a:pPr>
            <a:r>
              <a:rPr lang="en-US" dirty="0" smtClean="0"/>
              <a:t>10. Strengthen the implementation of safety requirements globally</a:t>
            </a:r>
          </a:p>
          <a:p>
            <a:pPr>
              <a:defRPr/>
            </a:pPr>
            <a:endParaRPr lang="en-US" sz="1400" dirty="0" smtClean="0"/>
          </a:p>
          <a:p>
            <a:pPr>
              <a:defRPr/>
            </a:pPr>
            <a:r>
              <a:rPr lang="en-US" sz="2000" dirty="0" smtClean="0"/>
              <a:t>Develop </a:t>
            </a:r>
            <a:r>
              <a:rPr lang="en-US" sz="2000" dirty="0"/>
              <a:t>practical guidance to provide for the implementation of the International Basic Safety Standards in health care globally</a:t>
            </a:r>
            <a:r>
              <a:rPr lang="en-US" sz="2000" dirty="0" smtClean="0"/>
              <a:t>;</a:t>
            </a:r>
          </a:p>
          <a:p>
            <a:pPr>
              <a:defRPr/>
            </a:pPr>
            <a:endParaRPr lang="en-US" sz="1400" dirty="0"/>
          </a:p>
          <a:p>
            <a:pPr>
              <a:defRPr/>
            </a:pPr>
            <a:r>
              <a:rPr lang="en-US" sz="2000" dirty="0" smtClean="0"/>
              <a:t>Further the establishment of sufficient legislative and administrative framework for the protection of patients, workers and the public at national level, including enforcing requirements for radiation protection education and training of health professionals, and performing on-site inspections to identify deficits in the application of the requirements of this framework.</a:t>
            </a:r>
          </a:p>
        </p:txBody>
      </p:sp>
      <p:sp>
        <p:nvSpPr>
          <p:cNvPr id="4" name="Slide Number Placeholder 3"/>
          <p:cNvSpPr>
            <a:spLocks noGrp="1"/>
          </p:cNvSpPr>
          <p:nvPr>
            <p:ph type="sldNum" sz="quarter" idx="12"/>
          </p:nvPr>
        </p:nvSpPr>
        <p:spPr/>
        <p:txBody>
          <a:bodyPr/>
          <a:lstStyle/>
          <a:p>
            <a:pPr>
              <a:defRPr/>
            </a:pPr>
            <a:fld id="{00382606-EEC4-44BD-BD3E-0E263733B0C0}" type="slidenum">
              <a:rPr lang="en-GB" smtClean="0"/>
              <a:pPr>
                <a:defRPr/>
              </a:pPr>
              <a:t>25</a:t>
            </a:fld>
            <a:endParaRPr lang="en-GB"/>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8775" y="290513"/>
            <a:ext cx="8534400" cy="762000"/>
          </a:xfrm>
        </p:spPr>
        <p:txBody>
          <a:bodyPr/>
          <a:lstStyle/>
          <a:p>
            <a:r>
              <a:rPr lang="en-US" altLang="pt-PT" smtClean="0"/>
              <a:t>Bonn Call for Action in Timor Leste</a:t>
            </a:r>
          </a:p>
        </p:txBody>
      </p:sp>
      <p:sp>
        <p:nvSpPr>
          <p:cNvPr id="4" name="Slide Number Placeholder 3"/>
          <p:cNvSpPr>
            <a:spLocks noGrp="1"/>
          </p:cNvSpPr>
          <p:nvPr>
            <p:ph type="sldNum" sz="quarter" idx="12"/>
          </p:nvPr>
        </p:nvSpPr>
        <p:spPr/>
        <p:txBody>
          <a:bodyPr/>
          <a:lstStyle/>
          <a:p>
            <a:pPr>
              <a:defRPr/>
            </a:pPr>
            <a:fld id="{64E04BDB-70E9-48AC-8DB4-48DE3450072E}" type="slidenum">
              <a:rPr lang="en-GB" smtClean="0"/>
              <a:pPr>
                <a:defRPr/>
              </a:pPr>
              <a:t>26</a:t>
            </a:fld>
            <a:endParaRPr lang="en-GB"/>
          </a:p>
        </p:txBody>
      </p:sp>
      <p:pic>
        <p:nvPicPr>
          <p:cNvPr id="286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0613"/>
            <a:ext cx="9144000"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950" y="1196975"/>
            <a:ext cx="8928100" cy="1655763"/>
          </a:xfrm>
        </p:spPr>
        <p:txBody>
          <a:bodyPr/>
          <a:lstStyle/>
          <a:p>
            <a:pPr marL="0" indent="0" algn="ctr">
              <a:buFontTx/>
              <a:buNone/>
              <a:defRPr/>
            </a:pPr>
            <a:r>
              <a:rPr lang="en-US" sz="2800" b="1" u="sng" dirty="0" smtClean="0">
                <a:solidFill>
                  <a:srgbClr val="CC0000"/>
                </a:solidFill>
                <a:latin typeface="Arial Black" pitchFamily="34" charset="0"/>
              </a:rPr>
              <a:t>CHALLENGES :</a:t>
            </a:r>
          </a:p>
          <a:p>
            <a:pPr>
              <a:buFont typeface="Arial" pitchFamily="34" charset="0"/>
              <a:buChar char="?"/>
              <a:defRPr/>
            </a:pPr>
            <a:r>
              <a:rPr lang="en-US" sz="2800" b="1" dirty="0" smtClean="0">
                <a:solidFill>
                  <a:srgbClr val="CC0000"/>
                </a:solidFill>
                <a:latin typeface="Arial Black" pitchFamily="34" charset="0"/>
              </a:rPr>
              <a:t>National Agency for Atomic-Energy</a:t>
            </a:r>
          </a:p>
          <a:p>
            <a:pPr>
              <a:buFont typeface="Arial" pitchFamily="34" charset="0"/>
              <a:buChar char="?"/>
              <a:defRPr/>
            </a:pPr>
            <a:r>
              <a:rPr lang="en-US" sz="2800" b="1" dirty="0" smtClean="0">
                <a:solidFill>
                  <a:srgbClr val="CC0000"/>
                </a:solidFill>
                <a:latin typeface="Arial Black" pitchFamily="34" charset="0"/>
              </a:rPr>
              <a:t>Radiation Safety and Management System:</a:t>
            </a:r>
          </a:p>
          <a:p>
            <a:pPr marL="0" indent="0">
              <a:buFontTx/>
              <a:buNone/>
              <a:defRPr/>
            </a:pPr>
            <a:endParaRPr lang="en-US" dirty="0" smtClean="0"/>
          </a:p>
        </p:txBody>
      </p:sp>
      <p:sp>
        <p:nvSpPr>
          <p:cNvPr id="5" name="Content Placeholder 2"/>
          <p:cNvSpPr txBox="1">
            <a:spLocks/>
          </p:cNvSpPr>
          <p:nvPr/>
        </p:nvSpPr>
        <p:spPr bwMode="gray">
          <a:xfrm>
            <a:off x="395288" y="3141663"/>
            <a:ext cx="8497887"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folHlink"/>
              </a:buClr>
              <a:buSzPct val="11000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SzPct val="110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3pPr>
            <a:lvl4pPr marL="16002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4pPr>
            <a:lvl5pPr marL="2057400" indent="-228600" algn="l" rtl="0" eaLnBrk="0" fontAlgn="base" hangingPunct="0">
              <a:spcBef>
                <a:spcPct val="20000"/>
              </a:spcBef>
              <a:spcAft>
                <a:spcPct val="0"/>
              </a:spcAft>
              <a:buClr>
                <a:schemeClr val="folHlink"/>
              </a:buClr>
              <a:buSzPct val="110000"/>
              <a:buChar char="•"/>
              <a:defRPr sz="2400">
                <a:solidFill>
                  <a:schemeClr val="tx2"/>
                </a:solidFill>
                <a:latin typeface="+mn-lt"/>
              </a:defRPr>
            </a:lvl5pPr>
            <a:lvl6pPr marL="2514600" indent="-228600" algn="l" rtl="0" fontAlgn="base">
              <a:spcBef>
                <a:spcPct val="20000"/>
              </a:spcBef>
              <a:spcAft>
                <a:spcPct val="0"/>
              </a:spcAft>
              <a:buClr>
                <a:schemeClr val="folHlink"/>
              </a:buClr>
              <a:buSzPct val="110000"/>
              <a:buChar char="•"/>
              <a:defRPr sz="2400">
                <a:solidFill>
                  <a:schemeClr val="tx2"/>
                </a:solidFill>
                <a:latin typeface="+mn-lt"/>
              </a:defRPr>
            </a:lvl6pPr>
            <a:lvl7pPr marL="2971800" indent="-228600" algn="l" rtl="0" fontAlgn="base">
              <a:spcBef>
                <a:spcPct val="20000"/>
              </a:spcBef>
              <a:spcAft>
                <a:spcPct val="0"/>
              </a:spcAft>
              <a:buClr>
                <a:schemeClr val="folHlink"/>
              </a:buClr>
              <a:buSzPct val="110000"/>
              <a:buChar char="•"/>
              <a:defRPr sz="2400">
                <a:solidFill>
                  <a:schemeClr val="tx2"/>
                </a:solidFill>
                <a:latin typeface="+mn-lt"/>
              </a:defRPr>
            </a:lvl7pPr>
            <a:lvl8pPr marL="3429000" indent="-228600" algn="l" rtl="0" fontAlgn="base">
              <a:spcBef>
                <a:spcPct val="20000"/>
              </a:spcBef>
              <a:spcAft>
                <a:spcPct val="0"/>
              </a:spcAft>
              <a:buClr>
                <a:schemeClr val="folHlink"/>
              </a:buClr>
              <a:buSzPct val="110000"/>
              <a:buChar char="•"/>
              <a:defRPr sz="2400">
                <a:solidFill>
                  <a:schemeClr val="tx2"/>
                </a:solidFill>
                <a:latin typeface="+mn-lt"/>
              </a:defRPr>
            </a:lvl8pPr>
            <a:lvl9pPr marL="3886200" indent="-228600" algn="l" rtl="0" fontAlgn="base">
              <a:spcBef>
                <a:spcPct val="20000"/>
              </a:spcBef>
              <a:spcAft>
                <a:spcPct val="0"/>
              </a:spcAft>
              <a:buClr>
                <a:schemeClr val="folHlink"/>
              </a:buClr>
              <a:buSzPct val="110000"/>
              <a:buChar char="•"/>
              <a:defRPr sz="2400">
                <a:solidFill>
                  <a:schemeClr val="tx2"/>
                </a:solidFill>
                <a:latin typeface="+mn-lt"/>
              </a:defRPr>
            </a:lvl9pPr>
          </a:lstStyle>
          <a:p>
            <a:pPr marL="457200" indent="-457200">
              <a:buFontTx/>
              <a:buAutoNum type="arabicPeriod"/>
              <a:defRPr/>
            </a:pPr>
            <a:r>
              <a:rPr lang="en-US" sz="2200" dirty="0" smtClean="0">
                <a:solidFill>
                  <a:srgbClr val="CC0000"/>
                </a:solidFill>
              </a:rPr>
              <a:t>Organization of radiation protection, </a:t>
            </a:r>
          </a:p>
          <a:p>
            <a:pPr marL="457200" indent="-457200">
              <a:buFontTx/>
              <a:buAutoNum type="arabicPeriod"/>
              <a:defRPr/>
            </a:pPr>
            <a:r>
              <a:rPr lang="en-US" sz="2200" dirty="0" smtClean="0">
                <a:solidFill>
                  <a:srgbClr val="CC0000"/>
                </a:solidFill>
              </a:rPr>
              <a:t>Radiation dose monitoring and monitoring of radioactivity,</a:t>
            </a:r>
          </a:p>
          <a:p>
            <a:pPr marL="457200" indent="-457200">
              <a:buFontTx/>
              <a:buAutoNum type="arabicPeriod"/>
              <a:defRPr/>
            </a:pPr>
            <a:r>
              <a:rPr lang="en-US" sz="2200" dirty="0" smtClean="0">
                <a:solidFill>
                  <a:srgbClr val="CC0000"/>
                </a:solidFill>
              </a:rPr>
              <a:t>Radiation protection equipment, </a:t>
            </a:r>
          </a:p>
          <a:p>
            <a:pPr marL="457200" indent="-457200">
              <a:buFontTx/>
              <a:buAutoNum type="arabicPeriod"/>
              <a:defRPr/>
            </a:pPr>
            <a:r>
              <a:rPr lang="en-US" sz="2200" dirty="0" smtClean="0">
                <a:solidFill>
                  <a:srgbClr val="CC0000"/>
                </a:solidFill>
              </a:rPr>
              <a:t>Medical examination, </a:t>
            </a:r>
          </a:p>
          <a:p>
            <a:pPr marL="457200" indent="-457200">
              <a:buFontTx/>
              <a:buAutoNum type="arabicPeriod"/>
              <a:defRPr/>
            </a:pPr>
            <a:r>
              <a:rPr lang="en-US" sz="2200" dirty="0" smtClean="0">
                <a:solidFill>
                  <a:srgbClr val="CC0000"/>
                </a:solidFill>
              </a:rPr>
              <a:t>Document storage, </a:t>
            </a:r>
          </a:p>
          <a:p>
            <a:pPr marL="457200" indent="-457200">
              <a:buFontTx/>
              <a:buAutoNum type="arabicPeriod"/>
              <a:defRPr/>
            </a:pPr>
            <a:r>
              <a:rPr lang="en-US" sz="2200" dirty="0" smtClean="0">
                <a:solidFill>
                  <a:srgbClr val="CC0000"/>
                </a:solidFill>
              </a:rPr>
              <a:t>Quality assurance, </a:t>
            </a:r>
          </a:p>
          <a:p>
            <a:pPr marL="457200" indent="-457200">
              <a:buFontTx/>
              <a:buAutoNum type="arabicPeriod"/>
              <a:defRPr/>
            </a:pPr>
            <a:r>
              <a:rPr lang="en-US" sz="2200" dirty="0" smtClean="0">
                <a:solidFill>
                  <a:srgbClr val="CC0000"/>
                </a:solidFill>
              </a:rPr>
              <a:t>Education and training</a:t>
            </a: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2A65729C-98EE-4FE2-B71A-6405C065F171}" type="slidenum">
              <a:rPr lang="en-GB"/>
              <a:pPr>
                <a:defRPr/>
              </a:pPr>
              <a:t>27</a:t>
            </a:fld>
            <a:endParaRPr lang="en-GB"/>
          </a:p>
        </p:txBody>
      </p:sp>
      <p:sp>
        <p:nvSpPr>
          <p:cNvPr id="415746" name="Rectangle 2"/>
          <p:cNvSpPr>
            <a:spLocks noChangeArrowheads="1"/>
          </p:cNvSpPr>
          <p:nvPr/>
        </p:nvSpPr>
        <p:spPr bwMode="auto">
          <a:xfrm>
            <a:off x="1730375" y="5207000"/>
            <a:ext cx="7010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spcBef>
                <a:spcPct val="20000"/>
              </a:spcBef>
              <a:buClr>
                <a:schemeClr val="folHlink"/>
              </a:buClr>
              <a:buSzPct val="110000"/>
            </a:pPr>
            <a:endParaRPr lang="en-US" altLang="pt-PT" b="0">
              <a:solidFill>
                <a:schemeClr val="tx2"/>
              </a:solidFill>
              <a:latin typeface="Arial" charset="0"/>
            </a:endParaRP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12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73150"/>
            <a:ext cx="9144000"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 Placeholder 3"/>
          <p:cNvSpPr>
            <a:spLocks noGrp="1"/>
          </p:cNvSpPr>
          <p:nvPr>
            <p:ph type="body" sz="half" idx="2"/>
          </p:nvPr>
        </p:nvSpPr>
        <p:spPr>
          <a:xfrm>
            <a:off x="971550" y="3716338"/>
            <a:ext cx="7466013" cy="839787"/>
          </a:xfrm>
        </p:spPr>
        <p:txBody>
          <a:bodyPr/>
          <a:lstStyle/>
          <a:p>
            <a:pPr marL="0" indent="0">
              <a:buFontTx/>
              <a:buNone/>
            </a:pPr>
            <a:r>
              <a:rPr lang="en-US" altLang="pt-PT" smtClean="0"/>
              <a:t>THANK YOU FOR YOUR ATTENTION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415746">
                                            <p:txEl>
                                              <p:pRg st="0" end="0"/>
                                            </p:txEl>
                                          </p:spTgt>
                                        </p:tgtEl>
                                        <p:attrNameLst>
                                          <p:attrName>style.visibility</p:attrName>
                                        </p:attrNameLst>
                                      </p:cBhvr>
                                      <p:to>
                                        <p:strVal val="visible"/>
                                      </p:to>
                                    </p:set>
                                    <p:anim calcmode="lin" valueType="num">
                                      <p:cBhvr additive="base">
                                        <p:cTn id="7" dur="500" fill="hold"/>
                                        <p:tgtEl>
                                          <p:spTgt spid="4157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57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E857DC-2B84-46A4-8346-A6463C85B5D3}" type="slidenum">
              <a:rPr lang="en-GB" smtClean="0"/>
              <a:pPr>
                <a:defRPr/>
              </a:pPr>
              <a:t>3</a:t>
            </a:fld>
            <a:endParaRPr lang="en-GB"/>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750" y="1700213"/>
            <a:ext cx="4670425" cy="48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492375"/>
            <a:ext cx="419417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6" name="Rounded Rectangle 1"/>
          <p:cNvSpPr>
            <a:spLocks noChangeArrowheads="1"/>
          </p:cNvSpPr>
          <p:nvPr/>
        </p:nvSpPr>
        <p:spPr bwMode="auto">
          <a:xfrm>
            <a:off x="323850" y="1844675"/>
            <a:ext cx="3671888" cy="504825"/>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ctr" eaLnBrk="1" hangingPunct="1"/>
            <a:r>
              <a:rPr lang="en-US" altLang="pt-PT"/>
              <a:t>BACKGROUND: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0AED3D-9E1A-4768-866C-B462B2ACA4D6}" type="slidenum">
              <a:rPr lang="en-GB" smtClean="0"/>
              <a:pPr>
                <a:defRPr/>
              </a:pPr>
              <a:t>4</a:t>
            </a:fld>
            <a:endParaRPr lang="en-GB"/>
          </a:p>
        </p:txBody>
      </p:sp>
      <p:pic>
        <p:nvPicPr>
          <p:cNvPr id="61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771650"/>
            <a:ext cx="73787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92C9E70-7384-42FA-A28E-15C424E35A6B}" type="slidenum">
              <a:rPr lang="en-GB" smtClean="0"/>
              <a:pPr>
                <a:defRPr/>
              </a:pPr>
              <a:t>5</a:t>
            </a:fld>
            <a:endParaRPr lang="en-GB"/>
          </a:p>
        </p:txBody>
      </p:sp>
      <p:pic>
        <p:nvPicPr>
          <p:cNvPr id="717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916113"/>
            <a:ext cx="7378700" cy="403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74638" y="1844675"/>
            <a:ext cx="8593137" cy="3887788"/>
          </a:xfrm>
        </p:spPr>
        <p:txBody>
          <a:bodyPr/>
          <a:lstStyle/>
          <a:p>
            <a:pPr marL="0" indent="0" algn="ctr">
              <a:buFontTx/>
              <a:buNone/>
            </a:pPr>
            <a:r>
              <a:rPr lang="en-US" altLang="pt-PT" smtClean="0"/>
              <a:t>RADIATION WORKER IN WHOLE TIMOR LESTE:</a:t>
            </a:r>
          </a:p>
          <a:p>
            <a:pPr marL="0" indent="0" algn="ctr">
              <a:buFontTx/>
              <a:buNone/>
            </a:pPr>
            <a:endParaRPr lang="en-US" altLang="pt-PT" sz="1800" smtClean="0"/>
          </a:p>
        </p:txBody>
      </p:sp>
      <p:sp>
        <p:nvSpPr>
          <p:cNvPr id="4" name="Slide Number Placeholder 3"/>
          <p:cNvSpPr>
            <a:spLocks noGrp="1"/>
          </p:cNvSpPr>
          <p:nvPr>
            <p:ph type="sldNum" sz="quarter" idx="12"/>
          </p:nvPr>
        </p:nvSpPr>
        <p:spPr/>
        <p:txBody>
          <a:bodyPr/>
          <a:lstStyle/>
          <a:p>
            <a:pPr>
              <a:defRPr/>
            </a:pPr>
            <a:fld id="{DA3E44DE-96D3-44C4-9CBE-710D302D101E}" type="slidenum">
              <a:rPr lang="en-GB" smtClean="0"/>
              <a:pPr>
                <a:defRPr/>
              </a:pPr>
              <a:t>6</a:t>
            </a:fld>
            <a:endParaRPr lang="en-GB"/>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ounded Rectangle 5"/>
          <p:cNvSpPr>
            <a:spLocks noChangeArrowheads="1"/>
          </p:cNvSpPr>
          <p:nvPr/>
        </p:nvSpPr>
        <p:spPr bwMode="auto">
          <a:xfrm>
            <a:off x="1908175" y="3573463"/>
            <a:ext cx="5616575" cy="1439862"/>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r>
              <a:rPr lang="en-US" altLang="pt-PT"/>
              <a:t>- 10 RADIOGRAPHER ASSISTANT</a:t>
            </a:r>
          </a:p>
          <a:p>
            <a:pPr eaLnBrk="1" hangingPunct="1"/>
            <a:r>
              <a:rPr lang="en-US" altLang="pt-PT"/>
              <a:t>- 9 RADIOGRAPHER</a:t>
            </a:r>
          </a:p>
          <a:p>
            <a:pPr eaLnBrk="1" hangingPunct="1"/>
            <a:r>
              <a:rPr lang="en-US" altLang="pt-PT"/>
              <a:t>- 1 RADIOLOGIST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D2893DC-A19F-4073-9E39-0D8D12278D27}" type="slidenum">
              <a:rPr lang="en-GB" smtClean="0"/>
              <a:pPr>
                <a:defRPr/>
              </a:pPr>
              <a:t>7</a:t>
            </a:fld>
            <a:endParaRPr lang="en-GB"/>
          </a:p>
        </p:txBody>
      </p:sp>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28800"/>
            <a:ext cx="73628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ight Brace 1"/>
          <p:cNvSpPr>
            <a:spLocks/>
          </p:cNvSpPr>
          <p:nvPr/>
        </p:nvSpPr>
        <p:spPr bwMode="auto">
          <a:xfrm>
            <a:off x="6300788" y="4467225"/>
            <a:ext cx="431800" cy="936625"/>
          </a:xfrm>
          <a:prstGeom prst="rightBrace">
            <a:avLst>
              <a:gd name="adj1" fmla="val 8345"/>
              <a:gd name="adj2" fmla="val 50000"/>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endParaRPr lang="en-US" altLang="pt-PT"/>
          </a:p>
        </p:txBody>
      </p:sp>
      <p:sp>
        <p:nvSpPr>
          <p:cNvPr id="3" name="Snip Diagonal Corner Rectangle 2"/>
          <p:cNvSpPr/>
          <p:nvPr/>
        </p:nvSpPr>
        <p:spPr bwMode="auto">
          <a:xfrm>
            <a:off x="6732588" y="4467225"/>
            <a:ext cx="2160587" cy="936625"/>
          </a:xfrm>
          <a:prstGeom prst="snip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2000" dirty="0">
                <a:cs typeface="+mn-cs"/>
              </a:rPr>
              <a:t>Have Radiology Facility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51500" y="1916113"/>
            <a:ext cx="2673350" cy="4481512"/>
          </a:xfrm>
        </p:spPr>
      </p:pic>
      <p:sp>
        <p:nvSpPr>
          <p:cNvPr id="4" name="Slide Number Placeholder 3"/>
          <p:cNvSpPr>
            <a:spLocks noGrp="1"/>
          </p:cNvSpPr>
          <p:nvPr>
            <p:ph type="sldNum" sz="quarter" idx="12"/>
          </p:nvPr>
        </p:nvSpPr>
        <p:spPr/>
        <p:txBody>
          <a:bodyPr/>
          <a:lstStyle/>
          <a:p>
            <a:pPr>
              <a:defRPr/>
            </a:pPr>
            <a:fld id="{C11C83C3-6A75-4CC4-90F5-0604F9A02BE8}" type="slidenum">
              <a:rPr lang="en-GB" smtClean="0"/>
              <a:pPr>
                <a:defRPr/>
              </a:pPr>
              <a:t>8</a:t>
            </a:fld>
            <a:endParaRPr lang="en-GB"/>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446088"/>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Right Arrow 1"/>
          <p:cNvSpPr>
            <a:spLocks noChangeArrowheads="1"/>
          </p:cNvSpPr>
          <p:nvPr/>
        </p:nvSpPr>
        <p:spPr bwMode="auto">
          <a:xfrm>
            <a:off x="250825" y="2997200"/>
            <a:ext cx="2016125" cy="1571625"/>
          </a:xfrm>
          <a:prstGeom prst="rightArrow">
            <a:avLst>
              <a:gd name="adj1" fmla="val 50000"/>
              <a:gd name="adj2" fmla="val 50007"/>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algn="ctr" eaLnBrk="1" hangingPunct="1"/>
            <a:r>
              <a:rPr lang="en-US" altLang="pt-PT"/>
              <a:t>5 Regional Hospital</a:t>
            </a:r>
          </a:p>
        </p:txBody>
      </p:sp>
      <p:sp>
        <p:nvSpPr>
          <p:cNvPr id="10246" name="Rounded Rectangle 4"/>
          <p:cNvSpPr>
            <a:spLocks noChangeArrowheads="1"/>
          </p:cNvSpPr>
          <p:nvPr/>
        </p:nvSpPr>
        <p:spPr bwMode="auto">
          <a:xfrm>
            <a:off x="2339975" y="2565400"/>
            <a:ext cx="3168650" cy="2447925"/>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r>
              <a:rPr lang="en-US" altLang="pt-PT"/>
              <a:t>1-2 Radiographer Assistant </a:t>
            </a:r>
          </a:p>
          <a:p>
            <a:pPr eaLnBrk="1" hangingPunct="1"/>
            <a:endParaRPr lang="en-US" altLang="pt-PT"/>
          </a:p>
          <a:p>
            <a:pPr eaLnBrk="1" hangingPunct="1"/>
            <a:r>
              <a:rPr lang="en-US" altLang="pt-PT"/>
              <a:t>No radiographer </a:t>
            </a:r>
          </a:p>
          <a:p>
            <a:pPr eaLnBrk="1" hangingPunct="1"/>
            <a:endParaRPr lang="en-US" altLang="pt-PT"/>
          </a:p>
          <a:p>
            <a:pPr eaLnBrk="1" hangingPunct="1"/>
            <a:r>
              <a:rPr lang="en-US" altLang="pt-PT"/>
              <a:t>No radiologist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952D72-9BC6-48C3-A8C2-E0411E7F2E64}" type="slidenum">
              <a:rPr lang="en-GB" smtClean="0"/>
              <a:pPr>
                <a:defRPr/>
              </a:pPr>
              <a:t>9</a:t>
            </a:fld>
            <a:endParaRPr lang="en-GB"/>
          </a:p>
        </p:txBody>
      </p:sp>
      <p:pic>
        <p:nvPicPr>
          <p:cNvPr id="112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333375"/>
            <a:ext cx="7378700" cy="125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ight Arrow 5"/>
          <p:cNvSpPr>
            <a:spLocks noChangeArrowheads="1"/>
          </p:cNvSpPr>
          <p:nvPr/>
        </p:nvSpPr>
        <p:spPr bwMode="auto">
          <a:xfrm>
            <a:off x="1331913" y="1712913"/>
            <a:ext cx="1871662" cy="1571625"/>
          </a:xfrm>
          <a:prstGeom prst="rightArrow">
            <a:avLst>
              <a:gd name="adj1" fmla="val 50000"/>
              <a:gd name="adj2" fmla="val 49991"/>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r>
              <a:rPr lang="en-US" altLang="pt-PT" sz="2000"/>
              <a:t>Nacional Hospital</a:t>
            </a:r>
          </a:p>
        </p:txBody>
      </p:sp>
      <p:sp>
        <p:nvSpPr>
          <p:cNvPr id="11269" name="Rounded Rectangle 7"/>
          <p:cNvSpPr>
            <a:spLocks noChangeArrowheads="1"/>
          </p:cNvSpPr>
          <p:nvPr/>
        </p:nvSpPr>
        <p:spPr bwMode="auto">
          <a:xfrm>
            <a:off x="3851275" y="1841500"/>
            <a:ext cx="4033838" cy="1371600"/>
          </a:xfrm>
          <a:prstGeom prst="roundRect">
            <a:avLst>
              <a:gd name="adj" fmla="val 16667"/>
            </a:avLst>
          </a:prstGeom>
          <a:solidFill>
            <a:schemeClr val="accent1"/>
          </a:solidFill>
          <a:ln w="9525" algn="ctr">
            <a:solidFill>
              <a:schemeClr val="tx1"/>
            </a:solidFill>
            <a:round/>
            <a:headEnd/>
            <a:tailEnd/>
          </a:ln>
        </p:spPr>
        <p:txBody>
          <a:bodyPr/>
          <a:lstStyle>
            <a:lvl1pPr eaLnBrk="0" hangingPunct="0">
              <a:defRPr sz="2400" b="1">
                <a:solidFill>
                  <a:schemeClr val="tx1"/>
                </a:solidFill>
                <a:latin typeface="Times New Roman" pitchFamily="18" charset="0"/>
                <a:cs typeface="Arial" charset="0"/>
              </a:defRPr>
            </a:lvl1pPr>
            <a:lvl2pPr marL="742950" indent="-285750" eaLnBrk="0" hangingPunct="0">
              <a:defRPr sz="2400" b="1">
                <a:solidFill>
                  <a:schemeClr val="tx1"/>
                </a:solidFill>
                <a:latin typeface="Times New Roman" pitchFamily="18" charset="0"/>
                <a:cs typeface="Arial" charset="0"/>
              </a:defRPr>
            </a:lvl2pPr>
            <a:lvl3pPr marL="1143000" indent="-228600" eaLnBrk="0" hangingPunct="0">
              <a:defRPr sz="2400" b="1">
                <a:solidFill>
                  <a:schemeClr val="tx1"/>
                </a:solidFill>
                <a:latin typeface="Times New Roman" pitchFamily="18" charset="0"/>
                <a:cs typeface="Arial" charset="0"/>
              </a:defRPr>
            </a:lvl3pPr>
            <a:lvl4pPr marL="1600200" indent="-228600" eaLnBrk="0" hangingPunct="0">
              <a:defRPr sz="2400" b="1">
                <a:solidFill>
                  <a:schemeClr val="tx1"/>
                </a:solidFill>
                <a:latin typeface="Times New Roman" pitchFamily="18" charset="0"/>
                <a:cs typeface="Arial" charset="0"/>
              </a:defRPr>
            </a:lvl4pPr>
            <a:lvl5pPr marL="2057400" indent="-228600" eaLnBrk="0" hangingPunct="0">
              <a:defRPr sz="24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b="1">
                <a:solidFill>
                  <a:schemeClr val="tx1"/>
                </a:solidFill>
                <a:latin typeface="Times New Roman" pitchFamily="18" charset="0"/>
                <a:cs typeface="Arial" charset="0"/>
              </a:defRPr>
            </a:lvl9pPr>
          </a:lstStyle>
          <a:p>
            <a:pPr eaLnBrk="1" hangingPunct="1"/>
            <a:r>
              <a:rPr lang="en-US" altLang="pt-PT"/>
              <a:t>2 Assistant Radiographer</a:t>
            </a:r>
          </a:p>
          <a:p>
            <a:pPr eaLnBrk="1" hangingPunct="1"/>
            <a:r>
              <a:rPr lang="en-US" altLang="pt-PT"/>
              <a:t>6 Radiographer</a:t>
            </a:r>
          </a:p>
          <a:p>
            <a:pPr eaLnBrk="1" hangingPunct="1"/>
            <a:r>
              <a:rPr lang="en-US" altLang="pt-PT"/>
              <a:t>1 Radiologist</a:t>
            </a:r>
          </a:p>
        </p:txBody>
      </p:sp>
      <p:pic>
        <p:nvPicPr>
          <p:cNvPr id="112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3429000"/>
            <a:ext cx="51609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AEA Light">
  <a:themeElements>
    <a:clrScheme name="">
      <a:dk1>
        <a:srgbClr val="000000"/>
      </a:dk1>
      <a:lt1>
        <a:srgbClr val="F9F0DF"/>
      </a:lt1>
      <a:dk2>
        <a:srgbClr val="003399"/>
      </a:dk2>
      <a:lt2>
        <a:srgbClr val="000000"/>
      </a:lt2>
      <a:accent1>
        <a:srgbClr val="99CCFF"/>
      </a:accent1>
      <a:accent2>
        <a:srgbClr val="8681B8"/>
      </a:accent2>
      <a:accent3>
        <a:srgbClr val="FBF6EC"/>
      </a:accent3>
      <a:accent4>
        <a:srgbClr val="000000"/>
      </a:accent4>
      <a:accent5>
        <a:srgbClr val="CAE2FF"/>
      </a:accent5>
      <a:accent6>
        <a:srgbClr val="7974A6"/>
      </a:accent6>
      <a:hlink>
        <a:srgbClr val="FCD3C1"/>
      </a:hlink>
      <a:folHlink>
        <a:srgbClr val="3366CC"/>
      </a:folHlink>
    </a:clrScheme>
    <a:fontScheme name="IAEA 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EA Ligh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 Ligh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 Ligh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 Ligh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 Ligh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 Ligh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 Ligh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 Light</Template>
  <TotalTime>6146</TotalTime>
  <Words>1580</Words>
  <Application>Microsoft Office PowerPoint</Application>
  <PresentationFormat>Apresentação no Ecrã (4:3)</PresentationFormat>
  <Paragraphs>146</Paragraphs>
  <Slides>27</Slides>
  <Notes>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27</vt:i4>
      </vt:variant>
    </vt:vector>
  </HeadingPairs>
  <TitlesOfParts>
    <vt:vector size="31" baseType="lpstr">
      <vt:lpstr>Times New Roman</vt:lpstr>
      <vt:lpstr>Arial</vt:lpstr>
      <vt:lpstr>Arial Black</vt:lpstr>
      <vt:lpstr>IAEA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Bonn Call for Action in Timor Leste</vt:lpstr>
      <vt:lpstr>Apresentação do PowerPoint</vt:lpstr>
    </vt:vector>
  </TitlesOfParts>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Screen Film to digital mammography</dc:title>
  <dc:creator>MCLEAN, Ian Donald</dc:creator>
  <cp:lastModifiedBy>ANFITEATRO</cp:lastModifiedBy>
  <cp:revision>215</cp:revision>
  <dcterms:created xsi:type="dcterms:W3CDTF">2007-10-09T15:01:21Z</dcterms:created>
  <dcterms:modified xsi:type="dcterms:W3CDTF">2015-09-10T12:48:25Z</dcterms:modified>
</cp:coreProperties>
</file>