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62" r:id="rId5"/>
    <p:sldId id="263" r:id="rId6"/>
    <p:sldId id="260" r:id="rId7"/>
    <p:sldId id="261" r:id="rId8"/>
    <p:sldId id="266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CA" initials="T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9-07T09:45:43.545" idx="3">
    <p:pos x="1994" y="2218"/>
    <p:text>Eu sugeria que falasse mais do serviço, dos equipamentos que existem e os clientes/pacientes mais frequentes. Quem são os maiores prescriptores e as principais razões da solicitação desses serviços. No fim fazer a ligação entre a noção de risco e o uso indescriminado</p:text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9-07T09:40:06.310" idx="1">
    <p:pos x="10" y="10"/>
    <p:text>Estes pontos, são na realidade uma perspectiva ou recomendações como aquilo que você pensa necessario para fazer?</p:text>
    <p:extLst>
      <p:ext uri="{C676402C-5697-4E1C-873F-D02D1690AC5C}">
        <p15:threadingInfo xmlns:p15="http://schemas.microsoft.com/office/powerpoint/2012/main" timeZoneBias="0"/>
      </p:ext>
    </p:extLst>
  </p:cm>
  <p:cm authorId="1" dt="2015-09-07T09:41:27.108" idx="2">
    <p:pos x="146" y="146"/>
    <p:text>Dizer perspectiva, você esta assumindo que existe ja um trabalho institucional neste sentido. Se for assim, tudo bem. Mas se não for, seria então melhor escrever como Recomendação ou Expectativa</p:text>
    <p:extLst>
      <p:ext uri="{C676402C-5697-4E1C-873F-D02D1690AC5C}">
        <p15:threadingInfo xmlns:p15="http://schemas.microsoft.com/office/powerpoint/2012/main" timeZoneBias="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9/12/2015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9/12/2015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9/12/2015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93831" y="1939159"/>
            <a:ext cx="9222827" cy="1102684"/>
          </a:xfrm>
        </p:spPr>
        <p:txBody>
          <a:bodyPr/>
          <a:lstStyle/>
          <a:p>
            <a:pPr algn="ctr"/>
            <a:r>
              <a:rPr 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Justificação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</a:t>
            </a:r>
            <a:r>
              <a:rPr 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optimização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das </a:t>
            </a:r>
            <a:r>
              <a:rPr 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exposições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médicas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radiações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ionizantes</a:t>
            </a:r>
            <a:endParaRPr lang="pt-PT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670329" y="3309854"/>
            <a:ext cx="4146329" cy="773415"/>
          </a:xfrm>
        </p:spPr>
        <p:txBody>
          <a:bodyPr/>
          <a:lstStyle/>
          <a:p>
            <a:pPr algn="ctr"/>
            <a:r>
              <a:rPr lang="en-US" dirty="0" smtClean="0"/>
              <a:t> </a:t>
            </a:r>
            <a:r>
              <a:rPr lang="en-US" dirty="0" err="1" smtClean="0"/>
              <a:t>Abimite</a:t>
            </a:r>
            <a:r>
              <a:rPr lang="en-US" dirty="0" smtClean="0"/>
              <a:t> </a:t>
            </a:r>
            <a:r>
              <a:rPr lang="en-US" dirty="0" err="1" smtClean="0"/>
              <a:t>Adozinda</a:t>
            </a:r>
            <a:r>
              <a:rPr lang="en-US" dirty="0" smtClean="0"/>
              <a:t> Tome CA</a:t>
            </a:r>
          </a:p>
          <a:p>
            <a:pPr algn="ctr"/>
            <a:r>
              <a:rPr lang="en-US" dirty="0" err="1" smtClean="0"/>
              <a:t>Guiné</a:t>
            </a:r>
            <a:r>
              <a:rPr lang="en-US" dirty="0" smtClean="0"/>
              <a:t>-Bissau</a:t>
            </a:r>
            <a:endParaRPr lang="pt-PT" dirty="0"/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126124" y="6385034"/>
            <a:ext cx="2706412" cy="4729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Lisboa</a:t>
            </a:r>
            <a:r>
              <a:rPr lang="en-US" dirty="0" smtClean="0"/>
              <a:t>, </a:t>
            </a:r>
            <a:r>
              <a:rPr lang="en-US" dirty="0" err="1" smtClean="0"/>
              <a:t>Setembro</a:t>
            </a:r>
            <a:r>
              <a:rPr lang="en-US" dirty="0" smtClean="0"/>
              <a:t> 2015</a:t>
            </a:r>
            <a:endParaRPr lang="pt-PT" dirty="0"/>
          </a:p>
        </p:txBody>
      </p:sp>
      <p:pic>
        <p:nvPicPr>
          <p:cNvPr id="5" name="Image 4" descr="I:\ \images (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065" y="5029200"/>
            <a:ext cx="2193593" cy="1725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72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38896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Radiações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ionizantes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Guine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-Bissau</a:t>
            </a:r>
            <a:endParaRPr lang="pt-PT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3" y="1030309"/>
            <a:ext cx="10192435" cy="5737203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pt-PT" sz="2400" strike="sngStrike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P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geral existe poucos conhecimentos na Guiné-Bissau dos riscos que exposição radiologica pode provocar em crianças, adosluscentes e adultos.</a:t>
            </a:r>
          </a:p>
          <a:p>
            <a:pPr algn="just">
              <a:lnSpc>
                <a:spcPct val="150000"/>
              </a:lnSpc>
            </a:pPr>
            <a:r>
              <a:rPr lang="pt-P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meu pais existe um pouco menos de 2 milhões de habitante em 36194km quadrado.</a:t>
            </a:r>
          </a:p>
          <a:p>
            <a:pPr algn="just">
              <a:lnSpc>
                <a:spcPct val="150000"/>
              </a:lnSpc>
            </a:pPr>
            <a:r>
              <a:rPr lang="pt-P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 1 TC.</a:t>
            </a:r>
          </a:p>
          <a:p>
            <a:pPr algn="just">
              <a:lnSpc>
                <a:spcPct val="150000"/>
              </a:lnSpc>
            </a:pPr>
            <a:r>
              <a:rPr lang="pt-P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 RX</a:t>
            </a:r>
          </a:p>
          <a:p>
            <a:pPr algn="just">
              <a:lnSpc>
                <a:spcPct val="150000"/>
              </a:lnSpc>
            </a:pPr>
            <a:r>
              <a:rPr lang="pt-P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 US</a:t>
            </a:r>
          </a:p>
          <a:p>
            <a:pPr algn="just">
              <a:lnSpc>
                <a:spcPct val="150000"/>
              </a:lnSpc>
            </a:pPr>
            <a:r>
              <a:rPr lang="pt-P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TECNICOS SUPERIORES EM IMAGENOLOGIA E RADIO FISICA MEDICA.</a:t>
            </a:r>
          </a:p>
          <a:p>
            <a:pPr algn="just">
              <a:lnSpc>
                <a:spcPct val="150000"/>
              </a:lnSpc>
            </a:pPr>
            <a:r>
              <a:rPr lang="pt-P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RADIOLOGISTA.</a:t>
            </a:r>
          </a:p>
          <a:p>
            <a:pPr algn="just">
              <a:lnSpc>
                <a:spcPct val="150000"/>
              </a:lnSpc>
            </a:pPr>
            <a:r>
              <a:rPr lang="pt-P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 tem mais de 100 pessoas trabalhando na área de radiologia por todo o pais.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pt-PT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PT" dirty="0"/>
          </a:p>
        </p:txBody>
      </p:sp>
      <p:pic>
        <p:nvPicPr>
          <p:cNvPr id="4" name="Image 3" descr="I:\ \images (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370" y="5191438"/>
            <a:ext cx="1502107" cy="1370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848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5900" y="609600"/>
            <a:ext cx="10236200" cy="1124607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 smtClean="0"/>
              <a:t>Problematico</a:t>
            </a:r>
            <a:r>
              <a:rPr lang="en-US" sz="3200" dirty="0"/>
              <a:t> </a:t>
            </a:r>
            <a:r>
              <a:rPr lang="en-US" sz="3200" dirty="0" err="1" smtClean="0"/>
              <a:t>sobre</a:t>
            </a:r>
            <a:r>
              <a:rPr lang="en-US" sz="3200" dirty="0" smtClean="0"/>
              <a:t> </a:t>
            </a:r>
            <a:r>
              <a:rPr lang="en-US" sz="3200" dirty="0" err="1" smtClean="0"/>
              <a:t>uso</a:t>
            </a:r>
            <a:r>
              <a:rPr lang="en-US" sz="3200" dirty="0" smtClean="0"/>
              <a:t> de </a:t>
            </a:r>
            <a:r>
              <a:rPr lang="en-US" sz="3200" dirty="0" err="1" smtClean="0"/>
              <a:t>radiologia</a:t>
            </a:r>
            <a:r>
              <a:rPr lang="en-US" sz="3200" dirty="0" smtClean="0"/>
              <a:t> </a:t>
            </a:r>
            <a:r>
              <a:rPr lang="en-US" sz="3200" dirty="0" err="1" smtClean="0"/>
              <a:t>na</a:t>
            </a:r>
            <a:r>
              <a:rPr lang="en-US" sz="3200" dirty="0" smtClean="0"/>
              <a:t> </a:t>
            </a:r>
            <a:r>
              <a:rPr lang="en-US" sz="3200" dirty="0" err="1" smtClean="0"/>
              <a:t>Guin</a:t>
            </a:r>
            <a:r>
              <a:rPr lang="pt-PT" sz="3200" dirty="0" smtClean="0"/>
              <a:t>é-Bissau</a:t>
            </a:r>
            <a:endParaRPr lang="pt-PT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3825" y="1734206"/>
            <a:ext cx="9160349" cy="41636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Falta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Edificio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apropriada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radiologicos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tendo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normas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standard.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Falta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dosimetria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Falta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um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pt-PT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protecção radiológica que protege e regula as normas.</a:t>
            </a:r>
          </a:p>
          <a:p>
            <a:r>
              <a:rPr lang="pt-PT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Falta de recursos humanos e materiais. 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age 4" descr="I:\ \images (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474" y="4712493"/>
            <a:ext cx="1502107" cy="1370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836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228598" y="304799"/>
            <a:ext cx="10577969" cy="6115056"/>
            <a:chOff x="228598" y="304799"/>
            <a:chExt cx="10577969" cy="6115056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832462" y="1382601"/>
              <a:ext cx="5305428" cy="4769075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41959" y="1384983"/>
              <a:ext cx="5305429" cy="4764315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228598" y="304799"/>
              <a:ext cx="105779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pt-PT" sz="3600" dirty="0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Equipamento radiologico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776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152398" y="57150"/>
            <a:ext cx="11772902" cy="6648455"/>
            <a:chOff x="152398" y="0"/>
            <a:chExt cx="11772902" cy="6648455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172200" y="857249"/>
              <a:ext cx="5753100" cy="5791201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09546" y="800102"/>
              <a:ext cx="5791205" cy="5905501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152398" y="0"/>
              <a:ext cx="117729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3600" dirty="0" smtClean="0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             Porta </a:t>
              </a:r>
              <a:r>
                <a:rPr lang="pt-PT" sz="3600" dirty="0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e a Janela  da sala radiologia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661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9683" y="209550"/>
            <a:ext cx="9029627" cy="922986"/>
          </a:xfrm>
        </p:spPr>
        <p:txBody>
          <a:bodyPr>
            <a:normAutofit/>
          </a:bodyPr>
          <a:lstStyle/>
          <a:p>
            <a:pPr algn="ctr"/>
            <a:r>
              <a:rPr lang="pt-PT" sz="44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Perspectiva</a:t>
            </a:r>
            <a:endParaRPr lang="pt-PT" sz="44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3556" y="952500"/>
            <a:ext cx="9495366" cy="5479831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pt-P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Promover campanha de sensibilização de uso radiação ionizante, assim como riscos para os </a:t>
            </a:r>
            <a:r>
              <a:rPr lang="pt-P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pacientes e também para profissionais de saúde.</a:t>
            </a:r>
            <a:endParaRPr lang="pt-P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pt-P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Formar recursos humano em materia de uso dos equipamentos radiologica</a:t>
            </a:r>
            <a:endParaRPr lang="pt-P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pt-P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Criar uma celula de apoio e  seguimento do uso de equipamentos sobre proteção radiologica</a:t>
            </a:r>
            <a:endParaRPr lang="pt-P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pt-P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Contratar  Centro de dosimetria, para fornecer dosimetros e  medir quantidade da radiação nos tempos determinados assim como descontaminar a sala.</a:t>
            </a:r>
            <a:endParaRPr lang="pt-PT" sz="20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pt-P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Construir centro apropriado para radiologia, segundo as normas padrões.</a:t>
            </a:r>
          </a:p>
          <a:p>
            <a:pPr lvl="0">
              <a:lnSpc>
                <a:spcPct val="150000"/>
              </a:lnSpc>
            </a:pPr>
            <a:r>
              <a:rPr lang="pt-P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Avaliar casos necessarios </a:t>
            </a:r>
            <a:r>
              <a:rPr lang="pt-P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pt-P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exposição radiológica.</a:t>
            </a:r>
          </a:p>
        </p:txBody>
      </p:sp>
      <p:pic>
        <p:nvPicPr>
          <p:cNvPr id="5" name="Image 4" descr="I:\ \images (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142" y="5397500"/>
            <a:ext cx="1502107" cy="1370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842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CONCLUSÃO</a:t>
            </a:r>
            <a:endParaRPr lang="pt-P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3" y="1262129"/>
            <a:ext cx="9587129" cy="5344733"/>
          </a:xfrm>
        </p:spPr>
        <p:txBody>
          <a:bodyPr>
            <a:noAutofit/>
          </a:bodyPr>
          <a:lstStyle/>
          <a:p>
            <a:pPr algn="just">
              <a:lnSpc>
                <a:spcPct val="200000"/>
              </a:lnSpc>
            </a:pP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1° Ponto: </a:t>
            </a:r>
            <a:r>
              <a:rPr lang="fr-F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Guiné-Bissau</a:t>
            </a: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</a:t>
            </a:r>
            <a:r>
              <a:rPr lang="pt-P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ão</a:t>
            </a:r>
            <a:r>
              <a:rPr lang="pt-P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existe normas de protecção radiológica, que exige e protege os médicos e técnicos expostos. </a:t>
            </a:r>
            <a:endParaRPr lang="fr-F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2° Ponto: </a:t>
            </a:r>
            <a:r>
              <a:rPr lang="fr-F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Comportamento</a:t>
            </a: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profissional</a:t>
            </a: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</a:t>
            </a:r>
            <a:r>
              <a:rPr lang="fr-F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pessoal</a:t>
            </a: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fr-F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saude</a:t>
            </a: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relação</a:t>
            </a: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prescrição</a:t>
            </a: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o </a:t>
            </a:r>
            <a:r>
              <a:rPr lang="fr-F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uso</a:t>
            </a: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</a:t>
            </a:r>
            <a:r>
              <a:rPr lang="fr-F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serviços</a:t>
            </a: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radiologicos</a:t>
            </a:r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 </a:t>
            </a:r>
            <a:r>
              <a:rPr lang="fr-F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pena</a:t>
            </a: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3° Ponto: O que a </a:t>
            </a:r>
            <a:r>
              <a:rPr lang="fr-F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experiência</a:t>
            </a: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tem </a:t>
            </a:r>
            <a:r>
              <a:rPr lang="fr-F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mostrado</a:t>
            </a: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 </a:t>
            </a:r>
            <a:r>
              <a:rPr lang="fr-F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uso</a:t>
            </a: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dos </a:t>
            </a:r>
            <a:r>
              <a:rPr lang="fr-F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serviços</a:t>
            </a: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radiologicos</a:t>
            </a: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fr-F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pessoas</a:t>
            </a: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que </a:t>
            </a:r>
            <a:r>
              <a:rPr lang="fr-F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não</a:t>
            </a: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precisam</a:t>
            </a: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que </a:t>
            </a:r>
            <a:r>
              <a:rPr lang="fr-F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estão</a:t>
            </a: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sendo</a:t>
            </a: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solicitados</a:t>
            </a: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as </a:t>
            </a:r>
            <a:r>
              <a:rPr lang="fr-F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idades</a:t>
            </a: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dos </a:t>
            </a:r>
            <a:r>
              <a:rPr lang="fr-F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pacientes</a:t>
            </a: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fr-F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gravidas</a:t>
            </a: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trabalho</a:t>
            </a: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fr-FR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parto</a:t>
            </a: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etc</a:t>
            </a:r>
            <a:r>
              <a:rPr lang="fr-F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0" algn="just">
              <a:lnSpc>
                <a:spcPct val="200000"/>
              </a:lnSpc>
              <a:buNone/>
            </a:pPr>
            <a:endParaRPr lang="fr-FR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lnSpc>
                <a:spcPct val="200000"/>
              </a:lnSpc>
              <a:buNone/>
            </a:pPr>
            <a:r>
              <a:rPr lang="fr-F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4" name="Image 3" descr="I:\ \images (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536" y="5150709"/>
            <a:ext cx="1502107" cy="1370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219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         GRITOS DE AUXILHO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7334" y="1481071"/>
            <a:ext cx="9355308" cy="4675030"/>
          </a:xfrm>
        </p:spPr>
        <p:txBody>
          <a:bodyPr>
            <a:normAutofit/>
          </a:bodyPr>
          <a:lstStyle/>
          <a:p>
            <a:r>
              <a:rPr lang="pt-PT" sz="2000" b="1" dirty="0" smtClean="0"/>
              <a:t>A GUINE BISSAU ESPERA QUE AQUI CONSEGAMOS ENCONTRAR UMA SOLUÇAO. INDEPENDENTE MENTE DE QUEN OU DE ONDE VEM.</a:t>
            </a:r>
          </a:p>
          <a:p>
            <a:endParaRPr lang="pt-PT" sz="2000" b="1" dirty="0" smtClean="0"/>
          </a:p>
          <a:p>
            <a:pPr marL="0" indent="0">
              <a:buNone/>
            </a:pPr>
            <a:r>
              <a:rPr lang="pt-PT" sz="2000" b="1" dirty="0" smtClean="0"/>
              <a:t> ESPERO QUE OS OUTROS PAIS QUE JÁ ESTAO MAIS AVANSADOS NA AREA COMO BRASIL  E PORTUGAL , POSSAN COLABORAR JUNTO COM A OMS, PELO MENOS NA FORMAÇAO DOS RECURSOS HUMANOS E BOLSAS DE ESTUDOS E EM DOAÇAO DE EQUIPAMENTOS. </a:t>
            </a:r>
          </a:p>
          <a:p>
            <a:pPr marL="0" indent="0">
              <a:buNone/>
            </a:pPr>
            <a:endParaRPr lang="pt-PT" sz="2000" b="1" dirty="0" smtClean="0"/>
          </a:p>
          <a:p>
            <a:pPr marL="0" indent="0">
              <a:buNone/>
            </a:pPr>
            <a:r>
              <a:rPr lang="pt-PT" sz="2000" b="1" dirty="0" smtClean="0"/>
              <a:t>ESSE E GRITO DE AUXILHO DE UMA CRIANÇA QUE TEM MUITA FOME.</a:t>
            </a:r>
            <a:endParaRPr lang="pt-PT" sz="2000" b="1" dirty="0"/>
          </a:p>
        </p:txBody>
      </p:sp>
    </p:spTree>
    <p:extLst>
      <p:ext uri="{BB962C8B-B14F-4D97-AF65-F5344CB8AC3E}">
        <p14:creationId xmlns:p14="http://schemas.microsoft.com/office/powerpoint/2010/main" val="176835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91167" y="1807634"/>
            <a:ext cx="7766936" cy="1646302"/>
          </a:xfrm>
        </p:spPr>
        <p:txBody>
          <a:bodyPr/>
          <a:lstStyle/>
          <a:p>
            <a:pPr algn="ctr"/>
            <a:r>
              <a:rPr lang="pt-PT" dirty="0" smtClean="0"/>
              <a:t>Obrigada</a:t>
            </a:r>
            <a:br>
              <a:rPr lang="pt-PT" dirty="0" smtClean="0"/>
            </a:br>
            <a:r>
              <a:rPr lang="pt-PT" dirty="0" smtClean="0"/>
              <a:t>pela vossa atenção</a:t>
            </a:r>
            <a:endParaRPr lang="pt-PT" dirty="0"/>
          </a:p>
        </p:txBody>
      </p:sp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5822729" y="4357946"/>
            <a:ext cx="4146329" cy="773415"/>
          </a:xfrm>
        </p:spPr>
        <p:txBody>
          <a:bodyPr/>
          <a:lstStyle/>
          <a:p>
            <a:pPr algn="ctr"/>
            <a:r>
              <a:rPr lang="en-US" dirty="0" err="1" smtClean="0"/>
              <a:t>Abimite</a:t>
            </a:r>
            <a:r>
              <a:rPr lang="en-US" dirty="0" smtClean="0"/>
              <a:t> </a:t>
            </a:r>
            <a:r>
              <a:rPr lang="en-US" dirty="0" err="1" smtClean="0"/>
              <a:t>Adozinda</a:t>
            </a:r>
            <a:r>
              <a:rPr lang="en-US" dirty="0" smtClean="0"/>
              <a:t> Tome CA</a:t>
            </a:r>
          </a:p>
          <a:p>
            <a:pPr algn="ctr"/>
            <a:r>
              <a:rPr lang="en-US" dirty="0" err="1" smtClean="0"/>
              <a:t>Guiné</a:t>
            </a:r>
            <a:r>
              <a:rPr lang="en-US" dirty="0" smtClean="0"/>
              <a:t>-Bissau</a:t>
            </a:r>
            <a:endParaRPr lang="pt-PT" dirty="0"/>
          </a:p>
        </p:txBody>
      </p:sp>
      <p:pic>
        <p:nvPicPr>
          <p:cNvPr id="6" name="Image 5" descr="I:\ \images (2)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31361"/>
            <a:ext cx="1790700" cy="17266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156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264</TotalTime>
  <Words>416</Words>
  <Application>Microsoft Office PowerPoint</Application>
  <PresentationFormat>Personalizados</PresentationFormat>
  <Paragraphs>44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9</vt:i4>
      </vt:variant>
    </vt:vector>
  </HeadingPairs>
  <TitlesOfParts>
    <vt:vector size="10" baseType="lpstr">
      <vt:lpstr>Facette</vt:lpstr>
      <vt:lpstr>Justificação e optimização das exposições médicas a radiações ionizantes</vt:lpstr>
      <vt:lpstr>Radiações ionizantes  na Guine-Bissau</vt:lpstr>
      <vt:lpstr>Problematico sobre uso de radiologia na Guiné-Bissau</vt:lpstr>
      <vt:lpstr>Apresentação do PowerPoint</vt:lpstr>
      <vt:lpstr>Apresentação do PowerPoint</vt:lpstr>
      <vt:lpstr>Perspectiva</vt:lpstr>
      <vt:lpstr>CONCLUSÃO</vt:lpstr>
      <vt:lpstr>         GRITOS DE AUXILHO</vt:lpstr>
      <vt:lpstr>Obrigada pela vossa atenção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 projecto</dc:title>
  <dc:creator>João Paulo Neirinn Mendes</dc:creator>
  <cp:lastModifiedBy>ANFITEATRO</cp:lastModifiedBy>
  <cp:revision>46</cp:revision>
  <dcterms:created xsi:type="dcterms:W3CDTF">2015-09-06T10:17:34Z</dcterms:created>
  <dcterms:modified xsi:type="dcterms:W3CDTF">2015-09-12T07:35:59Z</dcterms:modified>
</cp:coreProperties>
</file>