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49" r:id="rId2"/>
    <p:sldMasterId id="2147483676" r:id="rId3"/>
    <p:sldMasterId id="2147483845" r:id="rId4"/>
    <p:sldMasterId id="2147483859" r:id="rId5"/>
  </p:sldMasterIdLst>
  <p:notesMasterIdLst>
    <p:notesMasterId r:id="rId11"/>
  </p:notesMasterIdLst>
  <p:handoutMasterIdLst>
    <p:handoutMasterId r:id="rId12"/>
  </p:handoutMasterIdLst>
  <p:sldIdLst>
    <p:sldId id="874" r:id="rId6"/>
    <p:sldId id="875" r:id="rId7"/>
    <p:sldId id="876" r:id="rId8"/>
    <p:sldId id="877" r:id="rId9"/>
    <p:sldId id="623" r:id="rId10"/>
  </p:sldIdLst>
  <p:sldSz cx="9144000" cy="6858000" type="screen4x3"/>
  <p:notesSz cx="6858000" cy="9144000"/>
  <p:defaultTextStyle>
    <a:defPPr>
      <a:defRPr lang="en-GB"/>
    </a:defPPr>
    <a:lvl1pPr algn="r" rtl="1" fontAlgn="base">
      <a:spcBef>
        <a:spcPct val="0"/>
      </a:spcBef>
      <a:spcAft>
        <a:spcPct val="0"/>
      </a:spcAft>
      <a:defRPr sz="2000" b="1" kern="1200">
        <a:solidFill>
          <a:srgbClr val="000066"/>
        </a:solidFill>
        <a:latin typeface="Arial" pitchFamily="34" charset="0"/>
        <a:ea typeface="+mn-ea"/>
        <a:cs typeface="Arial" pitchFamily="34" charset="0"/>
      </a:defRPr>
    </a:lvl1pPr>
    <a:lvl2pPr marL="454810" indent="1586" algn="r" rtl="1" fontAlgn="base">
      <a:spcBef>
        <a:spcPct val="0"/>
      </a:spcBef>
      <a:spcAft>
        <a:spcPct val="0"/>
      </a:spcAft>
      <a:defRPr sz="2000" b="1" kern="1200">
        <a:solidFill>
          <a:srgbClr val="000066"/>
        </a:solidFill>
        <a:latin typeface="Arial" pitchFamily="34" charset="0"/>
        <a:ea typeface="+mn-ea"/>
        <a:cs typeface="Arial" pitchFamily="34" charset="0"/>
      </a:defRPr>
    </a:lvl2pPr>
    <a:lvl3pPr marL="911204" indent="1586" algn="r" rtl="1" fontAlgn="base">
      <a:spcBef>
        <a:spcPct val="0"/>
      </a:spcBef>
      <a:spcAft>
        <a:spcPct val="0"/>
      </a:spcAft>
      <a:defRPr sz="2000" b="1" kern="1200">
        <a:solidFill>
          <a:srgbClr val="000066"/>
        </a:solidFill>
        <a:latin typeface="Arial" pitchFamily="34" charset="0"/>
        <a:ea typeface="+mn-ea"/>
        <a:cs typeface="Arial" pitchFamily="34" charset="0"/>
      </a:defRPr>
    </a:lvl3pPr>
    <a:lvl4pPr marL="1367599" indent="1586" algn="r" rtl="1" fontAlgn="base">
      <a:spcBef>
        <a:spcPct val="0"/>
      </a:spcBef>
      <a:spcAft>
        <a:spcPct val="0"/>
      </a:spcAft>
      <a:defRPr sz="2000" b="1" kern="1200">
        <a:solidFill>
          <a:srgbClr val="000066"/>
        </a:solidFill>
        <a:latin typeface="Arial" pitchFamily="34" charset="0"/>
        <a:ea typeface="+mn-ea"/>
        <a:cs typeface="Arial" pitchFamily="34" charset="0"/>
      </a:defRPr>
    </a:lvl4pPr>
    <a:lvl5pPr marL="1823992" indent="1586" algn="r" rtl="1" fontAlgn="base">
      <a:spcBef>
        <a:spcPct val="0"/>
      </a:spcBef>
      <a:spcAft>
        <a:spcPct val="0"/>
      </a:spcAft>
      <a:defRPr sz="2000" b="1" kern="1200">
        <a:solidFill>
          <a:srgbClr val="000066"/>
        </a:solidFill>
        <a:latin typeface="Arial" pitchFamily="34" charset="0"/>
        <a:ea typeface="+mn-ea"/>
        <a:cs typeface="Arial" pitchFamily="34" charset="0"/>
      </a:defRPr>
    </a:lvl5pPr>
    <a:lvl6pPr marL="2281969" algn="l" defTabSz="912788" rtl="0" eaLnBrk="1" latinLnBrk="0" hangingPunct="1">
      <a:defRPr sz="2000" b="1" kern="1200">
        <a:solidFill>
          <a:srgbClr val="000066"/>
        </a:solidFill>
        <a:latin typeface="Arial" pitchFamily="34" charset="0"/>
        <a:ea typeface="+mn-ea"/>
        <a:cs typeface="Arial" pitchFamily="34" charset="0"/>
      </a:defRPr>
    </a:lvl6pPr>
    <a:lvl7pPr marL="2738365" algn="l" defTabSz="912788" rtl="0" eaLnBrk="1" latinLnBrk="0" hangingPunct="1">
      <a:defRPr sz="2000" b="1" kern="1200">
        <a:solidFill>
          <a:srgbClr val="000066"/>
        </a:solidFill>
        <a:latin typeface="Arial" pitchFamily="34" charset="0"/>
        <a:ea typeface="+mn-ea"/>
        <a:cs typeface="Arial" pitchFamily="34" charset="0"/>
      </a:defRPr>
    </a:lvl7pPr>
    <a:lvl8pPr marL="3194758" algn="l" defTabSz="912788" rtl="0" eaLnBrk="1" latinLnBrk="0" hangingPunct="1">
      <a:defRPr sz="2000" b="1" kern="1200">
        <a:solidFill>
          <a:srgbClr val="000066"/>
        </a:solidFill>
        <a:latin typeface="Arial" pitchFamily="34" charset="0"/>
        <a:ea typeface="+mn-ea"/>
        <a:cs typeface="Arial" pitchFamily="34" charset="0"/>
      </a:defRPr>
    </a:lvl8pPr>
    <a:lvl9pPr marL="3651149" algn="l" defTabSz="912788" rtl="0" eaLnBrk="1" latinLnBrk="0" hangingPunct="1">
      <a:defRPr sz="2000" b="1" kern="1200">
        <a:solidFill>
          <a:srgbClr val="000066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6699"/>
    <a:srgbClr val="99CCFF"/>
    <a:srgbClr val="99FF99"/>
    <a:srgbClr val="FFFF66"/>
    <a:srgbClr val="FFCC66"/>
    <a:srgbClr val="66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1329" autoAdjust="0"/>
  </p:normalViewPr>
  <p:slideViewPr>
    <p:cSldViewPr>
      <p:cViewPr>
        <p:scale>
          <a:sx n="47" d="100"/>
          <a:sy n="47" d="100"/>
        </p:scale>
        <p:origin x="-1795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RPM2014 </a:t>
            </a: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993199-7F0F-4CBD-B3A9-B138ABD97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803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RPM2014 </a:t>
            </a: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7640D5-A870-4364-8C18-CDB539DE0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991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8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12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759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39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1163" algn="l" defTabSz="9124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399" algn="l" defTabSz="9124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630" algn="l" defTabSz="9124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861" algn="l" defTabSz="9124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8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4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2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2913" y="1381125"/>
            <a:ext cx="8291512" cy="461168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1254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2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8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233" indent="0">
              <a:buNone/>
              <a:defRPr sz="1800"/>
            </a:lvl2pPr>
            <a:lvl3pPr marL="912466" indent="0">
              <a:buNone/>
              <a:defRPr sz="1600"/>
            </a:lvl3pPr>
            <a:lvl4pPr marL="1368699" indent="0">
              <a:buNone/>
              <a:defRPr sz="1400"/>
            </a:lvl4pPr>
            <a:lvl5pPr marL="1824933" indent="0">
              <a:buNone/>
              <a:defRPr sz="1400"/>
            </a:lvl5pPr>
            <a:lvl6pPr marL="2281163" indent="0">
              <a:buNone/>
              <a:defRPr sz="1400"/>
            </a:lvl6pPr>
            <a:lvl7pPr marL="2737399" indent="0">
              <a:buNone/>
              <a:defRPr sz="1400"/>
            </a:lvl7pPr>
            <a:lvl8pPr marL="3193630" indent="0">
              <a:buNone/>
              <a:defRPr sz="1400"/>
            </a:lvl8pPr>
            <a:lvl9pPr marL="36498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338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00200"/>
            <a:ext cx="3997325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500200"/>
            <a:ext cx="3998912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8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590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490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33" indent="0">
              <a:buNone/>
              <a:defRPr sz="2800"/>
            </a:lvl2pPr>
            <a:lvl3pPr marL="912466" indent="0">
              <a:buNone/>
              <a:defRPr sz="2400"/>
            </a:lvl3pPr>
            <a:lvl4pPr marL="1368699" indent="0">
              <a:buNone/>
              <a:defRPr sz="2000"/>
            </a:lvl4pPr>
            <a:lvl5pPr marL="1824933" indent="0">
              <a:buNone/>
              <a:defRPr sz="2000"/>
            </a:lvl5pPr>
            <a:lvl6pPr marL="2281163" indent="0">
              <a:buNone/>
              <a:defRPr sz="2000"/>
            </a:lvl6pPr>
            <a:lvl7pPr marL="2737399" indent="0">
              <a:buNone/>
              <a:defRPr sz="2000"/>
            </a:lvl7pPr>
            <a:lvl8pPr marL="3193630" indent="0">
              <a:buNone/>
              <a:defRPr sz="2000"/>
            </a:lvl8pPr>
            <a:lvl9pPr marL="364986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787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66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4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84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3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1" y="440738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1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028" indent="0">
              <a:buNone/>
              <a:defRPr sz="1600"/>
            </a:lvl2pPr>
            <a:lvl3pPr marL="800053" indent="0">
              <a:buNone/>
              <a:defRPr sz="1400"/>
            </a:lvl3pPr>
            <a:lvl4pPr marL="1200087" indent="0">
              <a:buNone/>
              <a:defRPr sz="1200"/>
            </a:lvl4pPr>
            <a:lvl5pPr marL="1600116" indent="0">
              <a:buNone/>
              <a:defRPr sz="1200"/>
            </a:lvl5pPr>
            <a:lvl6pPr marL="2000147" indent="0">
              <a:buNone/>
              <a:defRPr sz="1200"/>
            </a:lvl6pPr>
            <a:lvl7pPr marL="2400176" indent="0">
              <a:buNone/>
              <a:defRPr sz="1200"/>
            </a:lvl7pPr>
            <a:lvl8pPr marL="2800205" indent="0">
              <a:buNone/>
              <a:defRPr sz="1200"/>
            </a:lvl8pPr>
            <a:lvl9pPr marL="32002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370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542089"/>
            <a:ext cx="4080591" cy="43094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542089"/>
            <a:ext cx="4080591" cy="43094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2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28" indent="0">
              <a:buNone/>
              <a:defRPr sz="1800" b="1"/>
            </a:lvl2pPr>
            <a:lvl3pPr marL="800053" indent="0">
              <a:buNone/>
              <a:defRPr sz="1600" b="1"/>
            </a:lvl3pPr>
            <a:lvl4pPr marL="1200087" indent="0">
              <a:buNone/>
              <a:defRPr sz="1400" b="1"/>
            </a:lvl4pPr>
            <a:lvl5pPr marL="1600116" indent="0">
              <a:buNone/>
              <a:defRPr sz="1400" b="1"/>
            </a:lvl5pPr>
            <a:lvl6pPr marL="2000147" indent="0">
              <a:buNone/>
              <a:defRPr sz="1400" b="1"/>
            </a:lvl6pPr>
            <a:lvl7pPr marL="2400176" indent="0">
              <a:buNone/>
              <a:defRPr sz="1400" b="1"/>
            </a:lvl7pPr>
            <a:lvl8pPr marL="2800205" indent="0">
              <a:buNone/>
              <a:defRPr sz="1400" b="1"/>
            </a:lvl8pPr>
            <a:lvl9pPr marL="320023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28" indent="0">
              <a:buNone/>
              <a:defRPr sz="1800" b="1"/>
            </a:lvl2pPr>
            <a:lvl3pPr marL="800053" indent="0">
              <a:buNone/>
              <a:defRPr sz="1600" b="1"/>
            </a:lvl3pPr>
            <a:lvl4pPr marL="1200087" indent="0">
              <a:buNone/>
              <a:defRPr sz="1400" b="1"/>
            </a:lvl4pPr>
            <a:lvl5pPr marL="1600116" indent="0">
              <a:buNone/>
              <a:defRPr sz="1400" b="1"/>
            </a:lvl5pPr>
            <a:lvl6pPr marL="2000147" indent="0">
              <a:buNone/>
              <a:defRPr sz="1400" b="1"/>
            </a:lvl6pPr>
            <a:lvl7pPr marL="2400176" indent="0">
              <a:buNone/>
              <a:defRPr sz="1400" b="1"/>
            </a:lvl7pPr>
            <a:lvl8pPr marL="2800205" indent="0">
              <a:buNone/>
              <a:defRPr sz="1400" b="1"/>
            </a:lvl8pPr>
            <a:lvl9pPr marL="320023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3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233" indent="0">
              <a:buNone/>
              <a:defRPr sz="1800"/>
            </a:lvl2pPr>
            <a:lvl3pPr marL="912466" indent="0">
              <a:buNone/>
              <a:defRPr sz="1600"/>
            </a:lvl3pPr>
            <a:lvl4pPr marL="1368699" indent="0">
              <a:buNone/>
              <a:defRPr sz="1400"/>
            </a:lvl4pPr>
            <a:lvl5pPr marL="1824933" indent="0">
              <a:buNone/>
              <a:defRPr sz="1400"/>
            </a:lvl5pPr>
            <a:lvl6pPr marL="2281163" indent="0">
              <a:buNone/>
              <a:defRPr sz="1400"/>
            </a:lvl6pPr>
            <a:lvl7pPr marL="2737399" indent="0">
              <a:buNone/>
              <a:defRPr sz="1400"/>
            </a:lvl7pPr>
            <a:lvl8pPr marL="3193630" indent="0">
              <a:buNone/>
              <a:defRPr sz="1400"/>
            </a:lvl8pPr>
            <a:lvl9pPr marL="36498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58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7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970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2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2" y="143554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028" indent="0">
              <a:buNone/>
              <a:defRPr sz="1100"/>
            </a:lvl2pPr>
            <a:lvl3pPr marL="800053" indent="0">
              <a:buNone/>
              <a:defRPr sz="900"/>
            </a:lvl3pPr>
            <a:lvl4pPr marL="1200087" indent="0">
              <a:buNone/>
              <a:defRPr sz="800"/>
            </a:lvl4pPr>
            <a:lvl5pPr marL="1600116" indent="0">
              <a:buNone/>
              <a:defRPr sz="800"/>
            </a:lvl5pPr>
            <a:lvl6pPr marL="2000147" indent="0">
              <a:buNone/>
              <a:defRPr sz="800"/>
            </a:lvl6pPr>
            <a:lvl7pPr marL="2400176" indent="0">
              <a:buNone/>
              <a:defRPr sz="800"/>
            </a:lvl7pPr>
            <a:lvl8pPr marL="2800205" indent="0">
              <a:buNone/>
              <a:defRPr sz="800"/>
            </a:lvl8pPr>
            <a:lvl9pPr marL="320023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070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028" indent="0">
              <a:buNone/>
              <a:defRPr sz="2500"/>
            </a:lvl2pPr>
            <a:lvl3pPr marL="800053" indent="0">
              <a:buNone/>
              <a:defRPr sz="2100"/>
            </a:lvl3pPr>
            <a:lvl4pPr marL="1200087" indent="0">
              <a:buNone/>
              <a:defRPr sz="1800"/>
            </a:lvl4pPr>
            <a:lvl5pPr marL="1600116" indent="0">
              <a:buNone/>
              <a:defRPr sz="1800"/>
            </a:lvl5pPr>
            <a:lvl6pPr marL="2000147" indent="0">
              <a:buNone/>
              <a:defRPr sz="1800"/>
            </a:lvl6pPr>
            <a:lvl7pPr marL="2400176" indent="0">
              <a:buNone/>
              <a:defRPr sz="1800"/>
            </a:lvl7pPr>
            <a:lvl8pPr marL="2800205" indent="0">
              <a:buNone/>
              <a:defRPr sz="1800"/>
            </a:lvl8pPr>
            <a:lvl9pPr marL="3200233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028" indent="0">
              <a:buNone/>
              <a:defRPr sz="1100"/>
            </a:lvl2pPr>
            <a:lvl3pPr marL="800053" indent="0">
              <a:buNone/>
              <a:defRPr sz="900"/>
            </a:lvl3pPr>
            <a:lvl4pPr marL="1200087" indent="0">
              <a:buNone/>
              <a:defRPr sz="800"/>
            </a:lvl4pPr>
            <a:lvl5pPr marL="1600116" indent="0">
              <a:buNone/>
              <a:defRPr sz="800"/>
            </a:lvl5pPr>
            <a:lvl6pPr marL="2000147" indent="0">
              <a:buNone/>
              <a:defRPr sz="800"/>
            </a:lvl6pPr>
            <a:lvl7pPr marL="2400176" indent="0">
              <a:buNone/>
              <a:defRPr sz="800"/>
            </a:lvl7pPr>
            <a:lvl8pPr marL="2800205" indent="0">
              <a:buNone/>
              <a:defRPr sz="800"/>
            </a:lvl8pPr>
            <a:lvl9pPr marL="320023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063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21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515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27682" cy="58515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18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2539" y="1542089"/>
            <a:ext cx="8291501" cy="430946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89566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92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760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291512" cy="4611688"/>
          </a:xfrm>
        </p:spPr>
        <p:txBody>
          <a:bodyPr/>
          <a:lstStyle>
            <a:lvl5pPr marL="1838254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4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233" indent="0">
              <a:buNone/>
              <a:defRPr sz="1800"/>
            </a:lvl2pPr>
            <a:lvl3pPr marL="912466" indent="0">
              <a:buNone/>
              <a:defRPr sz="1600"/>
            </a:lvl3pPr>
            <a:lvl4pPr marL="1368699" indent="0">
              <a:buNone/>
              <a:defRPr sz="1400"/>
            </a:lvl4pPr>
            <a:lvl5pPr marL="1824933" indent="0">
              <a:buNone/>
              <a:defRPr sz="1400"/>
            </a:lvl5pPr>
            <a:lvl6pPr marL="2281163" indent="0">
              <a:buNone/>
              <a:defRPr sz="1400"/>
            </a:lvl6pPr>
            <a:lvl7pPr marL="2737399" indent="0">
              <a:buNone/>
              <a:defRPr sz="1400"/>
            </a:lvl7pPr>
            <a:lvl8pPr marL="3193630" indent="0">
              <a:buNone/>
              <a:defRPr sz="1400"/>
            </a:lvl8pPr>
            <a:lvl9pPr marL="36498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919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5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6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796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353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33" indent="0">
              <a:buNone/>
              <a:defRPr sz="2800"/>
            </a:lvl2pPr>
            <a:lvl3pPr marL="912466" indent="0">
              <a:buNone/>
              <a:defRPr sz="2400"/>
            </a:lvl3pPr>
            <a:lvl4pPr marL="1368699" indent="0">
              <a:buNone/>
              <a:defRPr sz="2000"/>
            </a:lvl4pPr>
            <a:lvl5pPr marL="1824933" indent="0">
              <a:buNone/>
              <a:defRPr sz="2000"/>
            </a:lvl5pPr>
            <a:lvl6pPr marL="2281163" indent="0">
              <a:buNone/>
              <a:defRPr sz="2000"/>
            </a:lvl6pPr>
            <a:lvl7pPr marL="2737399" indent="0">
              <a:buNone/>
              <a:defRPr sz="2000"/>
            </a:lvl7pPr>
            <a:lvl8pPr marL="3193630" indent="0">
              <a:buNone/>
              <a:defRPr sz="2000"/>
            </a:lvl8pPr>
            <a:lvl9pPr marL="364986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783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6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4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52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27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2913" y="1381125"/>
            <a:ext cx="8291512" cy="461168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81256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200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35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233" indent="0">
              <a:buNone/>
              <a:defRPr sz="1800"/>
            </a:lvl2pPr>
            <a:lvl3pPr marL="912466" indent="0">
              <a:buNone/>
              <a:defRPr sz="1600"/>
            </a:lvl3pPr>
            <a:lvl4pPr marL="1368699" indent="0">
              <a:buNone/>
              <a:defRPr sz="1400"/>
            </a:lvl4pPr>
            <a:lvl5pPr marL="1824933" indent="0">
              <a:buNone/>
              <a:defRPr sz="1400"/>
            </a:lvl5pPr>
            <a:lvl6pPr marL="2281163" indent="0">
              <a:buNone/>
              <a:defRPr sz="1400"/>
            </a:lvl6pPr>
            <a:lvl7pPr marL="2737399" indent="0">
              <a:buNone/>
              <a:defRPr sz="1400"/>
            </a:lvl7pPr>
            <a:lvl8pPr marL="3193630" indent="0">
              <a:buNone/>
              <a:defRPr sz="1400"/>
            </a:lvl8pPr>
            <a:lvl9pPr marL="36498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8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66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78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61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13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7055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33" indent="0">
              <a:buNone/>
              <a:defRPr sz="2800"/>
            </a:lvl2pPr>
            <a:lvl3pPr marL="912466" indent="0">
              <a:buNone/>
              <a:defRPr sz="2400"/>
            </a:lvl3pPr>
            <a:lvl4pPr marL="1368699" indent="0">
              <a:buNone/>
              <a:defRPr sz="2000"/>
            </a:lvl4pPr>
            <a:lvl5pPr marL="1824933" indent="0">
              <a:buNone/>
              <a:defRPr sz="2000"/>
            </a:lvl5pPr>
            <a:lvl6pPr marL="2281163" indent="0">
              <a:buNone/>
              <a:defRPr sz="2000"/>
            </a:lvl6pPr>
            <a:lvl7pPr marL="2737399" indent="0">
              <a:buNone/>
              <a:defRPr sz="2000"/>
            </a:lvl7pPr>
            <a:lvl8pPr marL="3193630" indent="0">
              <a:buNone/>
              <a:defRPr sz="2000"/>
            </a:lvl8pPr>
            <a:lvl9pPr marL="364986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81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80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50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4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68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72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2913" y="1381125"/>
            <a:ext cx="8291512" cy="461168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317171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76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5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33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33" indent="0">
              <a:buNone/>
              <a:defRPr sz="2800"/>
            </a:lvl2pPr>
            <a:lvl3pPr marL="912466" indent="0">
              <a:buNone/>
              <a:defRPr sz="2400"/>
            </a:lvl3pPr>
            <a:lvl4pPr marL="1368699" indent="0">
              <a:buNone/>
              <a:defRPr sz="2000"/>
            </a:lvl4pPr>
            <a:lvl5pPr marL="1824933" indent="0">
              <a:buNone/>
              <a:defRPr sz="2000"/>
            </a:lvl5pPr>
            <a:lvl6pPr marL="2281163" indent="0">
              <a:buNone/>
              <a:defRPr sz="2000"/>
            </a:lvl6pPr>
            <a:lvl7pPr marL="2737399" indent="0">
              <a:buNone/>
              <a:defRPr sz="2000"/>
            </a:lvl7pPr>
            <a:lvl8pPr marL="3193630" indent="0">
              <a:buNone/>
              <a:defRPr sz="2000"/>
            </a:lvl8pPr>
            <a:lvl9pPr marL="364986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69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8" tIns="45624" rIns="91248" bIns="45624"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8" tIns="45624" rIns="91248" bIns="45624" anchor="ctr"/>
          <a:lstStyle/>
          <a:p>
            <a:endParaRPr lang="en-US"/>
          </a:p>
        </p:txBody>
      </p:sp>
      <p:pic>
        <p:nvPicPr>
          <p:cNvPr id="1030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6233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2466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68699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4933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0710" indent="-34071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856" indent="-27890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1914" indent="-26781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57596" indent="-223444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4046" indent="-145791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1162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897400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53630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09859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6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99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3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6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99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30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61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5" y="1500198"/>
            <a:ext cx="8148637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27793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8" tIns="45624" rIns="91248" bIns="45624"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8" tIns="45624" rIns="91248" bIns="45624" anchor="ctr"/>
          <a:lstStyle/>
          <a:p>
            <a:endParaRPr lang="en-US"/>
          </a:p>
        </p:txBody>
      </p:sp>
      <p:pic>
        <p:nvPicPr>
          <p:cNvPr id="2056" name="Picture 8" descr="WHO-EN-BW-H"/>
          <p:cNvPicPr>
            <a:picLocks noChangeAspect="1" noChangeArrowheads="1"/>
          </p:cNvPicPr>
          <p:nvPr/>
        </p:nvPicPr>
        <p:blipFill>
          <a:blip r:embed="rId13" cstate="print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3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6233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2466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68699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4933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0710" indent="-34071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856" indent="-27890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1914" indent="-26781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57596" indent="-223444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4046" indent="-145791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1162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897400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53630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09859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6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99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3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6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99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30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61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541468"/>
            <a:ext cx="8291512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0" y="127793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07" tIns="40004" rIns="80007" bIns="40004"/>
          <a:lstStyle/>
          <a:p>
            <a:endParaRPr lang="en-US"/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0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07" tIns="40004" rIns="80007" bIns="40004" anchor="ctr"/>
          <a:lstStyle/>
          <a:p>
            <a:endParaRPr lang="en-US" sz="3400"/>
          </a:p>
        </p:txBody>
      </p:sp>
      <p:pic>
        <p:nvPicPr>
          <p:cNvPr id="3080" name="Picture 17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12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12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12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12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12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028" algn="ctr" defTabSz="91256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0053" algn="ctr" defTabSz="91256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0087" algn="ctr" defTabSz="91256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0116" algn="ctr" defTabSz="91256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0710" indent="-340710" algn="l" defTabSz="911204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856" indent="-280491" algn="l" defTabSz="91120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1914" indent="-269398" algn="l" defTabSz="91120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59181" indent="-225028" algn="l" defTabSz="91120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4046" indent="-145791" algn="r" defTabSz="911204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4898" indent="-145843" algn="r" defTabSz="91256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4927" indent="-145843" algn="r" defTabSz="91256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4957" indent="-145843" algn="r" defTabSz="91256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4987" indent="-145843" algn="r" defTabSz="91256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00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28" algn="l" defTabSz="8000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053" algn="l" defTabSz="8000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7" algn="l" defTabSz="8000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116" algn="l" defTabSz="8000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147" algn="l" defTabSz="8000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176" algn="l" defTabSz="8000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205" algn="l" defTabSz="8000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233" algn="l" defTabSz="80005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8" tIns="45624" rIns="91248" bIns="45624"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8" tIns="45624" rIns="91248" bIns="45624" anchor="ctr"/>
          <a:lstStyle/>
          <a:p>
            <a:endParaRPr lang="en-US"/>
          </a:p>
        </p:txBody>
      </p:sp>
      <p:pic>
        <p:nvPicPr>
          <p:cNvPr id="1030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6233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2466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68699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4933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0710" indent="-34071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856" indent="-27890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1914" indent="-26781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57596" indent="-223444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4046" indent="-145791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1162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897400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53630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09859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6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99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3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6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99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30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61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8" tIns="45624" rIns="91248" bIns="45624"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8" tIns="45624" rIns="91248" bIns="45624" anchor="ctr"/>
          <a:lstStyle/>
          <a:p>
            <a:endParaRPr lang="en-US"/>
          </a:p>
        </p:txBody>
      </p:sp>
      <p:pic>
        <p:nvPicPr>
          <p:cNvPr id="1030" name="Picture 8" descr="WHO-EN-white-H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467544" y="6169026"/>
            <a:ext cx="5041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rtl="0"/>
            <a:r>
              <a:rPr lang="en-GB" sz="1200" dirty="0" smtClean="0">
                <a:solidFill>
                  <a:srgbClr val="FFFFFF"/>
                </a:solidFill>
              </a:rPr>
              <a:t>BSS Joint Workshop, Session WCEC10, Thursday 20</a:t>
            </a:r>
            <a:r>
              <a:rPr lang="en-GB" sz="1200" baseline="30000" dirty="0" smtClean="0">
                <a:solidFill>
                  <a:srgbClr val="FFFFFF"/>
                </a:solidFill>
              </a:rPr>
              <a:t>th</a:t>
            </a:r>
            <a:r>
              <a:rPr lang="en-GB" sz="1200" dirty="0" smtClean="0">
                <a:solidFill>
                  <a:srgbClr val="FFFFFF"/>
                </a:solidFill>
              </a:rPr>
              <a:t> February 2014</a:t>
            </a:r>
          </a:p>
          <a:p>
            <a:pPr algn="l" rtl="0"/>
            <a:r>
              <a:rPr lang="en-GB" sz="1200" dirty="0" smtClean="0">
                <a:solidFill>
                  <a:srgbClr val="FFFFFF"/>
                </a:solidFill>
              </a:rPr>
              <a:t>ICRM2014, Riyadh, Saudi Arabia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6233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2466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68699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4933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0710" indent="-34071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856" indent="-27890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1914" indent="-26781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57596" indent="-223444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4046" indent="-145791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1162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897400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53630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09859" indent="-147326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6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99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3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63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99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30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61" algn="l" defTabSz="912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O-EN-BW-H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0350"/>
            <a:ext cx="34655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1216" y="5903893"/>
            <a:ext cx="90360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041400" rtl="0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Welcome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Address</a:t>
            </a:r>
            <a:endParaRPr lang="en-US" sz="1800" b="0" dirty="0">
              <a:solidFill>
                <a:schemeClr val="bg1"/>
              </a:solidFill>
            </a:endParaRPr>
          </a:p>
          <a:p>
            <a:pPr algn="ctr" defTabSz="1041400" rtl="0">
              <a:defRPr/>
            </a:pPr>
            <a:r>
              <a:rPr lang="en-US" sz="1800" b="0" i="1" dirty="0">
                <a:solidFill>
                  <a:schemeClr val="bg1"/>
                </a:solidFill>
              </a:rPr>
              <a:t>Dr Maria del Rosario Pérez</a:t>
            </a:r>
          </a:p>
          <a:p>
            <a:pPr algn="ctr" defTabSz="1041400" rtl="0">
              <a:defRPr/>
            </a:pPr>
            <a:r>
              <a:rPr lang="en-US" sz="1400" b="0" i="1" dirty="0">
                <a:solidFill>
                  <a:schemeClr val="bg1"/>
                </a:solidFill>
              </a:rPr>
              <a:t>Department Public Health and Environmental &amp; Social Determinants of Health (PHE)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1421177"/>
            <a:ext cx="379888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09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513" y="2282815"/>
            <a:ext cx="8973983" cy="350663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1800" dirty="0" smtClean="0">
                <a:ea typeface="SimSun" pitchFamily="2" charset="-122"/>
              </a:rPr>
              <a:t>On </a:t>
            </a:r>
            <a:r>
              <a:rPr lang="en-US" altLang="zh-CN" sz="1800" dirty="0" smtClean="0">
                <a:ea typeface="SimSun" pitchFamily="2" charset="-122"/>
              </a:rPr>
              <a:t>behalf of the </a:t>
            </a:r>
            <a:r>
              <a:rPr lang="en-US" altLang="zh-CN" sz="1800" b="1" dirty="0" smtClean="0">
                <a:ea typeface="SimSun" pitchFamily="2" charset="-122"/>
              </a:rPr>
              <a:t>World Health Organization</a:t>
            </a:r>
            <a:r>
              <a:rPr lang="en-US" altLang="zh-CN" sz="1800" dirty="0" smtClean="0">
                <a:ea typeface="SimSun" pitchFamily="2" charset="-122"/>
              </a:rPr>
              <a:t> it is a pleasure and a honor to welcome you to </a:t>
            </a:r>
            <a:r>
              <a:rPr lang="en-US" altLang="zh-CN" sz="1800" dirty="0" smtClean="0">
                <a:ea typeface="SimSun" pitchFamily="2" charset="-122"/>
              </a:rPr>
              <a:t>this </a:t>
            </a:r>
            <a:r>
              <a:rPr lang="en-US" altLang="zh-CN" sz="1800" b="1" dirty="0" smtClean="0">
                <a:ea typeface="SimSun" pitchFamily="2" charset="-122"/>
              </a:rPr>
              <a:t>Workshop on Justification and Optimization in Medical Exposures</a:t>
            </a:r>
            <a:r>
              <a:rPr lang="en-US" altLang="zh-CN" sz="1800" dirty="0" smtClean="0">
                <a:ea typeface="SimSun" pitchFamily="2" charset="-122"/>
              </a:rPr>
              <a:t> for Portuguese-speaking countries. </a:t>
            </a:r>
            <a:endParaRPr lang="en-US" altLang="zh-CN" sz="1800" dirty="0" smtClean="0">
              <a:ea typeface="SimSun" pitchFamily="2" charset="-122"/>
            </a:endParaRPr>
          </a:p>
          <a:p>
            <a:pPr eaLnBrk="1" hangingPunct="1">
              <a:defRPr/>
            </a:pPr>
            <a:r>
              <a:rPr lang="en-US" altLang="zh-CN" sz="1800" dirty="0" smtClean="0">
                <a:ea typeface="SimSun" pitchFamily="2" charset="-122"/>
              </a:rPr>
              <a:t>I wish </a:t>
            </a:r>
            <a:r>
              <a:rPr lang="en-US" altLang="zh-CN" sz="1800" dirty="0" smtClean="0">
                <a:ea typeface="SimSun" pitchFamily="2" charset="-122"/>
              </a:rPr>
              <a:t>to express our </a:t>
            </a:r>
            <a:r>
              <a:rPr lang="en-US" altLang="zh-CN" sz="1800" dirty="0">
                <a:ea typeface="SimSun" pitchFamily="2" charset="-122"/>
              </a:rPr>
              <a:t>gratitude to the </a:t>
            </a:r>
            <a:r>
              <a:rPr lang="en-US" altLang="zh-CN" sz="1800" b="1" dirty="0">
                <a:ea typeface="SimSun" pitchFamily="2" charset="-122"/>
              </a:rPr>
              <a:t>Portuguese </a:t>
            </a:r>
            <a:r>
              <a:rPr lang="pt-BR" altLang="zh-CN" sz="1800" b="1" dirty="0" smtClean="0">
                <a:ea typeface="SimSun" pitchFamily="2" charset="-122"/>
              </a:rPr>
              <a:t>Institute of Oncology Lisbon , </a:t>
            </a:r>
            <a:r>
              <a:rPr lang="pt-BR" altLang="zh-CN" sz="1800" b="1" dirty="0">
                <a:ea typeface="SimSun" pitchFamily="2" charset="-122"/>
              </a:rPr>
              <a:t>Francisco </a:t>
            </a:r>
            <a:r>
              <a:rPr lang="pt-BR" altLang="zh-CN" sz="1800" b="1" dirty="0" smtClean="0">
                <a:ea typeface="SimSun" pitchFamily="2" charset="-122"/>
              </a:rPr>
              <a:t>Gentil</a:t>
            </a:r>
            <a:r>
              <a:rPr lang="pt-BR" altLang="zh-CN" sz="1800" dirty="0" smtClean="0">
                <a:ea typeface="SimSun" pitchFamily="2" charset="-122"/>
              </a:rPr>
              <a:t> </a:t>
            </a:r>
            <a:r>
              <a:rPr lang="en-US" altLang="zh-CN" sz="1800" dirty="0" smtClean="0">
                <a:ea typeface="SimSun" pitchFamily="2" charset="-122"/>
              </a:rPr>
              <a:t>for </a:t>
            </a:r>
            <a:r>
              <a:rPr lang="en-US" altLang="zh-CN" sz="1800" dirty="0">
                <a:ea typeface="SimSun" pitchFamily="2" charset="-122"/>
              </a:rPr>
              <a:t>hosting this </a:t>
            </a:r>
            <a:r>
              <a:rPr lang="en-US" altLang="zh-CN" sz="1800" dirty="0" smtClean="0">
                <a:ea typeface="SimSun" pitchFamily="2" charset="-122"/>
              </a:rPr>
              <a:t>meeting. I congratulate the co-organizers: the </a:t>
            </a:r>
            <a:r>
              <a:rPr lang="en-US" altLang="zh-CN" sz="1800" b="1" dirty="0" smtClean="0">
                <a:ea typeface="SimSun" pitchFamily="2" charset="-122"/>
              </a:rPr>
              <a:t>Lisbon Technical Institute</a:t>
            </a:r>
            <a:r>
              <a:rPr lang="en-US" altLang="zh-CN" sz="1800" dirty="0" smtClean="0">
                <a:ea typeface="SimSun" pitchFamily="2" charset="-122"/>
              </a:rPr>
              <a:t>, the </a:t>
            </a:r>
            <a:r>
              <a:rPr lang="en-US" altLang="zh-CN" sz="1800" b="1" dirty="0" smtClean="0">
                <a:ea typeface="SimSun" pitchFamily="2" charset="-122"/>
              </a:rPr>
              <a:t>Coimbra Health School</a:t>
            </a:r>
            <a:r>
              <a:rPr lang="en-US" altLang="zh-CN" sz="1800" dirty="0" smtClean="0">
                <a:ea typeface="SimSun" pitchFamily="2" charset="-122"/>
              </a:rPr>
              <a:t>, the B</a:t>
            </a:r>
            <a:r>
              <a:rPr lang="en-US" altLang="zh-CN" sz="1800" b="1" dirty="0" smtClean="0">
                <a:ea typeface="SimSun" pitchFamily="2" charset="-122"/>
              </a:rPr>
              <a:t>razilian College of Radiology</a:t>
            </a:r>
            <a:r>
              <a:rPr lang="en-US" altLang="zh-CN" sz="1800" dirty="0" smtClean="0">
                <a:ea typeface="SimSun" pitchFamily="2" charset="-122"/>
              </a:rPr>
              <a:t> and the </a:t>
            </a:r>
            <a:r>
              <a:rPr lang="en-US" altLang="zh-CN" sz="1800" b="1" dirty="0" smtClean="0">
                <a:ea typeface="SimSun" pitchFamily="2" charset="-122"/>
              </a:rPr>
              <a:t>Portuguese Society of Radiology and </a:t>
            </a:r>
            <a:r>
              <a:rPr lang="en-US" altLang="zh-CN" sz="1800" b="1" dirty="0">
                <a:ea typeface="SimSun" pitchFamily="2" charset="-122"/>
              </a:rPr>
              <a:t>Nuclear </a:t>
            </a:r>
            <a:r>
              <a:rPr lang="en-US" altLang="zh-CN" sz="1800" b="1" dirty="0" smtClean="0">
                <a:ea typeface="SimSun" pitchFamily="2" charset="-122"/>
              </a:rPr>
              <a:t>Medicine</a:t>
            </a:r>
            <a:r>
              <a:rPr lang="en-US" altLang="zh-CN" sz="1800" dirty="0" smtClean="0">
                <a:ea typeface="SimSun" pitchFamily="2" charset="-122"/>
              </a:rPr>
              <a:t>, </a:t>
            </a:r>
            <a:r>
              <a:rPr lang="en-US" altLang="zh-CN" sz="1800" dirty="0">
                <a:ea typeface="SimSun" pitchFamily="2" charset="-122"/>
              </a:rPr>
              <a:t>for </a:t>
            </a:r>
            <a:r>
              <a:rPr lang="en-US" altLang="zh-CN" sz="1800" dirty="0" smtClean="0">
                <a:ea typeface="SimSun" pitchFamily="2" charset="-122"/>
              </a:rPr>
              <a:t>all the efforts undertaken in this regard. </a:t>
            </a:r>
          </a:p>
          <a:p>
            <a:pPr eaLnBrk="1" hangingPunct="1">
              <a:defRPr/>
            </a:pPr>
            <a:r>
              <a:rPr lang="en-US" altLang="zh-CN" sz="1800" dirty="0" smtClean="0">
                <a:ea typeface="SimSun" pitchFamily="2" charset="-122"/>
              </a:rPr>
              <a:t>WHO is </a:t>
            </a:r>
            <a:r>
              <a:rPr lang="en-US" altLang="zh-CN" sz="1800" dirty="0" smtClean="0">
                <a:ea typeface="SimSun" pitchFamily="2" charset="-122"/>
              </a:rPr>
              <a:t>pleased to </a:t>
            </a:r>
            <a:r>
              <a:rPr lang="en-US" altLang="zh-CN" sz="1800" dirty="0" smtClean="0">
                <a:ea typeface="SimSun" pitchFamily="2" charset="-122"/>
              </a:rPr>
              <a:t>cosponsor this </a:t>
            </a:r>
            <a:r>
              <a:rPr lang="en-US" altLang="zh-CN" sz="1800" dirty="0" smtClean="0">
                <a:ea typeface="SimSun" pitchFamily="2" charset="-122"/>
              </a:rPr>
              <a:t>event </a:t>
            </a:r>
            <a:r>
              <a:rPr lang="en-US" altLang="zh-CN" sz="1800" dirty="0" smtClean="0">
                <a:ea typeface="SimSun" pitchFamily="2" charset="-122"/>
              </a:rPr>
              <a:t>with the </a:t>
            </a:r>
            <a:r>
              <a:rPr lang="en-US" altLang="zh-CN" sz="1800" b="1" dirty="0" smtClean="0">
                <a:ea typeface="SimSun" pitchFamily="2" charset="-122"/>
              </a:rPr>
              <a:t>Ministry of Health</a:t>
            </a:r>
            <a:r>
              <a:rPr lang="en-US" altLang="zh-CN" sz="1800" dirty="0" smtClean="0">
                <a:ea typeface="SimSun" pitchFamily="2" charset="-122"/>
              </a:rPr>
              <a:t> and </a:t>
            </a:r>
            <a:r>
              <a:rPr lang="en-US" altLang="zh-CN" sz="1800" b="1" dirty="0" smtClean="0">
                <a:ea typeface="SimSun" pitchFamily="2" charset="-122"/>
              </a:rPr>
              <a:t>General Direction of Health of Portugal</a:t>
            </a:r>
            <a:r>
              <a:rPr lang="en-US" altLang="zh-CN" sz="1800" dirty="0" smtClean="0">
                <a:ea typeface="SimSun" pitchFamily="2" charset="-122"/>
              </a:rPr>
              <a:t>, </a:t>
            </a:r>
            <a:r>
              <a:rPr lang="en-US" altLang="zh-CN" sz="1800" b="1" dirty="0" smtClean="0">
                <a:ea typeface="SimSun" pitchFamily="2" charset="-122"/>
              </a:rPr>
              <a:t>Health Regulatory Body</a:t>
            </a:r>
            <a:r>
              <a:rPr lang="en-US" altLang="zh-CN" sz="1800" dirty="0" smtClean="0">
                <a:ea typeface="SimSun" pitchFamily="2" charset="-122"/>
              </a:rPr>
              <a:t>, the </a:t>
            </a:r>
            <a:r>
              <a:rPr lang="en-US" altLang="zh-CN" sz="1800" b="1" dirty="0" smtClean="0">
                <a:ea typeface="SimSun" pitchFamily="2" charset="-122"/>
              </a:rPr>
              <a:t>Portuguese Society of Physics</a:t>
            </a:r>
            <a:r>
              <a:rPr lang="en-US" altLang="zh-CN" sz="1800" dirty="0" smtClean="0">
                <a:ea typeface="SimSun" pitchFamily="2" charset="-122"/>
              </a:rPr>
              <a:t>, the </a:t>
            </a:r>
            <a:r>
              <a:rPr lang="en-US" altLang="zh-CN" sz="1800" b="1" dirty="0" smtClean="0">
                <a:ea typeface="SimSun" pitchFamily="2" charset="-122"/>
              </a:rPr>
              <a:t>Portuguese Society of Protection against Radiation</a:t>
            </a:r>
            <a:r>
              <a:rPr lang="en-US" altLang="zh-CN" sz="1800" dirty="0" smtClean="0">
                <a:ea typeface="SimSun" pitchFamily="2" charset="-122"/>
              </a:rPr>
              <a:t>, and </a:t>
            </a:r>
            <a:r>
              <a:rPr lang="en-US" altLang="zh-CN" sz="1800" dirty="0" smtClean="0">
                <a:ea typeface="SimSun" pitchFamily="2" charset="-122"/>
              </a:rPr>
              <a:t>the </a:t>
            </a:r>
            <a:r>
              <a:rPr lang="en-US" altLang="zh-CN" sz="1800" b="1" dirty="0" smtClean="0">
                <a:ea typeface="SimSun" pitchFamily="2" charset="-122"/>
              </a:rPr>
              <a:t>International Atomic Energy Agency</a:t>
            </a:r>
            <a:r>
              <a:rPr lang="en-US" altLang="zh-CN" sz="1800" dirty="0" smtClean="0">
                <a:ea typeface="SimSun" pitchFamily="2" charset="-122"/>
              </a:rPr>
              <a:t> (</a:t>
            </a:r>
            <a:r>
              <a:rPr lang="en-US" altLang="zh-CN" sz="1800" dirty="0" smtClean="0">
                <a:ea typeface="SimSun" pitchFamily="2" charset="-122"/>
              </a:rPr>
              <a:t>IAEA).</a:t>
            </a:r>
            <a:endParaRPr lang="en-US" altLang="zh-CN" sz="1800" dirty="0" smtClean="0">
              <a:ea typeface="SimSun" pitchFamily="2" charset="-122"/>
            </a:endParaRPr>
          </a:p>
          <a:p>
            <a:pPr eaLnBrk="1" hangingPunct="1">
              <a:defRPr/>
            </a:pPr>
            <a:endParaRPr lang="en-US" altLang="zh-CN" sz="2400" dirty="0" smtClean="0">
              <a:ea typeface="SimSun" pitchFamily="2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396"/>
            <a:ext cx="9152538" cy="227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5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540" y="2235956"/>
            <a:ext cx="9143999" cy="29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fontAlgn="base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5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4863" indent="-280988" algn="l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100">
                <a:solidFill>
                  <a:srgbClr val="000066"/>
                </a:solidFill>
                <a:latin typeface="+mn-lt"/>
                <a:cs typeface="+mn-cs"/>
              </a:defRPr>
            </a:lvl2pPr>
            <a:lvl3pPr marL="1255713" indent="-269875" algn="l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1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662113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1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1989138" indent="-147638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5pPr>
            <a:lvl6pPr marL="2446338" indent="-147638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6pPr>
            <a:lvl7pPr marL="2903538" indent="-147638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7pPr>
            <a:lvl8pPr marL="3360738" indent="-147638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8pPr>
            <a:lvl9pPr marL="3817938" indent="-147638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Health</a:t>
            </a:r>
            <a:r>
              <a:rPr lang="en-US" altLang="zh-CN" sz="1800" b="0" dirty="0" smtClean="0">
                <a:ea typeface="SimSun" pitchFamily="2" charset="-122"/>
              </a:rPr>
              <a:t> is defined in the WHO’s Constitution as ”</a:t>
            </a:r>
            <a:r>
              <a:rPr lang="en-US" altLang="zh-CN" sz="1800" i="1" dirty="0" smtClean="0">
                <a:ea typeface="SimSun" pitchFamily="2" charset="-122"/>
              </a:rPr>
              <a:t>a state of complete physical, mental and social well-being and not merely the absence of disease or infirmity</a:t>
            </a:r>
            <a:r>
              <a:rPr lang="en-US" altLang="zh-CN" sz="1800" b="0" dirty="0" smtClean="0">
                <a:ea typeface="SimSun" pitchFamily="2" charset="-122"/>
              </a:rPr>
              <a:t>". As the agency within the United Nations system with specific mandate on  public health, WHO’s objective is the </a:t>
            </a:r>
            <a:r>
              <a:rPr lang="en-US" altLang="zh-CN" sz="1800" i="1" dirty="0" smtClean="0">
                <a:ea typeface="SimSun" pitchFamily="2" charset="-122"/>
              </a:rPr>
              <a:t>attainment by all peoples of the highest possible level of health</a:t>
            </a:r>
            <a:r>
              <a:rPr lang="en-US" altLang="zh-CN" sz="1800" b="0" dirty="0" smtClean="0">
                <a:ea typeface="SimSun" pitchFamily="2" charset="-122"/>
              </a:rPr>
              <a:t>.  </a:t>
            </a:r>
            <a:r>
              <a:rPr lang="en-US" altLang="zh-CN" sz="1800" b="0" dirty="0" smtClean="0">
                <a:ea typeface="SimSun" pitchFamily="2" charset="-122"/>
              </a:rPr>
              <a:t>The purpose of this </a:t>
            </a:r>
            <a:r>
              <a:rPr lang="en-US" altLang="zh-CN" sz="1800" b="0" dirty="0" smtClean="0">
                <a:ea typeface="SimSun" pitchFamily="2" charset="-122"/>
              </a:rPr>
              <a:t>Workshop </a:t>
            </a:r>
            <a:r>
              <a:rPr lang="en-US" altLang="zh-CN" sz="1800" b="0" dirty="0" smtClean="0">
                <a:ea typeface="SimSun" pitchFamily="2" charset="-122"/>
              </a:rPr>
              <a:t>is consistent with this.</a:t>
            </a:r>
          </a:p>
          <a:p>
            <a:pPr>
              <a:defRPr/>
            </a:pPr>
            <a:r>
              <a:rPr lang="en-US" altLang="zh-CN" sz="1800" b="0" dirty="0" smtClean="0">
                <a:ea typeface="SimSun" pitchFamily="2" charset="-122"/>
              </a:rPr>
              <a:t>Over the past decade there have been major advances in health technology and medical devices using radiation for diagnostic and therapeutic purposes. </a:t>
            </a:r>
            <a:r>
              <a:rPr lang="en-US" altLang="zh-CN" sz="1800" b="0" dirty="0" smtClean="0">
                <a:ea typeface="SimSun" pitchFamily="2" charset="-122"/>
              </a:rPr>
              <a:t>The use of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r</a:t>
            </a:r>
            <a:r>
              <a:rPr lang="en-US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adiation in medicine</a:t>
            </a:r>
            <a:r>
              <a:rPr lang="en-US" altLang="zh-CN" sz="1800" b="0" dirty="0" smtClean="0">
                <a:ea typeface="SimSun" pitchFamily="2" charset="-122"/>
              </a:rPr>
              <a:t> </a:t>
            </a:r>
            <a:r>
              <a:rPr lang="en-US" altLang="zh-CN" sz="1800" b="0" dirty="0" smtClean="0">
                <a:ea typeface="SimSun" pitchFamily="2" charset="-122"/>
              </a:rPr>
              <a:t>brings enormous benefits to health care and, at the same time, poses significant challenges in terms of safety and quality.  </a:t>
            </a:r>
            <a:endParaRPr lang="en-US" altLang="zh-CN" sz="1800" b="0" dirty="0" smtClean="0">
              <a:ea typeface="SimSun" pitchFamily="2" charset="-122"/>
            </a:endParaRPr>
          </a:p>
          <a:p>
            <a:pPr>
              <a:defRPr/>
            </a:pPr>
            <a:r>
              <a:rPr lang="en-US" altLang="zh-CN" sz="1800" b="0" dirty="0" smtClean="0">
                <a:ea typeface="SimSun" pitchFamily="2" charset="-122"/>
              </a:rPr>
              <a:t>We all, as partners of </a:t>
            </a:r>
            <a:r>
              <a:rPr lang="en-US" altLang="zh-CN" sz="1800" b="0" dirty="0">
                <a:ea typeface="SimSun" pitchFamily="2" charset="-122"/>
              </a:rPr>
              <a:t>this </a:t>
            </a:r>
            <a:r>
              <a:rPr lang="en-US" altLang="zh-CN" sz="1800" b="0" dirty="0" smtClean="0">
                <a:ea typeface="SimSun" pitchFamily="2" charset="-122"/>
              </a:rPr>
              <a:t>Workshop, </a:t>
            </a:r>
            <a:r>
              <a:rPr lang="en-US" altLang="zh-CN" sz="1800" b="0" dirty="0">
                <a:ea typeface="SimSun" pitchFamily="2" charset="-122"/>
              </a:rPr>
              <a:t>share a common goal: </a:t>
            </a:r>
            <a:r>
              <a:rPr lang="en-US" altLang="zh-CN" sz="1800" b="0" dirty="0" smtClean="0">
                <a:ea typeface="SimSun" pitchFamily="2" charset="-122"/>
              </a:rPr>
              <a:t>the continuous improvement of health </a:t>
            </a:r>
            <a:r>
              <a:rPr lang="en-US" altLang="zh-CN" sz="1800" b="0" dirty="0">
                <a:ea typeface="SimSun" pitchFamily="2" charset="-122"/>
              </a:rPr>
              <a:t>service quality and </a:t>
            </a:r>
            <a:r>
              <a:rPr lang="en-US" altLang="zh-CN" sz="1800" b="0" dirty="0" smtClean="0">
                <a:ea typeface="SimSun" pitchFamily="2" charset="-122"/>
              </a:rPr>
              <a:t>the safeguard of  </a:t>
            </a:r>
            <a:r>
              <a:rPr lang="en-US" altLang="zh-CN" sz="1800" b="0" dirty="0">
                <a:ea typeface="SimSun" pitchFamily="2" charset="-122"/>
              </a:rPr>
              <a:t>quality assurance standards </a:t>
            </a:r>
            <a:r>
              <a:rPr lang="en-US" altLang="zh-CN" sz="1800" b="0" dirty="0" smtClean="0">
                <a:ea typeface="SimSun" pitchFamily="2" charset="-122"/>
              </a:rPr>
              <a:t>in </a:t>
            </a:r>
            <a:r>
              <a:rPr lang="en-US" altLang="zh-CN" sz="1800" b="0" dirty="0">
                <a:ea typeface="SimSun" pitchFamily="2" charset="-122"/>
              </a:rPr>
              <a:t>health </a:t>
            </a:r>
            <a:r>
              <a:rPr lang="en-US" altLang="zh-CN" sz="1800" b="0" dirty="0" smtClean="0">
                <a:ea typeface="SimSun" pitchFamily="2" charset="-122"/>
              </a:rPr>
              <a:t>service delivery worldwide. </a:t>
            </a:r>
            <a:endParaRPr lang="en-US" altLang="zh-CN" sz="1800" b="0" dirty="0">
              <a:ea typeface="SimSun" pitchFamily="2" charset="-122"/>
            </a:endParaRPr>
          </a:p>
          <a:p>
            <a:pPr>
              <a:defRPr/>
            </a:pPr>
            <a:endParaRPr lang="en-US" altLang="zh-CN" sz="2400" dirty="0" smtClean="0">
              <a:ea typeface="SimSun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396"/>
            <a:ext cx="9152538" cy="227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48880"/>
            <a:ext cx="9144000" cy="3602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Good health services</a:t>
            </a:r>
            <a:r>
              <a:rPr lang="en-US" altLang="zh-CN" sz="1900" kern="1200" dirty="0" smtClean="0">
                <a:ea typeface="SimSun" pitchFamily="2" charset="-122"/>
              </a:rPr>
              <a:t> deliver safe and effective health interventions to those that need them, when and where needed, with minimum waste of resources. This requires an environment that fosters </a:t>
            </a:r>
            <a:r>
              <a:rPr lang="en-US" altLang="zh-CN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excellence in clinical care</a:t>
            </a:r>
            <a:r>
              <a:rPr lang="en-US" altLang="zh-CN" sz="1900" kern="1200" dirty="0" smtClean="0">
                <a:ea typeface="SimSun" pitchFamily="2" charset="-122"/>
              </a:rPr>
              <a:t>,  aspiring to move beyond benchmarks to achieve </a:t>
            </a:r>
            <a:r>
              <a:rPr lang="en-US" altLang="zh-CN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highest attainable levels of health services.</a:t>
            </a:r>
            <a:r>
              <a:rPr lang="en-US" altLang="zh-CN" sz="1900" kern="1200" dirty="0" smtClean="0">
                <a:ea typeface="SimSun" pitchFamily="2" charset="-122"/>
              </a:rPr>
              <a:t> </a:t>
            </a:r>
          </a:p>
          <a:p>
            <a:pPr eaLnBrk="1" hangingPunct="1">
              <a:defRPr/>
            </a:pPr>
            <a:r>
              <a:rPr lang="en-US" altLang="zh-CN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Good medical practice </a:t>
            </a:r>
            <a:r>
              <a:rPr lang="en-US" altLang="zh-CN" sz="1900" kern="1200" dirty="0" smtClean="0">
                <a:ea typeface="SimSun" pitchFamily="2" charset="-122"/>
              </a:rPr>
              <a:t>encompasses </a:t>
            </a:r>
            <a:r>
              <a:rPr lang="en-US" altLang="zh-CN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radiation safety i</a:t>
            </a:r>
            <a:r>
              <a:rPr lang="en-US" altLang="zh-CN" sz="1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n health care</a:t>
            </a:r>
            <a:r>
              <a:rPr lang="en-US" altLang="zh-CN" sz="1900" kern="1200" dirty="0">
                <a:ea typeface="SimSun" pitchFamily="2" charset="-122"/>
              </a:rPr>
              <a:t>, </a:t>
            </a:r>
            <a:r>
              <a:rPr lang="en-US" altLang="zh-CN" sz="1900" kern="1200" dirty="0" smtClean="0">
                <a:ea typeface="SimSun" pitchFamily="2" charset="-122"/>
              </a:rPr>
              <a:t>which  </a:t>
            </a:r>
            <a:r>
              <a:rPr lang="en-US" altLang="zh-CN" sz="1900" kern="1200" dirty="0">
                <a:ea typeface="SimSun" pitchFamily="2" charset="-122"/>
              </a:rPr>
              <a:t>is the ultimate purpose of the </a:t>
            </a:r>
            <a:r>
              <a:rPr lang="en-US" altLang="zh-CN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WHO Global </a:t>
            </a:r>
            <a:r>
              <a:rPr lang="en-US" altLang="zh-CN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Initiative on Radiation Safety in Health Care Settings</a:t>
            </a:r>
            <a:r>
              <a:rPr lang="en-US" altLang="zh-CN" sz="19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.</a:t>
            </a:r>
            <a:r>
              <a:rPr lang="en-US" altLang="zh-CN" sz="1900" kern="1200" dirty="0" smtClean="0">
                <a:ea typeface="SimSun" pitchFamily="2" charset="-122"/>
              </a:rPr>
              <a:t>  </a:t>
            </a:r>
            <a:r>
              <a:rPr lang="en-US" altLang="zh-CN" sz="1900" kern="1200" dirty="0" smtClean="0">
                <a:ea typeface="SimSun" pitchFamily="2" charset="-122"/>
              </a:rPr>
              <a:t>WHO </a:t>
            </a:r>
            <a:r>
              <a:rPr lang="en-US" altLang="zh-CN" sz="1900" kern="1200" dirty="0" smtClean="0">
                <a:ea typeface="SimSun" pitchFamily="2" charset="-122"/>
              </a:rPr>
              <a:t>is pleased to </a:t>
            </a:r>
            <a:r>
              <a:rPr lang="en-US" altLang="zh-CN" sz="1900" kern="1200" dirty="0" smtClean="0">
                <a:ea typeface="SimSun" pitchFamily="2" charset="-122"/>
              </a:rPr>
              <a:t>collaborate with global, regional and national partners to </a:t>
            </a:r>
            <a:r>
              <a:rPr lang="en-US" altLang="zh-CN" sz="1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improve quality and safety in radiation medicine</a:t>
            </a:r>
            <a:r>
              <a:rPr lang="en-US" altLang="zh-CN" sz="1900" kern="1200" dirty="0" smtClean="0">
                <a:ea typeface="SimSun" pitchFamily="2" charset="-122"/>
              </a:rPr>
              <a:t>. The comprehensive agenda to be covered </a:t>
            </a:r>
            <a:r>
              <a:rPr lang="en-US" altLang="zh-CN" sz="1900" kern="1200" dirty="0" smtClean="0">
                <a:ea typeface="SimSun" pitchFamily="2" charset="-122"/>
              </a:rPr>
              <a:t>these forthcoming three days calls </a:t>
            </a:r>
            <a:r>
              <a:rPr lang="en-US" altLang="zh-CN" sz="1900" kern="1200" dirty="0" smtClean="0">
                <a:ea typeface="SimSun" pitchFamily="2" charset="-122"/>
              </a:rPr>
              <a:t>for readiness to share knowledge &amp; expertise and to learn from others.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396"/>
            <a:ext cx="9152538" cy="227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08312" y="6234018"/>
            <a:ext cx="8064896" cy="5845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184" tIns="45592" rIns="91184" bIns="45592">
            <a:spAutoFit/>
          </a:bodyPr>
          <a:lstStyle>
            <a:lvl1pPr algn="l" defTabSz="1042988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 defTabSz="1042988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1042988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1042988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1042988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3200" i="1" dirty="0" err="1">
                <a:solidFill>
                  <a:schemeClr val="bg1"/>
                </a:solidFill>
              </a:rPr>
              <a:t>Benvindos</a:t>
            </a:r>
            <a:r>
              <a:rPr lang="en-GB" sz="3200" i="1" dirty="0">
                <a:solidFill>
                  <a:schemeClr val="bg1"/>
                </a:solidFill>
              </a:rPr>
              <a:t> </a:t>
            </a:r>
            <a:r>
              <a:rPr lang="en-GB" sz="3200" i="1" dirty="0">
                <a:solidFill>
                  <a:schemeClr val="bg1"/>
                </a:solidFill>
              </a:rPr>
              <a:t>e </a:t>
            </a:r>
            <a:r>
              <a:rPr lang="en-GB" sz="3200" i="1" dirty="0" err="1">
                <a:solidFill>
                  <a:schemeClr val="bg1"/>
                </a:solidFill>
              </a:rPr>
              <a:t>muito</a:t>
            </a:r>
            <a:r>
              <a:rPr lang="en-GB" sz="3200" i="1" dirty="0">
                <a:solidFill>
                  <a:schemeClr val="bg1"/>
                </a:solidFill>
              </a:rPr>
              <a:t> </a:t>
            </a:r>
            <a:r>
              <a:rPr lang="en-GB" sz="3200" i="1" dirty="0" err="1">
                <a:solidFill>
                  <a:schemeClr val="bg1"/>
                </a:solidFill>
              </a:rPr>
              <a:t>obrigada</a:t>
            </a:r>
            <a:r>
              <a:rPr lang="en-GB" sz="3200" i="1" dirty="0">
                <a:solidFill>
                  <a:schemeClr val="bg1"/>
                </a:solidFill>
              </a:rPr>
              <a:t> !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" y="0"/>
            <a:ext cx="9088223" cy="225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404" y="4736029"/>
            <a:ext cx="8900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I wish you a productive and successful </a:t>
            </a:r>
            <a:r>
              <a:rPr lang="en-US" sz="3200" i="1" dirty="0" smtClean="0">
                <a:solidFill>
                  <a:schemeClr val="bg1"/>
                </a:solidFill>
              </a:rPr>
              <a:t>workshop </a:t>
            </a:r>
            <a:r>
              <a:rPr lang="en-US" sz="3200" i="1" dirty="0">
                <a:solidFill>
                  <a:schemeClr val="bg1"/>
                </a:solidFill>
              </a:rPr>
              <a:t>and an enjoyable stay in Lisbon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24581" name="Picture 5" descr="Instituto Português de Oncologia de Lisboa, Francisco Gentil, E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6241"/>
            <a:ext cx="9088224" cy="24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sID">
  <a:themeElements>
    <a:clrScheme name="VisID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Vis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is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22303</TotalTime>
  <Words>459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master</vt:lpstr>
      <vt:lpstr>VisID</vt:lpstr>
      <vt:lpstr>1_master</vt:lpstr>
      <vt:lpstr>2_master</vt:lpstr>
      <vt:lpstr>3_master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WHO</dc:creator>
  <cp:lastModifiedBy>PEREZ, Maria Del Rosario</cp:lastModifiedBy>
  <cp:revision>510</cp:revision>
  <dcterms:created xsi:type="dcterms:W3CDTF">2007-10-15T09:04:16Z</dcterms:created>
  <dcterms:modified xsi:type="dcterms:W3CDTF">2015-09-10T04:41:16Z</dcterms:modified>
</cp:coreProperties>
</file>