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6"/>
  </p:notesMasterIdLst>
  <p:handoutMasterIdLst>
    <p:handoutMasterId r:id="rId17"/>
  </p:handoutMasterIdLst>
  <p:sldIdLst>
    <p:sldId id="256" r:id="rId2"/>
    <p:sldId id="387" r:id="rId3"/>
    <p:sldId id="390" r:id="rId4"/>
    <p:sldId id="391" r:id="rId5"/>
    <p:sldId id="372" r:id="rId6"/>
    <p:sldId id="382" r:id="rId7"/>
    <p:sldId id="384" r:id="rId8"/>
    <p:sldId id="385" r:id="rId9"/>
    <p:sldId id="386" r:id="rId10"/>
    <p:sldId id="377" r:id="rId11"/>
    <p:sldId id="380" r:id="rId12"/>
    <p:sldId id="393" r:id="rId13"/>
    <p:sldId id="388" r:id="rId14"/>
    <p:sldId id="392"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BAB"/>
    <a:srgbClr val="CED30B"/>
    <a:srgbClr val="000066"/>
    <a:srgbClr val="FFFFCC"/>
    <a:srgbClr val="FFFF00"/>
    <a:srgbClr val="FF1717"/>
    <a:srgbClr val="00AFFF"/>
    <a:srgbClr val="0087D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94664" autoAdjust="0"/>
  </p:normalViewPr>
  <p:slideViewPr>
    <p:cSldViewPr>
      <p:cViewPr>
        <p:scale>
          <a:sx n="80" d="100"/>
          <a:sy n="80" d="100"/>
        </p:scale>
        <p:origin x="-666" y="-516"/>
      </p:cViewPr>
      <p:guideLst>
        <p:guide orient="horz" pos="3378"/>
        <p:guide orient="horz" pos="4156"/>
        <p:guide orient="horz" pos="2289"/>
        <p:guide orient="horz" pos="2505"/>
        <p:guide orient="horz" pos="4110"/>
        <p:guide pos="2880"/>
        <p:guide pos="1020"/>
        <p:guide pos="385"/>
        <p:guide pos="5759"/>
        <p:guide pos="590"/>
        <p:guide pos="6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884"/>
    </p:cViewPr>
  </p:sorterViewPr>
  <p:notesViewPr>
    <p:cSldViewPr>
      <p:cViewPr>
        <p:scale>
          <a:sx n="100" d="100"/>
          <a:sy n="100" d="100"/>
        </p:scale>
        <p:origin x="-888" y="8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49155"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CD5242CC-8EE4-4C77-AAC5-4B47BD7EAD58}" type="datetimeFigureOut">
              <a:rPr lang="fr-FR"/>
              <a:pPr>
                <a:defRPr/>
              </a:pPr>
              <a:t>11/09/2015</a:t>
            </a:fld>
            <a:endParaRPr lang="fr-FR"/>
          </a:p>
        </p:txBody>
      </p:sp>
      <p:sp>
        <p:nvSpPr>
          <p:cNvPr id="4915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49157"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7E5BB90-16C3-47D6-AC4F-328E0BF00518}" type="slidenum">
              <a:rPr lang="fr-FR"/>
              <a:pPr>
                <a:defRPr/>
              </a:pPr>
              <a:t>‹nº›</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9A78EFAE-F060-4F7C-93E9-E472FC6915EA}" type="datetimeFigureOut">
              <a:rPr lang="en-US"/>
              <a:pPr>
                <a:defRPr/>
              </a:pPr>
              <a:t>9/11/2015</a:t>
            </a:fld>
            <a:endParaRPr lang="en-US"/>
          </a:p>
        </p:txBody>
      </p:sp>
      <p:sp>
        <p:nvSpPr>
          <p:cNvPr id="4" name="Slide Image Placeholder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DDDED73-B16F-4A7C-970F-D49BEEB9911D}"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GB" dirty="0"/>
              <a:t>The </a:t>
            </a:r>
            <a:r>
              <a:rPr lang="en-GB" b="1" dirty="0"/>
              <a:t>medical imaging equipment market</a:t>
            </a:r>
            <a:r>
              <a:rPr lang="en-GB" dirty="0"/>
              <a:t>, as reported by COCIR – the European Trade Association representing the medical imaging, health ICT and electromedical industries</a:t>
            </a:r>
            <a:endParaRPr lang="en-GB" sz="1100" dirty="0"/>
          </a:p>
          <a:p>
            <a:pPr lvl="1">
              <a:defRPr/>
            </a:pPr>
            <a:r>
              <a:rPr lang="en-GB" dirty="0"/>
              <a:t>The global market for medical equipment is worth €80 billion with around €28 billion in Europe, and of this </a:t>
            </a:r>
            <a:r>
              <a:rPr lang="en-GB" b="1" dirty="0"/>
              <a:t>up to</a:t>
            </a:r>
            <a:r>
              <a:rPr lang="en-GB" dirty="0"/>
              <a:t> </a:t>
            </a:r>
            <a:r>
              <a:rPr lang="en-GB" b="1" dirty="0"/>
              <a:t>€20 billion</a:t>
            </a:r>
            <a:r>
              <a:rPr lang="en-GB" dirty="0"/>
              <a:t> for medical imaging equipment</a:t>
            </a:r>
            <a:endParaRPr lang="en-GB" sz="1100" dirty="0"/>
          </a:p>
          <a:p>
            <a:pPr lvl="1">
              <a:defRPr/>
            </a:pPr>
            <a:r>
              <a:rPr lang="en-GB" dirty="0"/>
              <a:t>Medical imaging is among the most </a:t>
            </a:r>
            <a:r>
              <a:rPr lang="en-GB" b="1" dirty="0"/>
              <a:t>innovative and dynamic</a:t>
            </a:r>
            <a:r>
              <a:rPr lang="en-GB" dirty="0"/>
              <a:t> industry sectors in Europe and globally – annual growth rate of 5% and investments in R&amp;D representing up to 8% of sales volume.</a:t>
            </a:r>
            <a:endParaRPr lang="en-GB" sz="1400" dirty="0"/>
          </a:p>
          <a:p>
            <a:pPr>
              <a:defRPr/>
            </a:pPr>
            <a:r>
              <a:rPr lang="en-GB" dirty="0"/>
              <a:t>Number of </a:t>
            </a:r>
            <a:r>
              <a:rPr lang="en-GB" b="1" dirty="0"/>
              <a:t>'radiation workers'</a:t>
            </a:r>
            <a:r>
              <a:rPr lang="en-GB" dirty="0"/>
              <a:t>, as</a:t>
            </a:r>
            <a:r>
              <a:rPr lang="en-GB" b="1" dirty="0"/>
              <a:t> </a:t>
            </a:r>
            <a:r>
              <a:rPr lang="en-GB" dirty="0"/>
              <a:t>reported by ESOREX – the European Platform for Occupational Radiation Exposure</a:t>
            </a:r>
            <a:r>
              <a:rPr lang="en-GB" sz="1050" dirty="0"/>
              <a:t> (2013 (rounded) data for 22 countries; big missing countries – Italy, Poland, UK)</a:t>
            </a:r>
            <a:endParaRPr lang="en-GB" sz="1100" dirty="0"/>
          </a:p>
          <a:p>
            <a:pPr lvl="1">
              <a:defRPr/>
            </a:pPr>
            <a:r>
              <a:rPr lang="en-GB" dirty="0"/>
              <a:t>About </a:t>
            </a:r>
            <a:r>
              <a:rPr lang="en-GB" b="1" dirty="0"/>
              <a:t>1 million total</a:t>
            </a:r>
            <a:r>
              <a:rPr lang="en-GB" dirty="0"/>
              <a:t> number of monitored workers in the EU</a:t>
            </a:r>
            <a:endParaRPr lang="en-GB" sz="1100" dirty="0"/>
          </a:p>
          <a:p>
            <a:pPr lvl="1">
              <a:defRPr/>
            </a:pPr>
            <a:r>
              <a:rPr lang="en-GB" b="1" dirty="0"/>
              <a:t>Medical</a:t>
            </a:r>
            <a:r>
              <a:rPr lang="en-GB" dirty="0"/>
              <a:t> – about 700 000 workers, </a:t>
            </a:r>
            <a:r>
              <a:rPr lang="en-GB" b="1" dirty="0"/>
              <a:t>more than 2/3 of all monitored workers</a:t>
            </a:r>
            <a:endParaRPr lang="en-GB" sz="1100" dirty="0"/>
          </a:p>
          <a:p>
            <a:pPr lvl="1">
              <a:defRPr/>
            </a:pPr>
            <a:r>
              <a:rPr lang="en-GB" dirty="0"/>
              <a:t>Nuclear – about 120 000 workers, a bit more than 10% of all monitored</a:t>
            </a:r>
            <a:endParaRPr lang="en-GB" sz="1400" dirty="0"/>
          </a:p>
          <a:p>
            <a:pPr lvl="1">
              <a:defRPr/>
            </a:pPr>
            <a:r>
              <a:rPr lang="en-GB" dirty="0"/>
              <a:t>Other (industry, research, etc.) – about 200 000 workers, about 20</a:t>
            </a:r>
            <a:r>
              <a:rPr lang="en-GB" dirty="0" smtClean="0"/>
              <a:t>%</a:t>
            </a:r>
          </a:p>
          <a:p>
            <a:pPr>
              <a:defRPr/>
            </a:pPr>
            <a:r>
              <a:rPr lang="fr-FR" dirty="0"/>
              <a:t>EU </a:t>
            </a:r>
            <a:r>
              <a:rPr lang="fr-FR" b="1" dirty="0"/>
              <a:t>population doses</a:t>
            </a:r>
            <a:r>
              <a:rPr lang="fr-FR" dirty="0"/>
              <a:t> </a:t>
            </a:r>
            <a:r>
              <a:rPr lang="fr-FR" dirty="0" err="1"/>
              <a:t>from</a:t>
            </a:r>
            <a:r>
              <a:rPr lang="fr-FR" dirty="0"/>
              <a:t> </a:t>
            </a:r>
            <a:r>
              <a:rPr lang="fr-FR" dirty="0" err="1"/>
              <a:t>medical</a:t>
            </a:r>
            <a:r>
              <a:rPr lang="fr-FR" dirty="0"/>
              <a:t> </a:t>
            </a:r>
            <a:r>
              <a:rPr lang="fr-FR" dirty="0" err="1"/>
              <a:t>exposure</a:t>
            </a:r>
            <a:r>
              <a:rPr lang="fr-FR" dirty="0"/>
              <a:t>:</a:t>
            </a:r>
            <a:endParaRPr lang="en-GB" sz="1100" dirty="0"/>
          </a:p>
          <a:p>
            <a:pPr lvl="1">
              <a:defRPr/>
            </a:pPr>
            <a:r>
              <a:rPr lang="en-GB" sz="1600" dirty="0"/>
              <a:t>On average, an EU citizen will have </a:t>
            </a:r>
            <a:r>
              <a:rPr lang="en-GB" sz="1600" b="1" dirty="0"/>
              <a:t>one x-ray procedures</a:t>
            </a:r>
            <a:r>
              <a:rPr lang="en-GB" sz="1600" dirty="0"/>
              <a:t> </a:t>
            </a:r>
            <a:r>
              <a:rPr lang="en-GB" sz="1600" b="1" dirty="0"/>
              <a:t>per year</a:t>
            </a:r>
            <a:r>
              <a:rPr lang="en-GB" b="1" dirty="0"/>
              <a:t> </a:t>
            </a:r>
            <a:r>
              <a:rPr lang="en-GB" dirty="0"/>
              <a:t>(including dental, "high-dose" x-ray procedures, such as computed tomography (CT), fluoroscopy, interventional radiology form less than 15% of the total number of procedures)</a:t>
            </a:r>
            <a:endParaRPr lang="en-GB" sz="1400" dirty="0"/>
          </a:p>
          <a:p>
            <a:pPr lvl="1">
              <a:defRPr/>
            </a:pPr>
            <a:r>
              <a:rPr lang="en-GB" dirty="0"/>
              <a:t>By far the </a:t>
            </a:r>
            <a:r>
              <a:rPr lang="en-GB" b="1" dirty="0"/>
              <a:t>most important man-made source</a:t>
            </a:r>
            <a:r>
              <a:rPr lang="en-GB" dirty="0"/>
              <a:t> of radiation – on average, an EU citizen's medical radiation dose</a:t>
            </a:r>
            <a:r>
              <a:rPr lang="en-GB" sz="1050" dirty="0"/>
              <a:t> (1mSv per year, up to 2 mSv in some EU countries) </a:t>
            </a:r>
            <a:r>
              <a:rPr lang="en-GB" dirty="0"/>
              <a:t>is 100s times the dose from nuclear industry.</a:t>
            </a:r>
            <a:endParaRPr lang="en-GB" sz="1100" dirty="0"/>
          </a:p>
          <a:p>
            <a:pPr lvl="1">
              <a:defRPr/>
            </a:pPr>
            <a:r>
              <a:rPr lang="en-GB" dirty="0"/>
              <a:t>The average EU citizen's radiation dose from medical uses is about </a:t>
            </a:r>
            <a:r>
              <a:rPr lang="en-GB" b="1" dirty="0"/>
              <a:t>1/3 of the total</a:t>
            </a:r>
            <a:r>
              <a:rPr lang="en-GB" dirty="0"/>
              <a:t> exposure from all sources</a:t>
            </a:r>
            <a:r>
              <a:rPr lang="en-GB" sz="1050" dirty="0"/>
              <a:t> (on par with Radon, the biggest natural source)</a:t>
            </a:r>
            <a:endParaRPr lang="en-GB" sz="1100" dirty="0"/>
          </a:p>
          <a:p>
            <a:pPr lvl="1">
              <a:defRPr/>
            </a:pPr>
            <a:r>
              <a:rPr lang="en-GB" b="1" dirty="0"/>
              <a:t>Individual patient's exposure</a:t>
            </a:r>
            <a:r>
              <a:rPr lang="en-GB" dirty="0"/>
              <a:t> from a single medical diagnostic procedure, e.g. CT, can be </a:t>
            </a:r>
            <a:r>
              <a:rPr lang="en-GB" b="1" dirty="0"/>
              <a:t>several times the normal annual background dose</a:t>
            </a:r>
            <a:r>
              <a:rPr lang="en-GB" dirty="0"/>
              <a:t>.</a:t>
            </a:r>
            <a:r>
              <a:rPr lang="en-GB" sz="1050" dirty="0"/>
              <a:t> Even higher individual doses in interventional procedures or in case of frequent diagnostic examinations.</a:t>
            </a:r>
            <a:endParaRPr lang="en-GB" sz="1100" dirty="0"/>
          </a:p>
          <a:p>
            <a:pPr lvl="1">
              <a:defRPr/>
            </a:pPr>
            <a:r>
              <a:rPr lang="en-GB" dirty="0"/>
              <a:t>Yet, the medical radiation dose of the average </a:t>
            </a:r>
            <a:r>
              <a:rPr lang="en-GB" b="1" dirty="0"/>
              <a:t>EU citizen</a:t>
            </a:r>
            <a:r>
              <a:rPr lang="en-GB" dirty="0"/>
              <a:t> is about </a:t>
            </a:r>
            <a:r>
              <a:rPr lang="en-GB" b="1" dirty="0"/>
              <a:t>half of the global average for the Healthcare Level 1 countries </a:t>
            </a:r>
            <a:r>
              <a:rPr lang="en-GB" dirty="0"/>
              <a:t>reported by UNSCEAR in 2008. Some economically developed countries have higher levels of medical exposure, e.g. United States NCRP reported in 2009 per caput doses of </a:t>
            </a:r>
            <a:r>
              <a:rPr lang="en-GB" b="1" dirty="0"/>
              <a:t>medical radiation in the US about three times higher than in the EU</a:t>
            </a:r>
            <a:r>
              <a:rPr lang="en-GB" dirty="0"/>
              <a:t>. These differences probably have much to do with the different ways healthcare is organised in the different regions</a:t>
            </a:r>
            <a:r>
              <a:rPr lang="en-GB" sz="1050" dirty="0"/>
              <a:t> (e.g. national health services in the EU vs. mostly private healthcare in the US); </a:t>
            </a:r>
            <a:r>
              <a:rPr lang="en-GB" dirty="0"/>
              <a:t>however, they could be partially due to the existence of European legal system for radiation protection of patients (as explained below).</a:t>
            </a:r>
            <a:endParaRPr lang="en-GB" sz="1100" dirty="0"/>
          </a:p>
          <a:p>
            <a:pPr lvl="1">
              <a:defRPr/>
            </a:pPr>
            <a:endParaRPr lang="en-GB" sz="1400" dirty="0"/>
          </a:p>
          <a:p>
            <a:pPr>
              <a:defRPr/>
            </a:pPr>
            <a:endParaRPr lang="en-GB" dirty="0"/>
          </a:p>
        </p:txBody>
      </p:sp>
      <p:sp>
        <p:nvSpPr>
          <p:cNvPr id="18436" name="Slide Number Placeholder 3"/>
          <p:cNvSpPr>
            <a:spLocks noGrp="1"/>
          </p:cNvSpPr>
          <p:nvPr>
            <p:ph type="sldNum" sz="quarter" idx="5"/>
          </p:nvPr>
        </p:nvSpPr>
        <p:spPr bwMode="auto">
          <a:noFill/>
          <a:ln>
            <a:miter lim="800000"/>
            <a:headEnd/>
            <a:tailEnd/>
          </a:ln>
        </p:spPr>
        <p:txBody>
          <a:bodyPr/>
          <a:lstStyle/>
          <a:p>
            <a:fld id="{81DFE1EA-0482-4C70-A530-9FFB2ACF6108}" type="slidenum">
              <a:rPr lang="en-US" altLang="en-US" smtClean="0"/>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GB" alt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94F1E96F-60F9-4707-8AAE-67F7E940DD88}" type="slidenum">
              <a:rPr lang="en-US" altLang="en-US" smtClean="0"/>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GB" alt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5851E9DC-85E4-43C5-B425-987E1EAC912B}" type="slidenum">
              <a:rPr lang="en-US" altLang="en-US" smtClean="0"/>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GB" alt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78A1FE20-47E5-472C-A0A9-CB520565D8B2}" type="slidenum">
              <a:rPr lang="en-US" altLang="en-US" smtClean="0"/>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a:lstStyle/>
          <a:p>
            <a:fld id="{86D43F0C-455B-4E82-B9B7-80D49BA9D0E2}" type="slidenum">
              <a:rPr lang="en-GB" altLang="en-US" smtClean="0"/>
              <a:pPr/>
              <a:t>14</a:t>
            </a:fld>
            <a:endParaRPr lang="en-GB" altLang="en-US" smtClean="0"/>
          </a:p>
        </p:txBody>
      </p:sp>
      <p:sp>
        <p:nvSpPr>
          <p:cNvPr id="3072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0724" name="Rectangle 3"/>
          <p:cNvSpPr>
            <a:spLocks noGrp="1" noChangeArrowheads="1"/>
          </p:cNvSpPr>
          <p:nvPr>
            <p:ph type="body" idx="1"/>
          </p:nvPr>
        </p:nvSpPr>
        <p:spPr bwMode="auto">
          <a:xfrm>
            <a:off x="681038" y="4713288"/>
            <a:ext cx="5437187" cy="4468812"/>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a:lstStyle/>
          <a:p>
            <a:pPr marL="0" lvl="3">
              <a:defRPr/>
            </a:pPr>
            <a:r>
              <a:rPr lang="en-GB" b="1" dirty="0" smtClean="0"/>
              <a:t>- Frequency </a:t>
            </a:r>
            <a:r>
              <a:rPr lang="en-GB" b="1" dirty="0"/>
              <a:t>of CT procedures </a:t>
            </a:r>
            <a:r>
              <a:rPr lang="en-GB" dirty="0"/>
              <a:t>in the EU</a:t>
            </a:r>
            <a:r>
              <a:rPr lang="en-GB" b="1" dirty="0"/>
              <a:t> </a:t>
            </a:r>
            <a:r>
              <a:rPr lang="en-GB" dirty="0"/>
              <a:t>– significant national variations </a:t>
            </a:r>
            <a:r>
              <a:rPr lang="en-GB" sz="1050" dirty="0"/>
              <a:t>(e.g. from less than 30 to about 200 per 1000 of population per year)</a:t>
            </a:r>
            <a:endParaRPr lang="en-GB" sz="1100" dirty="0"/>
          </a:p>
          <a:p>
            <a:pPr marL="0" lvl="3">
              <a:defRPr/>
            </a:pPr>
            <a:r>
              <a:rPr lang="en-GB" dirty="0" smtClean="0"/>
              <a:t>- About </a:t>
            </a:r>
            <a:r>
              <a:rPr lang="en-GB" b="1" dirty="0"/>
              <a:t>20% of the CT examinations may be unnecessary, </a:t>
            </a:r>
            <a:r>
              <a:rPr lang="en-GB" dirty="0"/>
              <a:t>in some cases much higher</a:t>
            </a:r>
            <a:r>
              <a:rPr lang="en-GB" sz="1050" dirty="0"/>
              <a:t> (limited data available, e.g. from Sweden 2009 and Finland 2009)</a:t>
            </a:r>
            <a:endParaRPr lang="en-GB" sz="1100" dirty="0"/>
          </a:p>
          <a:p>
            <a:pPr marL="171450" lvl="3" indent="-171450">
              <a:buFontTx/>
              <a:buChar char="-"/>
              <a:defRPr/>
            </a:pPr>
            <a:r>
              <a:rPr lang="en-GB" sz="1100" dirty="0" smtClean="0"/>
              <a:t>Focus </a:t>
            </a:r>
            <a:r>
              <a:rPr lang="en-GB" sz="1100" dirty="0"/>
              <a:t>on </a:t>
            </a:r>
            <a:r>
              <a:rPr lang="en-GB" sz="1100" b="1" dirty="0"/>
              <a:t>sensitive groups</a:t>
            </a:r>
            <a:r>
              <a:rPr lang="en-GB" sz="1100" dirty="0"/>
              <a:t> (e.g. children), relatively high-dose common procedures, e.g. </a:t>
            </a:r>
            <a:r>
              <a:rPr lang="en-GB" sz="1100" b="1" dirty="0"/>
              <a:t>computed tomography</a:t>
            </a:r>
            <a:r>
              <a:rPr lang="en-GB" sz="1100" dirty="0"/>
              <a:t> (CT</a:t>
            </a:r>
            <a:r>
              <a:rPr lang="en-GB" sz="1100" dirty="0" smtClean="0"/>
              <a:t>).</a:t>
            </a:r>
          </a:p>
          <a:p>
            <a:pPr marL="171450" lvl="3" indent="-171450">
              <a:buFontTx/>
              <a:buChar char="-"/>
              <a:defRPr/>
            </a:pPr>
            <a:r>
              <a:rPr lang="en-GB" sz="1100" b="1" dirty="0" smtClean="0"/>
              <a:t>CT </a:t>
            </a:r>
            <a:r>
              <a:rPr lang="en-GB" sz="1100" b="1" dirty="0"/>
              <a:t>in the EU</a:t>
            </a:r>
            <a:r>
              <a:rPr lang="en-GB" sz="1100" dirty="0"/>
              <a:t> – less than </a:t>
            </a:r>
            <a:r>
              <a:rPr lang="en-GB" sz="1100" b="1" dirty="0"/>
              <a:t>10% of the frequency</a:t>
            </a:r>
            <a:r>
              <a:rPr lang="en-GB" sz="1100" dirty="0"/>
              <a:t> of radiodiagnostic procedures </a:t>
            </a:r>
            <a:r>
              <a:rPr lang="en-GB" sz="1100" b="1" dirty="0"/>
              <a:t>but</a:t>
            </a:r>
            <a:r>
              <a:rPr lang="en-GB" sz="1100" dirty="0"/>
              <a:t> more than </a:t>
            </a:r>
            <a:r>
              <a:rPr lang="en-GB" sz="1100" b="1" dirty="0"/>
              <a:t>50% of the radiation dose</a:t>
            </a:r>
            <a:endParaRPr lang="en-GB" sz="1100" dirty="0"/>
          </a:p>
          <a:p>
            <a:pPr marL="171450" lvl="3" indent="-171450">
              <a:buFontTx/>
              <a:buChar char="-"/>
              <a:defRPr/>
            </a:pPr>
            <a:r>
              <a:rPr lang="en-GB" sz="1100" dirty="0" smtClean="0"/>
              <a:t>Justification is difficult to tackle as it involves complex decisions and intervenes in some cultural and systemic basics of healthcare, e.g. the autonomy of the physicians and the healthcare funding mechanisms</a:t>
            </a:r>
            <a:r>
              <a:rPr lang="en-GB" sz="1000" dirty="0" smtClean="0"/>
              <a:t> (e.g. pay-per-service vs. pay for quality / patient outcomes). </a:t>
            </a:r>
            <a:r>
              <a:rPr lang="en-GB" sz="1100" dirty="0" smtClean="0"/>
              <a:t>Very </a:t>
            </a:r>
            <a:r>
              <a:rPr lang="en-GB" sz="1100" b="1" dirty="0" smtClean="0"/>
              <a:t>little has been done</a:t>
            </a:r>
            <a:r>
              <a:rPr lang="en-GB" sz="1100" dirty="0" smtClean="0"/>
              <a:t> on justification so far. Future work should focus on implementing the specific BSS requirements relevant to justification </a:t>
            </a:r>
          </a:p>
          <a:p>
            <a:pPr marL="171450" lvl="3" indent="-171450">
              <a:buFontTx/>
              <a:buChar char="-"/>
              <a:defRPr/>
            </a:pPr>
            <a:endParaRPr lang="en-GB" sz="1100" dirty="0"/>
          </a:p>
          <a:p>
            <a:pPr>
              <a:defRPr/>
            </a:pPr>
            <a:endParaRPr lang="en-GB" dirty="0"/>
          </a:p>
        </p:txBody>
      </p:sp>
      <p:sp>
        <p:nvSpPr>
          <p:cNvPr id="19460" name="Slide Number Placeholder 3"/>
          <p:cNvSpPr>
            <a:spLocks noGrp="1"/>
          </p:cNvSpPr>
          <p:nvPr>
            <p:ph type="sldNum" sz="quarter" idx="5"/>
          </p:nvPr>
        </p:nvSpPr>
        <p:spPr bwMode="auto">
          <a:noFill/>
          <a:ln>
            <a:miter lim="800000"/>
            <a:headEnd/>
            <a:tailEnd/>
          </a:ln>
        </p:spPr>
        <p:txBody>
          <a:bodyPr/>
          <a:lstStyle/>
          <a:p>
            <a:fld id="{E87E2B14-88A2-486D-B4D4-5A01C40A4F83}" type="slidenum">
              <a:rPr lang="en-US"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a:lstStyle/>
          <a:p>
            <a:pPr marL="0" lvl="3">
              <a:defRPr/>
            </a:pPr>
            <a:r>
              <a:rPr lang="en-GB" b="1" dirty="0" smtClean="0"/>
              <a:t>- Frequency </a:t>
            </a:r>
            <a:r>
              <a:rPr lang="en-GB" b="1" dirty="0"/>
              <a:t>of CT procedures </a:t>
            </a:r>
            <a:r>
              <a:rPr lang="en-GB" dirty="0"/>
              <a:t>in the EU</a:t>
            </a:r>
            <a:r>
              <a:rPr lang="en-GB" b="1" dirty="0"/>
              <a:t> </a:t>
            </a:r>
            <a:r>
              <a:rPr lang="en-GB" dirty="0"/>
              <a:t>– significant national variations </a:t>
            </a:r>
            <a:r>
              <a:rPr lang="en-GB" sz="1050" dirty="0"/>
              <a:t>(e.g. from less than 30 to about 200 per 1000 of population per year)</a:t>
            </a:r>
            <a:endParaRPr lang="en-GB" sz="1100" dirty="0"/>
          </a:p>
          <a:p>
            <a:pPr marL="0" lvl="3">
              <a:defRPr/>
            </a:pPr>
            <a:r>
              <a:rPr lang="en-GB" dirty="0" smtClean="0"/>
              <a:t>- About </a:t>
            </a:r>
            <a:r>
              <a:rPr lang="en-GB" b="1" dirty="0"/>
              <a:t>20% of the CT examinations may be unnecessary, </a:t>
            </a:r>
            <a:r>
              <a:rPr lang="en-GB" dirty="0"/>
              <a:t>in some cases much higher</a:t>
            </a:r>
            <a:r>
              <a:rPr lang="en-GB" sz="1050" dirty="0"/>
              <a:t> (limited data available, e.g. from Sweden 2009 and Finland 2009)</a:t>
            </a:r>
            <a:endParaRPr lang="en-GB" sz="1100" dirty="0"/>
          </a:p>
          <a:p>
            <a:pPr marL="171450" lvl="3" indent="-171450">
              <a:buFontTx/>
              <a:buChar char="-"/>
              <a:defRPr/>
            </a:pPr>
            <a:r>
              <a:rPr lang="en-GB" sz="1100" dirty="0" smtClean="0"/>
              <a:t>Focus </a:t>
            </a:r>
            <a:r>
              <a:rPr lang="en-GB" sz="1100" dirty="0"/>
              <a:t>on </a:t>
            </a:r>
            <a:r>
              <a:rPr lang="en-GB" sz="1100" b="1" dirty="0"/>
              <a:t>sensitive groups</a:t>
            </a:r>
            <a:r>
              <a:rPr lang="en-GB" sz="1100" dirty="0"/>
              <a:t> (e.g. children), relatively high-dose common procedures, e.g. </a:t>
            </a:r>
            <a:r>
              <a:rPr lang="en-GB" sz="1100" b="1" dirty="0"/>
              <a:t>computed tomography</a:t>
            </a:r>
            <a:r>
              <a:rPr lang="en-GB" sz="1100" dirty="0"/>
              <a:t> (CT</a:t>
            </a:r>
            <a:r>
              <a:rPr lang="en-GB" sz="1100" dirty="0" smtClean="0"/>
              <a:t>).</a:t>
            </a:r>
          </a:p>
          <a:p>
            <a:pPr marL="171450" lvl="3" indent="-171450">
              <a:buFontTx/>
              <a:buChar char="-"/>
              <a:defRPr/>
            </a:pPr>
            <a:r>
              <a:rPr lang="en-GB" sz="1100" b="1" dirty="0" smtClean="0"/>
              <a:t>CT </a:t>
            </a:r>
            <a:r>
              <a:rPr lang="en-GB" sz="1100" b="1" dirty="0"/>
              <a:t>in the EU</a:t>
            </a:r>
            <a:r>
              <a:rPr lang="en-GB" sz="1100" dirty="0"/>
              <a:t> – less than </a:t>
            </a:r>
            <a:r>
              <a:rPr lang="en-GB" sz="1100" b="1" dirty="0"/>
              <a:t>10% of the frequency</a:t>
            </a:r>
            <a:r>
              <a:rPr lang="en-GB" sz="1100" dirty="0"/>
              <a:t> of radiodiagnostic procedures </a:t>
            </a:r>
            <a:r>
              <a:rPr lang="en-GB" sz="1100" b="1" dirty="0"/>
              <a:t>but</a:t>
            </a:r>
            <a:r>
              <a:rPr lang="en-GB" sz="1100" dirty="0"/>
              <a:t> more than </a:t>
            </a:r>
            <a:r>
              <a:rPr lang="en-GB" sz="1100" b="1" dirty="0"/>
              <a:t>50% of the radiation dose</a:t>
            </a:r>
            <a:endParaRPr lang="en-GB" sz="1100" dirty="0"/>
          </a:p>
          <a:p>
            <a:pPr marL="171450" lvl="3" indent="-171450">
              <a:buFontTx/>
              <a:buChar char="-"/>
              <a:defRPr/>
            </a:pPr>
            <a:r>
              <a:rPr lang="en-GB" sz="1100" dirty="0" smtClean="0"/>
              <a:t>Justification is difficult to tackle as it involves complex decisions and intervenes in some cultural and systemic basics of healthcare, e.g. the autonomy of the physicians and the healthcare funding mechanisms</a:t>
            </a:r>
            <a:r>
              <a:rPr lang="en-GB" sz="1000" dirty="0" smtClean="0"/>
              <a:t> (e.g. pay-per-service vs. pay for quality / patient outcomes). </a:t>
            </a:r>
            <a:r>
              <a:rPr lang="en-GB" sz="1100" dirty="0" smtClean="0"/>
              <a:t>Very </a:t>
            </a:r>
            <a:r>
              <a:rPr lang="en-GB" sz="1100" b="1" dirty="0" smtClean="0"/>
              <a:t>little has been done</a:t>
            </a:r>
            <a:r>
              <a:rPr lang="en-GB" sz="1100" dirty="0" smtClean="0"/>
              <a:t> on justification so far. Future work should focus on implementing the specific BSS requirements relevant to justification </a:t>
            </a:r>
          </a:p>
          <a:p>
            <a:pPr marL="171450" lvl="3" indent="-171450">
              <a:buFontTx/>
              <a:buChar char="-"/>
              <a:defRPr/>
            </a:pPr>
            <a:endParaRPr lang="en-GB" sz="1100" dirty="0"/>
          </a:p>
          <a:p>
            <a:pPr>
              <a:defRPr/>
            </a:pPr>
            <a:endParaRPr lang="en-GB" dirty="0"/>
          </a:p>
        </p:txBody>
      </p:sp>
      <p:sp>
        <p:nvSpPr>
          <p:cNvPr id="20484" name="Slide Number Placeholder 3"/>
          <p:cNvSpPr>
            <a:spLocks noGrp="1"/>
          </p:cNvSpPr>
          <p:nvPr>
            <p:ph type="sldNum" sz="quarter" idx="5"/>
          </p:nvPr>
        </p:nvSpPr>
        <p:spPr bwMode="auto">
          <a:noFill/>
          <a:ln>
            <a:miter lim="800000"/>
            <a:headEnd/>
            <a:tailEnd/>
          </a:ln>
        </p:spPr>
        <p:txBody>
          <a:bodyPr/>
          <a:lstStyle/>
          <a:p>
            <a:fld id="{4EE0E1FB-40C0-4779-9531-8D7F874B933F}" type="slidenum">
              <a:rPr lang="en-US" altLang="en-US" smtClean="0"/>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GB" dirty="0" smtClean="0"/>
              <a:t>Art. 55 Justification</a:t>
            </a:r>
          </a:p>
          <a:p>
            <a:pPr>
              <a:defRPr/>
            </a:pPr>
            <a:r>
              <a:rPr lang="en-GB" dirty="0" smtClean="0"/>
              <a:t>1. Medical exposure shall show a sufficient net benefit, weighing the total potential diagnostic or therapeutic benefits it produces, including the direct benefits to health of an individual and the benefits to society, against the individual detriment that the exposure might cause, taking into account the efficacy, benefits and risks of available alternative techniques having the same objective but involving no or less exposure to ionising radiation.</a:t>
            </a:r>
          </a:p>
          <a:p>
            <a:pPr>
              <a:defRPr/>
            </a:pPr>
            <a:r>
              <a:rPr lang="en-GB" dirty="0" smtClean="0"/>
              <a:t>2.   Member States shall ensure that the principle defined in paragraph 1 is applied and in particular that:</a:t>
            </a:r>
          </a:p>
          <a:p>
            <a:pPr marL="228600" indent="-228600">
              <a:buFontTx/>
              <a:buAutoNum type="alphaLcParenBoth"/>
              <a:defRPr/>
            </a:pPr>
            <a:r>
              <a:rPr lang="en-GB" dirty="0" smtClean="0"/>
              <a:t>new types of practices involving medical exposure are justified in advance before being generally adopted</a:t>
            </a:r>
          </a:p>
          <a:p>
            <a:pPr>
              <a:defRPr/>
            </a:pPr>
            <a:r>
              <a:rPr lang="en-GB" dirty="0" smtClean="0"/>
              <a:t>(b) all individual medical exposures are justified in advance taking into account the specific objectives of the exposure and the characteristics of the individual involved</a:t>
            </a:r>
          </a:p>
          <a:p>
            <a:pPr>
              <a:defRPr/>
            </a:pPr>
            <a:endParaRPr lang="en-GB" dirty="0"/>
          </a:p>
        </p:txBody>
      </p:sp>
      <p:sp>
        <p:nvSpPr>
          <p:cNvPr id="21508" name="Slide Number Placeholder 3"/>
          <p:cNvSpPr>
            <a:spLocks noGrp="1"/>
          </p:cNvSpPr>
          <p:nvPr>
            <p:ph type="sldNum" sz="quarter" idx="5"/>
          </p:nvPr>
        </p:nvSpPr>
        <p:spPr bwMode="auto">
          <a:noFill/>
          <a:ln>
            <a:miter lim="800000"/>
            <a:headEnd/>
            <a:tailEnd/>
          </a:ln>
        </p:spPr>
        <p:txBody>
          <a:bodyPr/>
          <a:lstStyle/>
          <a:p>
            <a:fld id="{42D47F19-8252-40A3-89B6-7D0E07EB4D9C}" type="slidenum">
              <a:rPr lang="en-US"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a:xfrm>
            <a:off x="679450" y="4714875"/>
            <a:ext cx="5438775" cy="4640263"/>
          </a:xfrm>
        </p:spPr>
        <p:txBody>
          <a:bodyPr>
            <a:noAutofit/>
          </a:bodyPr>
          <a:lstStyle/>
          <a:p>
            <a:pPr eaLnBrk="1" hangingPunct="1">
              <a:lnSpc>
                <a:spcPct val="120000"/>
              </a:lnSpc>
              <a:spcBef>
                <a:spcPts val="0"/>
              </a:spcBef>
              <a:spcAft>
                <a:spcPts val="0"/>
              </a:spcAft>
              <a:buFont typeface="Trebuchet MS" pitchFamily="34" charset="0"/>
              <a:buNone/>
              <a:defRPr/>
            </a:pPr>
            <a:r>
              <a:rPr lang="en-GB" sz="900" dirty="0">
                <a:latin typeface="Verdana" pitchFamily="34" charset="0"/>
              </a:rPr>
              <a:t>Art. 55.2. Member States shall ensure that </a:t>
            </a:r>
            <a:r>
              <a:rPr lang="en-GB" sz="900" dirty="0" smtClean="0">
                <a:latin typeface="Verdana" pitchFamily="34" charset="0"/>
              </a:rPr>
              <a:t>…</a:t>
            </a:r>
          </a:p>
          <a:p>
            <a:pPr eaLnBrk="1" hangingPunct="1">
              <a:lnSpc>
                <a:spcPct val="120000"/>
              </a:lnSpc>
              <a:spcBef>
                <a:spcPts val="0"/>
              </a:spcBef>
              <a:spcAft>
                <a:spcPts val="0"/>
              </a:spcAft>
              <a:buFont typeface="Trebuchet MS" pitchFamily="34" charset="0"/>
              <a:buNone/>
              <a:defRPr/>
            </a:pPr>
            <a:r>
              <a:rPr lang="en-GB" sz="900" dirty="0" smtClean="0">
                <a:latin typeface="Verdana" pitchFamily="34" charset="0"/>
              </a:rPr>
              <a:t>(b) all individual medical exposures are justified </a:t>
            </a:r>
            <a:r>
              <a:rPr lang="en-GB" sz="900" b="1" dirty="0" smtClean="0">
                <a:solidFill>
                  <a:schemeClr val="folHlink"/>
                </a:solidFill>
                <a:latin typeface="Verdana" pitchFamily="34" charset="0"/>
              </a:rPr>
              <a:t>in advance </a:t>
            </a:r>
            <a:r>
              <a:rPr lang="en-GB" sz="900" dirty="0" smtClean="0">
                <a:latin typeface="Verdana" pitchFamily="34" charset="0"/>
              </a:rPr>
              <a:t>taking into account the </a:t>
            </a:r>
            <a:r>
              <a:rPr lang="en-GB" sz="900" b="1" dirty="0" smtClean="0">
                <a:solidFill>
                  <a:schemeClr val="folHlink"/>
                </a:solidFill>
                <a:latin typeface="Verdana" pitchFamily="34" charset="0"/>
              </a:rPr>
              <a:t>specific objectives </a:t>
            </a:r>
            <a:r>
              <a:rPr lang="en-GB" sz="900" dirty="0" smtClean="0">
                <a:latin typeface="Verdana" pitchFamily="34" charset="0"/>
              </a:rPr>
              <a:t>of the exposure and the </a:t>
            </a:r>
            <a:r>
              <a:rPr lang="en-GB" sz="900" b="1" dirty="0" smtClean="0">
                <a:solidFill>
                  <a:schemeClr val="folHlink"/>
                </a:solidFill>
                <a:latin typeface="Verdana" pitchFamily="34" charset="0"/>
              </a:rPr>
              <a:t>characteristics of the individual </a:t>
            </a:r>
            <a:r>
              <a:rPr lang="en-GB" sz="900" dirty="0" smtClean="0">
                <a:latin typeface="Verdana" pitchFamily="34" charset="0"/>
              </a:rPr>
              <a:t>involved.</a:t>
            </a:r>
          </a:p>
          <a:p>
            <a:pPr eaLnBrk="1" hangingPunct="1">
              <a:lnSpc>
                <a:spcPct val="120000"/>
              </a:lnSpc>
              <a:spcBef>
                <a:spcPts val="0"/>
              </a:spcBef>
              <a:spcAft>
                <a:spcPts val="0"/>
              </a:spcAft>
              <a:buFont typeface="Trebuchet MS" pitchFamily="34" charset="0"/>
              <a:buNone/>
              <a:defRPr/>
            </a:pPr>
            <a:r>
              <a:rPr lang="en-GB" sz="900" dirty="0" smtClean="0">
                <a:latin typeface="Verdana" pitchFamily="34" charset="0"/>
              </a:rPr>
              <a:t>(d) the </a:t>
            </a:r>
            <a:r>
              <a:rPr lang="en-GB" sz="900" dirty="0">
                <a:latin typeface="Verdana" pitchFamily="34" charset="0"/>
              </a:rPr>
              <a:t>referrer </a:t>
            </a:r>
            <a:r>
              <a:rPr lang="en-GB" sz="900" b="1" dirty="0">
                <a:solidFill>
                  <a:schemeClr val="folHlink"/>
                </a:solidFill>
                <a:latin typeface="Verdana" pitchFamily="34" charset="0"/>
              </a:rPr>
              <a:t>and</a:t>
            </a:r>
            <a:r>
              <a:rPr lang="en-GB" sz="900" dirty="0">
                <a:latin typeface="Verdana" pitchFamily="34" charset="0"/>
              </a:rPr>
              <a:t> the practitioner, </a:t>
            </a:r>
            <a:r>
              <a:rPr lang="en-GB" sz="900" b="1" dirty="0">
                <a:solidFill>
                  <a:schemeClr val="folHlink"/>
                </a:solidFill>
                <a:latin typeface="Verdana" pitchFamily="34" charset="0"/>
              </a:rPr>
              <a:t>as specified by Member States</a:t>
            </a:r>
            <a:r>
              <a:rPr lang="en-GB" sz="900" dirty="0">
                <a:latin typeface="Verdana" pitchFamily="34" charset="0"/>
              </a:rPr>
              <a:t>, seek, where practicable, to obtain previous </a:t>
            </a:r>
            <a:r>
              <a:rPr lang="en-GB" sz="900" b="1" dirty="0">
                <a:solidFill>
                  <a:schemeClr val="folHlink"/>
                </a:solidFill>
                <a:latin typeface="Verdana" pitchFamily="34" charset="0"/>
              </a:rPr>
              <a:t>diagnostic information or medical records </a:t>
            </a:r>
            <a:r>
              <a:rPr lang="en-GB" sz="900" dirty="0">
                <a:latin typeface="Verdana" pitchFamily="34" charset="0"/>
              </a:rPr>
              <a:t>relevant to the planned exposure and consider these data to avoid unnecessary </a:t>
            </a:r>
            <a:r>
              <a:rPr lang="en-GB" sz="900" dirty="0" smtClean="0">
                <a:latin typeface="Verdana" pitchFamily="34" charset="0"/>
              </a:rPr>
              <a:t>exposure.</a:t>
            </a:r>
          </a:p>
          <a:p>
            <a:pPr eaLnBrk="1" hangingPunct="1">
              <a:lnSpc>
                <a:spcPct val="120000"/>
              </a:lnSpc>
              <a:spcBef>
                <a:spcPts val="0"/>
              </a:spcBef>
              <a:spcAft>
                <a:spcPts val="0"/>
              </a:spcAft>
              <a:buFont typeface="Trebuchet MS" pitchFamily="34" charset="0"/>
              <a:buNone/>
              <a:defRPr/>
            </a:pPr>
            <a:endParaRPr lang="en-GB" sz="900" dirty="0" smtClean="0">
              <a:latin typeface="Verdana" pitchFamily="34" charset="0"/>
            </a:endParaRPr>
          </a:p>
          <a:p>
            <a:pPr eaLnBrk="1" hangingPunct="1">
              <a:lnSpc>
                <a:spcPct val="120000"/>
              </a:lnSpc>
              <a:spcBef>
                <a:spcPts val="0"/>
              </a:spcBef>
              <a:spcAft>
                <a:spcPts val="0"/>
              </a:spcAft>
              <a:buFont typeface="Trebuchet MS" pitchFamily="34" charset="0"/>
              <a:buNone/>
              <a:defRPr/>
            </a:pPr>
            <a:r>
              <a:rPr lang="en-GB" sz="900" dirty="0" smtClean="0">
                <a:latin typeface="Verdana" pitchFamily="34" charset="0"/>
              </a:rPr>
              <a:t>Art. 57. Member States shall ensure that … </a:t>
            </a:r>
          </a:p>
          <a:p>
            <a:pPr marL="457200" indent="-457200" eaLnBrk="1" hangingPunct="1">
              <a:lnSpc>
                <a:spcPct val="120000"/>
              </a:lnSpc>
              <a:spcBef>
                <a:spcPts val="0"/>
              </a:spcBef>
              <a:spcAft>
                <a:spcPts val="0"/>
              </a:spcAft>
              <a:buFont typeface="Trebuchet MS" pitchFamily="34" charset="0"/>
              <a:buAutoNum type="alphaLcParenBoth"/>
              <a:defRPr/>
            </a:pPr>
            <a:r>
              <a:rPr lang="en-GB" sz="900" dirty="0" smtClean="0">
                <a:latin typeface="Verdana" pitchFamily="34" charset="0"/>
              </a:rPr>
              <a:t>any medical exposure takes place </a:t>
            </a:r>
            <a:r>
              <a:rPr lang="en-GB" sz="900" b="1" dirty="0" smtClean="0">
                <a:solidFill>
                  <a:schemeClr val="folHlink"/>
                </a:solidFill>
                <a:latin typeface="Verdana" pitchFamily="34" charset="0"/>
              </a:rPr>
              <a:t>under the clinical responsibility of a practitioner</a:t>
            </a:r>
          </a:p>
          <a:p>
            <a:pPr eaLnBrk="1" hangingPunct="1">
              <a:lnSpc>
                <a:spcPct val="120000"/>
              </a:lnSpc>
              <a:spcBef>
                <a:spcPts val="0"/>
              </a:spcBef>
              <a:spcAft>
                <a:spcPts val="0"/>
              </a:spcAft>
              <a:defRPr/>
            </a:pPr>
            <a:r>
              <a:rPr lang="en-GB" sz="900" dirty="0" smtClean="0">
                <a:latin typeface="Verdana" pitchFamily="34" charset="0"/>
              </a:rPr>
              <a:t>(</a:t>
            </a:r>
            <a:r>
              <a:rPr lang="en-GB" sz="900" dirty="0">
                <a:latin typeface="Verdana" pitchFamily="34" charset="0"/>
              </a:rPr>
              <a:t>c) the referrer and the practitioner are involved, </a:t>
            </a:r>
            <a:r>
              <a:rPr lang="en-GB" sz="900" b="1" dirty="0">
                <a:solidFill>
                  <a:schemeClr val="folHlink"/>
                </a:solidFill>
                <a:latin typeface="Verdana" pitchFamily="34" charset="0"/>
              </a:rPr>
              <a:t>as specified by Member States</a:t>
            </a:r>
            <a:r>
              <a:rPr lang="en-GB" sz="900" dirty="0">
                <a:latin typeface="Verdana" pitchFamily="34" charset="0"/>
              </a:rPr>
              <a:t>, in the </a:t>
            </a:r>
            <a:r>
              <a:rPr lang="en-GB" sz="900" b="1" dirty="0">
                <a:solidFill>
                  <a:schemeClr val="folHlink"/>
                </a:solidFill>
                <a:latin typeface="Verdana" pitchFamily="34" charset="0"/>
              </a:rPr>
              <a:t>justification</a:t>
            </a:r>
            <a:r>
              <a:rPr lang="en-GB" sz="900" dirty="0">
                <a:latin typeface="Verdana" pitchFamily="34" charset="0"/>
              </a:rPr>
              <a:t> </a:t>
            </a:r>
            <a:r>
              <a:rPr lang="en-GB" sz="900" b="1" dirty="0" smtClean="0">
                <a:solidFill>
                  <a:schemeClr val="folHlink"/>
                </a:solidFill>
                <a:latin typeface="Verdana" pitchFamily="34" charset="0"/>
              </a:rPr>
              <a:t>process</a:t>
            </a:r>
          </a:p>
          <a:p>
            <a:pPr eaLnBrk="1" hangingPunct="1">
              <a:lnSpc>
                <a:spcPct val="120000"/>
              </a:lnSpc>
              <a:spcBef>
                <a:spcPts val="0"/>
              </a:spcBef>
              <a:spcAft>
                <a:spcPts val="0"/>
              </a:spcAft>
              <a:defRPr/>
            </a:pPr>
            <a:r>
              <a:rPr lang="en-GB" altLang="en-US" sz="900" dirty="0">
                <a:latin typeface="Verdana" pitchFamily="34" charset="0"/>
              </a:rPr>
              <a:t>(d) wherever practicable and </a:t>
            </a:r>
            <a:r>
              <a:rPr lang="en-GB" altLang="en-US" sz="900" b="1" dirty="0">
                <a:solidFill>
                  <a:schemeClr val="folHlink"/>
                </a:solidFill>
                <a:latin typeface="Verdana" pitchFamily="34" charset="0"/>
              </a:rPr>
              <a:t>prior to the exposure taking place</a:t>
            </a:r>
            <a:r>
              <a:rPr lang="en-GB" altLang="en-US" sz="900" dirty="0">
                <a:latin typeface="Verdana" pitchFamily="34" charset="0"/>
              </a:rPr>
              <a:t>, the practitioner </a:t>
            </a:r>
            <a:r>
              <a:rPr lang="en-GB" altLang="en-US" sz="900" b="1" dirty="0">
                <a:solidFill>
                  <a:schemeClr val="folHlink"/>
                </a:solidFill>
                <a:latin typeface="Verdana" pitchFamily="34" charset="0"/>
              </a:rPr>
              <a:t>or</a:t>
            </a:r>
            <a:r>
              <a:rPr lang="en-GB" altLang="en-US" sz="900" dirty="0">
                <a:latin typeface="Verdana" pitchFamily="34" charset="0"/>
              </a:rPr>
              <a:t> the referrer, </a:t>
            </a:r>
            <a:r>
              <a:rPr lang="en-GB" altLang="en-US" sz="900" b="1" dirty="0">
                <a:solidFill>
                  <a:schemeClr val="folHlink"/>
                </a:solidFill>
                <a:latin typeface="Verdana" pitchFamily="34" charset="0"/>
              </a:rPr>
              <a:t>as specified by Member States</a:t>
            </a:r>
            <a:r>
              <a:rPr lang="en-GB" altLang="en-US" sz="900" dirty="0">
                <a:latin typeface="Verdana" pitchFamily="34" charset="0"/>
              </a:rPr>
              <a:t>, ensures that the patient or their representative is provided with </a:t>
            </a:r>
            <a:r>
              <a:rPr lang="en-GB" altLang="en-US" sz="900" b="1" dirty="0">
                <a:solidFill>
                  <a:schemeClr val="folHlink"/>
                </a:solidFill>
                <a:latin typeface="Verdana" pitchFamily="34" charset="0"/>
              </a:rPr>
              <a:t>adequate information </a:t>
            </a:r>
            <a:r>
              <a:rPr lang="en-GB" altLang="en-US" sz="900" dirty="0">
                <a:latin typeface="Verdana" pitchFamily="34" charset="0"/>
              </a:rPr>
              <a:t>relating to the benefits and risks associated with the radiation dose from the medical exposure</a:t>
            </a:r>
            <a:endParaRPr lang="en-GB" sz="900" b="1" dirty="0" smtClean="0">
              <a:solidFill>
                <a:schemeClr val="folHlink"/>
              </a:solidFill>
              <a:latin typeface="Verdana" pitchFamily="34" charset="0"/>
            </a:endParaRPr>
          </a:p>
          <a:p>
            <a:pPr marL="722313" lvl="1" indent="-285750" algn="just" eaLnBrk="1" hangingPunct="1">
              <a:lnSpc>
                <a:spcPct val="120000"/>
              </a:lnSpc>
              <a:spcBef>
                <a:spcPts val="0"/>
              </a:spcBef>
              <a:spcAft>
                <a:spcPts val="0"/>
              </a:spcAft>
              <a:defRPr/>
            </a:pPr>
            <a:r>
              <a:rPr lang="en-US" sz="900" b="1" dirty="0" smtClean="0">
                <a:solidFill>
                  <a:schemeClr val="folHlink"/>
                </a:solidFill>
                <a:latin typeface="Verdana" pitchFamily="34" charset="0"/>
              </a:rPr>
              <a:t>Clinical </a:t>
            </a:r>
            <a:r>
              <a:rPr lang="en-US" sz="900" b="1" dirty="0">
                <a:solidFill>
                  <a:schemeClr val="folHlink"/>
                </a:solidFill>
                <a:latin typeface="Verdana" pitchFamily="34" charset="0"/>
              </a:rPr>
              <a:t>responsibility</a:t>
            </a:r>
            <a:r>
              <a:rPr lang="en-US" sz="900" dirty="0">
                <a:latin typeface="Verdana" pitchFamily="34" charset="0"/>
              </a:rPr>
              <a:t>: </a:t>
            </a:r>
            <a:r>
              <a:rPr lang="en-GB" sz="900" dirty="0">
                <a:latin typeface="Verdana" pitchFamily="34" charset="0"/>
              </a:rPr>
              <a:t>responsibility of a practitioner for individual medical exposures, in particular, </a:t>
            </a:r>
            <a:r>
              <a:rPr lang="en-GB" sz="900" b="1" dirty="0">
                <a:solidFill>
                  <a:schemeClr val="folHlink"/>
                </a:solidFill>
                <a:latin typeface="Verdana" pitchFamily="34" charset="0"/>
              </a:rPr>
              <a:t>justification</a:t>
            </a:r>
            <a:r>
              <a:rPr lang="en-GB" sz="900" dirty="0">
                <a:latin typeface="Verdana" pitchFamily="34" charset="0"/>
              </a:rPr>
              <a:t>; … </a:t>
            </a:r>
            <a:r>
              <a:rPr lang="en-GB" sz="900" b="1" dirty="0">
                <a:solidFill>
                  <a:schemeClr val="folHlink"/>
                </a:solidFill>
                <a:latin typeface="Verdana" pitchFamily="34" charset="0"/>
              </a:rPr>
              <a:t>obtaining information </a:t>
            </a:r>
            <a:r>
              <a:rPr lang="en-GB" sz="900" dirty="0">
                <a:latin typeface="Verdana" pitchFamily="34" charset="0"/>
              </a:rPr>
              <a:t>… on previous examinations; </a:t>
            </a:r>
            <a:r>
              <a:rPr lang="en-GB" sz="900" b="1" dirty="0">
                <a:solidFill>
                  <a:schemeClr val="folHlink"/>
                </a:solidFill>
                <a:latin typeface="Verdana" pitchFamily="34" charset="0"/>
              </a:rPr>
              <a:t>providing existing … records</a:t>
            </a:r>
            <a:r>
              <a:rPr lang="en-GB" sz="900" dirty="0">
                <a:latin typeface="Verdana" pitchFamily="34" charset="0"/>
              </a:rPr>
              <a:t> to other practitioners and/or the referrer, as required; and giving </a:t>
            </a:r>
            <a:r>
              <a:rPr lang="en-GB" sz="900" b="1" dirty="0">
                <a:solidFill>
                  <a:schemeClr val="folHlink"/>
                </a:solidFill>
                <a:latin typeface="Verdana" pitchFamily="34" charset="0"/>
              </a:rPr>
              <a:t>information … to patients </a:t>
            </a:r>
            <a:r>
              <a:rPr lang="en-GB" sz="900" dirty="0">
                <a:latin typeface="Verdana" pitchFamily="34" charset="0"/>
              </a:rPr>
              <a:t>and other individuals involved</a:t>
            </a:r>
            <a:endParaRPr lang="en-US" sz="900" dirty="0">
              <a:latin typeface="Verdana" pitchFamily="34" charset="0"/>
            </a:endParaRPr>
          </a:p>
          <a:p>
            <a:pPr marL="722313" lvl="1" indent="-285750" algn="just" eaLnBrk="1" hangingPunct="1">
              <a:lnSpc>
                <a:spcPct val="120000"/>
              </a:lnSpc>
              <a:spcBef>
                <a:spcPts val="0"/>
              </a:spcBef>
              <a:spcAft>
                <a:spcPts val="0"/>
              </a:spcAft>
              <a:defRPr/>
            </a:pPr>
            <a:r>
              <a:rPr lang="en-US" sz="900" b="1" dirty="0">
                <a:solidFill>
                  <a:schemeClr val="folHlink"/>
                </a:solidFill>
                <a:latin typeface="Verdana" pitchFamily="34" charset="0"/>
              </a:rPr>
              <a:t>Practitioner</a:t>
            </a:r>
            <a:r>
              <a:rPr lang="en-US" sz="900" dirty="0">
                <a:latin typeface="Verdana" pitchFamily="34" charset="0"/>
              </a:rPr>
              <a:t>: </a:t>
            </a:r>
            <a:r>
              <a:rPr lang="en-GB" sz="900" dirty="0">
                <a:latin typeface="Verdana" pitchFamily="34" charset="0"/>
              </a:rPr>
              <a:t>a medical doctor, dentist </a:t>
            </a:r>
            <a:r>
              <a:rPr lang="en-GB" sz="900" i="1" dirty="0">
                <a:latin typeface="Verdana" pitchFamily="34" charset="0"/>
              </a:rPr>
              <a:t>or other health professional</a:t>
            </a:r>
            <a:r>
              <a:rPr lang="en-GB" sz="900" dirty="0">
                <a:latin typeface="Verdana" pitchFamily="34" charset="0"/>
              </a:rPr>
              <a:t> who is </a:t>
            </a:r>
            <a:r>
              <a:rPr lang="en-GB" sz="900" b="1" dirty="0">
                <a:solidFill>
                  <a:schemeClr val="folHlink"/>
                </a:solidFill>
                <a:latin typeface="Verdana" pitchFamily="34" charset="0"/>
              </a:rPr>
              <a:t>entitled</a:t>
            </a:r>
            <a:r>
              <a:rPr lang="en-GB" sz="900" dirty="0">
                <a:latin typeface="Verdana" pitchFamily="34" charset="0"/>
              </a:rPr>
              <a:t> to take clinical responsibility for an individual medical exposure </a:t>
            </a:r>
            <a:r>
              <a:rPr lang="en-GB" sz="900" b="1" dirty="0">
                <a:solidFill>
                  <a:schemeClr val="folHlink"/>
                </a:solidFill>
                <a:latin typeface="Verdana" pitchFamily="34" charset="0"/>
              </a:rPr>
              <a:t>in accordance with national </a:t>
            </a:r>
            <a:r>
              <a:rPr lang="en-GB" sz="900" b="1" dirty="0" smtClean="0">
                <a:solidFill>
                  <a:schemeClr val="folHlink"/>
                </a:solidFill>
                <a:latin typeface="Verdana" pitchFamily="34" charset="0"/>
              </a:rPr>
              <a:t>requirements</a:t>
            </a:r>
          </a:p>
          <a:p>
            <a:pPr marL="722313" lvl="1" indent="-285750" algn="just" eaLnBrk="1" hangingPunct="1">
              <a:lnSpc>
                <a:spcPct val="120000"/>
              </a:lnSpc>
              <a:spcBef>
                <a:spcPts val="0"/>
              </a:spcBef>
              <a:spcAft>
                <a:spcPts val="0"/>
              </a:spcAft>
              <a:defRPr/>
            </a:pPr>
            <a:r>
              <a:rPr lang="en-GB" sz="900" b="1" dirty="0" smtClean="0">
                <a:solidFill>
                  <a:schemeClr val="folHlink"/>
                </a:solidFill>
                <a:latin typeface="Verdana" pitchFamily="34" charset="0"/>
              </a:rPr>
              <a:t>Referrer</a:t>
            </a:r>
            <a:r>
              <a:rPr lang="en-GB" sz="900" dirty="0">
                <a:latin typeface="Verdana" pitchFamily="34" charset="0"/>
              </a:rPr>
              <a:t>: a medical doctor, dentist or other health professional who is </a:t>
            </a:r>
            <a:r>
              <a:rPr lang="en-GB" sz="900" b="1" dirty="0">
                <a:solidFill>
                  <a:schemeClr val="folHlink"/>
                </a:solidFill>
                <a:latin typeface="Verdana" pitchFamily="34" charset="0"/>
              </a:rPr>
              <a:t>entitled to refer individuals </a:t>
            </a:r>
            <a:r>
              <a:rPr lang="en-GB" sz="900" dirty="0">
                <a:latin typeface="Verdana" pitchFamily="34" charset="0"/>
              </a:rPr>
              <a:t>for </a:t>
            </a:r>
            <a:r>
              <a:rPr lang="en-GB" sz="900" dirty="0" smtClean="0">
                <a:latin typeface="Verdana" pitchFamily="34" charset="0"/>
              </a:rPr>
              <a:t>medical radiological </a:t>
            </a:r>
            <a:r>
              <a:rPr lang="en-GB" sz="900" dirty="0">
                <a:latin typeface="Verdana" pitchFamily="34" charset="0"/>
              </a:rPr>
              <a:t>procedures </a:t>
            </a:r>
            <a:r>
              <a:rPr lang="en-GB" sz="900" b="1" dirty="0">
                <a:solidFill>
                  <a:schemeClr val="folHlink"/>
                </a:solidFill>
                <a:latin typeface="Verdana" pitchFamily="34" charset="0"/>
              </a:rPr>
              <a:t>to a practitioner</a:t>
            </a:r>
            <a:r>
              <a:rPr lang="en-GB" sz="900" dirty="0">
                <a:latin typeface="Verdana" pitchFamily="34" charset="0"/>
              </a:rPr>
              <a:t>, in accordance with </a:t>
            </a:r>
            <a:r>
              <a:rPr lang="en-GB" sz="900" b="1" dirty="0" smtClean="0">
                <a:solidFill>
                  <a:schemeClr val="folHlink"/>
                </a:solidFill>
                <a:latin typeface="Verdana" pitchFamily="34" charset="0"/>
              </a:rPr>
              <a:t>national requirements</a:t>
            </a:r>
            <a:endParaRPr lang="en-US" sz="900" b="1" dirty="0">
              <a:solidFill>
                <a:schemeClr val="folHlink"/>
              </a:solidFill>
              <a:latin typeface="Verdana" pitchFamily="34"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713688D5-D56F-4685-A950-C1EFCEAC6E4A}" type="slidenum">
              <a:rPr lang="en-US" altLang="en-US" smtClean="0"/>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r>
              <a:rPr lang="en-GB" altLang="en-US" smtClean="0"/>
              <a:t>Article 18</a:t>
            </a:r>
          </a:p>
          <a:p>
            <a:r>
              <a:rPr lang="en-GB" altLang="en-US" smtClean="0"/>
              <a:t>Education, information and training in the field of medical exposure</a:t>
            </a:r>
          </a:p>
          <a:p>
            <a:r>
              <a:rPr lang="en-GB" altLang="en-US" smtClean="0"/>
              <a:t>1.   Member States shall ensure that practitioners and the individuals involved in the practical aspects of medical radiological procedures have adequate education, information and theoretical and practical training for the purpose of medical radiological practices, as well as relevant competence in radiation protection.</a:t>
            </a:r>
          </a:p>
          <a:p>
            <a:r>
              <a:rPr lang="en-GB" altLang="en-US" smtClean="0"/>
              <a:t>For this purpose Member States shall ensure that appropriate curricula are established and shall recognise the corresponding diplomas, certificates or formal qualifications.</a:t>
            </a:r>
          </a:p>
          <a:p>
            <a:r>
              <a:rPr lang="en-GB" altLang="en-US" smtClean="0"/>
              <a:t>2.   Individuals undergoing relevant training programmes may participate in practical aspects of medical radiological procedures as set out in Article 57(2).</a:t>
            </a:r>
          </a:p>
          <a:p>
            <a:r>
              <a:rPr lang="en-GB" altLang="en-US" smtClean="0"/>
              <a:t>3.   Member States shall ensure that continuing education and training after qualification is provided and, in the special case of the clinical use of new techniques, training is provided on these techniques and the relevant radiation protection requirements.</a:t>
            </a:r>
          </a:p>
          <a:p>
            <a:r>
              <a:rPr lang="en-GB" altLang="en-US" smtClean="0"/>
              <a:t>4.   Member States shall encourage the introduction of a course on radiation protection in the basic curriculum of medical and dental schools.</a:t>
            </a:r>
          </a:p>
          <a:p>
            <a:endParaRPr lang="en-GB" altLang="en-US" smtClean="0"/>
          </a:p>
        </p:txBody>
      </p:sp>
      <p:sp>
        <p:nvSpPr>
          <p:cNvPr id="23556" name="Slide Number Placeholder 3"/>
          <p:cNvSpPr>
            <a:spLocks noGrp="1"/>
          </p:cNvSpPr>
          <p:nvPr>
            <p:ph type="sldNum" sz="quarter" idx="5"/>
          </p:nvPr>
        </p:nvSpPr>
        <p:spPr bwMode="auto">
          <a:noFill/>
          <a:ln>
            <a:miter lim="800000"/>
            <a:headEnd/>
            <a:tailEnd/>
          </a:ln>
        </p:spPr>
        <p:txBody>
          <a:bodyPr/>
          <a:lstStyle/>
          <a:p>
            <a:fld id="{ADC02FAE-7AB9-4D5D-B0F8-E843680B725A}"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ts val="3000"/>
              </a:lnSpc>
              <a:spcBef>
                <a:spcPts val="1200"/>
              </a:spcBef>
              <a:spcAft>
                <a:spcPts val="1200"/>
              </a:spcAft>
              <a:buFont typeface="Trebuchet MS" pitchFamily="34" charset="0"/>
              <a:buNone/>
              <a:defRPr/>
            </a:pPr>
            <a:r>
              <a:rPr lang="en-GB" dirty="0">
                <a:latin typeface="Verdana" pitchFamily="34" charset="0"/>
              </a:rPr>
              <a:t>Art. 58. Member States shall ensure that … </a:t>
            </a:r>
          </a:p>
          <a:p>
            <a:pPr marL="542925" eaLnBrk="1" hangingPunct="1">
              <a:lnSpc>
                <a:spcPts val="2600"/>
              </a:lnSpc>
              <a:spcBef>
                <a:spcPts val="1200"/>
              </a:spcBef>
              <a:spcAft>
                <a:spcPts val="600"/>
              </a:spcAft>
              <a:buFont typeface="Trebuchet MS" pitchFamily="34" charset="0"/>
              <a:buNone/>
              <a:defRPr/>
            </a:pPr>
            <a:r>
              <a:rPr lang="en-GB" dirty="0">
                <a:latin typeface="Verdana" pitchFamily="34" charset="0"/>
              </a:rPr>
              <a:t>(c) </a:t>
            </a:r>
            <a:r>
              <a:rPr lang="en-GB" b="1" dirty="0">
                <a:solidFill>
                  <a:schemeClr val="folHlink"/>
                </a:solidFill>
                <a:latin typeface="Verdana" pitchFamily="34" charset="0"/>
              </a:rPr>
              <a:t>referral guidelines</a:t>
            </a:r>
            <a:r>
              <a:rPr lang="en-GB" dirty="0">
                <a:latin typeface="Verdana" pitchFamily="34" charset="0"/>
              </a:rPr>
              <a:t> for medical imaging, taking into account the radiation doses, </a:t>
            </a:r>
            <a:r>
              <a:rPr lang="en-GB" b="1" dirty="0">
                <a:solidFill>
                  <a:schemeClr val="folHlink"/>
                </a:solidFill>
                <a:latin typeface="Verdana" pitchFamily="34" charset="0"/>
              </a:rPr>
              <a:t>are available </a:t>
            </a:r>
            <a:r>
              <a:rPr lang="en-GB" dirty="0">
                <a:latin typeface="Verdana" pitchFamily="34" charset="0"/>
              </a:rPr>
              <a:t>to the referrers</a:t>
            </a:r>
          </a:p>
          <a:p>
            <a:pPr>
              <a:defRPr/>
            </a:pPr>
            <a:endParaRPr lang="en-GB" dirty="0"/>
          </a:p>
        </p:txBody>
      </p:sp>
      <p:sp>
        <p:nvSpPr>
          <p:cNvPr id="24580" name="Slide Number Placeholder 3"/>
          <p:cNvSpPr>
            <a:spLocks noGrp="1"/>
          </p:cNvSpPr>
          <p:nvPr>
            <p:ph type="sldNum" sz="quarter" idx="5"/>
          </p:nvPr>
        </p:nvSpPr>
        <p:spPr bwMode="auto">
          <a:noFill/>
          <a:ln>
            <a:miter lim="800000"/>
            <a:headEnd/>
            <a:tailEnd/>
          </a:ln>
        </p:spPr>
        <p:txBody>
          <a:bodyPr/>
          <a:lstStyle/>
          <a:p>
            <a:fld id="{3457192E-3F35-462B-84B1-7768948FD9CC}" type="slidenum">
              <a:rPr lang="en-US" altLang="en-US" smtClean="0"/>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120000"/>
              </a:lnSpc>
              <a:spcBef>
                <a:spcPts val="1200"/>
              </a:spcBef>
              <a:spcAft>
                <a:spcPts val="1200"/>
              </a:spcAft>
              <a:buFont typeface="Trebuchet MS" pitchFamily="34" charset="0"/>
              <a:buNone/>
              <a:defRPr/>
            </a:pPr>
            <a:r>
              <a:rPr lang="en-GB" sz="1400" dirty="0">
                <a:latin typeface="Verdana" pitchFamily="34" charset="0"/>
              </a:rPr>
              <a:t>Art. 58. Member States shall ensure that … </a:t>
            </a:r>
          </a:p>
          <a:p>
            <a:pPr marL="542925" eaLnBrk="1" hangingPunct="1">
              <a:lnSpc>
                <a:spcPct val="120000"/>
              </a:lnSpc>
              <a:spcBef>
                <a:spcPts val="1200"/>
              </a:spcBef>
              <a:spcAft>
                <a:spcPts val="600"/>
              </a:spcAft>
              <a:buFont typeface="Trebuchet MS" pitchFamily="34" charset="0"/>
              <a:buNone/>
              <a:defRPr/>
            </a:pPr>
            <a:r>
              <a:rPr lang="en-US" sz="1400" dirty="0" smtClean="0">
                <a:latin typeface="Verdana" pitchFamily="34" charset="0"/>
              </a:rPr>
              <a:t>(</a:t>
            </a:r>
            <a:r>
              <a:rPr lang="en-US" sz="1400" dirty="0">
                <a:latin typeface="Verdana" pitchFamily="34" charset="0"/>
              </a:rPr>
              <a:t>e) </a:t>
            </a:r>
            <a:r>
              <a:rPr lang="en-GB" sz="1400" b="1" dirty="0">
                <a:solidFill>
                  <a:schemeClr val="folHlink"/>
                </a:solidFill>
                <a:latin typeface="Verdana" pitchFamily="34" charset="0"/>
              </a:rPr>
              <a:t>clinical audits </a:t>
            </a:r>
            <a:r>
              <a:rPr lang="en-GB" sz="1400" dirty="0">
                <a:latin typeface="Verdana" pitchFamily="34" charset="0"/>
              </a:rPr>
              <a:t>are carried out in accordance with </a:t>
            </a:r>
            <a:r>
              <a:rPr lang="en-GB" sz="1400" b="1" dirty="0">
                <a:solidFill>
                  <a:schemeClr val="folHlink"/>
                </a:solidFill>
                <a:latin typeface="Verdana" pitchFamily="34" charset="0"/>
              </a:rPr>
              <a:t>national procedures</a:t>
            </a:r>
          </a:p>
          <a:p>
            <a:pPr lvl="1" eaLnBrk="1" hangingPunct="1">
              <a:lnSpc>
                <a:spcPct val="120000"/>
              </a:lnSpc>
              <a:spcBef>
                <a:spcPts val="600"/>
              </a:spcBef>
              <a:spcAft>
                <a:spcPts val="600"/>
              </a:spcAft>
              <a:defRPr/>
            </a:pPr>
            <a:r>
              <a:rPr lang="en-US" sz="1400" b="1" dirty="0">
                <a:solidFill>
                  <a:schemeClr val="folHlink"/>
                </a:solidFill>
                <a:latin typeface="Verdana" pitchFamily="34" charset="0"/>
              </a:rPr>
              <a:t>Clinical </a:t>
            </a:r>
            <a:r>
              <a:rPr lang="en-GB" sz="1400" b="1" dirty="0">
                <a:solidFill>
                  <a:schemeClr val="folHlink"/>
                </a:solidFill>
                <a:latin typeface="Verdana" pitchFamily="34" charset="0"/>
              </a:rPr>
              <a:t>audit</a:t>
            </a:r>
            <a:r>
              <a:rPr lang="en-GB" sz="1400" dirty="0">
                <a:latin typeface="Verdana" pitchFamily="34" charset="0"/>
              </a:rPr>
              <a:t>:</a:t>
            </a:r>
            <a:r>
              <a:rPr lang="en-GB" sz="1400" b="1" dirty="0">
                <a:solidFill>
                  <a:schemeClr val="folHlink"/>
                </a:solidFill>
                <a:latin typeface="Verdana" pitchFamily="34" charset="0"/>
              </a:rPr>
              <a:t> </a:t>
            </a:r>
            <a:r>
              <a:rPr lang="en-GB" sz="1400" dirty="0">
                <a:latin typeface="Verdana" pitchFamily="34" charset="0"/>
              </a:rPr>
              <a:t>a systematic examination or review of medical radiological procedures which seeks to improve the quality and outcome of patient care through structured review, whereby medical radiological practices, procedures and results are examined against agreed standards for good medical radiological procedures, with modification of practices, where </a:t>
            </a:r>
            <a:r>
              <a:rPr lang="en-US" sz="1400" dirty="0">
                <a:latin typeface="Verdana" pitchFamily="34" charset="0"/>
              </a:rPr>
              <a:t>appropriate,</a:t>
            </a:r>
            <a:r>
              <a:rPr lang="en-GB" sz="1400" dirty="0">
                <a:latin typeface="Verdana" pitchFamily="34" charset="0"/>
              </a:rPr>
              <a:t> and the application of new standards if necessary</a:t>
            </a:r>
          </a:p>
          <a:p>
            <a:pPr>
              <a:lnSpc>
                <a:spcPct val="120000"/>
              </a:lnSpc>
              <a:defRPr/>
            </a:pPr>
            <a:endParaRPr lang="en-GB" sz="1400" dirty="0"/>
          </a:p>
        </p:txBody>
      </p:sp>
      <p:sp>
        <p:nvSpPr>
          <p:cNvPr id="25604" name="Slide Number Placeholder 3"/>
          <p:cNvSpPr>
            <a:spLocks noGrp="1"/>
          </p:cNvSpPr>
          <p:nvPr>
            <p:ph type="sldNum" sz="quarter" idx="5"/>
          </p:nvPr>
        </p:nvSpPr>
        <p:spPr bwMode="auto">
          <a:noFill/>
          <a:ln>
            <a:miter lim="800000"/>
            <a:headEnd/>
            <a:tailEnd/>
          </a:ln>
        </p:spPr>
        <p:txBody>
          <a:bodyPr/>
          <a:lstStyle/>
          <a:p>
            <a:fld id="{FE075864-88D6-4CA5-A6CA-8DFA620C8FB8}" type="slidenum">
              <a:rPr lang="en-US" altLang="en-US" smtClean="0"/>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120000"/>
              </a:lnSpc>
              <a:spcBef>
                <a:spcPts val="0"/>
              </a:spcBef>
              <a:spcAft>
                <a:spcPts val="0"/>
              </a:spcAft>
              <a:buFont typeface="Trebuchet MS" pitchFamily="34" charset="0"/>
              <a:buNone/>
              <a:defRPr/>
            </a:pPr>
            <a:r>
              <a:rPr lang="en-GB" sz="1400" dirty="0" smtClean="0">
                <a:latin typeface="+mj-lt"/>
              </a:rPr>
              <a:t>Art. 57. Member States shall ensure that … </a:t>
            </a:r>
          </a:p>
          <a:p>
            <a:pPr eaLnBrk="1" hangingPunct="1">
              <a:lnSpc>
                <a:spcPct val="120000"/>
              </a:lnSpc>
              <a:spcBef>
                <a:spcPts val="0"/>
              </a:spcBef>
              <a:spcAft>
                <a:spcPts val="0"/>
              </a:spcAft>
              <a:defRPr/>
            </a:pPr>
            <a:r>
              <a:rPr lang="en-GB" altLang="en-US" sz="1400" dirty="0" smtClean="0">
                <a:latin typeface="+mj-lt"/>
              </a:rPr>
              <a:t>(d) wherever practicable and </a:t>
            </a:r>
            <a:r>
              <a:rPr lang="en-GB" altLang="en-US" sz="1400" b="1" dirty="0" smtClean="0">
                <a:solidFill>
                  <a:schemeClr val="folHlink"/>
                </a:solidFill>
                <a:latin typeface="+mj-lt"/>
              </a:rPr>
              <a:t>prior to the exposure taking place</a:t>
            </a:r>
            <a:r>
              <a:rPr lang="en-GB" altLang="en-US" sz="1400" dirty="0" smtClean="0">
                <a:latin typeface="+mj-lt"/>
              </a:rPr>
              <a:t>, the practitioner </a:t>
            </a:r>
            <a:r>
              <a:rPr lang="en-GB" altLang="en-US" sz="1400" b="1" dirty="0" smtClean="0">
                <a:solidFill>
                  <a:schemeClr val="folHlink"/>
                </a:solidFill>
                <a:latin typeface="+mj-lt"/>
              </a:rPr>
              <a:t>or</a:t>
            </a:r>
            <a:r>
              <a:rPr lang="en-GB" altLang="en-US" sz="1400" dirty="0" smtClean="0">
                <a:latin typeface="+mj-lt"/>
              </a:rPr>
              <a:t> the referrer, </a:t>
            </a:r>
            <a:r>
              <a:rPr lang="en-GB" altLang="en-US" sz="1400" b="1" dirty="0" smtClean="0">
                <a:solidFill>
                  <a:schemeClr val="folHlink"/>
                </a:solidFill>
                <a:latin typeface="+mj-lt"/>
              </a:rPr>
              <a:t>as specified by Member States</a:t>
            </a:r>
            <a:r>
              <a:rPr lang="en-GB" altLang="en-US" sz="1400" dirty="0" smtClean="0">
                <a:latin typeface="+mj-lt"/>
              </a:rPr>
              <a:t>, ensures that the patient or their representative is provided with </a:t>
            </a:r>
            <a:r>
              <a:rPr lang="en-GB" altLang="en-US" sz="1400" b="1" dirty="0" smtClean="0">
                <a:solidFill>
                  <a:schemeClr val="folHlink"/>
                </a:solidFill>
                <a:latin typeface="+mj-lt"/>
              </a:rPr>
              <a:t>adequate information </a:t>
            </a:r>
            <a:r>
              <a:rPr lang="en-GB" altLang="en-US" sz="1400" dirty="0" smtClean="0">
                <a:latin typeface="+mj-lt"/>
              </a:rPr>
              <a:t>relating to the benefits and risks associated with the radiation dose from the medical exposure</a:t>
            </a:r>
            <a:endParaRPr lang="en-GB" sz="1400" b="1" dirty="0" smtClean="0">
              <a:solidFill>
                <a:schemeClr val="folHlink"/>
              </a:solidFill>
              <a:latin typeface="+mj-lt"/>
            </a:endParaRPr>
          </a:p>
          <a:p>
            <a:pPr marL="722313" lvl="1" indent="-285750" algn="just" eaLnBrk="1" hangingPunct="1">
              <a:lnSpc>
                <a:spcPct val="120000"/>
              </a:lnSpc>
              <a:spcBef>
                <a:spcPts val="0"/>
              </a:spcBef>
              <a:spcAft>
                <a:spcPts val="0"/>
              </a:spcAft>
              <a:defRPr/>
            </a:pPr>
            <a:r>
              <a:rPr lang="en-US" sz="1400" b="1" dirty="0" smtClean="0">
                <a:solidFill>
                  <a:schemeClr val="folHlink"/>
                </a:solidFill>
                <a:latin typeface="+mj-lt"/>
              </a:rPr>
              <a:t>Clinical responsibility</a:t>
            </a:r>
            <a:r>
              <a:rPr lang="en-US" sz="1400" dirty="0" smtClean="0">
                <a:latin typeface="+mj-lt"/>
              </a:rPr>
              <a:t>: </a:t>
            </a:r>
            <a:r>
              <a:rPr lang="en-GB" sz="1400" dirty="0" smtClean="0">
                <a:latin typeface="+mj-lt"/>
              </a:rPr>
              <a:t>responsibility of a practitioner for individual medical exposures, in particular, </a:t>
            </a:r>
            <a:r>
              <a:rPr lang="en-GB" sz="1400" b="1" dirty="0" smtClean="0">
                <a:solidFill>
                  <a:schemeClr val="folHlink"/>
                </a:solidFill>
                <a:latin typeface="+mj-lt"/>
              </a:rPr>
              <a:t>justification</a:t>
            </a:r>
            <a:r>
              <a:rPr lang="en-GB" sz="1400" dirty="0" smtClean="0">
                <a:latin typeface="+mj-lt"/>
              </a:rPr>
              <a:t>; … </a:t>
            </a:r>
            <a:r>
              <a:rPr lang="en-GB" sz="1400" b="1" dirty="0" smtClean="0">
                <a:solidFill>
                  <a:schemeClr val="folHlink"/>
                </a:solidFill>
                <a:latin typeface="+mj-lt"/>
              </a:rPr>
              <a:t>obtaining information </a:t>
            </a:r>
            <a:r>
              <a:rPr lang="en-GB" sz="1400" dirty="0" smtClean="0">
                <a:latin typeface="+mj-lt"/>
              </a:rPr>
              <a:t>… on previous examinations; </a:t>
            </a:r>
            <a:r>
              <a:rPr lang="en-GB" sz="1400" b="1" dirty="0" smtClean="0">
                <a:solidFill>
                  <a:schemeClr val="folHlink"/>
                </a:solidFill>
                <a:latin typeface="+mj-lt"/>
              </a:rPr>
              <a:t>providing existing … records</a:t>
            </a:r>
            <a:r>
              <a:rPr lang="en-GB" sz="1400" dirty="0" smtClean="0">
                <a:latin typeface="+mj-lt"/>
              </a:rPr>
              <a:t> to other practitioners and/or the referrer, as required; and giving </a:t>
            </a:r>
            <a:r>
              <a:rPr lang="en-GB" sz="1400" b="1" dirty="0" smtClean="0">
                <a:solidFill>
                  <a:schemeClr val="folHlink"/>
                </a:solidFill>
                <a:latin typeface="+mj-lt"/>
              </a:rPr>
              <a:t>information … to patients </a:t>
            </a:r>
            <a:r>
              <a:rPr lang="en-GB" sz="1400" dirty="0" smtClean="0">
                <a:latin typeface="+mj-lt"/>
              </a:rPr>
              <a:t>and other individuals involved</a:t>
            </a:r>
            <a:endParaRPr lang="en-US" sz="1400" dirty="0" smtClean="0">
              <a:latin typeface="+mj-lt"/>
            </a:endParaRPr>
          </a:p>
          <a:p>
            <a:pPr>
              <a:defRPr/>
            </a:pPr>
            <a:r>
              <a:rPr lang="en-GB" sz="1400" dirty="0" smtClean="0">
                <a:latin typeface="+mj-lt"/>
              </a:rPr>
              <a:t>Article 62. Special protection during </a:t>
            </a:r>
            <a:r>
              <a:rPr lang="en-GB" sz="1400" b="1" dirty="0">
                <a:solidFill>
                  <a:schemeClr val="folHlink"/>
                </a:solidFill>
                <a:latin typeface="+mj-lt"/>
              </a:rPr>
              <a:t>pregnancy and breastfeeding</a:t>
            </a:r>
          </a:p>
          <a:p>
            <a:pPr>
              <a:defRPr/>
            </a:pPr>
            <a:r>
              <a:rPr lang="en-GB" sz="1400" dirty="0" smtClean="0">
                <a:latin typeface="+mj-lt"/>
              </a:rPr>
              <a:t>4.   Without prejudice to paragraphs 1, 2 and 3, </a:t>
            </a:r>
            <a:r>
              <a:rPr lang="en-GB" sz="1400" b="1" dirty="0">
                <a:solidFill>
                  <a:schemeClr val="folHlink"/>
                </a:solidFill>
                <a:latin typeface="+mj-lt"/>
              </a:rPr>
              <a:t>Member States </a:t>
            </a:r>
            <a:r>
              <a:rPr lang="en-GB" sz="1400" dirty="0" smtClean="0">
                <a:latin typeface="+mj-lt"/>
              </a:rPr>
              <a:t>shall take measures to increase the </a:t>
            </a:r>
            <a:r>
              <a:rPr lang="en-GB" sz="1400" b="1" dirty="0">
                <a:solidFill>
                  <a:schemeClr val="folHlink"/>
                </a:solidFill>
                <a:latin typeface="+mj-lt"/>
              </a:rPr>
              <a:t>awareness</a:t>
            </a:r>
            <a:r>
              <a:rPr lang="en-GB" sz="1400" dirty="0" smtClean="0">
                <a:latin typeface="+mj-lt"/>
              </a:rPr>
              <a:t> of individuals to whom this Article applies, through measures such as </a:t>
            </a:r>
            <a:r>
              <a:rPr lang="en-GB" sz="1400" b="1" dirty="0">
                <a:solidFill>
                  <a:schemeClr val="folHlink"/>
                </a:solidFill>
                <a:latin typeface="+mj-lt"/>
              </a:rPr>
              <a:t>public notices </a:t>
            </a:r>
            <a:r>
              <a:rPr lang="en-GB" sz="1400" dirty="0" smtClean="0">
                <a:latin typeface="+mj-lt"/>
              </a:rPr>
              <a:t>in appropriate places</a:t>
            </a:r>
            <a:endParaRPr lang="en-GB" sz="1400" dirty="0">
              <a:latin typeface="+mj-lt"/>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D4C043D6-1EB8-45B2-99D7-F90928CFB89C}" type="slidenum">
              <a:rPr lang="en-US" altLang="en-US" smtClean="0"/>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EU flags vertical 6"/>
          <p:cNvPicPr>
            <a:picLocks noChangeAspect="1" noChangeArrowheads="1"/>
          </p:cNvPicPr>
          <p:nvPr userDrawn="1"/>
        </p:nvPicPr>
        <p:blipFill>
          <a:blip r:embed="rId2" cstate="print"/>
          <a:srcRect/>
          <a:stretch>
            <a:fillRect/>
          </a:stretch>
        </p:blipFill>
        <p:spPr bwMode="auto">
          <a:xfrm>
            <a:off x="0" y="963613"/>
            <a:ext cx="3954463" cy="5894387"/>
          </a:xfrm>
          <a:prstGeom prst="rect">
            <a:avLst/>
          </a:prstGeom>
          <a:noFill/>
          <a:ln w="9525">
            <a:noFill/>
            <a:miter lim="800000"/>
            <a:headEnd/>
            <a:tailEnd/>
          </a:ln>
        </p:spPr>
      </p:pic>
      <p:sp>
        <p:nvSpPr>
          <p:cNvPr id="5" name="Rectangle 9"/>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6" name="Picture 15" descr="LOGO CE_Vertical_EN_NEG_quadri_HR"/>
          <p:cNvPicPr>
            <a:picLocks noChangeAspect="1" noChangeArrowheads="1"/>
          </p:cNvPicPr>
          <p:nvPr userDrawn="1"/>
        </p:nvPicPr>
        <p:blipFill>
          <a:blip r:embed="rId3" cstate="print"/>
          <a:srcRect b="6635"/>
          <a:stretch>
            <a:fillRect/>
          </a:stretch>
        </p:blipFill>
        <p:spPr bwMode="auto">
          <a:xfrm>
            <a:off x="3963988" y="258763"/>
            <a:ext cx="1436687" cy="938212"/>
          </a:xfrm>
          <a:prstGeom prst="rect">
            <a:avLst/>
          </a:prstGeom>
          <a:noFill/>
          <a:ln w="9525">
            <a:noFill/>
            <a:miter lim="800000"/>
            <a:headEnd/>
            <a:tailEnd/>
          </a:ln>
        </p:spPr>
      </p:pic>
      <p:sp>
        <p:nvSpPr>
          <p:cNvPr id="7" name="Line 16"/>
          <p:cNvSpPr>
            <a:spLocks noChangeShapeType="1"/>
          </p:cNvSpPr>
          <p:nvPr userDrawn="1"/>
        </p:nvSpPr>
        <p:spPr bwMode="auto">
          <a:xfrm>
            <a:off x="4264025" y="1239838"/>
            <a:ext cx="620713" cy="0"/>
          </a:xfrm>
          <a:prstGeom prst="line">
            <a:avLst/>
          </a:prstGeom>
          <a:noFill/>
          <a:ln w="38735">
            <a:solidFill>
              <a:srgbClr val="EE8032"/>
            </a:solidFill>
            <a:round/>
            <a:headEnd/>
            <a:tailEnd/>
          </a:ln>
          <a:effectLst/>
        </p:spPr>
        <p:txBody>
          <a:bodyPr anchor="ctr"/>
          <a:lstStyle/>
          <a:p>
            <a:endParaRPr lang="pt-PT"/>
          </a:p>
        </p:txBody>
      </p:sp>
      <p:sp>
        <p:nvSpPr>
          <p:cNvPr id="8" name="Rectangle 12"/>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eaLnBrk="1" hangingPunct="1">
              <a:lnSpc>
                <a:spcPct val="70000"/>
              </a:lnSpc>
              <a:spcBef>
                <a:spcPct val="20000"/>
              </a:spcBef>
              <a:buClr>
                <a:schemeClr val="bg1"/>
              </a:buClr>
              <a:defRPr/>
            </a:pPr>
            <a:r>
              <a:rPr lang="fr-BE" altLang="en-US" sz="800" smtClean="0">
                <a:solidFill>
                  <a:schemeClr val="bg1"/>
                </a:solidFill>
              </a:rPr>
              <a:t>Energy</a:t>
            </a:r>
            <a:endParaRPr lang="en-GB" altLang="en-US" sz="800" smtClean="0">
              <a:solidFill>
                <a:schemeClr val="bg1"/>
              </a:solidFill>
            </a:endParaRPr>
          </a:p>
          <a:p>
            <a:pPr algn="ctr" eaLnBrk="1" hangingPunct="1">
              <a:defRPr/>
            </a:pPr>
            <a:endParaRPr lang="en-GB" altLang="en-US" sz="900" smtClean="0">
              <a:solidFill>
                <a:schemeClr val="bg1"/>
              </a:solidFill>
              <a:latin typeface="Calibri" pitchFamily="34" charset="0"/>
            </a:endParaRPr>
          </a:p>
        </p:txBody>
      </p:sp>
      <p:sp>
        <p:nvSpPr>
          <p:cNvPr id="2" name="Title Placeholder 1"/>
          <p:cNvSpPr>
            <a:spLocks noGrp="1"/>
          </p:cNvSpPr>
          <p:nvPr>
            <p:ph type="ctrTitle"/>
          </p:nvPr>
        </p:nvSpPr>
        <p:spPr>
          <a:xfrm>
            <a:off x="3119438" y="3540125"/>
            <a:ext cx="5768975" cy="1470025"/>
          </a:xfrm>
        </p:spPr>
        <p:txBody>
          <a:bodyPr/>
          <a:lstStyle>
            <a:lvl1pPr>
              <a:defRPr/>
            </a:lvl1pPr>
          </a:lstStyle>
          <a:p>
            <a:pPr lvl="0"/>
            <a:r>
              <a:rPr lang="fr-FR" noProof="0" smtClean="0"/>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pPr lvl="0"/>
            <a:r>
              <a:rPr lang="fr-FR" noProof="0" smtClean="0"/>
              <a:t>Click to edit Master subtitle style</a:t>
            </a:r>
          </a:p>
        </p:txBody>
      </p:sp>
    </p:spTree>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5" y="1412875"/>
            <a:ext cx="2016125" cy="51117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5650" y="1412875"/>
            <a:ext cx="5895975" cy="5111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7088" y="2636838"/>
            <a:ext cx="3919537"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99025" y="2636838"/>
            <a:ext cx="3921125"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827088" y="2636838"/>
            <a:ext cx="7993062" cy="388778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1810" name="Slide Number Placeholder 4"/>
          <p:cNvSpPr txBox="1">
            <a:spLocks noGrp="1"/>
          </p:cNvSpPr>
          <p:nvPr userDrawn="1"/>
        </p:nvSpPr>
        <p:spPr bwMode="gray">
          <a:xfrm>
            <a:off x="8172450" y="6345238"/>
            <a:ext cx="5143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10435D35-9A82-458F-A6CF-4D690CF716A2}" type="slidenum">
              <a:rPr lang="en-US" sz="1000" smtClean="0">
                <a:solidFill>
                  <a:srgbClr val="005BAB"/>
                </a:solidFill>
              </a:rPr>
              <a:pPr algn="r">
                <a:defRPr/>
              </a:pPr>
              <a:t>‹nº›</a:t>
            </a:fld>
            <a:endParaRPr lang="en-US" sz="1000" smtClean="0">
              <a:solidFill>
                <a:srgbClr val="005BAB"/>
              </a:solidFill>
            </a:endParaRPr>
          </a:p>
        </p:txBody>
      </p:sp>
      <p:sp>
        <p:nvSpPr>
          <p:cNvPr id="1028" name="Title Placeholder 1"/>
          <p:cNvSpPr>
            <a:spLocks noGrp="1"/>
          </p:cNvSpPr>
          <p:nvPr>
            <p:ph type="title"/>
          </p:nvPr>
        </p:nvSpPr>
        <p:spPr bwMode="gray">
          <a:xfrm>
            <a:off x="755650" y="1412875"/>
            <a:ext cx="7837488"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5" name="Rectangle 14"/>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030" name="Picture 199" descr="LOGO CE_Vertical_EN_NEG_quadri_HR"/>
          <p:cNvPicPr>
            <a:picLocks noChangeAspect="1" noChangeArrowheads="1"/>
          </p:cNvPicPr>
          <p:nvPr userDrawn="1"/>
        </p:nvPicPr>
        <p:blipFill>
          <a:blip r:embed="rId13" cstate="print"/>
          <a:srcRect b="6635"/>
          <a:stretch>
            <a:fillRect/>
          </a:stretch>
        </p:blipFill>
        <p:spPr bwMode="auto">
          <a:xfrm>
            <a:off x="3963988" y="258763"/>
            <a:ext cx="1436687" cy="938212"/>
          </a:xfrm>
          <a:prstGeom prst="rect">
            <a:avLst/>
          </a:prstGeom>
          <a:noFill/>
          <a:ln w="9525">
            <a:noFill/>
            <a:miter lim="800000"/>
            <a:headEnd/>
            <a:tailEnd/>
          </a:ln>
        </p:spPr>
      </p:pic>
      <p:sp>
        <p:nvSpPr>
          <p:cNvPr id="1031" name="Line 200"/>
          <p:cNvSpPr>
            <a:spLocks noChangeShapeType="1"/>
          </p:cNvSpPr>
          <p:nvPr userDrawn="1"/>
        </p:nvSpPr>
        <p:spPr bwMode="auto">
          <a:xfrm>
            <a:off x="4264025" y="1239838"/>
            <a:ext cx="620713" cy="0"/>
          </a:xfrm>
          <a:prstGeom prst="line">
            <a:avLst/>
          </a:prstGeom>
          <a:noFill/>
          <a:ln w="38735">
            <a:solidFill>
              <a:srgbClr val="EE8032"/>
            </a:solidFill>
            <a:round/>
            <a:headEnd/>
            <a:tailEnd/>
          </a:ln>
          <a:effectLst/>
        </p:spPr>
        <p:txBody>
          <a:bodyPr anchor="ctr"/>
          <a:lstStyle/>
          <a:p>
            <a:endParaRPr lang="pt-PT"/>
          </a:p>
        </p:txBody>
      </p:sp>
      <p:sp>
        <p:nvSpPr>
          <p:cNvPr id="1032" name="Rectangle 6"/>
          <p:cNvSpPr>
            <a:spLocks noChangeArrowheads="1"/>
          </p:cNvSpPr>
          <p:nvPr userDrawn="1"/>
        </p:nvSpPr>
        <p:spPr bwMode="auto">
          <a:xfrm>
            <a:off x="4268788" y="6659563"/>
            <a:ext cx="601662" cy="198437"/>
          </a:xfrm>
          <a:prstGeom prst="rect">
            <a:avLst/>
          </a:prstGeom>
          <a:solidFill>
            <a:srgbClr val="EE8032"/>
          </a:solidFill>
          <a:ln w="9525" algn="ctr">
            <a:solidFill>
              <a:srgbClr val="EE8032"/>
            </a:solidFill>
            <a:miter lim="800000"/>
            <a:headEnd/>
            <a:tailEnd/>
          </a:ln>
          <a:effectLst>
            <a:outerShdw dist="23000" dir="5400000" rotWithShape="0">
              <a:srgbClr val="000000">
                <a:alpha val="34998"/>
              </a:srgbClr>
            </a:outerShdw>
          </a:effectLst>
        </p:spPr>
        <p:txBody>
          <a:bodyPr lIns="18000" tIns="118800" anchor="ct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pPr eaLnBrk="1" hangingPunct="1">
              <a:lnSpc>
                <a:spcPct val="70000"/>
              </a:lnSpc>
              <a:spcBef>
                <a:spcPct val="20000"/>
              </a:spcBef>
              <a:buClr>
                <a:schemeClr val="bg1"/>
              </a:buClr>
              <a:defRPr/>
            </a:pPr>
            <a:r>
              <a:rPr lang="fr-BE" altLang="en-US" sz="800" smtClean="0">
                <a:solidFill>
                  <a:schemeClr val="bg1"/>
                </a:solidFill>
              </a:rPr>
              <a:t>Energy</a:t>
            </a:r>
            <a:endParaRPr lang="en-GB" altLang="en-US" sz="800" smtClean="0">
              <a:solidFill>
                <a:schemeClr val="bg1"/>
              </a:solidFill>
            </a:endParaRPr>
          </a:p>
          <a:p>
            <a:pPr algn="ctr" eaLnBrk="1" hangingPunct="1">
              <a:defRPr/>
            </a:pPr>
            <a:endParaRPr lang="en-GB" altLang="en-US" sz="900" smtClean="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49"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ransition/>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Arial" charset="0"/>
        </a:defRPr>
      </a:lvl2pPr>
      <a:lvl3pPr algn="l" rtl="0" eaLnBrk="0" fontAlgn="base" hangingPunct="0">
        <a:lnSpc>
          <a:spcPct val="90000"/>
        </a:lnSpc>
        <a:spcBef>
          <a:spcPct val="0"/>
        </a:spcBef>
        <a:spcAft>
          <a:spcPct val="0"/>
        </a:spcAft>
        <a:defRPr sz="3200">
          <a:solidFill>
            <a:schemeClr val="tx1"/>
          </a:solidFill>
          <a:latin typeface="Arial" charset="0"/>
        </a:defRPr>
      </a:lvl3pPr>
      <a:lvl4pPr algn="l" rtl="0" eaLnBrk="0" fontAlgn="base" hangingPunct="0">
        <a:lnSpc>
          <a:spcPct val="90000"/>
        </a:lnSpc>
        <a:spcBef>
          <a:spcPct val="0"/>
        </a:spcBef>
        <a:spcAft>
          <a:spcPct val="0"/>
        </a:spcAft>
        <a:defRPr sz="3200">
          <a:solidFill>
            <a:schemeClr val="tx1"/>
          </a:solidFill>
          <a:latin typeface="Arial" charset="0"/>
        </a:defRPr>
      </a:lvl4pPr>
      <a:lvl5pPr algn="l" rtl="0" eaLnBrk="0" fontAlgn="base" hangingPunct="0">
        <a:lnSpc>
          <a:spcPct val="90000"/>
        </a:lnSpc>
        <a:spcBef>
          <a:spcPct val="0"/>
        </a:spcBef>
        <a:spcAft>
          <a:spcPct val="0"/>
        </a:spcAft>
        <a:defRPr sz="3200">
          <a:solidFill>
            <a:schemeClr val="tx1"/>
          </a:solidFill>
          <a:latin typeface="Arial" charset="0"/>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mn-ea"/>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4.wmf"/><Relationship Id="rId7" Type="http://schemas.openxmlformats.org/officeDocument/2006/relationships/image" Target="../media/image26.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0.wmf"/><Relationship Id="rId5" Type="http://schemas.openxmlformats.org/officeDocument/2006/relationships/image" Target="../media/image27.wmf"/><Relationship Id="rId10" Type="http://schemas.openxmlformats.org/officeDocument/2006/relationships/image" Target="../media/image53.png"/><Relationship Id="rId4" Type="http://schemas.openxmlformats.org/officeDocument/2006/relationships/image" Target="../media/image25.pn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6.wmf"/><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24.wmf"/><Relationship Id="rId2" Type="http://schemas.openxmlformats.org/officeDocument/2006/relationships/notesSlide" Target="../notesSlides/notesSlide7.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26.wmf"/><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p:cNvSpPr>
          <p:nvPr/>
        </p:nvSpPr>
        <p:spPr bwMode="gray">
          <a:xfrm>
            <a:off x="4140200" y="4292600"/>
            <a:ext cx="4824413" cy="2305050"/>
          </a:xfrm>
          <a:prstGeom prst="rect">
            <a:avLst/>
          </a:prstGeom>
          <a:noFill/>
          <a:ln w="9525">
            <a:noFill/>
            <a:miter lim="800000"/>
            <a:headEnd/>
            <a:tailEnd/>
          </a:ln>
        </p:spPr>
        <p:txBody>
          <a:bodyPr anchor="b"/>
          <a:lstStyle/>
          <a:p>
            <a:pPr>
              <a:lnSpc>
                <a:spcPct val="105000"/>
              </a:lnSpc>
            </a:pPr>
            <a:r>
              <a:rPr lang="en-GB" altLang="en-US" sz="1600" b="1">
                <a:cs typeface="Arial" charset="0"/>
              </a:rPr>
              <a:t>Georgi Simeonov</a:t>
            </a:r>
          </a:p>
          <a:p>
            <a:pPr>
              <a:lnSpc>
                <a:spcPct val="105000"/>
              </a:lnSpc>
            </a:pPr>
            <a:r>
              <a:rPr lang="en-GB" altLang="en-US" sz="1600">
                <a:cs typeface="Arial" charset="0"/>
              </a:rPr>
              <a:t>European Commission</a:t>
            </a:r>
          </a:p>
          <a:p>
            <a:pPr>
              <a:lnSpc>
                <a:spcPct val="105000"/>
              </a:lnSpc>
            </a:pPr>
            <a:r>
              <a:rPr lang="en-GB" altLang="en-US" sz="1600">
                <a:cs typeface="Arial" charset="0"/>
              </a:rPr>
              <a:t>DG ENER, Radiation Protection Unit (D3)</a:t>
            </a:r>
          </a:p>
          <a:p>
            <a:pPr>
              <a:lnSpc>
                <a:spcPct val="105000"/>
              </a:lnSpc>
            </a:pPr>
            <a:endParaRPr lang="en-GB" altLang="en-US" sz="1600">
              <a:cs typeface="Arial" charset="0"/>
            </a:endParaRPr>
          </a:p>
          <a:p>
            <a:pPr eaLnBrk="0" hangingPunct="0">
              <a:buClr>
                <a:srgbClr val="005BAB"/>
              </a:buClr>
              <a:buSzPct val="400000"/>
              <a:buFont typeface="Trebuchet MS" pitchFamily="34" charset="0"/>
              <a:buNone/>
            </a:pPr>
            <a:r>
              <a:rPr lang="pt-BR" sz="1400" b="1">
                <a:cs typeface="Arial" charset="0"/>
              </a:rPr>
              <a:t>Justificação e Optimização das Exposições Médicas a Radiações Ionizantes </a:t>
            </a:r>
          </a:p>
          <a:p>
            <a:pPr eaLnBrk="0" hangingPunct="0">
              <a:buClr>
                <a:srgbClr val="005BAB"/>
              </a:buClr>
              <a:buSzPct val="400000"/>
              <a:buFont typeface="Trebuchet MS" pitchFamily="34" charset="0"/>
              <a:buNone/>
            </a:pPr>
            <a:r>
              <a:rPr lang="en-GB" altLang="en-US" sz="1400">
                <a:cs typeface="Arial" charset="0"/>
              </a:rPr>
              <a:t>16 September 2015, Lisbon</a:t>
            </a:r>
          </a:p>
        </p:txBody>
      </p:sp>
      <p:sp>
        <p:nvSpPr>
          <p:cNvPr id="3075" name="Title Placeholder 1"/>
          <p:cNvSpPr>
            <a:spLocks noGrp="1"/>
          </p:cNvSpPr>
          <p:nvPr>
            <p:ph type="ctrTitle"/>
          </p:nvPr>
        </p:nvSpPr>
        <p:spPr>
          <a:xfrm>
            <a:off x="4032250" y="1989138"/>
            <a:ext cx="5076825" cy="2447925"/>
          </a:xfrm>
          <a:noFill/>
        </p:spPr>
        <p:txBody>
          <a:bodyPr/>
          <a:lstStyle/>
          <a:p>
            <a:pPr>
              <a:lnSpc>
                <a:spcPct val="100000"/>
              </a:lnSpc>
            </a:pPr>
            <a:r>
              <a:rPr lang="en-GB" altLang="en-US" sz="2800" b="1" smtClean="0">
                <a:latin typeface="Verdana" pitchFamily="34" charset="0"/>
              </a:rPr>
              <a:t>Implementation of Euratom Basic Safety Standards into Radiological Practice</a:t>
            </a:r>
            <a:br>
              <a:rPr lang="en-GB" altLang="en-US" sz="2800" b="1" smtClean="0">
                <a:latin typeface="Verdana" pitchFamily="34" charset="0"/>
              </a:rPr>
            </a:br>
            <a:r>
              <a:rPr lang="en-GB" altLang="en-US" sz="2800" smtClean="0">
                <a:latin typeface="Verdana" pitchFamily="34" charset="0"/>
              </a:rPr>
              <a:t>In Focus: Justification</a:t>
            </a:r>
            <a:endParaRPr lang="en-GB" altLang="en-US" sz="2800" smtClean="0">
              <a:latin typeface="Verdana" pitchFamily="34" charset="0"/>
              <a:sym typeface="Wingdings" pitchFamily="2" charset="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Turn Arrow 2"/>
          <p:cNvSpPr/>
          <p:nvPr/>
        </p:nvSpPr>
        <p:spPr>
          <a:xfrm rot="16200000">
            <a:off x="-1660525" y="3665538"/>
            <a:ext cx="4051300" cy="412750"/>
          </a:xfrm>
          <a:prstGeom prst="uturnArrow">
            <a:avLst>
              <a:gd name="adj1" fmla="val 31312"/>
              <a:gd name="adj2" fmla="val 21535"/>
              <a:gd name="adj3" fmla="val 38860"/>
              <a:gd name="adj4" fmla="val 0"/>
              <a:gd name="adj5" fmla="val 100000"/>
            </a:avLst>
          </a:prstGeom>
          <a:solidFill>
            <a:srgbClr val="005B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2" name="Right Arrow 11"/>
          <p:cNvSpPr/>
          <p:nvPr/>
        </p:nvSpPr>
        <p:spPr>
          <a:xfrm>
            <a:off x="2132013" y="3368675"/>
            <a:ext cx="1520825" cy="398463"/>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2" name="Rectangle 2"/>
          <p:cNvSpPr txBox="1">
            <a:spLocks/>
          </p:cNvSpPr>
          <p:nvPr/>
        </p:nvSpPr>
        <p:spPr bwMode="gray">
          <a:xfrm>
            <a:off x="158750" y="130175"/>
            <a:ext cx="3848100" cy="830263"/>
          </a:xfrm>
          <a:prstGeom prst="rect">
            <a:avLst/>
          </a:prstGeom>
          <a:noFill/>
          <a:ln w="9525">
            <a:noFill/>
            <a:miter lim="800000"/>
            <a:headEnd/>
            <a:tailEnd/>
          </a:ln>
        </p:spPr>
        <p:txBody>
          <a:bodyPr>
            <a:spAutoFit/>
          </a:bodyPr>
          <a:lstStyle/>
          <a:p>
            <a:r>
              <a:rPr lang="en-US" altLang="en-US" sz="2400" b="1">
                <a:solidFill>
                  <a:schemeClr val="bg1"/>
                </a:solidFill>
              </a:rPr>
              <a:t>Information to Patients</a:t>
            </a:r>
            <a:endParaRPr lang="en-GB" altLang="en-US" sz="2400" b="1">
              <a:solidFill>
                <a:schemeClr val="bg1"/>
              </a:solidFill>
            </a:endParaRPr>
          </a:p>
        </p:txBody>
      </p:sp>
      <p:pic>
        <p:nvPicPr>
          <p:cNvPr id="2" name="Picture 4" descr="C:\Program Files (x86)\Microsoft Office\MEDIA\CAGCAT10\j0240719.wmf"/>
          <p:cNvPicPr>
            <a:picLocks noChangeAspect="1" noChangeArrowheads="1"/>
          </p:cNvPicPr>
          <p:nvPr/>
        </p:nvPicPr>
        <p:blipFill>
          <a:blip r:embed="rId3" cstate="print"/>
          <a:srcRect/>
          <a:stretch>
            <a:fillRect/>
          </a:stretch>
        </p:blipFill>
        <p:spPr bwMode="auto">
          <a:xfrm>
            <a:off x="612775" y="981075"/>
            <a:ext cx="1296988" cy="1728788"/>
          </a:xfrm>
          <a:prstGeom prst="rect">
            <a:avLst/>
          </a:prstGeom>
          <a:noFill/>
          <a:ln w="9525">
            <a:noFill/>
            <a:miter lim="800000"/>
            <a:headEnd/>
            <a:tailEnd/>
          </a:ln>
        </p:spPr>
      </p:pic>
      <p:pic>
        <p:nvPicPr>
          <p:cNvPr id="12293" name="Picture 3"/>
          <p:cNvPicPr>
            <a:picLocks noChangeAspect="1" noChangeArrowheads="1"/>
          </p:cNvPicPr>
          <p:nvPr/>
        </p:nvPicPr>
        <p:blipFill>
          <a:blip r:embed="rId4" cstate="print"/>
          <a:srcRect/>
          <a:stretch>
            <a:fillRect/>
          </a:stretch>
        </p:blipFill>
        <p:spPr bwMode="auto">
          <a:xfrm>
            <a:off x="619125" y="2979738"/>
            <a:ext cx="1473200" cy="1847850"/>
          </a:xfrm>
          <a:prstGeom prst="rect">
            <a:avLst/>
          </a:prstGeom>
          <a:noFill/>
          <a:ln w="9525">
            <a:noFill/>
            <a:miter lim="800000"/>
            <a:headEnd/>
            <a:tailEnd/>
          </a:ln>
        </p:spPr>
      </p:pic>
      <p:pic>
        <p:nvPicPr>
          <p:cNvPr id="12294" name="Picture 22" descr="C:\Program Files (x86)\Microsoft Office\MEDIA\CAGCAT10\j0216724.wmf"/>
          <p:cNvPicPr>
            <a:picLocks noChangeAspect="1" noChangeArrowheads="1"/>
          </p:cNvPicPr>
          <p:nvPr/>
        </p:nvPicPr>
        <p:blipFill>
          <a:blip r:embed="rId5" cstate="print"/>
          <a:srcRect/>
          <a:stretch>
            <a:fillRect/>
          </a:stretch>
        </p:blipFill>
        <p:spPr bwMode="auto">
          <a:xfrm>
            <a:off x="3594100" y="2492375"/>
            <a:ext cx="1709738" cy="2151063"/>
          </a:xfrm>
          <a:prstGeom prst="rect">
            <a:avLst/>
          </a:prstGeom>
          <a:noFill/>
          <a:ln w="9525">
            <a:noFill/>
            <a:miter lim="800000"/>
            <a:headEnd/>
            <a:tailEnd/>
          </a:ln>
        </p:spPr>
      </p:pic>
      <p:sp>
        <p:nvSpPr>
          <p:cNvPr id="8" name="Right Arrow 7"/>
          <p:cNvSpPr/>
          <p:nvPr/>
        </p:nvSpPr>
        <p:spPr>
          <a:xfrm rot="19998641">
            <a:off x="2090738" y="4826000"/>
            <a:ext cx="1520825" cy="398463"/>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ight Arrow 8"/>
          <p:cNvSpPr/>
          <p:nvPr/>
        </p:nvSpPr>
        <p:spPr>
          <a:xfrm rot="1253902">
            <a:off x="2051050" y="2293938"/>
            <a:ext cx="1520825" cy="39846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297" name="Picture 5" descr="C:\Program Files (x86)\Microsoft Office\MEDIA\CAGCAT10\j0293236.wmf"/>
          <p:cNvPicPr>
            <a:picLocks noChangeAspect="1" noChangeArrowheads="1"/>
          </p:cNvPicPr>
          <p:nvPr/>
        </p:nvPicPr>
        <p:blipFill>
          <a:blip r:embed="rId6" cstate="print"/>
          <a:srcRect/>
          <a:stretch>
            <a:fillRect/>
          </a:stretch>
        </p:blipFill>
        <p:spPr bwMode="auto">
          <a:xfrm>
            <a:off x="2193925" y="3154363"/>
            <a:ext cx="1349375" cy="995362"/>
          </a:xfrm>
          <a:prstGeom prst="rect">
            <a:avLst/>
          </a:prstGeom>
          <a:noFill/>
          <a:ln w="9525">
            <a:noFill/>
            <a:miter lim="800000"/>
            <a:headEnd/>
            <a:tailEnd/>
          </a:ln>
        </p:spPr>
      </p:pic>
      <p:pic>
        <p:nvPicPr>
          <p:cNvPr id="12298" name="Picture 6" descr="C:\Program Files (x86)\Microsoft Office\MEDIA\CAGCAT10\j0233018.wmf"/>
          <p:cNvPicPr>
            <a:picLocks noChangeAspect="1" noChangeArrowheads="1"/>
          </p:cNvPicPr>
          <p:nvPr/>
        </p:nvPicPr>
        <p:blipFill>
          <a:blip r:embed="rId7" cstate="print"/>
          <a:srcRect/>
          <a:stretch>
            <a:fillRect/>
          </a:stretch>
        </p:blipFill>
        <p:spPr bwMode="auto">
          <a:xfrm>
            <a:off x="522288" y="5013325"/>
            <a:ext cx="1560512" cy="1584325"/>
          </a:xfrm>
          <a:prstGeom prst="rect">
            <a:avLst/>
          </a:prstGeom>
          <a:noFill/>
          <a:ln w="9525">
            <a:noFill/>
            <a:miter lim="800000"/>
            <a:headEnd/>
            <a:tailEnd/>
          </a:ln>
        </p:spPr>
      </p:pic>
      <p:pic>
        <p:nvPicPr>
          <p:cNvPr id="12299" name="Picture 7"/>
          <p:cNvPicPr>
            <a:picLocks noChangeAspect="1" noChangeArrowheads="1"/>
          </p:cNvPicPr>
          <p:nvPr/>
        </p:nvPicPr>
        <p:blipFill>
          <a:blip r:embed="rId8" cstate="print"/>
          <a:srcRect/>
          <a:stretch>
            <a:fillRect/>
          </a:stretch>
        </p:blipFill>
        <p:spPr bwMode="auto">
          <a:xfrm>
            <a:off x="5340350" y="1916113"/>
            <a:ext cx="3770313" cy="2125662"/>
          </a:xfrm>
          <a:prstGeom prst="rect">
            <a:avLst/>
          </a:prstGeom>
          <a:noFill/>
          <a:ln w="9525">
            <a:noFill/>
            <a:miter lim="800000"/>
            <a:headEnd/>
            <a:tailEnd/>
          </a:ln>
        </p:spPr>
      </p:pic>
      <p:pic>
        <p:nvPicPr>
          <p:cNvPr id="12300" name="Picture 8"/>
          <p:cNvPicPr>
            <a:picLocks noChangeAspect="1" noChangeArrowheads="1"/>
          </p:cNvPicPr>
          <p:nvPr/>
        </p:nvPicPr>
        <p:blipFill>
          <a:blip r:embed="rId9" cstate="print"/>
          <a:srcRect/>
          <a:stretch>
            <a:fillRect/>
          </a:stretch>
        </p:blipFill>
        <p:spPr bwMode="auto">
          <a:xfrm>
            <a:off x="5105400" y="1020763"/>
            <a:ext cx="3929063" cy="827087"/>
          </a:xfrm>
          <a:prstGeom prst="rect">
            <a:avLst/>
          </a:prstGeom>
          <a:noFill/>
          <a:ln w="9525">
            <a:noFill/>
            <a:miter lim="800000"/>
            <a:headEnd/>
            <a:tailEnd/>
          </a:ln>
        </p:spPr>
      </p:pic>
      <p:pic>
        <p:nvPicPr>
          <p:cNvPr id="12301" name="Picture 9"/>
          <p:cNvPicPr>
            <a:picLocks noChangeAspect="1" noChangeArrowheads="1"/>
          </p:cNvPicPr>
          <p:nvPr/>
        </p:nvPicPr>
        <p:blipFill>
          <a:blip r:embed="rId10" cstate="print"/>
          <a:srcRect/>
          <a:stretch>
            <a:fillRect/>
          </a:stretch>
        </p:blipFill>
        <p:spPr bwMode="auto">
          <a:xfrm>
            <a:off x="5340350" y="4149725"/>
            <a:ext cx="3770313" cy="2660650"/>
          </a:xfrm>
          <a:prstGeom prst="rect">
            <a:avLst/>
          </a:prstGeom>
          <a:noFill/>
          <a:ln w="9525">
            <a:noFill/>
            <a:miter lim="800000"/>
            <a:headEnd/>
            <a:tailEnd/>
          </a:ln>
        </p:spPr>
      </p:pic>
      <p:sp>
        <p:nvSpPr>
          <p:cNvPr id="4" name="Right Arrow 3"/>
          <p:cNvSpPr/>
          <p:nvPr/>
        </p:nvSpPr>
        <p:spPr>
          <a:xfrm>
            <a:off x="250825" y="3652838"/>
            <a:ext cx="368300" cy="219075"/>
          </a:xfrm>
          <a:prstGeom prst="rightArrow">
            <a:avLst/>
          </a:prstGeom>
          <a:solidFill>
            <a:srgbClr val="005B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fade">
                                      <p:cBhvr>
                                        <p:cTn id="7" dur="500"/>
                                        <p:tgtEl>
                                          <p:spTgt spid="12294"/>
                                        </p:tgtEl>
                                      </p:cBhvr>
                                    </p:animEffect>
                                  </p:childTnLst>
                                </p:cTn>
                              </p:par>
                              <p:par>
                                <p:cTn id="8" presetID="10" presetClass="entr" presetSubtype="0" fill="hold"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fade">
                                      <p:cBhvr>
                                        <p:cTn id="10" dur="500"/>
                                        <p:tgtEl>
                                          <p:spTgt spid="1229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fade">
                                      <p:cBhvr>
                                        <p:cTn id="18" dur="500"/>
                                        <p:tgtEl>
                                          <p:spTgt spid="1229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298"/>
                                        </p:tgtEl>
                                        <p:attrNameLst>
                                          <p:attrName>style.visibility</p:attrName>
                                        </p:attrNameLst>
                                      </p:cBhvr>
                                      <p:to>
                                        <p:strVal val="visible"/>
                                      </p:to>
                                    </p:set>
                                    <p:animEffect transition="in" filter="fade">
                                      <p:cBhvr>
                                        <p:cTn id="29" dur="500"/>
                                        <p:tgtEl>
                                          <p:spTgt spid="12298"/>
                                        </p:tgtEl>
                                      </p:cBhvr>
                                    </p:animEffec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299"/>
                                        </p:tgtEl>
                                        <p:attrNameLst>
                                          <p:attrName>style.visibility</p:attrName>
                                        </p:attrNameLst>
                                      </p:cBhvr>
                                      <p:to>
                                        <p:strVal val="visible"/>
                                      </p:to>
                                    </p:set>
                                    <p:animEffect transition="in" filter="fade">
                                      <p:cBhvr>
                                        <p:cTn id="45" dur="500"/>
                                        <p:tgtEl>
                                          <p:spTgt spid="12299"/>
                                        </p:tgtEl>
                                      </p:cBhvr>
                                    </p:animEffect>
                                  </p:childTnLst>
                                </p:cTn>
                              </p:par>
                              <p:par>
                                <p:cTn id="46" presetID="10" presetClass="entr" presetSubtype="0" fill="hold" nodeType="withEffect">
                                  <p:stCondLst>
                                    <p:cond delay="0"/>
                                  </p:stCondLst>
                                  <p:childTnLst>
                                    <p:set>
                                      <p:cBhvr>
                                        <p:cTn id="47" dur="1" fill="hold">
                                          <p:stCondLst>
                                            <p:cond delay="0"/>
                                          </p:stCondLst>
                                        </p:cTn>
                                        <p:tgtEl>
                                          <p:spTgt spid="12300"/>
                                        </p:tgtEl>
                                        <p:attrNameLst>
                                          <p:attrName>style.visibility</p:attrName>
                                        </p:attrNameLst>
                                      </p:cBhvr>
                                      <p:to>
                                        <p:strVal val="visible"/>
                                      </p:to>
                                    </p:set>
                                    <p:animEffect transition="in" filter="fade">
                                      <p:cBhvr>
                                        <p:cTn id="48" dur="500"/>
                                        <p:tgtEl>
                                          <p:spTgt spid="1230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fade">
                                      <p:cBhvr>
                                        <p:cTn id="53" dur="500"/>
                                        <p:tgtEl>
                                          <p:spTgt spid="1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388" y="2349500"/>
            <a:ext cx="2881312" cy="4232275"/>
          </a:xfrm>
          <a:prstGeom prst="rect">
            <a:avLst/>
          </a:prstGeom>
        </p:spPr>
        <p:txBody>
          <a:bodyPr>
            <a:spAutoFit/>
          </a:bodyPr>
          <a:lstStyle/>
          <a:p>
            <a:pPr>
              <a:spcAft>
                <a:spcPts val="600"/>
              </a:spcAft>
              <a:defRPr/>
            </a:pPr>
            <a:r>
              <a:rPr lang="en-US" sz="1600" b="1" dirty="0">
                <a:solidFill>
                  <a:schemeClr val="accent2">
                    <a:lumMod val="75000"/>
                  </a:schemeClr>
                </a:solidFill>
                <a:ea typeface="Verdana" panose="020B0604030504040204" pitchFamily="34" charset="0"/>
                <a:cs typeface="Verdana" panose="020B0604030504040204" pitchFamily="34" charset="0"/>
              </a:rPr>
              <a:t>Define Who</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Can refer (for what)</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Can take clinical responsibility</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Does what as part of justification process</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Will inform patients</a:t>
            </a:r>
          </a:p>
          <a:p>
            <a:pPr>
              <a:spcAft>
                <a:spcPts val="600"/>
              </a:spcAft>
              <a:buFont typeface="Arial" panose="020B0604020202020204" pitchFamily="34" charset="0"/>
              <a:buNone/>
              <a:defRPr/>
            </a:pPr>
            <a:r>
              <a:rPr lang="en-US" sz="1600" b="1" dirty="0">
                <a:solidFill>
                  <a:schemeClr val="accent2">
                    <a:lumMod val="75000"/>
                  </a:schemeClr>
                </a:solidFill>
                <a:ea typeface="Verdana" panose="020B0604030504040204" pitchFamily="34" charset="0"/>
                <a:cs typeface="Verdana" panose="020B0604030504040204" pitchFamily="34" charset="0"/>
              </a:rPr>
              <a:t>Establish</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Clinical audit procedures</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E&amp;T curricula and recognition</a:t>
            </a:r>
          </a:p>
          <a:p>
            <a:pPr>
              <a:spcAft>
                <a:spcPts val="600"/>
              </a:spcAft>
              <a:buFont typeface="Arial" panose="020B0604020202020204" pitchFamily="34" charset="0"/>
              <a:buNone/>
              <a:defRPr/>
            </a:pPr>
            <a:r>
              <a:rPr lang="en-US" sz="1600" b="1" dirty="0">
                <a:solidFill>
                  <a:schemeClr val="accent2">
                    <a:lumMod val="75000"/>
                  </a:schemeClr>
                </a:solidFill>
                <a:ea typeface="Verdana" panose="020B0604030504040204" pitchFamily="34" charset="0"/>
                <a:cs typeface="Verdana" panose="020B0604030504040204" pitchFamily="34" charset="0"/>
              </a:rPr>
              <a:t>Make available</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Referral guidelines</a:t>
            </a:r>
            <a:endParaRPr lang="en-GB" sz="1600" dirty="0">
              <a:solidFill>
                <a:schemeClr val="accent2">
                  <a:lumMod val="75000"/>
                </a:schemeClr>
              </a:solidFill>
              <a:ea typeface="Verdana" panose="020B0604030504040204" pitchFamily="34" charset="0"/>
              <a:cs typeface="Verdana" panose="020B0604030504040204" pitchFamily="34" charset="0"/>
            </a:endParaRPr>
          </a:p>
        </p:txBody>
      </p:sp>
      <p:sp>
        <p:nvSpPr>
          <p:cNvPr id="6" name="Rectangle 5"/>
          <p:cNvSpPr/>
          <p:nvPr/>
        </p:nvSpPr>
        <p:spPr>
          <a:xfrm>
            <a:off x="3132138" y="2349500"/>
            <a:ext cx="2884487" cy="4062413"/>
          </a:xfrm>
          <a:prstGeom prst="rect">
            <a:avLst/>
          </a:prstGeom>
        </p:spPr>
        <p:txBody>
          <a:bodyPr>
            <a:spAutoFit/>
          </a:bodyPr>
          <a:lstStyle/>
          <a:p>
            <a:pPr>
              <a:spcAft>
                <a:spcPts val="600"/>
              </a:spcAft>
              <a:defRPr/>
            </a:pPr>
            <a:r>
              <a:rPr lang="en-US" sz="1600" b="1" dirty="0">
                <a:solidFill>
                  <a:schemeClr val="accent2">
                    <a:lumMod val="75000"/>
                  </a:schemeClr>
                </a:solidFill>
                <a:ea typeface="Verdana" panose="020B0604030504040204" pitchFamily="34" charset="0"/>
                <a:cs typeface="Verdana" panose="020B0604030504040204" pitchFamily="34" charset="0"/>
              </a:rPr>
              <a:t>Takes responsibility</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Individual exposures</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Obtaining information </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Providing records</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Informing patients</a:t>
            </a:r>
          </a:p>
          <a:p>
            <a:pPr>
              <a:spcAft>
                <a:spcPts val="600"/>
              </a:spcAft>
              <a:buFont typeface="Arial" panose="020B0604020202020204" pitchFamily="34" charset="0"/>
              <a:buNone/>
              <a:defRPr/>
            </a:pPr>
            <a:r>
              <a:rPr lang="en-US" sz="1600" b="1" dirty="0">
                <a:solidFill>
                  <a:schemeClr val="accent2">
                    <a:lumMod val="75000"/>
                  </a:schemeClr>
                </a:solidFill>
                <a:ea typeface="Verdana" panose="020B0604030504040204" pitchFamily="34" charset="0"/>
                <a:cs typeface="Verdana" panose="020B0604030504040204" pitchFamily="34" charset="0"/>
              </a:rPr>
              <a:t>Takes part in</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Justification process</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Clinical audits</a:t>
            </a:r>
            <a:endParaRPr lang="en-GB"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RP education and training</a:t>
            </a:r>
          </a:p>
          <a:p>
            <a:pPr>
              <a:spcAft>
                <a:spcPts val="600"/>
              </a:spcAft>
              <a:buFont typeface="Arial" panose="020B0604020202020204" pitchFamily="34" charset="0"/>
              <a:buNone/>
              <a:defRPr/>
            </a:pPr>
            <a:r>
              <a:rPr lang="en-US" sz="1600" b="1" dirty="0">
                <a:solidFill>
                  <a:schemeClr val="accent2"/>
                </a:solidFill>
                <a:ea typeface="Verdana" panose="020B0604030504040204" pitchFamily="34" charset="0"/>
                <a:cs typeface="Verdana" panose="020B0604030504040204" pitchFamily="34" charset="0"/>
              </a:rPr>
              <a:t>Could take part in</a:t>
            </a:r>
            <a:endParaRPr lang="en-US" sz="1600" dirty="0">
              <a:solidFill>
                <a:schemeClr val="accent2"/>
              </a:solidFill>
              <a:ea typeface="Verdana" panose="020B0604030504040204" pitchFamily="34" charset="0"/>
              <a:cs typeface="Verdana" panose="020B0604030504040204" pitchFamily="34" charset="0"/>
            </a:endParaRPr>
          </a:p>
          <a:p>
            <a:pPr marL="285750" indent="-285750" fontAlgn="auto">
              <a:spcBef>
                <a:spcPts val="0"/>
              </a:spcBef>
              <a:spcAft>
                <a:spcPts val="600"/>
              </a:spcAft>
              <a:buFont typeface="Arial" panose="020B0604020202020204" pitchFamily="34" charset="0"/>
              <a:buChar char="•"/>
              <a:defRPr/>
            </a:pPr>
            <a:r>
              <a:rPr lang="en-US" sz="1600" dirty="0">
                <a:solidFill>
                  <a:schemeClr val="accent2"/>
                </a:solidFill>
                <a:ea typeface="Verdana" panose="020B0604030504040204" pitchFamily="34" charset="0"/>
                <a:cs typeface="Verdana" panose="020B0604030504040204" pitchFamily="34" charset="0"/>
              </a:rPr>
              <a:t>Referral guidelines development</a:t>
            </a:r>
          </a:p>
        </p:txBody>
      </p:sp>
      <p:sp>
        <p:nvSpPr>
          <p:cNvPr id="8" name="Rectangle 7"/>
          <p:cNvSpPr/>
          <p:nvPr/>
        </p:nvSpPr>
        <p:spPr>
          <a:xfrm>
            <a:off x="6016625" y="2349500"/>
            <a:ext cx="2857500" cy="4062413"/>
          </a:xfrm>
          <a:prstGeom prst="rect">
            <a:avLst/>
          </a:prstGeom>
        </p:spPr>
        <p:txBody>
          <a:bodyPr>
            <a:spAutoFit/>
          </a:bodyPr>
          <a:lstStyle/>
          <a:p>
            <a:pPr>
              <a:spcAft>
                <a:spcPts val="600"/>
              </a:spcAft>
              <a:defRPr/>
            </a:pPr>
            <a:r>
              <a:rPr lang="en-US" sz="1600" b="1" dirty="0">
                <a:solidFill>
                  <a:schemeClr val="accent2">
                    <a:lumMod val="75000"/>
                  </a:schemeClr>
                </a:solidFill>
                <a:ea typeface="Verdana" panose="020B0604030504040204" pitchFamily="34" charset="0"/>
                <a:cs typeface="Verdana" panose="020B0604030504040204" pitchFamily="34" charset="0"/>
              </a:rPr>
              <a:t>Takes responsibility</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Seek information</a:t>
            </a:r>
            <a:endParaRPr lang="en-US" sz="1600" b="1" dirty="0">
              <a:solidFill>
                <a:schemeClr val="accent2">
                  <a:lumMod val="75000"/>
                </a:schemeClr>
              </a:solidFill>
              <a:ea typeface="Verdana" panose="020B0604030504040204" pitchFamily="34" charset="0"/>
              <a:cs typeface="Verdana" panose="020B0604030504040204" pitchFamily="34" charset="0"/>
            </a:endParaRPr>
          </a:p>
          <a:p>
            <a:pPr>
              <a:spcAft>
                <a:spcPts val="600"/>
              </a:spcAft>
              <a:buFont typeface="Arial" panose="020B0604020202020204" pitchFamily="34" charset="0"/>
              <a:buNone/>
              <a:defRPr/>
            </a:pPr>
            <a:r>
              <a:rPr lang="en-US" sz="1600" b="1" dirty="0">
                <a:solidFill>
                  <a:schemeClr val="accent2">
                    <a:lumMod val="75000"/>
                  </a:schemeClr>
                </a:solidFill>
                <a:ea typeface="Verdana" panose="020B0604030504040204" pitchFamily="34" charset="0"/>
                <a:cs typeface="Verdana" panose="020B0604030504040204" pitchFamily="34" charset="0"/>
              </a:rPr>
              <a:t>Takes part in</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Justification process</a:t>
            </a:r>
          </a:p>
          <a:p>
            <a:pPr>
              <a:spcAft>
                <a:spcPts val="600"/>
              </a:spcAft>
              <a:defRPr/>
            </a:pPr>
            <a:r>
              <a:rPr lang="en-US" sz="1600" b="1" dirty="0">
                <a:solidFill>
                  <a:schemeClr val="accent2">
                    <a:lumMod val="75000"/>
                  </a:schemeClr>
                </a:solidFill>
                <a:ea typeface="Verdana" panose="020B0604030504040204" pitchFamily="34" charset="0"/>
                <a:cs typeface="Verdana" panose="020B0604030504040204" pitchFamily="34" charset="0"/>
              </a:rPr>
              <a:t>Could be responsible</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Informing patients</a:t>
            </a:r>
          </a:p>
          <a:p>
            <a:pPr>
              <a:spcAft>
                <a:spcPts val="600"/>
              </a:spcAft>
              <a:buFont typeface="Arial" panose="020B0604020202020204" pitchFamily="34" charset="0"/>
              <a:buNone/>
              <a:defRPr/>
            </a:pPr>
            <a:r>
              <a:rPr lang="en-US" sz="1600" b="1" dirty="0">
                <a:solidFill>
                  <a:schemeClr val="accent2"/>
                </a:solidFill>
                <a:ea typeface="Verdana" panose="020B0604030504040204" pitchFamily="34" charset="0"/>
                <a:cs typeface="Verdana" panose="020B0604030504040204" pitchFamily="34" charset="0"/>
              </a:rPr>
              <a:t>Could take part in</a:t>
            </a:r>
            <a:endParaRPr lang="en-US" sz="1600" dirty="0">
              <a:solidFill>
                <a:schemeClr val="accent2"/>
              </a:solidFill>
              <a:ea typeface="Verdana" panose="020B0604030504040204" pitchFamily="34" charset="0"/>
              <a:cs typeface="Verdana" panose="020B0604030504040204" pitchFamily="34" charset="0"/>
            </a:endParaRPr>
          </a:p>
          <a:p>
            <a:pPr marL="285750" indent="-285750" fontAlgn="auto">
              <a:spcBef>
                <a:spcPts val="0"/>
              </a:spcBef>
              <a:spcAft>
                <a:spcPts val="600"/>
              </a:spcAft>
              <a:buFont typeface="Arial" panose="020B0604020202020204" pitchFamily="34" charset="0"/>
              <a:buChar char="•"/>
              <a:defRPr/>
            </a:pPr>
            <a:r>
              <a:rPr lang="en-US" sz="1600" dirty="0">
                <a:solidFill>
                  <a:schemeClr val="accent2"/>
                </a:solidFill>
                <a:ea typeface="Verdana" panose="020B0604030504040204" pitchFamily="34" charset="0"/>
                <a:cs typeface="Verdana" panose="020B0604030504040204" pitchFamily="34" charset="0"/>
              </a:rPr>
              <a:t>RP education and training</a:t>
            </a:r>
          </a:p>
          <a:p>
            <a:pPr marL="285750" indent="-285750">
              <a:spcAft>
                <a:spcPts val="600"/>
              </a:spcAft>
              <a:buFont typeface="Arial" panose="020B0604020202020204" pitchFamily="34" charset="0"/>
              <a:buChar char="•"/>
              <a:defRPr/>
            </a:pPr>
            <a:r>
              <a:rPr lang="en-US" sz="1600" dirty="0">
                <a:solidFill>
                  <a:schemeClr val="accent2"/>
                </a:solidFill>
                <a:ea typeface="Verdana" panose="020B0604030504040204" pitchFamily="34" charset="0"/>
                <a:cs typeface="Verdana" panose="020B0604030504040204" pitchFamily="34" charset="0"/>
              </a:rPr>
              <a:t>Clinical audits</a:t>
            </a:r>
          </a:p>
          <a:p>
            <a:pPr marL="285750" indent="-285750">
              <a:spcAft>
                <a:spcPts val="600"/>
              </a:spcAft>
              <a:buFont typeface="Arial" panose="020B0604020202020204" pitchFamily="34" charset="0"/>
              <a:buChar char="•"/>
              <a:defRPr/>
            </a:pPr>
            <a:r>
              <a:rPr lang="en-US" sz="1600" dirty="0">
                <a:solidFill>
                  <a:schemeClr val="accent2"/>
                </a:solidFill>
                <a:ea typeface="Verdana" panose="020B0604030504040204" pitchFamily="34" charset="0"/>
                <a:cs typeface="Verdana" panose="020B0604030504040204" pitchFamily="34" charset="0"/>
              </a:rPr>
              <a:t>Referral guidelines development</a:t>
            </a:r>
            <a:endParaRPr lang="en-GB" sz="1600" dirty="0">
              <a:solidFill>
                <a:schemeClr val="accent2"/>
              </a:solidFill>
              <a:ea typeface="Verdana" panose="020B0604030504040204" pitchFamily="34" charset="0"/>
              <a:cs typeface="Verdana" panose="020B0604030504040204" pitchFamily="34" charset="0"/>
            </a:endParaRPr>
          </a:p>
          <a:p>
            <a:pPr>
              <a:spcAft>
                <a:spcPts val="600"/>
              </a:spcAft>
              <a:defRPr/>
            </a:pPr>
            <a:endParaRPr lang="en-GB" sz="1600" dirty="0">
              <a:solidFill>
                <a:schemeClr val="accent2">
                  <a:lumMod val="75000"/>
                </a:schemeClr>
              </a:solidFill>
              <a:ea typeface="Verdana" panose="020B0604030504040204" pitchFamily="34" charset="0"/>
              <a:cs typeface="Verdana" panose="020B0604030504040204" pitchFamily="34" charset="0"/>
            </a:endParaRPr>
          </a:p>
        </p:txBody>
      </p:sp>
      <p:pic>
        <p:nvPicPr>
          <p:cNvPr id="13317" name="Picture 4" descr="C:\Program Files (x86)\Microsoft Office\MEDIA\CAGCAT10\j0240719.wmf"/>
          <p:cNvPicPr>
            <a:picLocks noChangeAspect="1" noChangeArrowheads="1"/>
          </p:cNvPicPr>
          <p:nvPr/>
        </p:nvPicPr>
        <p:blipFill>
          <a:blip r:embed="rId3" cstate="print"/>
          <a:srcRect/>
          <a:stretch>
            <a:fillRect/>
          </a:stretch>
        </p:blipFill>
        <p:spPr bwMode="auto">
          <a:xfrm>
            <a:off x="6027738" y="1027113"/>
            <a:ext cx="881062" cy="1381125"/>
          </a:xfrm>
          <a:prstGeom prst="rect">
            <a:avLst/>
          </a:prstGeom>
          <a:noFill/>
          <a:ln w="9525">
            <a:noFill/>
            <a:miter lim="800000"/>
            <a:headEnd/>
            <a:tailEnd/>
          </a:ln>
        </p:spPr>
      </p:pic>
      <p:pic>
        <p:nvPicPr>
          <p:cNvPr id="13318" name="Picture 3"/>
          <p:cNvPicPr>
            <a:picLocks noChangeAspect="1" noChangeArrowheads="1"/>
          </p:cNvPicPr>
          <p:nvPr/>
        </p:nvPicPr>
        <p:blipFill>
          <a:blip r:embed="rId4" cstate="print"/>
          <a:srcRect/>
          <a:stretch>
            <a:fillRect/>
          </a:stretch>
        </p:blipFill>
        <p:spPr bwMode="auto">
          <a:xfrm>
            <a:off x="3060700" y="998538"/>
            <a:ext cx="1123950" cy="1409700"/>
          </a:xfrm>
          <a:prstGeom prst="rect">
            <a:avLst/>
          </a:prstGeom>
          <a:noFill/>
          <a:ln w="9525">
            <a:noFill/>
            <a:miter lim="800000"/>
            <a:headEnd/>
            <a:tailEnd/>
          </a:ln>
        </p:spPr>
      </p:pic>
      <p:pic>
        <p:nvPicPr>
          <p:cNvPr id="13319" name="Picture 6" descr="C:\Program Files (x86)\Microsoft Office\MEDIA\CAGCAT10\j0233018.wmf"/>
          <p:cNvPicPr>
            <a:picLocks noChangeAspect="1" noChangeArrowheads="1"/>
          </p:cNvPicPr>
          <p:nvPr/>
        </p:nvPicPr>
        <p:blipFill>
          <a:blip r:embed="rId5" cstate="print"/>
          <a:srcRect/>
          <a:stretch>
            <a:fillRect/>
          </a:stretch>
        </p:blipFill>
        <p:spPr bwMode="auto">
          <a:xfrm>
            <a:off x="222250" y="1027113"/>
            <a:ext cx="1362075" cy="1381125"/>
          </a:xfrm>
          <a:prstGeom prst="rect">
            <a:avLst/>
          </a:prstGeom>
          <a:noFill/>
          <a:ln w="9525">
            <a:noFill/>
            <a:miter lim="800000"/>
            <a:headEnd/>
            <a:tailEnd/>
          </a:ln>
        </p:spPr>
      </p:pic>
      <p:sp>
        <p:nvSpPr>
          <p:cNvPr id="13320" name="Rectangle 2"/>
          <p:cNvSpPr txBox="1">
            <a:spLocks/>
          </p:cNvSpPr>
          <p:nvPr/>
        </p:nvSpPr>
        <p:spPr bwMode="gray">
          <a:xfrm>
            <a:off x="204788" y="115888"/>
            <a:ext cx="3848100" cy="831850"/>
          </a:xfrm>
          <a:prstGeom prst="rect">
            <a:avLst/>
          </a:prstGeom>
          <a:noFill/>
          <a:ln w="9525">
            <a:noFill/>
            <a:miter lim="800000"/>
            <a:headEnd/>
            <a:tailEnd/>
          </a:ln>
        </p:spPr>
        <p:txBody>
          <a:bodyPr>
            <a:spAutoFit/>
          </a:bodyPr>
          <a:lstStyle/>
          <a:p>
            <a:r>
              <a:rPr lang="en-US" altLang="en-US" sz="2400" b="1">
                <a:solidFill>
                  <a:schemeClr val="bg1"/>
                </a:solidFill>
              </a:rPr>
              <a:t>RESPONSIBILITIES:</a:t>
            </a:r>
          </a:p>
          <a:p>
            <a:r>
              <a:rPr lang="en-US" altLang="en-US" sz="2400" b="1">
                <a:solidFill>
                  <a:schemeClr val="bg1"/>
                </a:solidFill>
              </a:rPr>
              <a:t>Summary</a:t>
            </a:r>
            <a:endParaRPr lang="en-GB" altLang="en-US" sz="2400" b="1">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67463" y="2400300"/>
            <a:ext cx="2881312" cy="4232275"/>
          </a:xfrm>
          <a:prstGeom prst="rect">
            <a:avLst/>
          </a:prstGeom>
        </p:spPr>
        <p:txBody>
          <a:bodyPr>
            <a:spAutoFit/>
          </a:bodyPr>
          <a:lstStyle/>
          <a:p>
            <a:pPr>
              <a:spcAft>
                <a:spcPts val="600"/>
              </a:spcAft>
              <a:defRPr/>
            </a:pPr>
            <a:r>
              <a:rPr lang="en-US" sz="1600" b="1" dirty="0">
                <a:solidFill>
                  <a:schemeClr val="accent2">
                    <a:lumMod val="75000"/>
                  </a:schemeClr>
                </a:solidFill>
                <a:ea typeface="Verdana" panose="020B0604030504040204" pitchFamily="34" charset="0"/>
                <a:cs typeface="Verdana" panose="020B0604030504040204" pitchFamily="34" charset="0"/>
              </a:rPr>
              <a:t>Define Who</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Can refer (for what)</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Can take clinical responsibility</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Does what as part of justification process</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Will inform patients</a:t>
            </a:r>
          </a:p>
          <a:p>
            <a:pPr>
              <a:spcAft>
                <a:spcPts val="600"/>
              </a:spcAft>
              <a:buFont typeface="Arial" panose="020B0604020202020204" pitchFamily="34" charset="0"/>
              <a:buNone/>
              <a:defRPr/>
            </a:pPr>
            <a:r>
              <a:rPr lang="en-US" sz="1600" b="1" dirty="0">
                <a:solidFill>
                  <a:schemeClr val="accent2">
                    <a:lumMod val="75000"/>
                  </a:schemeClr>
                </a:solidFill>
                <a:ea typeface="Verdana" panose="020B0604030504040204" pitchFamily="34" charset="0"/>
                <a:cs typeface="Verdana" panose="020B0604030504040204" pitchFamily="34" charset="0"/>
              </a:rPr>
              <a:t>Establish</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Clinical audit procedures</a:t>
            </a: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E&amp;T curricula and recognition</a:t>
            </a:r>
          </a:p>
          <a:p>
            <a:pPr>
              <a:spcAft>
                <a:spcPts val="600"/>
              </a:spcAft>
              <a:buFont typeface="Arial" panose="020B0604020202020204" pitchFamily="34" charset="0"/>
              <a:buNone/>
              <a:defRPr/>
            </a:pPr>
            <a:r>
              <a:rPr lang="en-US" sz="1600" b="1" dirty="0">
                <a:solidFill>
                  <a:schemeClr val="accent2">
                    <a:lumMod val="75000"/>
                  </a:schemeClr>
                </a:solidFill>
                <a:ea typeface="Verdana" panose="020B0604030504040204" pitchFamily="34" charset="0"/>
                <a:cs typeface="Verdana" panose="020B0604030504040204" pitchFamily="34" charset="0"/>
              </a:rPr>
              <a:t>Make available</a:t>
            </a:r>
            <a:endParaRPr lang="en-US" sz="1600" dirty="0">
              <a:solidFill>
                <a:schemeClr val="accent2">
                  <a:lumMod val="75000"/>
                </a:schemeClr>
              </a:solidFill>
              <a:ea typeface="Verdana" panose="020B0604030504040204" pitchFamily="34" charset="0"/>
              <a:cs typeface="Verdana" panose="020B0604030504040204" pitchFamily="34" charset="0"/>
            </a:endParaRPr>
          </a:p>
          <a:p>
            <a:pPr marL="285750" indent="-285750">
              <a:spcAft>
                <a:spcPts val="600"/>
              </a:spcAft>
              <a:buFont typeface="Arial" panose="020B0604020202020204" pitchFamily="34" charset="0"/>
              <a:buChar char="•"/>
              <a:defRPr/>
            </a:pPr>
            <a:r>
              <a:rPr lang="en-US" sz="1600" dirty="0">
                <a:solidFill>
                  <a:schemeClr val="accent2">
                    <a:lumMod val="75000"/>
                  </a:schemeClr>
                </a:solidFill>
                <a:ea typeface="Verdana" panose="020B0604030504040204" pitchFamily="34" charset="0"/>
                <a:cs typeface="Verdana" panose="020B0604030504040204" pitchFamily="34" charset="0"/>
              </a:rPr>
              <a:t>Referral guidelines</a:t>
            </a:r>
            <a:endParaRPr lang="en-GB" sz="1600" dirty="0">
              <a:solidFill>
                <a:schemeClr val="accent2">
                  <a:lumMod val="75000"/>
                </a:schemeClr>
              </a:solidFill>
              <a:ea typeface="Verdana" panose="020B0604030504040204" pitchFamily="34" charset="0"/>
              <a:cs typeface="Verdana" panose="020B0604030504040204" pitchFamily="34" charset="0"/>
            </a:endParaRPr>
          </a:p>
        </p:txBody>
      </p:sp>
      <p:pic>
        <p:nvPicPr>
          <p:cNvPr id="13319" name="Picture 6" descr="C:\Program Files (x86)\Microsoft Office\MEDIA\CAGCAT10\j0233018.wmf"/>
          <p:cNvPicPr>
            <a:picLocks noChangeAspect="1" noChangeArrowheads="1"/>
          </p:cNvPicPr>
          <p:nvPr/>
        </p:nvPicPr>
        <p:blipFill>
          <a:blip r:embed="rId3" cstate="print"/>
          <a:srcRect/>
          <a:stretch>
            <a:fillRect/>
          </a:stretch>
        </p:blipFill>
        <p:spPr bwMode="auto">
          <a:xfrm>
            <a:off x="6410325" y="1077913"/>
            <a:ext cx="1362075" cy="1381125"/>
          </a:xfrm>
          <a:prstGeom prst="rect">
            <a:avLst/>
          </a:prstGeom>
          <a:noFill/>
          <a:ln w="9525">
            <a:noFill/>
            <a:miter lim="800000"/>
            <a:headEnd/>
            <a:tailEnd/>
          </a:ln>
        </p:spPr>
      </p:pic>
      <p:sp>
        <p:nvSpPr>
          <p:cNvPr id="14340" name="Rectangle 2"/>
          <p:cNvSpPr txBox="1">
            <a:spLocks/>
          </p:cNvSpPr>
          <p:nvPr/>
        </p:nvSpPr>
        <p:spPr bwMode="gray">
          <a:xfrm>
            <a:off x="204788" y="107950"/>
            <a:ext cx="3848100" cy="830263"/>
          </a:xfrm>
          <a:prstGeom prst="rect">
            <a:avLst/>
          </a:prstGeom>
          <a:noFill/>
          <a:ln w="9525">
            <a:noFill/>
            <a:miter lim="800000"/>
            <a:headEnd/>
            <a:tailEnd/>
          </a:ln>
        </p:spPr>
        <p:txBody>
          <a:bodyPr>
            <a:spAutoFit/>
          </a:bodyPr>
          <a:lstStyle/>
          <a:p>
            <a:r>
              <a:rPr lang="en-US" altLang="en-US" sz="2400" b="1">
                <a:solidFill>
                  <a:schemeClr val="bg1"/>
                </a:solidFill>
              </a:rPr>
              <a:t>The Competent Authority</a:t>
            </a:r>
            <a:endParaRPr lang="en-GB" altLang="en-US" sz="2400" b="1">
              <a:solidFill>
                <a:schemeClr val="bg1"/>
              </a:solidFill>
            </a:endParaRPr>
          </a:p>
        </p:txBody>
      </p:sp>
      <p:sp>
        <p:nvSpPr>
          <p:cNvPr id="2" name="Rectangle 1"/>
          <p:cNvSpPr/>
          <p:nvPr/>
        </p:nvSpPr>
        <p:spPr>
          <a:xfrm>
            <a:off x="6294438" y="1077913"/>
            <a:ext cx="2736850" cy="5715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extBox 9"/>
          <p:cNvSpPr txBox="1"/>
          <p:nvPr/>
        </p:nvSpPr>
        <p:spPr>
          <a:xfrm>
            <a:off x="152400" y="1106488"/>
            <a:ext cx="2968625" cy="2163762"/>
          </a:xfrm>
          <a:prstGeom prst="rect">
            <a:avLst/>
          </a:prstGeom>
          <a:solidFill>
            <a:schemeClr val="accent2">
              <a:lumMod val="75000"/>
              <a:alpha val="85000"/>
            </a:schemeClr>
          </a:solidFill>
          <a:ln w="44450">
            <a:solidFill>
              <a:srgbClr val="FF0000"/>
            </a:solidFill>
          </a:ln>
        </p:spPr>
        <p:txBody>
          <a:bodyPr>
            <a:spAutoFit/>
          </a:bodyPr>
          <a:lstStyle/>
          <a:p>
            <a:pPr>
              <a:lnSpc>
                <a:spcPct val="90000"/>
              </a:lnSpc>
              <a:spcAft>
                <a:spcPts val="600"/>
              </a:spcAft>
              <a:buFont typeface="Trebuchet MS" pitchFamily="34" charset="0"/>
              <a:buNone/>
              <a:defRPr/>
            </a:pPr>
            <a:r>
              <a:rPr lang="en-GB" b="1" dirty="0">
                <a:solidFill>
                  <a:schemeClr val="bg1"/>
                </a:solidFill>
              </a:rPr>
              <a:t>Competent authority:</a:t>
            </a:r>
          </a:p>
          <a:p>
            <a:pPr>
              <a:lnSpc>
                <a:spcPct val="90000"/>
              </a:lnSpc>
              <a:spcAft>
                <a:spcPts val="1800"/>
              </a:spcAft>
              <a:buFont typeface="Trebuchet MS" pitchFamily="34" charset="0"/>
              <a:buNone/>
              <a:defRPr/>
            </a:pPr>
            <a:r>
              <a:rPr lang="en-GB" dirty="0">
                <a:solidFill>
                  <a:schemeClr val="bg1"/>
                </a:solidFill>
              </a:rPr>
              <a:t>an authority or system of authorities designated by Member States as having legal authority for the purposes of this Directive</a:t>
            </a:r>
            <a:endParaRPr lang="en-GB" b="1" kern="0" dirty="0">
              <a:solidFill>
                <a:schemeClr val="bg1"/>
              </a:solidFill>
            </a:endParaRPr>
          </a:p>
        </p:txBody>
      </p:sp>
      <p:sp>
        <p:nvSpPr>
          <p:cNvPr id="12" name="TextBox 11"/>
          <p:cNvSpPr txBox="1"/>
          <p:nvPr/>
        </p:nvSpPr>
        <p:spPr>
          <a:xfrm>
            <a:off x="169863" y="3570288"/>
            <a:ext cx="2968625" cy="938212"/>
          </a:xfrm>
          <a:prstGeom prst="rect">
            <a:avLst/>
          </a:prstGeom>
          <a:solidFill>
            <a:schemeClr val="accent2">
              <a:lumMod val="75000"/>
              <a:alpha val="85000"/>
            </a:schemeClr>
          </a:solidFill>
        </p:spPr>
        <p:txBody>
          <a:bodyPr>
            <a:spAutoFit/>
          </a:bodyPr>
          <a:lstStyle/>
          <a:p>
            <a:pPr>
              <a:lnSpc>
                <a:spcPts val="2160"/>
              </a:lnSpc>
              <a:spcAft>
                <a:spcPts val="0"/>
              </a:spcAft>
              <a:buFont typeface="Trebuchet MS" pitchFamily="34" charset="0"/>
              <a:buNone/>
              <a:defRPr/>
            </a:pPr>
            <a:r>
              <a:rPr lang="en-GB" b="1" dirty="0">
                <a:solidFill>
                  <a:schemeClr val="bg1"/>
                </a:solidFill>
              </a:rPr>
              <a:t>functionally separate </a:t>
            </a:r>
            <a:r>
              <a:rPr lang="en-GB" dirty="0">
                <a:solidFill>
                  <a:schemeClr val="bg1"/>
                </a:solidFill>
              </a:rPr>
              <a:t>from … promotion or utilisation of practices</a:t>
            </a:r>
            <a:endParaRPr lang="en-GB" b="1" kern="0" dirty="0">
              <a:solidFill>
                <a:schemeClr val="bg1"/>
              </a:solidFill>
            </a:endParaRPr>
          </a:p>
        </p:txBody>
      </p:sp>
      <p:sp>
        <p:nvSpPr>
          <p:cNvPr id="14" name="TextBox 13"/>
          <p:cNvSpPr txBox="1"/>
          <p:nvPr/>
        </p:nvSpPr>
        <p:spPr>
          <a:xfrm>
            <a:off x="3371850" y="4613275"/>
            <a:ext cx="2735263" cy="592138"/>
          </a:xfrm>
          <a:prstGeom prst="rect">
            <a:avLst/>
          </a:prstGeom>
          <a:solidFill>
            <a:schemeClr val="accent2">
              <a:lumMod val="60000"/>
              <a:lumOff val="40000"/>
              <a:alpha val="85000"/>
            </a:schemeClr>
          </a:solidFill>
        </p:spPr>
        <p:txBody>
          <a:bodyPr>
            <a:spAutoFit/>
          </a:bodyPr>
          <a:lstStyle/>
          <a:p>
            <a:pPr>
              <a:lnSpc>
                <a:spcPct val="90000"/>
              </a:lnSpc>
              <a:spcAft>
                <a:spcPts val="600"/>
              </a:spcAft>
              <a:buFont typeface="Trebuchet MS" pitchFamily="34" charset="0"/>
              <a:buNone/>
              <a:defRPr/>
            </a:pPr>
            <a:r>
              <a:rPr lang="en-GB" b="1" dirty="0"/>
              <a:t>Withdraw </a:t>
            </a:r>
            <a:r>
              <a:rPr lang="en-GB" dirty="0"/>
              <a:t>authorisation</a:t>
            </a:r>
            <a:endParaRPr lang="en-GB" kern="0" dirty="0"/>
          </a:p>
        </p:txBody>
      </p:sp>
      <p:sp>
        <p:nvSpPr>
          <p:cNvPr id="15" name="TextBox 14"/>
          <p:cNvSpPr txBox="1"/>
          <p:nvPr/>
        </p:nvSpPr>
        <p:spPr>
          <a:xfrm>
            <a:off x="3360738" y="2667000"/>
            <a:ext cx="2735262" cy="915988"/>
          </a:xfrm>
          <a:prstGeom prst="rect">
            <a:avLst/>
          </a:prstGeom>
          <a:solidFill>
            <a:schemeClr val="accent2">
              <a:lumMod val="60000"/>
              <a:lumOff val="40000"/>
              <a:alpha val="85000"/>
            </a:schemeClr>
          </a:solidFill>
        </p:spPr>
        <p:txBody>
          <a:bodyPr>
            <a:spAutoFit/>
          </a:bodyPr>
          <a:lstStyle/>
          <a:p>
            <a:pPr>
              <a:lnSpc>
                <a:spcPct val="90000"/>
              </a:lnSpc>
              <a:spcAft>
                <a:spcPts val="600"/>
              </a:spcAft>
              <a:buFont typeface="Trebuchet MS" pitchFamily="34" charset="0"/>
              <a:buNone/>
              <a:defRPr/>
            </a:pPr>
            <a:r>
              <a:rPr lang="en-GB" b="1" dirty="0"/>
              <a:t>Inspection</a:t>
            </a:r>
          </a:p>
          <a:p>
            <a:pPr>
              <a:lnSpc>
                <a:spcPct val="90000"/>
              </a:lnSpc>
              <a:spcAft>
                <a:spcPts val="1800"/>
              </a:spcAft>
              <a:buFont typeface="Trebuchet MS" pitchFamily="34" charset="0"/>
              <a:buNone/>
              <a:defRPr/>
            </a:pPr>
            <a:r>
              <a:rPr lang="en-GB" dirty="0"/>
              <a:t>establish inspection programme </a:t>
            </a:r>
            <a:endParaRPr lang="en-GB" kern="0" dirty="0"/>
          </a:p>
        </p:txBody>
      </p:sp>
      <p:sp>
        <p:nvSpPr>
          <p:cNvPr id="16" name="TextBox 15"/>
          <p:cNvSpPr txBox="1"/>
          <p:nvPr/>
        </p:nvSpPr>
        <p:spPr>
          <a:xfrm>
            <a:off x="173038" y="4897438"/>
            <a:ext cx="2968625" cy="1503362"/>
          </a:xfrm>
          <a:prstGeom prst="rect">
            <a:avLst/>
          </a:prstGeom>
          <a:solidFill>
            <a:schemeClr val="accent2">
              <a:lumMod val="75000"/>
              <a:alpha val="85000"/>
            </a:schemeClr>
          </a:solidFill>
        </p:spPr>
        <p:txBody>
          <a:bodyPr>
            <a:spAutoFit/>
          </a:bodyPr>
          <a:lstStyle>
            <a:defPPr>
              <a:defRPr lang="en-US"/>
            </a:defPPr>
            <a:lvl1pPr>
              <a:lnSpc>
                <a:spcPts val="2160"/>
              </a:lnSpc>
              <a:spcAft>
                <a:spcPts val="0"/>
              </a:spcAft>
              <a:buFont typeface="Trebuchet MS" pitchFamily="34" charset="0"/>
              <a:buNone/>
              <a:defRPr b="1">
                <a:solidFill>
                  <a:schemeClr val="bg1"/>
                </a:solidFill>
              </a:defRPr>
            </a:lvl1pPr>
          </a:lstStyle>
          <a:p>
            <a:pPr>
              <a:defRPr/>
            </a:pPr>
            <a:r>
              <a:rPr lang="en-GB" dirty="0" smtClean="0"/>
              <a:t>legal powers </a:t>
            </a:r>
            <a:r>
              <a:rPr lang="en-GB" b="0" dirty="0" smtClean="0"/>
              <a:t>and </a:t>
            </a:r>
            <a:r>
              <a:rPr lang="en-GB" dirty="0" smtClean="0"/>
              <a:t>human</a:t>
            </a:r>
            <a:r>
              <a:rPr lang="en-GB" b="0" dirty="0" smtClean="0"/>
              <a:t> and </a:t>
            </a:r>
            <a:r>
              <a:rPr lang="en-GB" dirty="0" smtClean="0"/>
              <a:t>financial</a:t>
            </a:r>
            <a:r>
              <a:rPr lang="en-GB" b="0" dirty="0" smtClean="0"/>
              <a:t> </a:t>
            </a:r>
            <a:r>
              <a:rPr lang="en-GB" sz="2400" dirty="0" smtClean="0"/>
              <a:t>resources</a:t>
            </a:r>
            <a:r>
              <a:rPr lang="en-GB" b="0" dirty="0" smtClean="0"/>
              <a:t> necessary to fulfil its obligations</a:t>
            </a:r>
            <a:endParaRPr lang="en-GB" b="0" dirty="0"/>
          </a:p>
        </p:txBody>
      </p:sp>
      <p:sp>
        <p:nvSpPr>
          <p:cNvPr id="17" name="TextBox 16"/>
          <p:cNvSpPr txBox="1"/>
          <p:nvPr/>
        </p:nvSpPr>
        <p:spPr>
          <a:xfrm>
            <a:off x="3360738" y="3794125"/>
            <a:ext cx="2735262" cy="590550"/>
          </a:xfrm>
          <a:prstGeom prst="rect">
            <a:avLst/>
          </a:prstGeom>
          <a:solidFill>
            <a:schemeClr val="accent2">
              <a:lumMod val="60000"/>
              <a:lumOff val="40000"/>
              <a:alpha val="85000"/>
            </a:schemeClr>
          </a:solidFill>
        </p:spPr>
        <p:txBody>
          <a:bodyPr>
            <a:spAutoFit/>
          </a:bodyPr>
          <a:lstStyle/>
          <a:p>
            <a:pPr>
              <a:lnSpc>
                <a:spcPct val="90000"/>
              </a:lnSpc>
              <a:spcAft>
                <a:spcPts val="1800"/>
              </a:spcAft>
              <a:buFont typeface="Trebuchet MS" pitchFamily="34" charset="0"/>
              <a:buNone/>
              <a:defRPr/>
            </a:pPr>
            <a:r>
              <a:rPr lang="en-GB" dirty="0"/>
              <a:t>Require </a:t>
            </a:r>
            <a:r>
              <a:rPr lang="en-GB" b="1" dirty="0"/>
              <a:t>remedial</a:t>
            </a:r>
            <a:r>
              <a:rPr lang="en-GB" dirty="0"/>
              <a:t> / </a:t>
            </a:r>
            <a:r>
              <a:rPr lang="en-GB" b="1" dirty="0"/>
              <a:t>preventive action</a:t>
            </a:r>
            <a:endParaRPr lang="en-GB" b="1" kern="0" dirty="0"/>
          </a:p>
        </p:txBody>
      </p:sp>
      <p:sp>
        <p:nvSpPr>
          <p:cNvPr id="18" name="TextBox 17"/>
          <p:cNvSpPr txBox="1"/>
          <p:nvPr/>
        </p:nvSpPr>
        <p:spPr>
          <a:xfrm>
            <a:off x="3359150" y="1619250"/>
            <a:ext cx="2736850" cy="839788"/>
          </a:xfrm>
          <a:prstGeom prst="rect">
            <a:avLst/>
          </a:prstGeom>
          <a:solidFill>
            <a:schemeClr val="accent2">
              <a:lumMod val="60000"/>
              <a:lumOff val="40000"/>
              <a:alpha val="85000"/>
            </a:schemeClr>
          </a:solidFill>
        </p:spPr>
        <p:txBody>
          <a:bodyPr>
            <a:spAutoFit/>
          </a:bodyPr>
          <a:lstStyle/>
          <a:p>
            <a:pPr>
              <a:lnSpc>
                <a:spcPct val="90000"/>
              </a:lnSpc>
              <a:spcAft>
                <a:spcPts val="1800"/>
              </a:spcAft>
              <a:buFont typeface="Trebuchet MS" pitchFamily="34" charset="0"/>
              <a:buNone/>
              <a:defRPr/>
            </a:pPr>
            <a:r>
              <a:rPr lang="en-GB" b="1" dirty="0"/>
              <a:t>Notification </a:t>
            </a:r>
            <a:r>
              <a:rPr lang="en-GB" dirty="0"/>
              <a:t>and</a:t>
            </a:r>
            <a:r>
              <a:rPr lang="en-GB" b="1" dirty="0"/>
              <a:t> authorisation </a:t>
            </a:r>
            <a:r>
              <a:rPr lang="en-GB" dirty="0"/>
              <a:t>of practice</a:t>
            </a:r>
            <a:endParaRPr lang="en-GB" kern="0" dirty="0"/>
          </a:p>
        </p:txBody>
      </p:sp>
      <p:pic>
        <p:nvPicPr>
          <p:cNvPr id="33794" name="Picture 2"/>
          <p:cNvPicPr>
            <a:picLocks noChangeAspect="1" noChangeArrowheads="1"/>
          </p:cNvPicPr>
          <p:nvPr/>
        </p:nvPicPr>
        <p:blipFill>
          <a:blip r:embed="rId4" cstate="print"/>
          <a:srcRect/>
          <a:stretch>
            <a:fillRect/>
          </a:stretch>
        </p:blipFill>
        <p:spPr bwMode="auto">
          <a:xfrm>
            <a:off x="3333750" y="5307013"/>
            <a:ext cx="2678113" cy="736600"/>
          </a:xfrm>
          <a:prstGeom prst="rect">
            <a:avLst/>
          </a:prstGeom>
          <a:noFill/>
          <a:ln w="9525">
            <a:noFill/>
            <a:miter lim="800000"/>
            <a:headEnd/>
            <a:tailEnd/>
          </a:ln>
        </p:spPr>
      </p:pic>
      <p:pic>
        <p:nvPicPr>
          <p:cNvPr id="33795" name="Picture 3"/>
          <p:cNvPicPr>
            <a:picLocks noChangeAspect="1" noChangeArrowheads="1"/>
          </p:cNvPicPr>
          <p:nvPr/>
        </p:nvPicPr>
        <p:blipFill>
          <a:blip r:embed="rId5" cstate="print"/>
          <a:srcRect/>
          <a:stretch>
            <a:fillRect/>
          </a:stretch>
        </p:blipFill>
        <p:spPr bwMode="auto">
          <a:xfrm>
            <a:off x="3333750" y="6134100"/>
            <a:ext cx="2762250" cy="3841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13319"/>
                                        </p:tgtEl>
                                        <p:attrNameLst>
                                          <p:attrName>style.visibility</p:attrName>
                                        </p:attrNameLst>
                                      </p:cBhvr>
                                      <p:to>
                                        <p:strVal val="visible"/>
                                      </p:to>
                                    </p:set>
                                    <p:animEffect transition="in" filter="fade">
                                      <p:cBhvr>
                                        <p:cTn id="40" dur="500"/>
                                        <p:tgtEl>
                                          <p:spTgt spid="133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3794"/>
                                        </p:tgtEl>
                                        <p:attrNameLst>
                                          <p:attrName>style.visibility</p:attrName>
                                        </p:attrNameLst>
                                      </p:cBhvr>
                                      <p:to>
                                        <p:strVal val="visible"/>
                                      </p:to>
                                    </p:set>
                                    <p:animEffect transition="in" filter="fade">
                                      <p:cBhvr>
                                        <p:cTn id="48" dur="500"/>
                                        <p:tgtEl>
                                          <p:spTgt spid="33794"/>
                                        </p:tgtEl>
                                      </p:cBhvr>
                                    </p:animEffect>
                                  </p:childTnLst>
                                </p:cTn>
                              </p:par>
                              <p:par>
                                <p:cTn id="49" presetID="10" presetClass="entr" presetSubtype="0" fill="hold" nodeType="withEffect">
                                  <p:stCondLst>
                                    <p:cond delay="0"/>
                                  </p:stCondLst>
                                  <p:childTnLst>
                                    <p:set>
                                      <p:cBhvr>
                                        <p:cTn id="50" dur="1" fill="hold">
                                          <p:stCondLst>
                                            <p:cond delay="0"/>
                                          </p:stCondLst>
                                        </p:cTn>
                                        <p:tgtEl>
                                          <p:spTgt spid="33795"/>
                                        </p:tgtEl>
                                        <p:attrNameLst>
                                          <p:attrName>style.visibility</p:attrName>
                                        </p:attrNameLst>
                                      </p:cBhvr>
                                      <p:to>
                                        <p:strVal val="visible"/>
                                      </p:to>
                                    </p:set>
                                    <p:animEffect transition="in" filter="fade">
                                      <p:cBhvr>
                                        <p:cTn id="51"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2" grpId="0" animBg="1"/>
      <p:bldP spid="14" grpId="0" animBg="1"/>
      <p:bldP spid="15"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7938" y="1268413"/>
            <a:ext cx="5616576" cy="5394325"/>
          </a:xfrm>
          <a:prstGeom prst="rect">
            <a:avLst/>
          </a:prstGeom>
          <a:noFill/>
          <a:ln w="9525">
            <a:noFill/>
            <a:miter lim="800000"/>
            <a:headEnd/>
            <a:tailEnd/>
          </a:ln>
        </p:spPr>
      </p:pic>
      <p:sp>
        <p:nvSpPr>
          <p:cNvPr id="4" name="TextBox 3"/>
          <p:cNvSpPr txBox="1"/>
          <p:nvPr/>
        </p:nvSpPr>
        <p:spPr>
          <a:xfrm>
            <a:off x="5724525" y="1125538"/>
            <a:ext cx="3348038" cy="1236662"/>
          </a:xfrm>
          <a:prstGeom prst="rect">
            <a:avLst/>
          </a:prstGeom>
          <a:solidFill>
            <a:schemeClr val="accent2">
              <a:lumMod val="75000"/>
              <a:alpha val="85000"/>
            </a:schemeClr>
          </a:solidFill>
        </p:spPr>
        <p:txBody>
          <a:bodyPr>
            <a:spAutoFit/>
          </a:bodyPr>
          <a:lstStyle/>
          <a:p>
            <a:pPr>
              <a:lnSpc>
                <a:spcPct val="90000"/>
              </a:lnSpc>
              <a:spcAft>
                <a:spcPts val="600"/>
              </a:spcAft>
              <a:buFont typeface="Trebuchet MS" pitchFamily="34" charset="0"/>
              <a:buNone/>
              <a:defRPr/>
            </a:pPr>
            <a:r>
              <a:rPr lang="en-GB" b="1" kern="0" dirty="0">
                <a:solidFill>
                  <a:schemeClr val="bg1"/>
                </a:solidFill>
              </a:rPr>
              <a:t>Evaluation of national plans – BSS in medicine</a:t>
            </a:r>
          </a:p>
          <a:p>
            <a:pPr marL="285750" lvl="1" indent="-285750">
              <a:spcAft>
                <a:spcPts val="600"/>
              </a:spcAft>
              <a:buFont typeface="Arial" panose="020B0604020202020204" pitchFamily="34" charset="0"/>
              <a:buChar char="•"/>
              <a:defRPr/>
            </a:pPr>
            <a:r>
              <a:rPr lang="en-US" sz="1600" kern="0" dirty="0">
                <a:solidFill>
                  <a:schemeClr val="bg1"/>
                </a:solidFill>
              </a:rPr>
              <a:t>Survey: Jan – June 2016</a:t>
            </a:r>
          </a:p>
          <a:p>
            <a:pPr marL="285750" lvl="1" indent="-285750">
              <a:spcAft>
                <a:spcPts val="600"/>
              </a:spcAft>
              <a:buFont typeface="Arial" panose="020B0604020202020204" pitchFamily="34" charset="0"/>
              <a:buChar char="•"/>
              <a:defRPr/>
            </a:pPr>
            <a:r>
              <a:rPr lang="en-US" sz="1600" kern="0" dirty="0">
                <a:solidFill>
                  <a:schemeClr val="bg1"/>
                </a:solidFill>
              </a:rPr>
              <a:t>Workshop: Sep 2016</a:t>
            </a:r>
          </a:p>
        </p:txBody>
      </p:sp>
      <p:sp>
        <p:nvSpPr>
          <p:cNvPr id="15364" name="Rectangle 2"/>
          <p:cNvSpPr txBox="1">
            <a:spLocks/>
          </p:cNvSpPr>
          <p:nvPr/>
        </p:nvSpPr>
        <p:spPr bwMode="gray">
          <a:xfrm>
            <a:off x="204788" y="115888"/>
            <a:ext cx="3848100" cy="831850"/>
          </a:xfrm>
          <a:prstGeom prst="rect">
            <a:avLst/>
          </a:prstGeom>
          <a:noFill/>
          <a:ln w="9525">
            <a:noFill/>
            <a:miter lim="800000"/>
            <a:headEnd/>
            <a:tailEnd/>
          </a:ln>
        </p:spPr>
        <p:txBody>
          <a:bodyPr>
            <a:spAutoFit/>
          </a:bodyPr>
          <a:lstStyle/>
          <a:p>
            <a:r>
              <a:rPr lang="en-US" altLang="en-US" sz="2400" b="1">
                <a:solidFill>
                  <a:schemeClr val="bg1"/>
                </a:solidFill>
              </a:rPr>
              <a:t>Commission</a:t>
            </a:r>
          </a:p>
          <a:p>
            <a:r>
              <a:rPr lang="en-US" altLang="en-US" sz="2400" b="1">
                <a:solidFill>
                  <a:schemeClr val="bg1"/>
                </a:solidFill>
              </a:rPr>
              <a:t>future activities</a:t>
            </a:r>
            <a:endParaRPr lang="en-GB" altLang="en-US" sz="2400" b="1">
              <a:solidFill>
                <a:schemeClr val="bg1"/>
              </a:solidFill>
            </a:endParaRPr>
          </a:p>
        </p:txBody>
      </p:sp>
      <p:sp>
        <p:nvSpPr>
          <p:cNvPr id="2" name="Rectangle 1"/>
          <p:cNvSpPr/>
          <p:nvPr/>
        </p:nvSpPr>
        <p:spPr>
          <a:xfrm>
            <a:off x="250825" y="4797425"/>
            <a:ext cx="3313113" cy="719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67" name="Picture 7"/>
          <p:cNvPicPr>
            <a:picLocks noChangeAspect="1" noChangeArrowheads="1"/>
          </p:cNvPicPr>
          <p:nvPr/>
        </p:nvPicPr>
        <p:blipFill>
          <a:blip r:embed="rId4" cstate="print"/>
          <a:srcRect/>
          <a:stretch>
            <a:fillRect/>
          </a:stretch>
        </p:blipFill>
        <p:spPr bwMode="auto">
          <a:xfrm>
            <a:off x="5722938" y="2492375"/>
            <a:ext cx="3349625" cy="1720850"/>
          </a:xfrm>
          <a:prstGeom prst="rect">
            <a:avLst/>
          </a:prstGeom>
          <a:noFill/>
          <a:ln w="9525">
            <a:noFill/>
            <a:miter lim="800000"/>
            <a:headEnd/>
            <a:tailEnd/>
          </a:ln>
        </p:spPr>
      </p:pic>
      <p:pic>
        <p:nvPicPr>
          <p:cNvPr id="15368" name="Picture 8"/>
          <p:cNvPicPr>
            <a:picLocks noChangeAspect="1" noChangeArrowheads="1"/>
          </p:cNvPicPr>
          <p:nvPr/>
        </p:nvPicPr>
        <p:blipFill>
          <a:blip r:embed="rId5" cstate="print"/>
          <a:srcRect/>
          <a:stretch>
            <a:fillRect/>
          </a:stretch>
        </p:blipFill>
        <p:spPr bwMode="auto">
          <a:xfrm>
            <a:off x="5722938" y="4418013"/>
            <a:ext cx="3349625" cy="21986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fade">
                                      <p:cBhvr>
                                        <p:cTn id="17" dur="500"/>
                                        <p:tgtEl>
                                          <p:spTgt spid="153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fade">
                                      <p:cBhvr>
                                        <p:cTn id="22"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cstate="print"/>
          <a:srcRect/>
          <a:stretch>
            <a:fillRect/>
          </a:stretch>
        </p:blipFill>
        <p:spPr bwMode="auto">
          <a:xfrm>
            <a:off x="185738" y="201613"/>
            <a:ext cx="8782050" cy="5184775"/>
          </a:xfrm>
          <a:prstGeom prst="rect">
            <a:avLst/>
          </a:prstGeom>
          <a:noFill/>
          <a:ln w="9525">
            <a:noFill/>
            <a:miter lim="800000"/>
            <a:headEnd/>
            <a:tailEnd/>
          </a:ln>
        </p:spPr>
      </p:pic>
      <p:sp>
        <p:nvSpPr>
          <p:cNvPr id="14340" name="TextBox 1"/>
          <p:cNvSpPr txBox="1">
            <a:spLocks noChangeArrowheads="1"/>
          </p:cNvSpPr>
          <p:nvPr/>
        </p:nvSpPr>
        <p:spPr bwMode="auto">
          <a:xfrm>
            <a:off x="1898650" y="5805488"/>
            <a:ext cx="5394325" cy="522287"/>
          </a:xfrm>
          <a:prstGeom prst="rect">
            <a:avLst/>
          </a:prstGeom>
          <a:solidFill>
            <a:schemeClr val="accent2">
              <a:lumMod val="75000"/>
            </a:schemeClr>
          </a:solidFill>
          <a:ln>
            <a:noFill/>
          </a:ln>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defRPr>
            </a:lvl1pPr>
            <a:lvl2pPr marL="742950" indent="-285750" eaLnBrk="0" hangingPunct="0">
              <a:buClr>
                <a:srgbClr val="005BAB"/>
              </a:buClr>
              <a:buSzPct val="125000"/>
              <a:buFont typeface="Trebuchet MS" pitchFamily="34" charset="0"/>
              <a:buChar char="»"/>
              <a:defRPr sz="2600">
                <a:solidFill>
                  <a:schemeClr val="tx1"/>
                </a:solidFill>
                <a:latin typeface="Arial" charset="0"/>
              </a:defRPr>
            </a:lvl2pPr>
            <a:lvl3pPr marL="1143000" indent="-228600" eaLnBrk="0" hangingPunct="0">
              <a:buClr>
                <a:srgbClr val="005BAB"/>
              </a:buClr>
              <a:buFont typeface="Arial" charset="0"/>
              <a:buChar char="•"/>
              <a:defRPr sz="2400">
                <a:solidFill>
                  <a:schemeClr val="tx1"/>
                </a:solidFill>
                <a:latin typeface="Arial" charset="0"/>
              </a:defRPr>
            </a:lvl3pPr>
            <a:lvl4pPr marL="1600200" indent="-228600" eaLnBrk="0" hangingPunct="0">
              <a:buClr>
                <a:srgbClr val="005BAB"/>
              </a:buClr>
              <a:buSzPct val="125000"/>
              <a:buFont typeface="Arial" charset="0"/>
              <a:buChar char="­"/>
              <a:defRPr sz="2200">
                <a:solidFill>
                  <a:schemeClr val="tx1"/>
                </a:solidFill>
                <a:latin typeface="Arial" charset="0"/>
              </a:defRPr>
            </a:lvl4pPr>
            <a:lvl5pPr marL="2057400" indent="-228600" eaLnBrk="0" hangingPunct="0">
              <a:buClr>
                <a:srgbClr val="005BAB"/>
              </a:buClr>
              <a:buFont typeface="Arial" charset="0"/>
              <a:buChar char="•"/>
              <a:defRPr sz="2000">
                <a:solidFill>
                  <a:schemeClr val="tx1"/>
                </a:solidFill>
                <a:latin typeface="Arial" charset="0"/>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defRPr>
            </a:lvl9pPr>
          </a:lstStyle>
          <a:p>
            <a:pPr algn="ctr" eaLnBrk="1" hangingPunct="1">
              <a:buClrTx/>
              <a:buSzTx/>
              <a:buFontTx/>
              <a:buNone/>
              <a:defRPr/>
            </a:pPr>
            <a:r>
              <a:rPr lang="en-GB" altLang="en-US" sz="1400" b="1" dirty="0" smtClean="0">
                <a:solidFill>
                  <a:schemeClr val="bg1"/>
                </a:solidFill>
                <a:latin typeface="Verdana" pitchFamily="34" charset="0"/>
                <a:ea typeface="Verdana" pitchFamily="34" charset="0"/>
                <a:cs typeface="Verdana" pitchFamily="34" charset="0"/>
              </a:rPr>
              <a:t>http://ec.europa.eu/energy/en/topics/nuclear-energy/radiation-protection/radiation-medical-use</a:t>
            </a:r>
          </a:p>
        </p:txBody>
      </p:sp>
      <p:sp>
        <p:nvSpPr>
          <p:cNvPr id="2" name="TextBox 1"/>
          <p:cNvSpPr txBox="1">
            <a:spLocks noChangeArrowheads="1"/>
          </p:cNvSpPr>
          <p:nvPr/>
        </p:nvSpPr>
        <p:spPr bwMode="auto">
          <a:xfrm>
            <a:off x="2268538" y="3789363"/>
            <a:ext cx="4391025" cy="1076325"/>
          </a:xfrm>
          <a:prstGeom prst="rect">
            <a:avLst/>
          </a:prstGeom>
          <a:solidFill>
            <a:schemeClr val="bg1"/>
          </a:solidFill>
          <a:ln w="9525">
            <a:noFill/>
            <a:miter lim="800000"/>
            <a:headEnd/>
            <a:tailEnd/>
          </a:ln>
        </p:spPr>
        <p:txBody>
          <a:bodyPr>
            <a:spAutoFit/>
          </a:bodyPr>
          <a:lstStyle/>
          <a:p>
            <a:pPr algn="ctr"/>
            <a:r>
              <a:rPr lang="en-US" altLang="en-US" sz="3200" b="1"/>
              <a:t>Thank you for your attention</a:t>
            </a:r>
            <a:endParaRPr lang="en-GB" altLang="en-US" sz="3200" b="1"/>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20650" y="1268413"/>
            <a:ext cx="850900" cy="1144587"/>
          </a:xfrm>
          <a:prstGeom prst="rect">
            <a:avLst/>
          </a:prstGeom>
          <a:noFill/>
          <a:ln w="9525">
            <a:noFill/>
            <a:miter lim="800000"/>
            <a:headEnd/>
            <a:tailEnd/>
          </a:ln>
        </p:spPr>
      </p:pic>
      <p:sp>
        <p:nvSpPr>
          <p:cNvPr id="3" name="TextBox 2"/>
          <p:cNvSpPr txBox="1"/>
          <p:nvPr/>
        </p:nvSpPr>
        <p:spPr>
          <a:xfrm>
            <a:off x="971550" y="1301750"/>
            <a:ext cx="3168650" cy="1138238"/>
          </a:xfrm>
          <a:prstGeom prst="rect">
            <a:avLst/>
          </a:prstGeom>
          <a:solidFill>
            <a:schemeClr val="accent2">
              <a:lumMod val="75000"/>
            </a:schemeClr>
          </a:solidFill>
        </p:spPr>
        <p:txBody>
          <a:bodyPr>
            <a:spAutoFit/>
          </a:bodyPr>
          <a:lstStyle/>
          <a:p>
            <a:pPr>
              <a:spcAft>
                <a:spcPts val="600"/>
              </a:spcAft>
              <a:defRPr/>
            </a:pPr>
            <a:r>
              <a:rPr lang="en-GB" sz="1600" b="1" dirty="0">
                <a:solidFill>
                  <a:schemeClr val="bg1"/>
                </a:solidFill>
              </a:rPr>
              <a:t>European market </a:t>
            </a:r>
            <a:r>
              <a:rPr lang="en-GB" sz="1600" dirty="0">
                <a:solidFill>
                  <a:schemeClr val="bg1"/>
                </a:solidFill>
              </a:rPr>
              <a:t>for medical equipment … </a:t>
            </a:r>
            <a:r>
              <a:rPr lang="en-GB" b="1" dirty="0">
                <a:solidFill>
                  <a:schemeClr val="bg1"/>
                </a:solidFill>
              </a:rPr>
              <a:t>€20 billion</a:t>
            </a:r>
            <a:r>
              <a:rPr lang="en-GB" sz="1600" b="1" dirty="0">
                <a:solidFill>
                  <a:schemeClr val="bg1"/>
                </a:solidFill>
              </a:rPr>
              <a:t> for COCIR member companies</a:t>
            </a:r>
            <a:endParaRPr lang="en-GB" sz="1600" dirty="0">
              <a:solidFill>
                <a:schemeClr val="bg1"/>
              </a:solidFill>
            </a:endParaRPr>
          </a:p>
        </p:txBody>
      </p:sp>
      <p:sp>
        <p:nvSpPr>
          <p:cNvPr id="2" name="TextBox 1"/>
          <p:cNvSpPr txBox="1"/>
          <p:nvPr/>
        </p:nvSpPr>
        <p:spPr>
          <a:xfrm>
            <a:off x="146050" y="2432050"/>
            <a:ext cx="4176713" cy="415925"/>
          </a:xfrm>
          <a:prstGeom prst="rect">
            <a:avLst/>
          </a:prstGeom>
          <a:noFill/>
        </p:spPr>
        <p:txBody>
          <a:bodyPr>
            <a:spAutoFit/>
          </a:bodyPr>
          <a:lstStyle/>
          <a:p>
            <a:pPr>
              <a:defRPr/>
            </a:pPr>
            <a:r>
              <a:rPr lang="en-GB" sz="1050" dirty="0"/>
              <a:t>COCIR is the European Trade Association representing the medical imaging, health ICT and electromedical industries</a:t>
            </a:r>
          </a:p>
        </p:txBody>
      </p:sp>
      <p:pic>
        <p:nvPicPr>
          <p:cNvPr id="4101" name="Picture 5"/>
          <p:cNvPicPr>
            <a:picLocks noChangeAspect="1" noChangeArrowheads="1"/>
          </p:cNvPicPr>
          <p:nvPr/>
        </p:nvPicPr>
        <p:blipFill>
          <a:blip r:embed="rId4" cstate="print"/>
          <a:srcRect/>
          <a:stretch>
            <a:fillRect/>
          </a:stretch>
        </p:blipFill>
        <p:spPr bwMode="auto">
          <a:xfrm>
            <a:off x="120650" y="3087688"/>
            <a:ext cx="922338" cy="1785937"/>
          </a:xfrm>
          <a:prstGeom prst="rect">
            <a:avLst/>
          </a:prstGeom>
          <a:noFill/>
          <a:ln w="9525">
            <a:noFill/>
            <a:miter lim="800000"/>
            <a:headEnd/>
            <a:tailEnd/>
          </a:ln>
        </p:spPr>
      </p:pic>
      <p:pic>
        <p:nvPicPr>
          <p:cNvPr id="4102" name="Picture 7"/>
          <p:cNvPicPr>
            <a:picLocks noChangeAspect="1" noChangeArrowheads="1"/>
          </p:cNvPicPr>
          <p:nvPr/>
        </p:nvPicPr>
        <p:blipFill>
          <a:blip r:embed="rId5" cstate="print"/>
          <a:srcRect/>
          <a:stretch>
            <a:fillRect/>
          </a:stretch>
        </p:blipFill>
        <p:spPr bwMode="auto">
          <a:xfrm>
            <a:off x="1144588" y="3940175"/>
            <a:ext cx="2822575" cy="1122363"/>
          </a:xfrm>
          <a:prstGeom prst="rect">
            <a:avLst/>
          </a:prstGeom>
          <a:noFill/>
          <a:ln w="9525">
            <a:noFill/>
            <a:miter lim="800000"/>
            <a:headEnd/>
            <a:tailEnd/>
          </a:ln>
        </p:spPr>
      </p:pic>
      <p:sp>
        <p:nvSpPr>
          <p:cNvPr id="11" name="TextBox 10"/>
          <p:cNvSpPr txBox="1"/>
          <p:nvPr/>
        </p:nvSpPr>
        <p:spPr>
          <a:xfrm>
            <a:off x="120650" y="4941888"/>
            <a:ext cx="4019550" cy="1630362"/>
          </a:xfrm>
          <a:prstGeom prst="rect">
            <a:avLst/>
          </a:prstGeom>
          <a:solidFill>
            <a:schemeClr val="accent2">
              <a:lumMod val="75000"/>
            </a:schemeClr>
          </a:solidFill>
        </p:spPr>
        <p:txBody>
          <a:bodyPr>
            <a:spAutoFit/>
          </a:bodyPr>
          <a:lstStyle/>
          <a:p>
            <a:pPr>
              <a:defRPr/>
            </a:pPr>
            <a:r>
              <a:rPr lang="en-GB" sz="1600" dirty="0">
                <a:solidFill>
                  <a:schemeClr val="bg1"/>
                </a:solidFill>
              </a:rPr>
              <a:t>The </a:t>
            </a:r>
            <a:r>
              <a:rPr lang="en-GB" sz="1600" b="1" dirty="0">
                <a:solidFill>
                  <a:schemeClr val="bg1"/>
                </a:solidFill>
              </a:rPr>
              <a:t>total annual frequency </a:t>
            </a:r>
            <a:r>
              <a:rPr lang="en-GB" sz="1600" dirty="0">
                <a:solidFill>
                  <a:schemeClr val="bg1"/>
                </a:solidFill>
              </a:rPr>
              <a:t>of x-ray procedures in the European countries is </a:t>
            </a:r>
            <a:r>
              <a:rPr lang="en-GB" sz="1600" i="1" dirty="0">
                <a:solidFill>
                  <a:schemeClr val="bg1"/>
                </a:solidFill>
              </a:rPr>
              <a:t>590 million</a:t>
            </a:r>
            <a:r>
              <a:rPr lang="en-GB" sz="1600" dirty="0">
                <a:solidFill>
                  <a:schemeClr val="bg1"/>
                </a:solidFill>
              </a:rPr>
              <a:t>, or 1100 examinations per 1000 of population, or </a:t>
            </a:r>
            <a:r>
              <a:rPr lang="en-GB" b="1" dirty="0">
                <a:solidFill>
                  <a:schemeClr val="bg1"/>
                </a:solidFill>
              </a:rPr>
              <a:t>1,1 examinations per European citizen</a:t>
            </a:r>
          </a:p>
        </p:txBody>
      </p:sp>
      <p:pic>
        <p:nvPicPr>
          <p:cNvPr id="4104" name="Picture 6"/>
          <p:cNvPicPr>
            <a:picLocks noChangeAspect="1" noChangeArrowheads="1"/>
          </p:cNvPicPr>
          <p:nvPr/>
        </p:nvPicPr>
        <p:blipFill>
          <a:blip r:embed="rId6" cstate="print"/>
          <a:srcRect/>
          <a:stretch>
            <a:fillRect/>
          </a:stretch>
        </p:blipFill>
        <p:spPr bwMode="auto">
          <a:xfrm>
            <a:off x="1322388" y="3141663"/>
            <a:ext cx="2862262" cy="811212"/>
          </a:xfrm>
          <a:prstGeom prst="rect">
            <a:avLst/>
          </a:prstGeom>
          <a:noFill/>
          <a:ln w="9525">
            <a:noFill/>
            <a:miter lim="800000"/>
            <a:headEnd/>
            <a:tailEnd/>
          </a:ln>
        </p:spPr>
      </p:pic>
      <p:pic>
        <p:nvPicPr>
          <p:cNvPr id="4105" name="Picture 9"/>
          <p:cNvPicPr>
            <a:picLocks noChangeAspect="1" noChangeArrowheads="1"/>
          </p:cNvPicPr>
          <p:nvPr/>
        </p:nvPicPr>
        <p:blipFill>
          <a:blip r:embed="rId7" cstate="print"/>
          <a:srcRect/>
          <a:stretch>
            <a:fillRect/>
          </a:stretch>
        </p:blipFill>
        <p:spPr bwMode="auto">
          <a:xfrm>
            <a:off x="4500563" y="1333500"/>
            <a:ext cx="2711450" cy="2508250"/>
          </a:xfrm>
          <a:prstGeom prst="rect">
            <a:avLst/>
          </a:prstGeom>
          <a:noFill/>
          <a:ln w="9525">
            <a:noFill/>
            <a:miter lim="800000"/>
            <a:headEnd/>
            <a:tailEnd/>
          </a:ln>
        </p:spPr>
      </p:pic>
      <p:sp>
        <p:nvSpPr>
          <p:cNvPr id="15" name="TextBox 14"/>
          <p:cNvSpPr txBox="1"/>
          <p:nvPr/>
        </p:nvSpPr>
        <p:spPr>
          <a:xfrm>
            <a:off x="6588125" y="1125538"/>
            <a:ext cx="2495550" cy="584200"/>
          </a:xfrm>
          <a:prstGeom prst="rect">
            <a:avLst/>
          </a:prstGeom>
          <a:solidFill>
            <a:schemeClr val="accent2">
              <a:lumMod val="75000"/>
            </a:schemeClr>
          </a:solidFill>
        </p:spPr>
        <p:txBody>
          <a:bodyPr>
            <a:spAutoFit/>
          </a:bodyPr>
          <a:lstStyle/>
          <a:p>
            <a:pPr>
              <a:spcAft>
                <a:spcPts val="600"/>
              </a:spcAft>
              <a:defRPr/>
            </a:pPr>
            <a:r>
              <a:rPr lang="en-GB" sz="1600" b="1" dirty="0">
                <a:solidFill>
                  <a:schemeClr val="bg1"/>
                </a:solidFill>
              </a:rPr>
              <a:t>Monitored workers </a:t>
            </a:r>
            <a:r>
              <a:rPr lang="en-GB" sz="1600" dirty="0">
                <a:solidFill>
                  <a:schemeClr val="bg1"/>
                </a:solidFill>
              </a:rPr>
              <a:t>in Europe: </a:t>
            </a:r>
            <a:r>
              <a:rPr lang="en-GB" sz="1600" b="1" dirty="0">
                <a:solidFill>
                  <a:schemeClr val="bg1"/>
                </a:solidFill>
              </a:rPr>
              <a:t>~1 million</a:t>
            </a:r>
            <a:endParaRPr lang="en-GB" sz="1600" dirty="0">
              <a:solidFill>
                <a:schemeClr val="bg1"/>
              </a:solidFill>
            </a:endParaRPr>
          </a:p>
        </p:txBody>
      </p:sp>
      <p:pic>
        <p:nvPicPr>
          <p:cNvPr id="4107" name="Picture 10"/>
          <p:cNvPicPr>
            <a:picLocks noChangeAspect="1" noChangeArrowheads="1"/>
          </p:cNvPicPr>
          <p:nvPr/>
        </p:nvPicPr>
        <p:blipFill>
          <a:blip r:embed="rId8" cstate="print"/>
          <a:srcRect/>
          <a:stretch>
            <a:fillRect/>
          </a:stretch>
        </p:blipFill>
        <p:spPr bwMode="auto">
          <a:xfrm>
            <a:off x="7092950" y="1989138"/>
            <a:ext cx="1990725" cy="1098550"/>
          </a:xfrm>
          <a:prstGeom prst="rect">
            <a:avLst/>
          </a:prstGeom>
          <a:noFill/>
          <a:ln w="9525">
            <a:noFill/>
            <a:miter lim="800000"/>
            <a:headEnd/>
            <a:tailEnd/>
          </a:ln>
        </p:spPr>
      </p:pic>
      <p:sp>
        <p:nvSpPr>
          <p:cNvPr id="4108" name="TextBox 1"/>
          <p:cNvSpPr txBox="1">
            <a:spLocks noChangeArrowheads="1"/>
          </p:cNvSpPr>
          <p:nvPr/>
        </p:nvSpPr>
        <p:spPr bwMode="auto">
          <a:xfrm>
            <a:off x="15875" y="115888"/>
            <a:ext cx="4151313" cy="708025"/>
          </a:xfrm>
          <a:prstGeom prst="rect">
            <a:avLst/>
          </a:prstGeom>
          <a:noFill/>
          <a:ln w="9525">
            <a:noFill/>
            <a:miter lim="800000"/>
            <a:headEnd/>
            <a:tailEnd/>
          </a:ln>
        </p:spPr>
        <p:txBody>
          <a:bodyPr>
            <a:spAutoFit/>
          </a:bodyPr>
          <a:lstStyle/>
          <a:p>
            <a:r>
              <a:rPr lang="en-US" altLang="en-US" sz="2000" b="1">
                <a:solidFill>
                  <a:schemeClr val="bg1"/>
                </a:solidFill>
              </a:rPr>
              <a:t>MEDICAL RADIATION </a:t>
            </a:r>
          </a:p>
          <a:p>
            <a:r>
              <a:rPr lang="en-US" altLang="en-US" sz="2000" b="1">
                <a:solidFill>
                  <a:schemeClr val="bg1"/>
                </a:solidFill>
              </a:rPr>
              <a:t>The EU Context</a:t>
            </a:r>
            <a:endParaRPr lang="en-GB" altLang="en-US" sz="2000" b="1">
              <a:solidFill>
                <a:schemeClr val="bg1"/>
              </a:solidFill>
            </a:endParaRPr>
          </a:p>
        </p:txBody>
      </p:sp>
      <p:sp>
        <p:nvSpPr>
          <p:cNvPr id="4109" name="TextBox 4"/>
          <p:cNvSpPr txBox="1">
            <a:spLocks noChangeArrowheads="1"/>
          </p:cNvSpPr>
          <p:nvPr/>
        </p:nvSpPr>
        <p:spPr bwMode="auto">
          <a:xfrm>
            <a:off x="5651500" y="2640013"/>
            <a:ext cx="1368425" cy="307975"/>
          </a:xfrm>
          <a:prstGeom prst="rect">
            <a:avLst/>
          </a:prstGeom>
          <a:noFill/>
          <a:ln w="9525">
            <a:noFill/>
            <a:miter lim="800000"/>
            <a:headEnd/>
            <a:tailEnd/>
          </a:ln>
        </p:spPr>
        <p:txBody>
          <a:bodyPr>
            <a:spAutoFit/>
          </a:bodyPr>
          <a:lstStyle/>
          <a:p>
            <a:r>
              <a:rPr lang="en-US" altLang="en-US" sz="1400" b="1">
                <a:solidFill>
                  <a:schemeClr val="bg1"/>
                </a:solidFill>
              </a:rPr>
              <a:t>~700 000</a:t>
            </a:r>
            <a:endParaRPr lang="en-GB" altLang="en-US" sz="1400" b="1">
              <a:solidFill>
                <a:schemeClr val="bg1"/>
              </a:solidFill>
            </a:endParaRPr>
          </a:p>
        </p:txBody>
      </p:sp>
      <p:pic>
        <p:nvPicPr>
          <p:cNvPr id="4110" name="Picture 16"/>
          <p:cNvPicPr>
            <a:picLocks noChangeAspect="1" noChangeArrowheads="1"/>
          </p:cNvPicPr>
          <p:nvPr/>
        </p:nvPicPr>
        <p:blipFill>
          <a:blip r:embed="rId9" cstate="print"/>
          <a:srcRect/>
          <a:stretch>
            <a:fillRect/>
          </a:stretch>
        </p:blipFill>
        <p:spPr bwMode="auto">
          <a:xfrm>
            <a:off x="4859338" y="3841750"/>
            <a:ext cx="4295775" cy="28273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nodeType="withEffect">
                                  <p:stCondLst>
                                    <p:cond delay="0"/>
                                  </p:stCondLst>
                                  <p:childTnLst>
                                    <p:set>
                                      <p:cBhvr>
                                        <p:cTn id="20" dur="1" fill="hold">
                                          <p:stCondLst>
                                            <p:cond delay="0"/>
                                          </p:stCondLst>
                                        </p:cTn>
                                        <p:tgtEl>
                                          <p:spTgt spid="4102"/>
                                        </p:tgtEl>
                                        <p:attrNameLst>
                                          <p:attrName>style.visibility</p:attrName>
                                        </p:attrNameLst>
                                      </p:cBhvr>
                                      <p:to>
                                        <p:strVal val="visible"/>
                                      </p:to>
                                    </p:set>
                                    <p:animEffect transition="in" filter="fade">
                                      <p:cBhvr>
                                        <p:cTn id="21" dur="500"/>
                                        <p:tgtEl>
                                          <p:spTgt spid="410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fade">
                                      <p:cBhvr>
                                        <p:cTn id="27" dur="500"/>
                                        <p:tgtEl>
                                          <p:spTgt spid="410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5"/>
                                        </p:tgtEl>
                                        <p:attrNameLst>
                                          <p:attrName>style.visibility</p:attrName>
                                        </p:attrNameLst>
                                      </p:cBhvr>
                                      <p:to>
                                        <p:strVal val="visible"/>
                                      </p:to>
                                    </p:set>
                                    <p:animEffect transition="in" filter="fade">
                                      <p:cBhvr>
                                        <p:cTn id="32" dur="500"/>
                                        <p:tgtEl>
                                          <p:spTgt spid="410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4107"/>
                                        </p:tgtEl>
                                        <p:attrNameLst>
                                          <p:attrName>style.visibility</p:attrName>
                                        </p:attrNameLst>
                                      </p:cBhvr>
                                      <p:to>
                                        <p:strVal val="visible"/>
                                      </p:to>
                                    </p:set>
                                    <p:animEffect transition="in" filter="fade">
                                      <p:cBhvr>
                                        <p:cTn id="38" dur="500"/>
                                        <p:tgtEl>
                                          <p:spTgt spid="410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09"/>
                                        </p:tgtEl>
                                        <p:attrNameLst>
                                          <p:attrName>style.visibility</p:attrName>
                                        </p:attrNameLst>
                                      </p:cBhvr>
                                      <p:to>
                                        <p:strVal val="visible"/>
                                      </p:to>
                                    </p:set>
                                    <p:animEffect transition="in" filter="fade">
                                      <p:cBhvr>
                                        <p:cTn id="41" dur="500"/>
                                        <p:tgtEl>
                                          <p:spTgt spid="410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110"/>
                                        </p:tgtEl>
                                        <p:attrNameLst>
                                          <p:attrName>style.visibility</p:attrName>
                                        </p:attrNameLst>
                                      </p:cBhvr>
                                      <p:to>
                                        <p:strVal val="visible"/>
                                      </p:to>
                                    </p:set>
                                    <p:animEffect transition="in" filter="fade">
                                      <p:cBhvr>
                                        <p:cTn id="46"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1" grpId="0" animBg="1"/>
      <p:bldP spid="15" grpId="0" animBg="1"/>
      <p:bldP spid="4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cstate="print"/>
          <a:srcRect/>
          <a:stretch>
            <a:fillRect/>
          </a:stretch>
        </p:blipFill>
        <p:spPr bwMode="auto">
          <a:xfrm>
            <a:off x="4284663" y="3744913"/>
            <a:ext cx="4676775" cy="2825750"/>
          </a:xfrm>
          <a:prstGeom prst="rect">
            <a:avLst/>
          </a:prstGeom>
          <a:noFill/>
          <a:ln w="9525">
            <a:noFill/>
            <a:miter lim="800000"/>
            <a:headEnd/>
            <a:tailEnd/>
          </a:ln>
        </p:spPr>
      </p:pic>
      <p:sp>
        <p:nvSpPr>
          <p:cNvPr id="5123" name="TextBox 1"/>
          <p:cNvSpPr txBox="1">
            <a:spLocks noChangeArrowheads="1"/>
          </p:cNvSpPr>
          <p:nvPr/>
        </p:nvSpPr>
        <p:spPr bwMode="auto">
          <a:xfrm>
            <a:off x="171450" y="115888"/>
            <a:ext cx="3570288" cy="1201737"/>
          </a:xfrm>
          <a:prstGeom prst="rect">
            <a:avLst/>
          </a:prstGeom>
          <a:noFill/>
          <a:ln w="9525">
            <a:noFill/>
            <a:miter lim="800000"/>
            <a:headEnd/>
            <a:tailEnd/>
          </a:ln>
        </p:spPr>
        <p:txBody>
          <a:bodyPr>
            <a:spAutoFit/>
          </a:bodyPr>
          <a:lstStyle/>
          <a:p>
            <a:pPr>
              <a:buFont typeface="Trebuchet MS" pitchFamily="34" charset="0"/>
              <a:buNone/>
            </a:pPr>
            <a:r>
              <a:rPr lang="en-US" altLang="en-US" sz="2400" b="1">
                <a:solidFill>
                  <a:schemeClr val="bg1"/>
                </a:solidFill>
              </a:rPr>
              <a:t>JUSTIFICATION:</a:t>
            </a:r>
          </a:p>
          <a:p>
            <a:pPr>
              <a:buFont typeface="Trebuchet MS" pitchFamily="34" charset="0"/>
              <a:buNone/>
            </a:pPr>
            <a:r>
              <a:rPr lang="en-US" altLang="en-US" sz="2400" b="1">
                <a:solidFill>
                  <a:schemeClr val="bg1"/>
                </a:solidFill>
              </a:rPr>
              <a:t>The EU Context</a:t>
            </a:r>
            <a:endParaRPr lang="en-GB" altLang="en-US" sz="2400" b="1">
              <a:solidFill>
                <a:schemeClr val="bg1"/>
              </a:solidFill>
            </a:endParaRPr>
          </a:p>
          <a:p>
            <a:endParaRPr lang="en-US" altLang="en-US" sz="2400" b="1">
              <a:solidFill>
                <a:schemeClr val="bg1"/>
              </a:solidFill>
            </a:endParaRPr>
          </a:p>
        </p:txBody>
      </p:sp>
      <p:pic>
        <p:nvPicPr>
          <p:cNvPr id="5124" name="Picture 4"/>
          <p:cNvPicPr>
            <a:picLocks noChangeAspect="1" noChangeArrowheads="1"/>
          </p:cNvPicPr>
          <p:nvPr/>
        </p:nvPicPr>
        <p:blipFill>
          <a:blip r:embed="rId4" cstate="print"/>
          <a:srcRect/>
          <a:stretch>
            <a:fillRect/>
          </a:stretch>
        </p:blipFill>
        <p:spPr bwMode="auto">
          <a:xfrm>
            <a:off x="7572375" y="5157788"/>
            <a:ext cx="1012825" cy="593725"/>
          </a:xfrm>
          <a:prstGeom prst="rect">
            <a:avLst/>
          </a:prstGeom>
          <a:noFill/>
          <a:ln w="9525">
            <a:noFill/>
            <a:miter lim="800000"/>
            <a:headEnd/>
            <a:tailEnd/>
          </a:ln>
        </p:spPr>
      </p:pic>
      <p:sp>
        <p:nvSpPr>
          <p:cNvPr id="3" name="Oval 2"/>
          <p:cNvSpPr/>
          <p:nvPr/>
        </p:nvSpPr>
        <p:spPr>
          <a:xfrm>
            <a:off x="5049838" y="4414838"/>
            <a:ext cx="369887" cy="944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126" name="Picture 2"/>
          <p:cNvPicPr>
            <a:picLocks noChangeAspect="1" noChangeArrowheads="1"/>
          </p:cNvPicPr>
          <p:nvPr/>
        </p:nvPicPr>
        <p:blipFill>
          <a:blip r:embed="rId5" cstate="print"/>
          <a:srcRect/>
          <a:stretch>
            <a:fillRect/>
          </a:stretch>
        </p:blipFill>
        <p:spPr bwMode="auto">
          <a:xfrm>
            <a:off x="119063" y="1252538"/>
            <a:ext cx="8701087" cy="2665412"/>
          </a:xfrm>
          <a:prstGeom prst="rect">
            <a:avLst/>
          </a:prstGeom>
          <a:noFill/>
          <a:ln w="9525">
            <a:noFill/>
            <a:miter lim="800000"/>
            <a:headEnd/>
            <a:tailEnd/>
          </a:ln>
        </p:spPr>
      </p:pic>
      <p:pic>
        <p:nvPicPr>
          <p:cNvPr id="5127" name="Picture 116787"/>
          <p:cNvPicPr>
            <a:picLocks noChangeAspect="1"/>
          </p:cNvPicPr>
          <p:nvPr/>
        </p:nvPicPr>
        <p:blipFill>
          <a:blip r:embed="rId6" cstate="print"/>
          <a:srcRect/>
          <a:stretch>
            <a:fillRect/>
          </a:stretch>
        </p:blipFill>
        <p:spPr bwMode="auto">
          <a:xfrm>
            <a:off x="104775" y="4005263"/>
            <a:ext cx="2768600" cy="2644775"/>
          </a:xfrm>
          <a:prstGeom prst="rect">
            <a:avLst/>
          </a:prstGeom>
          <a:noFill/>
          <a:ln w="9525">
            <a:noFill/>
            <a:miter lim="800000"/>
            <a:headEnd/>
            <a:tailEnd/>
          </a:ln>
        </p:spPr>
      </p:pic>
      <p:pic>
        <p:nvPicPr>
          <p:cNvPr id="5128" name="Picture 116788"/>
          <p:cNvPicPr>
            <a:picLocks noChangeAspect="1"/>
          </p:cNvPicPr>
          <p:nvPr/>
        </p:nvPicPr>
        <p:blipFill>
          <a:blip r:embed="rId7" cstate="print"/>
          <a:srcRect/>
          <a:stretch>
            <a:fillRect/>
          </a:stretch>
        </p:blipFill>
        <p:spPr bwMode="auto">
          <a:xfrm>
            <a:off x="2700338" y="4395788"/>
            <a:ext cx="1238250" cy="1927225"/>
          </a:xfrm>
          <a:prstGeom prst="rect">
            <a:avLst/>
          </a:prstGeom>
          <a:noFill/>
          <a:ln w="9525">
            <a:noFill/>
            <a:miter lim="800000"/>
            <a:headEnd/>
            <a:tailEnd/>
          </a:ln>
        </p:spPr>
      </p:pic>
      <p:sp>
        <p:nvSpPr>
          <p:cNvPr id="5129" name="Text Box 8"/>
          <p:cNvSpPr txBox="1">
            <a:spLocks noChangeArrowheads="1"/>
          </p:cNvSpPr>
          <p:nvPr/>
        </p:nvSpPr>
        <p:spPr bwMode="auto">
          <a:xfrm>
            <a:off x="4822825" y="6521450"/>
            <a:ext cx="4321175" cy="231775"/>
          </a:xfrm>
          <a:prstGeom prst="rect">
            <a:avLst/>
          </a:prstGeom>
          <a:noFill/>
          <a:ln w="9525">
            <a:noFill/>
            <a:miter lim="800000"/>
            <a:headEnd/>
            <a:tailEnd/>
          </a:ln>
          <a:effectLst/>
        </p:spPr>
        <p:txBody>
          <a:bodyPr>
            <a:spAutoFit/>
          </a:bodyPr>
          <a:lstStyle/>
          <a:p>
            <a:r>
              <a:rPr lang="de-DE" altLang="ja-JP" sz="900" i="1">
                <a:latin typeface="Calibri" pitchFamily="34" charset="0"/>
                <a:ea typeface="ＭＳ Ｐゴシック" pitchFamily="34" charset="-128"/>
                <a:cs typeface="Calibri" pitchFamily="34" charset="0"/>
              </a:rPr>
              <a:t>W. Leitz, A. Almén, S. Richter, </a:t>
            </a:r>
            <a:r>
              <a:rPr lang="en-GB" altLang="ja-JP" sz="900">
                <a:latin typeface="Calibri" pitchFamily="34" charset="0"/>
                <a:ea typeface="ＭＳ Ｐゴシック" pitchFamily="34" charset="-128"/>
                <a:cs typeface="Calibri" pitchFamily="34" charset="0"/>
              </a:rPr>
              <a:t>A study on justification of CT examinations in Sweden</a:t>
            </a:r>
            <a:endParaRPr lang="de-DE" altLang="ja-JP" sz="900" i="1">
              <a:latin typeface="Calibri" pitchFamily="34" charset="0"/>
              <a:ea typeface="ＭＳ Ｐゴシック" pitchFamily="34" charset="-128"/>
              <a:cs typeface="Calibri" pitchFamily="34" charset="0"/>
            </a:endParaRPr>
          </a:p>
        </p:txBody>
      </p:sp>
      <p:sp>
        <p:nvSpPr>
          <p:cNvPr id="5130" name="TextBox 1"/>
          <p:cNvSpPr txBox="1">
            <a:spLocks noChangeArrowheads="1"/>
          </p:cNvSpPr>
          <p:nvPr/>
        </p:nvSpPr>
        <p:spPr bwMode="auto">
          <a:xfrm>
            <a:off x="152400" y="6457950"/>
            <a:ext cx="3543300" cy="400050"/>
          </a:xfrm>
          <a:prstGeom prst="rect">
            <a:avLst/>
          </a:prstGeom>
          <a:noFill/>
          <a:ln w="9525">
            <a:noFill/>
            <a:miter lim="800000"/>
            <a:headEnd/>
            <a:tailEnd/>
          </a:ln>
        </p:spPr>
        <p:txBody>
          <a:bodyPr>
            <a:spAutoFit/>
          </a:bodyPr>
          <a:lstStyle/>
          <a:p>
            <a:r>
              <a:rPr lang="en-US" altLang="en-US" sz="1000" b="1"/>
              <a:t>Contribution to medical exposure in the EU </a:t>
            </a:r>
          </a:p>
          <a:p>
            <a:r>
              <a:rPr lang="en-US" altLang="en-US" sz="1000"/>
              <a:t>(RP 180, EC 2015)</a:t>
            </a:r>
            <a:endParaRPr lang="en-GB" altLang="en-US" sz="1000"/>
          </a:p>
        </p:txBody>
      </p:sp>
      <p:sp>
        <p:nvSpPr>
          <p:cNvPr id="4" name="Rectangle 3"/>
          <p:cNvSpPr/>
          <p:nvPr/>
        </p:nvSpPr>
        <p:spPr>
          <a:xfrm>
            <a:off x="2700338" y="5157788"/>
            <a:ext cx="935037"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fade">
                                      <p:cBhvr>
                                        <p:cTn id="12" dur="500"/>
                                        <p:tgtEl>
                                          <p:spTgt spid="5127"/>
                                        </p:tgtEl>
                                      </p:cBhvr>
                                    </p:animEffect>
                                  </p:childTnLst>
                                </p:cTn>
                              </p:par>
                              <p:par>
                                <p:cTn id="13" presetID="10" presetClass="entr" presetSubtype="0" fill="hold" nodeType="with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fade">
                                      <p:cBhvr>
                                        <p:cTn id="15" dur="500"/>
                                        <p:tgtEl>
                                          <p:spTgt spid="51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30"/>
                                        </p:tgtEl>
                                        <p:attrNameLst>
                                          <p:attrName>style.visibility</p:attrName>
                                        </p:attrNameLst>
                                      </p:cBhvr>
                                      <p:to>
                                        <p:strVal val="visible"/>
                                      </p:to>
                                    </p:set>
                                    <p:animEffect transition="in" filter="fade">
                                      <p:cBhvr>
                                        <p:cTn id="18" dur="500"/>
                                        <p:tgtEl>
                                          <p:spTgt spid="51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500"/>
                                        <p:tgtEl>
                                          <p:spTgt spid="5122"/>
                                        </p:tgtEl>
                                      </p:cBhvr>
                                    </p:animEffect>
                                  </p:childTnLst>
                                </p:cTn>
                              </p:par>
                              <p:par>
                                <p:cTn id="29" presetID="10" presetClass="entr" presetSubtype="0" fill="hold" nodeType="withEffect">
                                  <p:stCondLst>
                                    <p:cond delay="0"/>
                                  </p:stCondLst>
                                  <p:childTnLst>
                                    <p:set>
                                      <p:cBhvr>
                                        <p:cTn id="30" dur="1" fill="hold">
                                          <p:stCondLst>
                                            <p:cond delay="0"/>
                                          </p:stCondLst>
                                        </p:cTn>
                                        <p:tgtEl>
                                          <p:spTgt spid="5124"/>
                                        </p:tgtEl>
                                        <p:attrNameLst>
                                          <p:attrName>style.visibility</p:attrName>
                                        </p:attrNameLst>
                                      </p:cBhvr>
                                      <p:to>
                                        <p:strVal val="visible"/>
                                      </p:to>
                                    </p:set>
                                    <p:animEffect transition="in" filter="fade">
                                      <p:cBhvr>
                                        <p:cTn id="31" dur="500"/>
                                        <p:tgtEl>
                                          <p:spTgt spid="51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29"/>
                                        </p:tgtEl>
                                        <p:attrNameLst>
                                          <p:attrName>style.visibility</p:attrName>
                                        </p:attrNameLst>
                                      </p:cBhvr>
                                      <p:to>
                                        <p:strVal val="visible"/>
                                      </p:to>
                                    </p:set>
                                    <p:animEffect transition="in" filter="fade">
                                      <p:cBhvr>
                                        <p:cTn id="39"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29" grpId="0"/>
      <p:bldP spid="5130"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cstate="print"/>
          <a:srcRect/>
          <a:stretch>
            <a:fillRect/>
          </a:stretch>
        </p:blipFill>
        <p:spPr bwMode="auto">
          <a:xfrm>
            <a:off x="1035050" y="1276350"/>
            <a:ext cx="7824788" cy="2944813"/>
          </a:xfrm>
          <a:prstGeom prst="rect">
            <a:avLst/>
          </a:prstGeom>
          <a:noFill/>
          <a:ln w="9525">
            <a:noFill/>
            <a:miter lim="800000"/>
            <a:headEnd/>
            <a:tailEnd/>
          </a:ln>
        </p:spPr>
      </p:pic>
      <p:sp>
        <p:nvSpPr>
          <p:cNvPr id="6147" name="TextBox 1"/>
          <p:cNvSpPr txBox="1">
            <a:spLocks noChangeArrowheads="1"/>
          </p:cNvSpPr>
          <p:nvPr/>
        </p:nvSpPr>
        <p:spPr bwMode="auto">
          <a:xfrm>
            <a:off x="171450" y="115888"/>
            <a:ext cx="3570288" cy="1201737"/>
          </a:xfrm>
          <a:prstGeom prst="rect">
            <a:avLst/>
          </a:prstGeom>
          <a:noFill/>
          <a:ln w="9525">
            <a:noFill/>
            <a:miter lim="800000"/>
            <a:headEnd/>
            <a:tailEnd/>
          </a:ln>
        </p:spPr>
        <p:txBody>
          <a:bodyPr>
            <a:spAutoFit/>
          </a:bodyPr>
          <a:lstStyle/>
          <a:p>
            <a:pPr>
              <a:buFont typeface="Trebuchet MS" pitchFamily="34" charset="0"/>
              <a:buNone/>
            </a:pPr>
            <a:r>
              <a:rPr lang="en-US" altLang="en-US" sz="2400" b="1">
                <a:solidFill>
                  <a:schemeClr val="bg1"/>
                </a:solidFill>
              </a:rPr>
              <a:t>OPTIMISATION:</a:t>
            </a:r>
          </a:p>
          <a:p>
            <a:pPr>
              <a:buFont typeface="Trebuchet MS" pitchFamily="34" charset="0"/>
              <a:buNone/>
            </a:pPr>
            <a:r>
              <a:rPr lang="en-US" altLang="en-US" sz="2400" b="1">
                <a:solidFill>
                  <a:schemeClr val="bg1"/>
                </a:solidFill>
              </a:rPr>
              <a:t>The EU Context</a:t>
            </a:r>
            <a:endParaRPr lang="en-GB" altLang="en-US" sz="2400" b="1">
              <a:solidFill>
                <a:schemeClr val="bg1"/>
              </a:solidFill>
            </a:endParaRPr>
          </a:p>
          <a:p>
            <a:endParaRPr lang="en-US" altLang="en-US" sz="2400" b="1">
              <a:solidFill>
                <a:schemeClr val="bg1"/>
              </a:solidFill>
            </a:endParaRPr>
          </a:p>
        </p:txBody>
      </p:sp>
      <p:pic>
        <p:nvPicPr>
          <p:cNvPr id="6148" name="Picture 2"/>
          <p:cNvPicPr>
            <a:picLocks noChangeAspect="1" noChangeArrowheads="1"/>
          </p:cNvPicPr>
          <p:nvPr/>
        </p:nvPicPr>
        <p:blipFill>
          <a:blip r:embed="rId4" cstate="print"/>
          <a:srcRect/>
          <a:stretch>
            <a:fillRect/>
          </a:stretch>
        </p:blipFill>
        <p:spPr bwMode="auto">
          <a:xfrm>
            <a:off x="3862388" y="4330700"/>
            <a:ext cx="5262562" cy="2338388"/>
          </a:xfrm>
          <a:prstGeom prst="rect">
            <a:avLst/>
          </a:prstGeom>
          <a:noFill/>
          <a:ln w="9525">
            <a:noFill/>
            <a:miter lim="800000"/>
            <a:headEnd/>
            <a:tailEnd/>
          </a:ln>
        </p:spPr>
      </p:pic>
      <p:pic>
        <p:nvPicPr>
          <p:cNvPr id="6149" name="Picture 6"/>
          <p:cNvPicPr>
            <a:picLocks noChangeAspect="1" noChangeArrowheads="1"/>
          </p:cNvPicPr>
          <p:nvPr/>
        </p:nvPicPr>
        <p:blipFill>
          <a:blip r:embed="rId5" cstate="print"/>
          <a:srcRect/>
          <a:stretch>
            <a:fillRect/>
          </a:stretch>
        </p:blipFill>
        <p:spPr bwMode="auto">
          <a:xfrm>
            <a:off x="315913" y="4330700"/>
            <a:ext cx="1550987" cy="2479675"/>
          </a:xfrm>
          <a:prstGeom prst="rect">
            <a:avLst/>
          </a:prstGeom>
          <a:noFill/>
          <a:ln w="9525">
            <a:noFill/>
            <a:miter lim="800000"/>
            <a:headEnd/>
            <a:tailEnd/>
          </a:ln>
        </p:spPr>
      </p:pic>
      <p:pic>
        <p:nvPicPr>
          <p:cNvPr id="6150" name="Picture 8"/>
          <p:cNvPicPr>
            <a:picLocks noChangeAspect="1" noChangeArrowheads="1"/>
          </p:cNvPicPr>
          <p:nvPr/>
        </p:nvPicPr>
        <p:blipFill>
          <a:blip r:embed="rId6" cstate="print"/>
          <a:srcRect/>
          <a:stretch>
            <a:fillRect/>
          </a:stretch>
        </p:blipFill>
        <p:spPr bwMode="auto">
          <a:xfrm>
            <a:off x="2051050" y="4330700"/>
            <a:ext cx="1530350" cy="24796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500"/>
                                        <p:tgtEl>
                                          <p:spTgt spid="6149"/>
                                        </p:tgtEl>
                                      </p:cBhvr>
                                    </p:animEffect>
                                  </p:childTnLst>
                                </p:cTn>
                              </p:par>
                              <p:par>
                                <p:cTn id="8" presetID="10" presetClass="entr" presetSubtype="0" fill="hold" nodeType="withEffect">
                                  <p:stCondLst>
                                    <p:cond delay="0"/>
                                  </p:stCondLst>
                                  <p:childTnLst>
                                    <p:set>
                                      <p:cBhvr>
                                        <p:cTn id="9" dur="1" fill="hold">
                                          <p:stCondLst>
                                            <p:cond delay="0"/>
                                          </p:stCondLst>
                                        </p:cTn>
                                        <p:tgtEl>
                                          <p:spTgt spid="6150"/>
                                        </p:tgtEl>
                                        <p:attrNameLst>
                                          <p:attrName>style.visibility</p:attrName>
                                        </p:attrNameLst>
                                      </p:cBhvr>
                                      <p:to>
                                        <p:strVal val="visible"/>
                                      </p:to>
                                    </p:set>
                                    <p:animEffect transition="in" filter="fade">
                                      <p:cBhvr>
                                        <p:cTn id="10" dur="500"/>
                                        <p:tgtEl>
                                          <p:spTgt spid="61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fade">
                                      <p:cBhvr>
                                        <p:cTn id="20"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Program Files (x86)\Microsoft Office\MEDIA\CAGCAT10\j0300840.wmf"/>
          <p:cNvPicPr>
            <a:picLocks noChangeAspect="1" noChangeArrowheads="1"/>
          </p:cNvPicPr>
          <p:nvPr/>
        </p:nvPicPr>
        <p:blipFill>
          <a:blip r:embed="rId3" cstate="print"/>
          <a:srcRect/>
          <a:stretch>
            <a:fillRect/>
          </a:stretch>
        </p:blipFill>
        <p:spPr bwMode="auto">
          <a:xfrm>
            <a:off x="539750" y="1962150"/>
            <a:ext cx="3233738" cy="2728913"/>
          </a:xfrm>
          <a:prstGeom prst="rect">
            <a:avLst/>
          </a:prstGeom>
          <a:noFill/>
          <a:ln w="9525">
            <a:noFill/>
            <a:miter lim="800000"/>
            <a:headEnd/>
            <a:tailEnd/>
          </a:ln>
        </p:spPr>
      </p:pic>
      <p:sp>
        <p:nvSpPr>
          <p:cNvPr id="5123" name="TextBox 1"/>
          <p:cNvSpPr txBox="1">
            <a:spLocks noChangeArrowheads="1"/>
          </p:cNvSpPr>
          <p:nvPr/>
        </p:nvSpPr>
        <p:spPr bwMode="auto">
          <a:xfrm>
            <a:off x="720725" y="3325813"/>
            <a:ext cx="1282700" cy="377825"/>
          </a:xfrm>
          <a:prstGeom prst="rect">
            <a:avLst/>
          </a:prstGeom>
          <a:pattFill prst="horzBrick">
            <a:fgClr>
              <a:srgbClr val="CED30B"/>
            </a:fgClr>
            <a:bgClr>
              <a:schemeClr val="bg1"/>
            </a:bgClr>
          </a:pattFill>
          <a:ln w="9525">
            <a:noFill/>
            <a:miter lim="800000"/>
            <a:headEnd/>
            <a:tailEnd/>
          </a:ln>
        </p:spPr>
        <p:txBody>
          <a:bodyPr>
            <a:spAutoFit/>
          </a:bodyPr>
          <a:lstStyle/>
          <a:p>
            <a:pPr algn="ctr"/>
            <a:r>
              <a:rPr lang="en-US" altLang="en-US" b="1"/>
              <a:t>Benefit</a:t>
            </a:r>
            <a:endParaRPr lang="en-GB" altLang="en-US" b="1"/>
          </a:p>
        </p:txBody>
      </p:sp>
      <p:sp>
        <p:nvSpPr>
          <p:cNvPr id="5124" name="TextBox 4"/>
          <p:cNvSpPr txBox="1">
            <a:spLocks noChangeArrowheads="1"/>
          </p:cNvSpPr>
          <p:nvPr/>
        </p:nvSpPr>
        <p:spPr bwMode="auto">
          <a:xfrm>
            <a:off x="2722563" y="3070225"/>
            <a:ext cx="922337" cy="377825"/>
          </a:xfrm>
          <a:prstGeom prst="rect">
            <a:avLst/>
          </a:prstGeom>
          <a:pattFill prst="horzBrick">
            <a:fgClr>
              <a:srgbClr val="CED30B"/>
            </a:fgClr>
            <a:bgClr>
              <a:schemeClr val="bg1"/>
            </a:bgClr>
          </a:pattFill>
          <a:ln w="9525">
            <a:noFill/>
            <a:miter lim="800000"/>
            <a:headEnd/>
            <a:tailEnd/>
          </a:ln>
        </p:spPr>
        <p:txBody>
          <a:bodyPr>
            <a:spAutoFit/>
          </a:bodyPr>
          <a:lstStyle/>
          <a:p>
            <a:pPr algn="ctr"/>
            <a:r>
              <a:rPr lang="en-US" altLang="en-US" b="1"/>
              <a:t>Risk</a:t>
            </a:r>
            <a:endParaRPr lang="en-GB" altLang="en-US" b="1"/>
          </a:p>
        </p:txBody>
      </p:sp>
      <p:pic>
        <p:nvPicPr>
          <p:cNvPr id="5125" name="Picture 2"/>
          <p:cNvPicPr>
            <a:picLocks noChangeAspect="1"/>
          </p:cNvPicPr>
          <p:nvPr/>
        </p:nvPicPr>
        <p:blipFill>
          <a:blip r:embed="rId4" cstate="print"/>
          <a:srcRect/>
          <a:stretch>
            <a:fillRect/>
          </a:stretch>
        </p:blipFill>
        <p:spPr bwMode="auto">
          <a:xfrm>
            <a:off x="5364163" y="1171575"/>
            <a:ext cx="2493962" cy="2303463"/>
          </a:xfrm>
          <a:prstGeom prst="rect">
            <a:avLst/>
          </a:prstGeom>
          <a:noFill/>
          <a:ln w="9525">
            <a:noFill/>
            <a:miter lim="800000"/>
            <a:headEnd/>
            <a:tailEnd/>
          </a:ln>
        </p:spPr>
      </p:pic>
      <p:pic>
        <p:nvPicPr>
          <p:cNvPr id="5126" name="Picture 3"/>
          <p:cNvPicPr>
            <a:picLocks noChangeAspect="1"/>
          </p:cNvPicPr>
          <p:nvPr/>
        </p:nvPicPr>
        <p:blipFill>
          <a:blip r:embed="rId5" cstate="print"/>
          <a:srcRect/>
          <a:stretch>
            <a:fillRect/>
          </a:stretch>
        </p:blipFill>
        <p:spPr bwMode="auto">
          <a:xfrm>
            <a:off x="5364163" y="4010025"/>
            <a:ext cx="2493962" cy="2386013"/>
          </a:xfrm>
          <a:prstGeom prst="rect">
            <a:avLst/>
          </a:prstGeom>
          <a:noFill/>
          <a:ln w="9525">
            <a:noFill/>
            <a:miter lim="800000"/>
            <a:headEnd/>
            <a:tailEnd/>
          </a:ln>
        </p:spPr>
      </p:pic>
      <p:sp>
        <p:nvSpPr>
          <p:cNvPr id="7" name="Right Arrow 6"/>
          <p:cNvSpPr/>
          <p:nvPr/>
        </p:nvSpPr>
        <p:spPr>
          <a:xfrm rot="19244513">
            <a:off x="3836988" y="2640013"/>
            <a:ext cx="1223962" cy="398462"/>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ight Arrow 9"/>
          <p:cNvSpPr/>
          <p:nvPr/>
        </p:nvSpPr>
        <p:spPr>
          <a:xfrm rot="2593780">
            <a:off x="3854450" y="4222750"/>
            <a:ext cx="1225550" cy="398463"/>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7" name="TextBox 7"/>
          <p:cNvSpPr txBox="1">
            <a:spLocks noChangeArrowheads="1"/>
          </p:cNvSpPr>
          <p:nvPr/>
        </p:nvSpPr>
        <p:spPr bwMode="auto">
          <a:xfrm>
            <a:off x="206375" y="44450"/>
            <a:ext cx="3095625" cy="831850"/>
          </a:xfrm>
          <a:prstGeom prst="rect">
            <a:avLst/>
          </a:prstGeom>
          <a:noFill/>
          <a:ln w="9525">
            <a:noFill/>
            <a:miter lim="800000"/>
            <a:headEnd/>
            <a:tailEnd/>
          </a:ln>
        </p:spPr>
        <p:txBody>
          <a:bodyPr>
            <a:spAutoFit/>
          </a:bodyPr>
          <a:lstStyle/>
          <a:p>
            <a:r>
              <a:rPr lang="en-US" altLang="en-US" sz="2400" b="1">
                <a:solidFill>
                  <a:schemeClr val="bg1"/>
                </a:solidFill>
              </a:rPr>
              <a:t>JUSTIFICATION: What is it?</a:t>
            </a:r>
            <a:endParaRPr lang="en-GB" altLang="en-US" sz="2400" b="1">
              <a:solidFill>
                <a:schemeClr val="bg1"/>
              </a:solidFill>
            </a:endParaRPr>
          </a:p>
        </p:txBody>
      </p:sp>
      <p:sp>
        <p:nvSpPr>
          <p:cNvPr id="5130" name="TextBox 8"/>
          <p:cNvSpPr txBox="1">
            <a:spLocks noChangeArrowheads="1"/>
          </p:cNvSpPr>
          <p:nvPr/>
        </p:nvSpPr>
        <p:spPr bwMode="auto">
          <a:xfrm>
            <a:off x="290513" y="4870450"/>
            <a:ext cx="3024187" cy="368300"/>
          </a:xfrm>
          <a:prstGeom prst="rect">
            <a:avLst/>
          </a:prstGeom>
          <a:noFill/>
          <a:ln w="9525">
            <a:noFill/>
            <a:miter lim="800000"/>
            <a:headEnd/>
            <a:tailEnd/>
          </a:ln>
        </p:spPr>
        <p:txBody>
          <a:bodyPr>
            <a:spAutoFit/>
          </a:bodyPr>
          <a:lstStyle/>
          <a:p>
            <a:r>
              <a:rPr lang="en-US" altLang="en-US" b="1"/>
              <a:t>Consider alternatives:</a:t>
            </a:r>
          </a:p>
        </p:txBody>
      </p:sp>
      <p:pic>
        <p:nvPicPr>
          <p:cNvPr id="5131" name="Picture 10"/>
          <p:cNvPicPr>
            <a:picLocks noChangeAspect="1"/>
          </p:cNvPicPr>
          <p:nvPr/>
        </p:nvPicPr>
        <p:blipFill>
          <a:blip r:embed="rId6" cstate="print"/>
          <a:srcRect/>
          <a:stretch>
            <a:fillRect/>
          </a:stretch>
        </p:blipFill>
        <p:spPr bwMode="auto">
          <a:xfrm>
            <a:off x="206375" y="5184775"/>
            <a:ext cx="996950" cy="1660525"/>
          </a:xfrm>
          <a:prstGeom prst="rect">
            <a:avLst/>
          </a:prstGeom>
          <a:noFill/>
          <a:ln w="9525">
            <a:noFill/>
            <a:miter lim="800000"/>
            <a:headEnd/>
            <a:tailEnd/>
          </a:ln>
        </p:spPr>
      </p:pic>
      <p:pic>
        <p:nvPicPr>
          <p:cNvPr id="5132" name="Picture 11"/>
          <p:cNvPicPr>
            <a:picLocks noChangeAspect="1"/>
          </p:cNvPicPr>
          <p:nvPr/>
        </p:nvPicPr>
        <p:blipFill>
          <a:blip r:embed="rId7" cstate="print"/>
          <a:srcRect/>
          <a:stretch>
            <a:fillRect/>
          </a:stretch>
        </p:blipFill>
        <p:spPr bwMode="auto">
          <a:xfrm>
            <a:off x="1347788" y="5238750"/>
            <a:ext cx="1208087" cy="1570038"/>
          </a:xfrm>
          <a:prstGeom prst="rect">
            <a:avLst/>
          </a:prstGeom>
          <a:noFill/>
          <a:ln w="9525">
            <a:noFill/>
            <a:miter lim="800000"/>
            <a:headEnd/>
            <a:tailEnd/>
          </a:ln>
        </p:spPr>
      </p:pic>
      <p:sp>
        <p:nvSpPr>
          <p:cNvPr id="13" name="TextBox 12"/>
          <p:cNvSpPr txBox="1"/>
          <p:nvPr/>
        </p:nvSpPr>
        <p:spPr>
          <a:xfrm>
            <a:off x="2722563" y="5256213"/>
            <a:ext cx="998537" cy="1570037"/>
          </a:xfrm>
          <a:prstGeom prst="rect">
            <a:avLst/>
          </a:prstGeom>
          <a:gradFill>
            <a:gsLst>
              <a:gs pos="0">
                <a:srgbClr val="005BAB"/>
              </a:gs>
              <a:gs pos="100000">
                <a:schemeClr val="accent1">
                  <a:tint val="44500"/>
                  <a:satMod val="160000"/>
                </a:schemeClr>
              </a:gs>
              <a:gs pos="100000">
                <a:schemeClr val="accent1">
                  <a:tint val="23500"/>
                  <a:satMod val="160000"/>
                </a:schemeClr>
              </a:gs>
            </a:gsLst>
            <a:lin ang="5400000" scaled="0"/>
          </a:gradFill>
        </p:spPr>
        <p:txBody>
          <a:bodyPr>
            <a:spAutoFit/>
          </a:bodyPr>
          <a:lstStyle/>
          <a:p>
            <a:pPr algn="ctr">
              <a:defRPr/>
            </a:pPr>
            <a:r>
              <a:rPr lang="en-US" sz="9600" dirty="0"/>
              <a:t>?</a:t>
            </a:r>
            <a:endParaRPr lang="en-GB" sz="9600" dirty="0"/>
          </a:p>
        </p:txBody>
      </p:sp>
      <p:sp>
        <p:nvSpPr>
          <p:cNvPr id="14" name="TextBox 13"/>
          <p:cNvSpPr txBox="1"/>
          <p:nvPr/>
        </p:nvSpPr>
        <p:spPr>
          <a:xfrm>
            <a:off x="5508625" y="3262313"/>
            <a:ext cx="2519363" cy="369887"/>
          </a:xfrm>
          <a:prstGeom prst="rect">
            <a:avLst/>
          </a:prstGeom>
          <a:solidFill>
            <a:schemeClr val="accent2">
              <a:lumMod val="75000"/>
            </a:schemeClr>
          </a:solidFill>
        </p:spPr>
        <p:txBody>
          <a:bodyPr>
            <a:spAutoFit/>
          </a:bodyPr>
          <a:lstStyle/>
          <a:p>
            <a:pPr>
              <a:defRPr/>
            </a:pPr>
            <a:r>
              <a:rPr lang="en-US" b="1" dirty="0">
                <a:solidFill>
                  <a:schemeClr val="bg1"/>
                </a:solidFill>
              </a:rPr>
              <a:t>New class /type</a:t>
            </a:r>
            <a:endParaRPr lang="en-GB" b="1" dirty="0">
              <a:solidFill>
                <a:schemeClr val="bg1"/>
              </a:solidFill>
            </a:endParaRPr>
          </a:p>
        </p:txBody>
      </p:sp>
      <p:sp>
        <p:nvSpPr>
          <p:cNvPr id="17" name="TextBox 16"/>
          <p:cNvSpPr txBox="1"/>
          <p:nvPr/>
        </p:nvSpPr>
        <p:spPr>
          <a:xfrm>
            <a:off x="5508625" y="6202363"/>
            <a:ext cx="2519363" cy="369887"/>
          </a:xfrm>
          <a:prstGeom prst="rect">
            <a:avLst/>
          </a:prstGeom>
          <a:solidFill>
            <a:schemeClr val="accent2">
              <a:lumMod val="75000"/>
            </a:schemeClr>
          </a:solidFill>
        </p:spPr>
        <p:txBody>
          <a:bodyPr>
            <a:spAutoFit/>
          </a:bodyPr>
          <a:lstStyle/>
          <a:p>
            <a:pPr>
              <a:defRPr/>
            </a:pPr>
            <a:r>
              <a:rPr lang="en-US" b="1" dirty="0">
                <a:solidFill>
                  <a:schemeClr val="bg1"/>
                </a:solidFill>
              </a:rPr>
              <a:t>Individual patient</a:t>
            </a:r>
            <a:endParaRPr lang="en-GB" b="1" dirty="0">
              <a:solidFill>
                <a:schemeClr val="bg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500"/>
                                        <p:tgtEl>
                                          <p:spTgt spid="51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125"/>
                                        </p:tgtEl>
                                        <p:attrNameLst>
                                          <p:attrName>style.visibility</p:attrName>
                                        </p:attrNameLst>
                                      </p:cBhvr>
                                      <p:to>
                                        <p:strVal val="visible"/>
                                      </p:to>
                                    </p:set>
                                    <p:animEffect transition="in" filter="fade">
                                      <p:cBhvr>
                                        <p:cTn id="18" dur="500"/>
                                        <p:tgtEl>
                                          <p:spTgt spid="51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fade">
                                      <p:cBhvr>
                                        <p:cTn id="29" dur="500"/>
                                        <p:tgtEl>
                                          <p:spTgt spid="51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30"/>
                                        </p:tgtEl>
                                        <p:attrNameLst>
                                          <p:attrName>style.visibility</p:attrName>
                                        </p:attrNameLst>
                                      </p:cBhvr>
                                      <p:to>
                                        <p:strVal val="visible"/>
                                      </p:to>
                                    </p:set>
                                    <p:animEffect transition="in" filter="fade">
                                      <p:cBhvr>
                                        <p:cTn id="40" dur="500"/>
                                        <p:tgtEl>
                                          <p:spTgt spid="5130"/>
                                        </p:tgtEl>
                                      </p:cBhvr>
                                    </p:animEffect>
                                  </p:childTnLst>
                                </p:cTn>
                              </p:par>
                              <p:par>
                                <p:cTn id="41" presetID="10" presetClass="entr" presetSubtype="0" fill="hold" nodeType="withEffect">
                                  <p:stCondLst>
                                    <p:cond delay="0"/>
                                  </p:stCondLst>
                                  <p:childTnLst>
                                    <p:set>
                                      <p:cBhvr>
                                        <p:cTn id="42" dur="1" fill="hold">
                                          <p:stCondLst>
                                            <p:cond delay="0"/>
                                          </p:stCondLst>
                                        </p:cTn>
                                        <p:tgtEl>
                                          <p:spTgt spid="5131"/>
                                        </p:tgtEl>
                                        <p:attrNameLst>
                                          <p:attrName>style.visibility</p:attrName>
                                        </p:attrNameLst>
                                      </p:cBhvr>
                                      <p:to>
                                        <p:strVal val="visible"/>
                                      </p:to>
                                    </p:set>
                                    <p:animEffect transition="in" filter="fade">
                                      <p:cBhvr>
                                        <p:cTn id="43" dur="500"/>
                                        <p:tgtEl>
                                          <p:spTgt spid="5131"/>
                                        </p:tgtEl>
                                      </p:cBhvr>
                                    </p:animEffect>
                                  </p:childTnLst>
                                </p:cTn>
                              </p:par>
                              <p:par>
                                <p:cTn id="44" presetID="10" presetClass="entr" presetSubtype="0" fill="hold" nodeType="withEffect">
                                  <p:stCondLst>
                                    <p:cond delay="0"/>
                                  </p:stCondLst>
                                  <p:childTnLst>
                                    <p:set>
                                      <p:cBhvr>
                                        <p:cTn id="45" dur="1" fill="hold">
                                          <p:stCondLst>
                                            <p:cond delay="0"/>
                                          </p:stCondLst>
                                        </p:cTn>
                                        <p:tgtEl>
                                          <p:spTgt spid="5132"/>
                                        </p:tgtEl>
                                        <p:attrNameLst>
                                          <p:attrName>style.visibility</p:attrName>
                                        </p:attrNameLst>
                                      </p:cBhvr>
                                      <p:to>
                                        <p:strVal val="visible"/>
                                      </p:to>
                                    </p:set>
                                    <p:animEffect transition="in" filter="fade">
                                      <p:cBhvr>
                                        <p:cTn id="46" dur="500"/>
                                        <p:tgtEl>
                                          <p:spTgt spid="51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P spid="7" grpId="0" animBg="1"/>
      <p:bldP spid="10" grpId="0" animBg="1"/>
      <p:bldP spid="5130" grpId="0"/>
      <p:bldP spid="13" grpId="0" animBg="1"/>
      <p:bldP spid="1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Program Files (x86)\Microsoft Office\MEDIA\CAGCAT10\j0240719.wmf"/>
          <p:cNvPicPr>
            <a:picLocks noChangeAspect="1" noChangeArrowheads="1"/>
          </p:cNvPicPr>
          <p:nvPr/>
        </p:nvPicPr>
        <p:blipFill>
          <a:blip r:embed="rId3" cstate="print"/>
          <a:srcRect/>
          <a:stretch>
            <a:fillRect/>
          </a:stretch>
        </p:blipFill>
        <p:spPr bwMode="auto">
          <a:xfrm>
            <a:off x="696913" y="1268413"/>
            <a:ext cx="1225550" cy="1920875"/>
          </a:xfrm>
          <a:prstGeom prst="rect">
            <a:avLst/>
          </a:prstGeom>
          <a:noFill/>
          <a:ln w="9525">
            <a:noFill/>
            <a:miter lim="800000"/>
            <a:headEnd/>
            <a:tailEnd/>
          </a:ln>
        </p:spPr>
      </p:pic>
      <p:sp>
        <p:nvSpPr>
          <p:cNvPr id="8195" name="TextBox 2"/>
          <p:cNvSpPr txBox="1">
            <a:spLocks noChangeArrowheads="1"/>
          </p:cNvSpPr>
          <p:nvPr/>
        </p:nvSpPr>
        <p:spPr bwMode="auto">
          <a:xfrm>
            <a:off x="169863" y="346075"/>
            <a:ext cx="3571875" cy="461963"/>
          </a:xfrm>
          <a:prstGeom prst="rect">
            <a:avLst/>
          </a:prstGeom>
          <a:noFill/>
          <a:ln w="9525">
            <a:noFill/>
            <a:miter lim="800000"/>
            <a:headEnd/>
            <a:tailEnd/>
          </a:ln>
        </p:spPr>
        <p:txBody>
          <a:bodyPr>
            <a:spAutoFit/>
          </a:bodyPr>
          <a:lstStyle/>
          <a:p>
            <a:r>
              <a:rPr lang="en-US" altLang="en-US" sz="2400" b="1">
                <a:solidFill>
                  <a:schemeClr val="bg1"/>
                </a:solidFill>
              </a:rPr>
              <a:t>Responsibilities</a:t>
            </a:r>
            <a:endParaRPr lang="en-GB" altLang="en-US" sz="2400" b="1">
              <a:solidFill>
                <a:schemeClr val="bg1"/>
              </a:solidFill>
            </a:endParaRPr>
          </a:p>
        </p:txBody>
      </p:sp>
      <p:pic>
        <p:nvPicPr>
          <p:cNvPr id="8196" name="Picture 3"/>
          <p:cNvPicPr>
            <a:picLocks noChangeAspect="1" noChangeArrowheads="1"/>
          </p:cNvPicPr>
          <p:nvPr/>
        </p:nvPicPr>
        <p:blipFill>
          <a:blip r:embed="rId4" cstate="print"/>
          <a:srcRect/>
          <a:stretch>
            <a:fillRect/>
          </a:stretch>
        </p:blipFill>
        <p:spPr bwMode="auto">
          <a:xfrm>
            <a:off x="3492500" y="1341438"/>
            <a:ext cx="1473200" cy="1847850"/>
          </a:xfrm>
          <a:prstGeom prst="rect">
            <a:avLst/>
          </a:prstGeom>
          <a:noFill/>
          <a:ln w="9525">
            <a:noFill/>
            <a:miter lim="800000"/>
            <a:headEnd/>
            <a:tailEnd/>
          </a:ln>
        </p:spPr>
      </p:pic>
      <p:pic>
        <p:nvPicPr>
          <p:cNvPr id="8197" name="Picture 6" descr="C:\Program Files (x86)\Microsoft Office\MEDIA\CAGCAT10\j0233018.wmf"/>
          <p:cNvPicPr>
            <a:picLocks noChangeAspect="1" noChangeArrowheads="1"/>
          </p:cNvPicPr>
          <p:nvPr/>
        </p:nvPicPr>
        <p:blipFill>
          <a:blip r:embed="rId5" cstate="print"/>
          <a:srcRect/>
          <a:stretch>
            <a:fillRect/>
          </a:stretch>
        </p:blipFill>
        <p:spPr bwMode="auto">
          <a:xfrm>
            <a:off x="6461125" y="1268413"/>
            <a:ext cx="1892300" cy="1920875"/>
          </a:xfrm>
          <a:prstGeom prst="rect">
            <a:avLst/>
          </a:prstGeom>
          <a:noFill/>
          <a:ln w="9525">
            <a:noFill/>
            <a:miter lim="800000"/>
            <a:headEnd/>
            <a:tailEnd/>
          </a:ln>
        </p:spPr>
      </p:pic>
      <p:graphicFrame>
        <p:nvGraphicFramePr>
          <p:cNvPr id="6" name="Table 5"/>
          <p:cNvGraphicFramePr>
            <a:graphicFrameLocks noGrp="1"/>
          </p:cNvGraphicFramePr>
          <p:nvPr/>
        </p:nvGraphicFramePr>
        <p:xfrm>
          <a:off x="0" y="3224213"/>
          <a:ext cx="9144000" cy="3602162"/>
        </p:xfrm>
        <a:graphic>
          <a:graphicData uri="http://schemas.openxmlformats.org/drawingml/2006/table">
            <a:tbl>
              <a:tblPr firstRow="1" bandRow="1">
                <a:tableStyleId>{21E4AEA4-8DFA-4A89-87EB-49C32662AFE0}</a:tableStyleId>
              </a:tblPr>
              <a:tblGrid>
                <a:gridCol w="3048000"/>
                <a:gridCol w="3146324"/>
                <a:gridCol w="2949676"/>
              </a:tblGrid>
              <a:tr h="492819">
                <a:tc>
                  <a:txBody>
                    <a:bodyPr/>
                    <a:lstStyle/>
                    <a:p>
                      <a:pPr marL="0" indent="0">
                        <a:buFontTx/>
                        <a:buNone/>
                      </a:pPr>
                      <a:r>
                        <a:rPr lang="en-US" sz="1600" b="1" kern="1200" baseline="0" dirty="0" smtClean="0">
                          <a:solidFill>
                            <a:schemeClr val="lt1"/>
                          </a:solidFill>
                          <a:latin typeface="Verdana" pitchFamily="34" charset="0"/>
                          <a:ea typeface="+mn-ea"/>
                          <a:cs typeface="+mn-cs"/>
                        </a:rPr>
                        <a:t>Referring physician</a:t>
                      </a:r>
                      <a:endParaRPr lang="en-GB" sz="1600" b="1" kern="1200" baseline="0" dirty="0" smtClean="0">
                        <a:solidFill>
                          <a:schemeClr val="lt1"/>
                        </a:solidFill>
                        <a:latin typeface="Verdana" pitchFamily="34" charset="0"/>
                        <a:ea typeface="+mn-ea"/>
                        <a:cs typeface="+mn-cs"/>
                      </a:endParaRPr>
                    </a:p>
                  </a:txBody>
                  <a:tcPr marT="45726" marB="45726"/>
                </a:tc>
                <a:tc>
                  <a:txBody>
                    <a:bodyPr/>
                    <a:lstStyle/>
                    <a:p>
                      <a:r>
                        <a:rPr lang="en-US" sz="1600" b="1" kern="1200" baseline="0" dirty="0" smtClean="0">
                          <a:solidFill>
                            <a:schemeClr val="lt1"/>
                          </a:solidFill>
                          <a:latin typeface="Verdana" pitchFamily="34" charset="0"/>
                          <a:ea typeface="+mn-ea"/>
                          <a:cs typeface="+mn-cs"/>
                        </a:rPr>
                        <a:t>Radiological practitioner</a:t>
                      </a:r>
                      <a:endParaRPr lang="en-GB" sz="1600" b="1" kern="1200" baseline="0" dirty="0">
                        <a:solidFill>
                          <a:schemeClr val="lt1"/>
                        </a:solidFill>
                        <a:latin typeface="Verdana" pitchFamily="34" charset="0"/>
                        <a:ea typeface="+mn-ea"/>
                        <a:cs typeface="+mn-cs"/>
                      </a:endParaRPr>
                    </a:p>
                  </a:txBody>
                  <a:tcPr marT="45726" marB="45726"/>
                </a:tc>
                <a:tc>
                  <a:txBody>
                    <a:bodyPr/>
                    <a:lstStyle/>
                    <a:p>
                      <a:pPr marL="0" indent="0">
                        <a:buFontTx/>
                        <a:buNone/>
                      </a:pPr>
                      <a:r>
                        <a:rPr lang="en-US" sz="1600" b="1" kern="1200" dirty="0" smtClean="0">
                          <a:solidFill>
                            <a:schemeClr val="lt1"/>
                          </a:solidFill>
                          <a:latin typeface="Verdana" pitchFamily="34" charset="0"/>
                          <a:ea typeface="+mn-ea"/>
                          <a:cs typeface="+mn-cs"/>
                        </a:rPr>
                        <a:t>National authorities</a:t>
                      </a:r>
                      <a:endParaRPr lang="en-GB" sz="1600" b="1" kern="1200" dirty="0">
                        <a:solidFill>
                          <a:schemeClr val="lt1"/>
                        </a:solidFill>
                        <a:latin typeface="Verdana" pitchFamily="34" charset="0"/>
                        <a:ea typeface="+mn-ea"/>
                        <a:cs typeface="+mn-cs"/>
                      </a:endParaRPr>
                    </a:p>
                  </a:txBody>
                  <a:tcPr marT="45726" marB="45726"/>
                </a:tc>
              </a:tr>
              <a:tr h="3109343">
                <a:tc>
                  <a:txBody>
                    <a:bodyPr/>
                    <a:lstStyle/>
                    <a:p>
                      <a:pPr>
                        <a:spcAft>
                          <a:spcPts val="600"/>
                        </a:spcAft>
                      </a:pPr>
                      <a:endParaRPr lang="en-US" sz="1600" b="1" kern="1200" dirty="0" smtClean="0">
                        <a:solidFill>
                          <a:schemeClr val="tx1"/>
                        </a:solidFill>
                        <a:latin typeface="Verdana" pitchFamily="34" charset="0"/>
                        <a:ea typeface="+mn-ea"/>
                        <a:cs typeface="+mn-cs"/>
                      </a:endParaRPr>
                    </a:p>
                    <a:p>
                      <a:pPr>
                        <a:spcAft>
                          <a:spcPts val="600"/>
                        </a:spcAft>
                      </a:pPr>
                      <a:r>
                        <a:rPr lang="en-US" sz="1600" b="1" kern="1200" dirty="0" smtClean="0">
                          <a:solidFill>
                            <a:schemeClr val="tx1"/>
                          </a:solidFill>
                          <a:latin typeface="Verdana" pitchFamily="34" charset="0"/>
                          <a:ea typeface="+mn-ea"/>
                          <a:cs typeface="+mn-cs"/>
                        </a:rPr>
                        <a:t>Justification process:</a:t>
                      </a:r>
                    </a:p>
                    <a:p>
                      <a:pPr marL="285750" indent="-285750">
                        <a:spcAft>
                          <a:spcPts val="600"/>
                        </a:spcAft>
                        <a:buFontTx/>
                        <a:buChar char="-"/>
                      </a:pPr>
                      <a:r>
                        <a:rPr lang="en-US" sz="1600" b="1" kern="1200" dirty="0" smtClean="0">
                          <a:solidFill>
                            <a:schemeClr val="tx1"/>
                          </a:solidFill>
                          <a:latin typeface="Verdana" pitchFamily="34" charset="0"/>
                          <a:ea typeface="+mn-ea"/>
                          <a:cs typeface="+mn-cs"/>
                        </a:rPr>
                        <a:t>Establish patient characteristics </a:t>
                      </a:r>
                      <a:r>
                        <a:rPr lang="en-US" sz="1600" b="1" kern="1200" baseline="0" dirty="0" smtClean="0">
                          <a:solidFill>
                            <a:schemeClr val="tx1"/>
                          </a:solidFill>
                          <a:latin typeface="Verdana" pitchFamily="34" charset="0"/>
                          <a:ea typeface="+mn-ea"/>
                          <a:cs typeface="+mn-cs"/>
                        </a:rPr>
                        <a:t>and </a:t>
                      </a:r>
                      <a:r>
                        <a:rPr lang="en-US" sz="1600" b="1" kern="1200" dirty="0" smtClean="0">
                          <a:solidFill>
                            <a:schemeClr val="tx1"/>
                          </a:solidFill>
                          <a:latin typeface="Verdana" pitchFamily="34" charset="0"/>
                          <a:ea typeface="+mn-ea"/>
                          <a:cs typeface="+mn-cs"/>
                        </a:rPr>
                        <a:t>exam objectives</a:t>
                      </a:r>
                      <a:endParaRPr lang="en-GB" sz="1600" b="1" kern="1200" dirty="0" smtClean="0">
                        <a:solidFill>
                          <a:schemeClr val="tx1"/>
                        </a:solidFill>
                        <a:latin typeface="Verdana" pitchFamily="34" charset="0"/>
                        <a:ea typeface="+mn-ea"/>
                        <a:cs typeface="+mn-cs"/>
                      </a:endParaRPr>
                    </a:p>
                    <a:p>
                      <a:pPr marL="285750" indent="-285750">
                        <a:spcAft>
                          <a:spcPts val="600"/>
                        </a:spcAft>
                        <a:buFontTx/>
                        <a:buChar char="-"/>
                      </a:pPr>
                      <a:r>
                        <a:rPr lang="en-GB" sz="1600" b="1" kern="1200" dirty="0" smtClean="0">
                          <a:solidFill>
                            <a:schemeClr val="tx1"/>
                          </a:solidFill>
                          <a:latin typeface="Verdana" pitchFamily="34" charset="0"/>
                          <a:ea typeface="+mn-ea"/>
                          <a:cs typeface="+mn-cs"/>
                        </a:rPr>
                        <a:t>Seek previous information</a:t>
                      </a:r>
                    </a:p>
                    <a:p>
                      <a:pPr marL="285750" indent="-285750">
                        <a:spcAft>
                          <a:spcPts val="600"/>
                        </a:spcAft>
                        <a:buFontTx/>
                        <a:buChar char="-"/>
                      </a:pPr>
                      <a:r>
                        <a:rPr lang="en-US" sz="1600" b="1" kern="1200" dirty="0" smtClean="0">
                          <a:solidFill>
                            <a:schemeClr val="tx1"/>
                          </a:solidFill>
                          <a:latin typeface="Verdana" pitchFamily="34" charset="0"/>
                          <a:ea typeface="+mn-ea"/>
                          <a:cs typeface="+mn-cs"/>
                        </a:rPr>
                        <a:t>Inform</a:t>
                      </a:r>
                      <a:r>
                        <a:rPr lang="en-US" sz="1600" b="1" kern="1200" baseline="0" dirty="0" smtClean="0">
                          <a:solidFill>
                            <a:schemeClr val="tx1"/>
                          </a:solidFill>
                          <a:latin typeface="Verdana" pitchFamily="34" charset="0"/>
                          <a:ea typeface="+mn-ea"/>
                          <a:cs typeface="+mn-cs"/>
                        </a:rPr>
                        <a:t> patient</a:t>
                      </a:r>
                      <a:endParaRPr lang="en-GB" sz="1600" b="1" kern="1200" baseline="0" dirty="0" smtClean="0">
                        <a:solidFill>
                          <a:schemeClr val="tx1"/>
                        </a:solidFill>
                        <a:latin typeface="Verdana" pitchFamily="34" charset="0"/>
                        <a:ea typeface="+mn-ea"/>
                        <a:cs typeface="+mn-cs"/>
                      </a:endParaRPr>
                    </a:p>
                  </a:txBody>
                  <a:tcPr marT="45726" marB="45726"/>
                </a:tc>
                <a:tc>
                  <a:txBody>
                    <a:bodyPr/>
                    <a:lstStyle/>
                    <a:p>
                      <a:pPr>
                        <a:spcAft>
                          <a:spcPts val="600"/>
                        </a:spcAft>
                      </a:pPr>
                      <a:endParaRPr lang="en-US" sz="1600" b="1" kern="1200" dirty="0" smtClean="0">
                        <a:solidFill>
                          <a:schemeClr val="tx1"/>
                        </a:solidFill>
                        <a:latin typeface="Verdana" pitchFamily="34" charset="0"/>
                        <a:ea typeface="+mn-ea"/>
                        <a:cs typeface="+mn-cs"/>
                      </a:endParaRPr>
                    </a:p>
                    <a:p>
                      <a:pPr>
                        <a:spcAft>
                          <a:spcPts val="600"/>
                        </a:spcAft>
                      </a:pPr>
                      <a:r>
                        <a:rPr lang="en-US" sz="1600" b="1" kern="1200" dirty="0" smtClean="0">
                          <a:solidFill>
                            <a:schemeClr val="tx1"/>
                          </a:solidFill>
                          <a:latin typeface="Verdana" pitchFamily="34" charset="0"/>
                          <a:ea typeface="+mn-ea"/>
                          <a:cs typeface="+mn-cs"/>
                        </a:rPr>
                        <a:t>Justification process:</a:t>
                      </a:r>
                    </a:p>
                    <a:p>
                      <a:pPr marL="285750" indent="-285750">
                        <a:spcAft>
                          <a:spcPts val="600"/>
                        </a:spcAft>
                        <a:buFontTx/>
                        <a:buChar char="-"/>
                      </a:pPr>
                      <a:r>
                        <a:rPr lang="en-US" sz="1600" b="1" kern="1200" dirty="0" smtClean="0">
                          <a:solidFill>
                            <a:schemeClr val="tx1"/>
                          </a:solidFill>
                          <a:latin typeface="Verdana" pitchFamily="34" charset="0"/>
                          <a:ea typeface="+mn-ea"/>
                          <a:cs typeface="+mn-cs"/>
                        </a:rPr>
                        <a:t>verify patient characteristics and exam objectives</a:t>
                      </a:r>
                      <a:r>
                        <a:rPr lang="en-US" sz="1600" b="1" kern="1200" baseline="0" dirty="0" smtClean="0">
                          <a:solidFill>
                            <a:schemeClr val="tx1"/>
                          </a:solidFill>
                          <a:latin typeface="Verdana" pitchFamily="34" charset="0"/>
                          <a:ea typeface="+mn-ea"/>
                          <a:cs typeface="+mn-cs"/>
                        </a:rPr>
                        <a:t> (?)</a:t>
                      </a:r>
                      <a:endParaRPr lang="en-GB" sz="1600" b="1" kern="1200" dirty="0" smtClean="0">
                        <a:solidFill>
                          <a:schemeClr val="tx1"/>
                        </a:solidFill>
                        <a:latin typeface="Verdana" pitchFamily="34" charset="0"/>
                        <a:ea typeface="+mn-ea"/>
                        <a:cs typeface="+mn-cs"/>
                      </a:endParaRPr>
                    </a:p>
                    <a:p>
                      <a:pPr marL="285750" indent="-285750">
                        <a:spcAft>
                          <a:spcPts val="600"/>
                        </a:spcAft>
                        <a:buFontTx/>
                        <a:buChar char="-"/>
                      </a:pPr>
                      <a:r>
                        <a:rPr lang="en-GB" sz="1600" b="1" kern="1200" dirty="0" smtClean="0">
                          <a:solidFill>
                            <a:schemeClr val="tx1"/>
                          </a:solidFill>
                          <a:latin typeface="Verdana" pitchFamily="34" charset="0"/>
                          <a:ea typeface="+mn-ea"/>
                          <a:cs typeface="+mn-cs"/>
                        </a:rPr>
                        <a:t>Seek / provide previous information</a:t>
                      </a:r>
                    </a:p>
                    <a:p>
                      <a:pPr marL="285750" indent="-285750">
                        <a:spcAft>
                          <a:spcPts val="600"/>
                        </a:spcAft>
                        <a:buFontTx/>
                        <a:buChar char="-"/>
                      </a:pPr>
                      <a:r>
                        <a:rPr lang="en-US" sz="1600" b="1" kern="1200" dirty="0" smtClean="0">
                          <a:solidFill>
                            <a:schemeClr val="tx1"/>
                          </a:solidFill>
                          <a:latin typeface="Verdana" pitchFamily="34" charset="0"/>
                          <a:ea typeface="+mn-ea"/>
                          <a:cs typeface="+mn-cs"/>
                        </a:rPr>
                        <a:t>Inform patient</a:t>
                      </a:r>
                    </a:p>
                    <a:p>
                      <a:pPr marL="285750" indent="-285750">
                        <a:spcAft>
                          <a:spcPts val="600"/>
                        </a:spcAft>
                        <a:buFontTx/>
                        <a:buChar char="-"/>
                      </a:pPr>
                      <a:endParaRPr lang="en-GB" sz="1600" b="1" kern="1200" dirty="0" smtClean="0">
                        <a:solidFill>
                          <a:schemeClr val="tx1"/>
                        </a:solidFill>
                        <a:latin typeface="Verdana" pitchFamily="34" charset="0"/>
                        <a:ea typeface="+mn-ea"/>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GB" sz="2000" b="1" dirty="0">
                        <a:solidFill>
                          <a:schemeClr val="tx1"/>
                        </a:solidFill>
                      </a:endParaRPr>
                    </a:p>
                  </a:txBody>
                  <a:tcPr marT="45726" marB="45726"/>
                </a:tc>
                <a:tc>
                  <a:txBody>
                    <a:bodyPr/>
                    <a:lstStyle/>
                    <a:p>
                      <a:pPr marL="285750" indent="-285750">
                        <a:spcAft>
                          <a:spcPts val="600"/>
                        </a:spcAft>
                        <a:buFontTx/>
                        <a:buChar char="-"/>
                      </a:pPr>
                      <a:r>
                        <a:rPr lang="en-US" sz="1600" b="1" kern="1200" dirty="0" smtClean="0">
                          <a:solidFill>
                            <a:schemeClr val="tx1"/>
                          </a:solidFill>
                          <a:latin typeface="Verdana" pitchFamily="34" charset="0"/>
                          <a:ea typeface="+mn-ea"/>
                          <a:cs typeface="+mn-cs"/>
                        </a:rPr>
                        <a:t>Who can refer patients</a:t>
                      </a:r>
                    </a:p>
                    <a:p>
                      <a:pPr marL="285750" indent="-285750">
                        <a:spcAft>
                          <a:spcPts val="600"/>
                        </a:spcAft>
                        <a:buFontTx/>
                        <a:buChar char="-"/>
                      </a:pPr>
                      <a:r>
                        <a:rPr lang="en-US" sz="1600" b="1" kern="1200" dirty="0" smtClean="0">
                          <a:solidFill>
                            <a:schemeClr val="tx1"/>
                          </a:solidFill>
                          <a:latin typeface="Verdana" pitchFamily="34" charset="0"/>
                          <a:ea typeface="+mn-ea"/>
                          <a:cs typeface="+mn-cs"/>
                        </a:rPr>
                        <a:t>Who can</a:t>
                      </a:r>
                      <a:r>
                        <a:rPr lang="en-US" sz="1600" b="1" kern="1200" baseline="0" dirty="0" smtClean="0">
                          <a:solidFill>
                            <a:schemeClr val="tx1"/>
                          </a:solidFill>
                          <a:latin typeface="Verdana" pitchFamily="34" charset="0"/>
                          <a:ea typeface="+mn-ea"/>
                          <a:cs typeface="+mn-cs"/>
                        </a:rPr>
                        <a:t> take clinical responsibility</a:t>
                      </a:r>
                    </a:p>
                    <a:p>
                      <a:pPr marL="285750" indent="-285750">
                        <a:spcAft>
                          <a:spcPts val="600"/>
                        </a:spcAft>
                        <a:buFontTx/>
                        <a:buChar char="-"/>
                      </a:pPr>
                      <a:r>
                        <a:rPr lang="en-US" sz="1600" b="1" kern="1200" baseline="0" dirty="0" smtClean="0">
                          <a:solidFill>
                            <a:schemeClr val="tx1"/>
                          </a:solidFill>
                          <a:latin typeface="Verdana" pitchFamily="34" charset="0"/>
                          <a:ea typeface="+mn-ea"/>
                          <a:cs typeface="+mn-cs"/>
                        </a:rPr>
                        <a:t>Who should inform patients (what)?</a:t>
                      </a:r>
                    </a:p>
                    <a:p>
                      <a:pPr marL="285750" indent="-285750">
                        <a:spcAft>
                          <a:spcPts val="600"/>
                        </a:spcAft>
                        <a:buFontTx/>
                        <a:buChar char="-"/>
                      </a:pPr>
                      <a:r>
                        <a:rPr lang="en-US" sz="1600" b="1" kern="1200" dirty="0" smtClean="0">
                          <a:solidFill>
                            <a:schemeClr val="tx1"/>
                          </a:solidFill>
                          <a:latin typeface="Verdana" pitchFamily="34" charset="0"/>
                          <a:ea typeface="+mn-ea"/>
                          <a:cs typeface="+mn-cs"/>
                        </a:rPr>
                        <a:t>Specify involvement</a:t>
                      </a:r>
                      <a:r>
                        <a:rPr lang="en-US" sz="1600" b="1" kern="1200" baseline="0" dirty="0" smtClean="0">
                          <a:solidFill>
                            <a:schemeClr val="tx1"/>
                          </a:solidFill>
                          <a:latin typeface="Verdana" pitchFamily="34" charset="0"/>
                          <a:ea typeface="+mn-ea"/>
                          <a:cs typeface="+mn-cs"/>
                        </a:rPr>
                        <a:t> of referrer and practitioner</a:t>
                      </a:r>
                      <a:endParaRPr lang="en-GB" sz="1600" b="1" kern="1200" dirty="0">
                        <a:solidFill>
                          <a:schemeClr val="tx1"/>
                        </a:solidFill>
                        <a:latin typeface="Verdana" pitchFamily="34" charset="0"/>
                        <a:ea typeface="+mn-ea"/>
                        <a:cs typeface="+mn-cs"/>
                      </a:endParaRPr>
                    </a:p>
                  </a:txBody>
                  <a:tcPr marT="45726" marB="45726"/>
                </a:tc>
              </a:tr>
            </a:tbl>
          </a:graphicData>
        </a:graphic>
      </p:graphicFrame>
      <p:sp>
        <p:nvSpPr>
          <p:cNvPr id="7" name="Left-Right Arrow 6"/>
          <p:cNvSpPr/>
          <p:nvPr/>
        </p:nvSpPr>
        <p:spPr>
          <a:xfrm>
            <a:off x="2195513" y="1916113"/>
            <a:ext cx="1081087" cy="312737"/>
          </a:xfrm>
          <a:prstGeom prst="leftRightArrow">
            <a:avLst/>
          </a:prstGeom>
          <a:solidFill>
            <a:srgbClr val="005B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65" name="phone3"/>
          <p:cNvSpPr>
            <a:spLocks noEditPoints="1" noChangeArrowheads="1"/>
          </p:cNvSpPr>
          <p:nvPr/>
        </p:nvSpPr>
        <p:spPr bwMode="auto">
          <a:xfrm>
            <a:off x="2506663" y="1616075"/>
            <a:ext cx="457200" cy="457200"/>
          </a:xfrm>
          <a:custGeom>
            <a:avLst/>
            <a:gdLst>
              <a:gd name="T0" fmla="*/ 0 w 21600"/>
              <a:gd name="T1" fmla="*/ 0 h 21600"/>
              <a:gd name="T2" fmla="*/ 2147483647 w 21600"/>
              <a:gd name="T3" fmla="*/ 0 h 21600"/>
              <a:gd name="T4" fmla="*/ 2147483647 w 21600"/>
              <a:gd name="T5" fmla="*/ 0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0 w 21600"/>
              <a:gd name="T25" fmla="*/ 23516 h 21600"/>
              <a:gd name="T26" fmla="*/ 21400 w 21600"/>
              <a:gd name="T27" fmla="*/ 4048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solidFill>
            <a:srgbClr val="FFFFCC"/>
          </a:solidFill>
          <a:ln w="9525">
            <a:solidFill>
              <a:srgbClr val="000000"/>
            </a:solidFill>
            <a:miter lim="800000"/>
            <a:headEnd/>
            <a:tailEnd/>
          </a:ln>
        </p:spPr>
        <p:txBody>
          <a:bodyPr/>
          <a:lstStyle/>
          <a:p>
            <a:endParaRPr lang="pt-PT"/>
          </a:p>
        </p:txBody>
      </p:sp>
      <p:pic>
        <p:nvPicPr>
          <p:cNvPr id="6166" name="Picture 22" descr="C:\Program Files (x86)\Microsoft Office\MEDIA\CAGCAT10\j0216724.wmf"/>
          <p:cNvPicPr>
            <a:picLocks noChangeAspect="1" noChangeArrowheads="1"/>
          </p:cNvPicPr>
          <p:nvPr/>
        </p:nvPicPr>
        <p:blipFill>
          <a:blip r:embed="rId6" cstate="print"/>
          <a:srcRect/>
          <a:stretch>
            <a:fillRect/>
          </a:stretch>
        </p:blipFill>
        <p:spPr bwMode="auto">
          <a:xfrm>
            <a:off x="1955800" y="1052513"/>
            <a:ext cx="1709738" cy="2151062"/>
          </a:xfrm>
          <a:prstGeom prst="rect">
            <a:avLst/>
          </a:prstGeom>
          <a:noFill/>
          <a:ln w="9525">
            <a:noFill/>
            <a:miter lim="800000"/>
            <a:headEnd/>
            <a:tailEnd/>
          </a:ln>
        </p:spPr>
      </p:pic>
      <p:sp>
        <p:nvSpPr>
          <p:cNvPr id="2" name="Rectangle 1"/>
          <p:cNvSpPr/>
          <p:nvPr/>
        </p:nvSpPr>
        <p:spPr>
          <a:xfrm>
            <a:off x="3132138" y="3573463"/>
            <a:ext cx="3024187" cy="50323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Verdana" panose="020B0604030504040204" pitchFamily="34" charset="0"/>
                <a:ea typeface="Verdana" panose="020B0604030504040204" pitchFamily="34" charset="0"/>
                <a:cs typeface="Verdana" panose="020B0604030504040204" pitchFamily="34" charset="0"/>
              </a:rPr>
              <a:t>Clinical responsibility!</a:t>
            </a:r>
            <a:endParaRPr lang="en-GB"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5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wipe(down)">
                                      <p:cBhvr>
                                        <p:cTn id="20" dur="500"/>
                                        <p:tgtEl>
                                          <p:spTgt spid="81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165"/>
                                        </p:tgtEl>
                                        <p:attrNameLst>
                                          <p:attrName>style.visibility</p:attrName>
                                        </p:attrNameLst>
                                      </p:cBhvr>
                                      <p:to>
                                        <p:strVal val="visible"/>
                                      </p:to>
                                    </p:set>
                                    <p:animEffect transition="in" filter="barn(inVertical)">
                                      <p:cBhvr>
                                        <p:cTn id="33" dur="500"/>
                                        <p:tgtEl>
                                          <p:spTgt spid="616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166"/>
                                        </p:tgtEl>
                                        <p:attrNameLst>
                                          <p:attrName>style.visibility</p:attrName>
                                        </p:attrNameLst>
                                      </p:cBhvr>
                                      <p:to>
                                        <p:strVal val="visible"/>
                                      </p:to>
                                    </p:set>
                                    <p:animEffect transition="in" filter="fade">
                                      <p:cBhvr>
                                        <p:cTn id="38" dur="500"/>
                                        <p:tgtEl>
                                          <p:spTgt spid="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165"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5948363" y="2454275"/>
            <a:ext cx="3192462" cy="4176713"/>
          </a:xfrm>
          <a:prstGeom prst="rect">
            <a:avLst/>
          </a:prstGeom>
          <a:noFill/>
          <a:ln w="9525">
            <a:noFill/>
            <a:miter lim="800000"/>
            <a:headEnd/>
            <a:tailEnd/>
          </a:ln>
        </p:spPr>
      </p:pic>
      <p:pic>
        <p:nvPicPr>
          <p:cNvPr id="9219" name="Picture 4" descr="C:\Program Files (x86)\Microsoft Office\MEDIA\CAGCAT10\j0240719.wmf"/>
          <p:cNvPicPr>
            <a:picLocks noChangeAspect="1" noChangeArrowheads="1"/>
          </p:cNvPicPr>
          <p:nvPr/>
        </p:nvPicPr>
        <p:blipFill>
          <a:blip r:embed="rId4" cstate="print"/>
          <a:srcRect/>
          <a:stretch>
            <a:fillRect/>
          </a:stretch>
        </p:blipFill>
        <p:spPr bwMode="auto">
          <a:xfrm>
            <a:off x="1662113" y="1350963"/>
            <a:ext cx="1066800" cy="1671637"/>
          </a:xfrm>
          <a:prstGeom prst="rect">
            <a:avLst/>
          </a:prstGeom>
          <a:noFill/>
          <a:ln w="9525">
            <a:noFill/>
            <a:miter lim="800000"/>
            <a:headEnd/>
            <a:tailEnd/>
          </a:ln>
        </p:spPr>
      </p:pic>
      <p:sp>
        <p:nvSpPr>
          <p:cNvPr id="9220" name="TextBox 2"/>
          <p:cNvSpPr txBox="1">
            <a:spLocks noChangeArrowheads="1"/>
          </p:cNvSpPr>
          <p:nvPr/>
        </p:nvSpPr>
        <p:spPr bwMode="auto">
          <a:xfrm>
            <a:off x="193675" y="115888"/>
            <a:ext cx="3457575" cy="830262"/>
          </a:xfrm>
          <a:prstGeom prst="rect">
            <a:avLst/>
          </a:prstGeom>
          <a:noFill/>
          <a:ln w="9525">
            <a:noFill/>
            <a:miter lim="800000"/>
            <a:headEnd/>
            <a:tailEnd/>
          </a:ln>
        </p:spPr>
        <p:txBody>
          <a:bodyPr>
            <a:spAutoFit/>
          </a:bodyPr>
          <a:lstStyle/>
          <a:p>
            <a:r>
              <a:rPr lang="en-US" altLang="en-US" sz="2400" b="1">
                <a:solidFill>
                  <a:schemeClr val="bg1"/>
                </a:solidFill>
              </a:rPr>
              <a:t>Education and Training</a:t>
            </a:r>
            <a:endParaRPr lang="en-GB" altLang="en-US" sz="2400" b="1">
              <a:solidFill>
                <a:schemeClr val="bg1"/>
              </a:solidFill>
            </a:endParaRPr>
          </a:p>
        </p:txBody>
      </p:sp>
      <p:pic>
        <p:nvPicPr>
          <p:cNvPr id="9221" name="Picture 3"/>
          <p:cNvPicPr>
            <a:picLocks noChangeAspect="1" noChangeArrowheads="1"/>
          </p:cNvPicPr>
          <p:nvPr/>
        </p:nvPicPr>
        <p:blipFill>
          <a:blip r:embed="rId5" cstate="print"/>
          <a:srcRect/>
          <a:stretch>
            <a:fillRect/>
          </a:stretch>
        </p:blipFill>
        <p:spPr bwMode="auto">
          <a:xfrm>
            <a:off x="3851275" y="1350963"/>
            <a:ext cx="1336675" cy="1674812"/>
          </a:xfrm>
          <a:prstGeom prst="rect">
            <a:avLst/>
          </a:prstGeom>
          <a:noFill/>
          <a:ln w="9525">
            <a:noFill/>
            <a:miter lim="800000"/>
            <a:headEnd/>
            <a:tailEnd/>
          </a:ln>
        </p:spPr>
      </p:pic>
      <p:pic>
        <p:nvPicPr>
          <p:cNvPr id="9222" name="Picture 6" descr="C:\Program Files (x86)\Microsoft Office\MEDIA\CAGCAT10\j0233018.wmf"/>
          <p:cNvPicPr>
            <a:picLocks noChangeAspect="1" noChangeArrowheads="1"/>
          </p:cNvPicPr>
          <p:nvPr/>
        </p:nvPicPr>
        <p:blipFill>
          <a:blip r:embed="rId6" cstate="print"/>
          <a:srcRect/>
          <a:stretch>
            <a:fillRect/>
          </a:stretch>
        </p:blipFill>
        <p:spPr bwMode="auto">
          <a:xfrm>
            <a:off x="46038" y="4724400"/>
            <a:ext cx="1285875" cy="1441450"/>
          </a:xfrm>
          <a:prstGeom prst="rect">
            <a:avLst/>
          </a:prstGeom>
          <a:noFill/>
          <a:ln w="9525">
            <a:noFill/>
            <a:miter lim="800000"/>
            <a:headEnd/>
            <a:tailEnd/>
          </a:ln>
        </p:spPr>
      </p:pic>
      <p:graphicFrame>
        <p:nvGraphicFramePr>
          <p:cNvPr id="11" name="Table 10"/>
          <p:cNvGraphicFramePr>
            <a:graphicFrameLocks noGrp="1"/>
          </p:cNvGraphicFramePr>
          <p:nvPr/>
        </p:nvGraphicFramePr>
        <p:xfrm>
          <a:off x="1371600" y="3141663"/>
          <a:ext cx="5040313" cy="3002244"/>
        </p:xfrm>
        <a:graphic>
          <a:graphicData uri="http://schemas.openxmlformats.org/drawingml/2006/table">
            <a:tbl>
              <a:tblPr firstRow="1" bandRow="1">
                <a:tableStyleId>{21E4AEA4-8DFA-4A89-87EB-49C32662AFE0}</a:tableStyleId>
              </a:tblPr>
              <a:tblGrid>
                <a:gridCol w="1955942"/>
                <a:gridCol w="3084371"/>
              </a:tblGrid>
              <a:tr h="1615270">
                <a:tc>
                  <a:txBody>
                    <a:bodyPr/>
                    <a:lstStyle/>
                    <a:p>
                      <a:pPr marL="0" indent="0">
                        <a:buFontTx/>
                        <a:buNone/>
                      </a:pPr>
                      <a:r>
                        <a:rPr lang="en-US" sz="1600" b="1" kern="1200" baseline="0" dirty="0" smtClean="0">
                          <a:solidFill>
                            <a:schemeClr val="lt1"/>
                          </a:solidFill>
                          <a:latin typeface="Verdana" pitchFamily="34" charset="0"/>
                          <a:ea typeface="+mn-ea"/>
                          <a:cs typeface="+mn-cs"/>
                        </a:rPr>
                        <a:t>Radiation protection course in basic med / dental curricula</a:t>
                      </a:r>
                      <a:endParaRPr lang="en-GB" sz="1600" b="1" kern="1200" baseline="0" dirty="0" smtClean="0">
                        <a:solidFill>
                          <a:schemeClr val="lt1"/>
                        </a:solidFill>
                        <a:latin typeface="Verdana" pitchFamily="34" charset="0"/>
                        <a:ea typeface="+mn-ea"/>
                        <a:cs typeface="+mn-cs"/>
                      </a:endParaRPr>
                    </a:p>
                  </a:txBody>
                  <a:tcPr marL="91436" marR="91436" marT="45711" marB="45711"/>
                </a:tc>
                <a:tc>
                  <a:txBody>
                    <a:bodyPr/>
                    <a:lstStyle/>
                    <a:p>
                      <a:pPr marL="285750" indent="-285750">
                        <a:spcAft>
                          <a:spcPts val="600"/>
                        </a:spcAft>
                        <a:buFontTx/>
                        <a:buChar char="-"/>
                      </a:pPr>
                      <a:r>
                        <a:rPr lang="en-US" sz="1600" b="1" kern="1200" baseline="0" dirty="0" smtClean="0">
                          <a:solidFill>
                            <a:schemeClr val="lt1"/>
                          </a:solidFill>
                          <a:latin typeface="Verdana" pitchFamily="34" charset="0"/>
                          <a:ea typeface="+mn-ea"/>
                          <a:cs typeface="+mn-cs"/>
                        </a:rPr>
                        <a:t>Procedure-specific</a:t>
                      </a:r>
                    </a:p>
                    <a:p>
                      <a:pPr marL="285750" indent="-285750">
                        <a:spcAft>
                          <a:spcPts val="600"/>
                        </a:spcAft>
                        <a:buFontTx/>
                        <a:buChar char="-"/>
                      </a:pPr>
                      <a:r>
                        <a:rPr lang="en-US" sz="1600" b="1" kern="1200" baseline="0" dirty="0" smtClean="0">
                          <a:solidFill>
                            <a:schemeClr val="lt1"/>
                          </a:solidFill>
                          <a:latin typeface="Verdana" pitchFamily="34" charset="0"/>
                          <a:ea typeface="+mn-ea"/>
                          <a:cs typeface="+mn-cs"/>
                        </a:rPr>
                        <a:t>Radiation protection</a:t>
                      </a:r>
                    </a:p>
                    <a:p>
                      <a:pPr marL="285750" indent="-285750">
                        <a:spcAft>
                          <a:spcPts val="600"/>
                        </a:spcAft>
                        <a:buFontTx/>
                        <a:buChar char="-"/>
                      </a:pPr>
                      <a:r>
                        <a:rPr lang="en-US" sz="1600" b="1" kern="1200" baseline="0" dirty="0" smtClean="0">
                          <a:solidFill>
                            <a:schemeClr val="lt1"/>
                          </a:solidFill>
                          <a:latin typeface="Verdana" pitchFamily="34" charset="0"/>
                          <a:ea typeface="+mn-ea"/>
                          <a:cs typeface="+mn-cs"/>
                        </a:rPr>
                        <a:t>Theoretical + practical</a:t>
                      </a:r>
                    </a:p>
                    <a:p>
                      <a:pPr marL="285750" indent="-285750">
                        <a:spcAft>
                          <a:spcPts val="600"/>
                        </a:spcAft>
                        <a:buFontTx/>
                        <a:buChar char="-"/>
                      </a:pPr>
                      <a:r>
                        <a:rPr lang="en-US" sz="1600" b="1" kern="1200" baseline="0" dirty="0" smtClean="0">
                          <a:solidFill>
                            <a:schemeClr val="lt1"/>
                          </a:solidFill>
                          <a:latin typeface="Verdana" pitchFamily="34" charset="0"/>
                          <a:ea typeface="+mn-ea"/>
                          <a:cs typeface="+mn-cs"/>
                        </a:rPr>
                        <a:t>Initial + continuing</a:t>
                      </a:r>
                      <a:endParaRPr lang="en-GB" sz="1600" b="1" kern="1200" baseline="0" dirty="0" smtClean="0">
                        <a:solidFill>
                          <a:schemeClr val="lt1"/>
                        </a:solidFill>
                        <a:latin typeface="Verdana" pitchFamily="34" charset="0"/>
                        <a:ea typeface="+mn-ea"/>
                        <a:cs typeface="+mn-cs"/>
                      </a:endParaRPr>
                    </a:p>
                    <a:p>
                      <a:pPr marL="285750" indent="-285750">
                        <a:spcAft>
                          <a:spcPts val="600"/>
                        </a:spcAft>
                        <a:buFontTx/>
                        <a:buChar char="-"/>
                      </a:pPr>
                      <a:r>
                        <a:rPr lang="en-US" sz="1600" b="1" kern="1200" baseline="0" dirty="0" smtClean="0">
                          <a:solidFill>
                            <a:schemeClr val="lt1"/>
                          </a:solidFill>
                          <a:latin typeface="Verdana" pitchFamily="34" charset="0"/>
                          <a:ea typeface="+mn-ea"/>
                          <a:cs typeface="+mn-cs"/>
                        </a:rPr>
                        <a:t>New techniques</a:t>
                      </a:r>
                    </a:p>
                  </a:txBody>
                  <a:tcPr marL="91436" marR="91436" marT="45711" marB="45711"/>
                </a:tc>
              </a:tr>
              <a:tr h="1386692">
                <a:tc>
                  <a:txBody>
                    <a:bodyPr/>
                    <a:lstStyle/>
                    <a:p>
                      <a:pPr>
                        <a:spcAft>
                          <a:spcPts val="600"/>
                        </a:spcAft>
                      </a:pPr>
                      <a:r>
                        <a:rPr lang="en-US" sz="1600" b="1" kern="1200" dirty="0" smtClean="0">
                          <a:solidFill>
                            <a:schemeClr val="tx1"/>
                          </a:solidFill>
                          <a:latin typeface="Verdana" pitchFamily="34" charset="0"/>
                          <a:ea typeface="+mn-ea"/>
                          <a:cs typeface="+mn-cs"/>
                        </a:rPr>
                        <a:t>Encourage</a:t>
                      </a:r>
                    </a:p>
                  </a:txBody>
                  <a:tcPr marL="91436" marR="91436" marT="45711" marB="45711"/>
                </a:tc>
                <a:tc>
                  <a:txBody>
                    <a:bodyPr/>
                    <a:lstStyle/>
                    <a:p>
                      <a:pPr marL="285750" marR="0" indent="-285750" algn="l" defTabSz="914400" rtl="0" eaLnBrk="1" fontAlgn="auto" latinLnBrk="0" hangingPunct="1">
                        <a:lnSpc>
                          <a:spcPct val="100000"/>
                        </a:lnSpc>
                        <a:spcBef>
                          <a:spcPts val="0"/>
                        </a:spcBef>
                        <a:spcAft>
                          <a:spcPts val="600"/>
                        </a:spcAft>
                        <a:buClrTx/>
                        <a:buSzTx/>
                        <a:buFontTx/>
                        <a:buChar char="-"/>
                        <a:tabLst/>
                        <a:defRPr/>
                      </a:pPr>
                      <a:r>
                        <a:rPr lang="en-US" sz="1600" b="1" kern="1200" dirty="0" smtClean="0">
                          <a:solidFill>
                            <a:schemeClr val="tx1"/>
                          </a:solidFill>
                          <a:latin typeface="Verdana" pitchFamily="34" charset="0"/>
                          <a:ea typeface="+mn-ea"/>
                          <a:cs typeface="+mn-cs"/>
                        </a:rPr>
                        <a:t>Establish / verify appropriate curricula</a:t>
                      </a:r>
                    </a:p>
                    <a:p>
                      <a:pPr marL="285750" marR="0" indent="-285750" algn="l" defTabSz="914400" rtl="0" eaLnBrk="1" fontAlgn="auto" latinLnBrk="0" hangingPunct="1">
                        <a:lnSpc>
                          <a:spcPct val="100000"/>
                        </a:lnSpc>
                        <a:spcBef>
                          <a:spcPts val="0"/>
                        </a:spcBef>
                        <a:spcAft>
                          <a:spcPts val="600"/>
                        </a:spcAft>
                        <a:buClrTx/>
                        <a:buSzTx/>
                        <a:buFontTx/>
                        <a:buChar char="-"/>
                        <a:tabLst/>
                        <a:defRPr/>
                      </a:pPr>
                      <a:r>
                        <a:rPr lang="en-US" sz="1600" b="1" kern="1200" dirty="0" smtClean="0">
                          <a:solidFill>
                            <a:schemeClr val="tx1"/>
                          </a:solidFill>
                          <a:latin typeface="Verdana" pitchFamily="34" charset="0"/>
                          <a:ea typeface="+mn-ea"/>
                          <a:cs typeface="+mn-cs"/>
                        </a:rPr>
                        <a:t>Recognise diplomas / certificates / qualifications</a:t>
                      </a:r>
                    </a:p>
                  </a:txBody>
                  <a:tcPr marL="91436" marR="91436" marT="45711" marB="45711"/>
                </a:tc>
              </a:tr>
            </a:tbl>
          </a:graphicData>
        </a:graphic>
      </p:graphicFrame>
      <p:pic>
        <p:nvPicPr>
          <p:cNvPr id="9234" name="Picture 3"/>
          <p:cNvPicPr>
            <a:picLocks noChangeAspect="1" noChangeArrowheads="1"/>
          </p:cNvPicPr>
          <p:nvPr/>
        </p:nvPicPr>
        <p:blipFill>
          <a:blip r:embed="rId7" cstate="print"/>
          <a:srcRect/>
          <a:stretch>
            <a:fillRect/>
          </a:stretch>
        </p:blipFill>
        <p:spPr bwMode="auto">
          <a:xfrm>
            <a:off x="5341938" y="1196975"/>
            <a:ext cx="3798887" cy="1257300"/>
          </a:xfrm>
          <a:prstGeom prst="rect">
            <a:avLst/>
          </a:prstGeom>
          <a:noFill/>
          <a:ln w="9525">
            <a:noFill/>
            <a:miter lim="800000"/>
            <a:headEnd/>
            <a:tailEnd/>
          </a:ln>
        </p:spPr>
      </p:pic>
      <p:pic>
        <p:nvPicPr>
          <p:cNvPr id="9235" name="Picture 4" descr="C:\Program Files (x86)\Microsoft Office\MEDIA\CAGCAT10\j0217698.wmf"/>
          <p:cNvPicPr>
            <a:picLocks noChangeAspect="1" noChangeArrowheads="1"/>
          </p:cNvPicPr>
          <p:nvPr/>
        </p:nvPicPr>
        <p:blipFill>
          <a:blip r:embed="rId8" cstate="print"/>
          <a:srcRect/>
          <a:stretch>
            <a:fillRect/>
          </a:stretch>
        </p:blipFill>
        <p:spPr bwMode="auto">
          <a:xfrm>
            <a:off x="193675" y="3281363"/>
            <a:ext cx="1125538" cy="12604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par>
                                <p:cTn id="8" presetID="10" presetClass="entr" presetSubtype="0"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fade">
                                      <p:cBhvr>
                                        <p:cTn id="10" dur="500"/>
                                        <p:tgtEl>
                                          <p:spTgt spid="92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wipe(down)">
                                      <p:cBhvr>
                                        <p:cTn id="15" dur="500"/>
                                        <p:tgtEl>
                                          <p:spTgt spid="92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35"/>
                                        </p:tgtEl>
                                        <p:attrNameLst>
                                          <p:attrName>style.visibility</p:attrName>
                                        </p:attrNameLst>
                                      </p:cBhvr>
                                      <p:to>
                                        <p:strVal val="visible"/>
                                      </p:to>
                                    </p:set>
                                    <p:animEffect transition="in" filter="fade">
                                      <p:cBhvr>
                                        <p:cTn id="20" dur="500"/>
                                        <p:tgtEl>
                                          <p:spTgt spid="9235"/>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218"/>
                                        </p:tgtEl>
                                        <p:attrNameLst>
                                          <p:attrName>style.visibility</p:attrName>
                                        </p:attrNameLst>
                                      </p:cBhvr>
                                      <p:to>
                                        <p:strVal val="visible"/>
                                      </p:to>
                                    </p:set>
                                    <p:animEffect transition="in" filter="fade">
                                      <p:cBhvr>
                                        <p:cTn id="28" dur="500"/>
                                        <p:tgtEl>
                                          <p:spTgt spid="9218"/>
                                        </p:tgtEl>
                                      </p:cBhvr>
                                    </p:animEffect>
                                  </p:childTnLst>
                                </p:cTn>
                              </p:par>
                              <p:par>
                                <p:cTn id="29" presetID="10" presetClass="entr" presetSubtype="0" fill="hold" nodeType="withEffect">
                                  <p:stCondLst>
                                    <p:cond delay="0"/>
                                  </p:stCondLst>
                                  <p:childTnLst>
                                    <p:set>
                                      <p:cBhvr>
                                        <p:cTn id="30" dur="1" fill="hold">
                                          <p:stCondLst>
                                            <p:cond delay="0"/>
                                          </p:stCondLst>
                                        </p:cTn>
                                        <p:tgtEl>
                                          <p:spTgt spid="9234"/>
                                        </p:tgtEl>
                                        <p:attrNameLst>
                                          <p:attrName>style.visibility</p:attrName>
                                        </p:attrNameLst>
                                      </p:cBhvr>
                                      <p:to>
                                        <p:strVal val="visible"/>
                                      </p:to>
                                    </p:set>
                                    <p:animEffect transition="in" filter="fade">
                                      <p:cBhvr>
                                        <p:cTn id="31"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9"/>
          <p:cNvPicPr>
            <a:picLocks noChangeAspect="1" noChangeArrowheads="1"/>
          </p:cNvPicPr>
          <p:nvPr/>
        </p:nvPicPr>
        <p:blipFill>
          <a:blip r:embed="rId3" cstate="print"/>
          <a:srcRect/>
          <a:stretch>
            <a:fillRect/>
          </a:stretch>
        </p:blipFill>
        <p:spPr bwMode="auto">
          <a:xfrm>
            <a:off x="6875463" y="2265363"/>
            <a:ext cx="1241425" cy="3175000"/>
          </a:xfrm>
          <a:prstGeom prst="rect">
            <a:avLst/>
          </a:prstGeom>
          <a:noFill/>
          <a:ln w="9525">
            <a:noFill/>
            <a:miter lim="800000"/>
            <a:headEnd/>
            <a:tailEnd/>
          </a:ln>
        </p:spPr>
      </p:pic>
      <p:sp>
        <p:nvSpPr>
          <p:cNvPr id="10243" name="TextBox 2"/>
          <p:cNvSpPr txBox="1">
            <a:spLocks noChangeArrowheads="1"/>
          </p:cNvSpPr>
          <p:nvPr/>
        </p:nvSpPr>
        <p:spPr bwMode="auto">
          <a:xfrm>
            <a:off x="193675" y="115888"/>
            <a:ext cx="3457575" cy="830262"/>
          </a:xfrm>
          <a:prstGeom prst="rect">
            <a:avLst/>
          </a:prstGeom>
          <a:noFill/>
          <a:ln w="9525">
            <a:noFill/>
            <a:miter lim="800000"/>
            <a:headEnd/>
            <a:tailEnd/>
          </a:ln>
        </p:spPr>
        <p:txBody>
          <a:bodyPr>
            <a:spAutoFit/>
          </a:bodyPr>
          <a:lstStyle/>
          <a:p>
            <a:r>
              <a:rPr lang="en-US" altLang="en-US" sz="2400" b="1">
                <a:solidFill>
                  <a:schemeClr val="bg1"/>
                </a:solidFill>
              </a:rPr>
              <a:t>Referral Guidelines</a:t>
            </a:r>
            <a:endParaRPr lang="en-GB" altLang="en-US" sz="2400" b="1">
              <a:solidFill>
                <a:schemeClr val="bg1"/>
              </a:solidFill>
            </a:endParaRPr>
          </a:p>
        </p:txBody>
      </p:sp>
      <p:pic>
        <p:nvPicPr>
          <p:cNvPr id="10244" name="Picture 8"/>
          <p:cNvPicPr>
            <a:picLocks noChangeAspect="1" noChangeArrowheads="1"/>
          </p:cNvPicPr>
          <p:nvPr/>
        </p:nvPicPr>
        <p:blipFill>
          <a:blip r:embed="rId4" cstate="print"/>
          <a:srcRect/>
          <a:stretch>
            <a:fillRect/>
          </a:stretch>
        </p:blipFill>
        <p:spPr bwMode="auto">
          <a:xfrm>
            <a:off x="100013" y="3579813"/>
            <a:ext cx="1555750" cy="1506537"/>
          </a:xfrm>
          <a:prstGeom prst="rect">
            <a:avLst/>
          </a:prstGeom>
          <a:noFill/>
          <a:ln w="9525">
            <a:noFill/>
            <a:miter lim="800000"/>
            <a:headEnd/>
            <a:tailEnd/>
          </a:ln>
        </p:spPr>
      </p:pic>
      <p:pic>
        <p:nvPicPr>
          <p:cNvPr id="10245" name="Picture 9"/>
          <p:cNvPicPr>
            <a:picLocks noChangeAspect="1" noChangeArrowheads="1"/>
          </p:cNvPicPr>
          <p:nvPr/>
        </p:nvPicPr>
        <p:blipFill>
          <a:blip r:embed="rId5" cstate="print"/>
          <a:srcRect/>
          <a:stretch>
            <a:fillRect/>
          </a:stretch>
        </p:blipFill>
        <p:spPr bwMode="auto">
          <a:xfrm>
            <a:off x="1824038" y="3579813"/>
            <a:ext cx="1557337" cy="1493837"/>
          </a:xfrm>
          <a:prstGeom prst="rect">
            <a:avLst/>
          </a:prstGeom>
          <a:noFill/>
          <a:ln w="9525">
            <a:noFill/>
            <a:miter lim="800000"/>
            <a:headEnd/>
            <a:tailEnd/>
          </a:ln>
        </p:spPr>
      </p:pic>
      <p:pic>
        <p:nvPicPr>
          <p:cNvPr id="10246" name="Picture 11"/>
          <p:cNvPicPr>
            <a:picLocks noChangeAspect="1" noChangeArrowheads="1"/>
          </p:cNvPicPr>
          <p:nvPr/>
        </p:nvPicPr>
        <p:blipFill>
          <a:blip r:embed="rId6" cstate="print"/>
          <a:srcRect/>
          <a:stretch>
            <a:fillRect/>
          </a:stretch>
        </p:blipFill>
        <p:spPr bwMode="auto">
          <a:xfrm>
            <a:off x="1857375" y="3727450"/>
            <a:ext cx="1520825" cy="268288"/>
          </a:xfrm>
          <a:prstGeom prst="rect">
            <a:avLst/>
          </a:prstGeom>
          <a:noFill/>
          <a:ln w="9525">
            <a:noFill/>
            <a:miter lim="800000"/>
            <a:headEnd/>
            <a:tailEnd/>
          </a:ln>
        </p:spPr>
      </p:pic>
      <p:pic>
        <p:nvPicPr>
          <p:cNvPr id="10247" name="Picture 12"/>
          <p:cNvPicPr>
            <a:picLocks noChangeAspect="1" noChangeArrowheads="1"/>
          </p:cNvPicPr>
          <p:nvPr/>
        </p:nvPicPr>
        <p:blipFill>
          <a:blip r:embed="rId7" cstate="print"/>
          <a:srcRect/>
          <a:stretch>
            <a:fillRect/>
          </a:stretch>
        </p:blipFill>
        <p:spPr bwMode="auto">
          <a:xfrm>
            <a:off x="2051050" y="4597400"/>
            <a:ext cx="1103313" cy="182563"/>
          </a:xfrm>
          <a:prstGeom prst="rect">
            <a:avLst/>
          </a:prstGeom>
          <a:noFill/>
          <a:ln w="9525">
            <a:noFill/>
            <a:miter lim="800000"/>
            <a:headEnd/>
            <a:tailEnd/>
          </a:ln>
        </p:spPr>
      </p:pic>
      <p:pic>
        <p:nvPicPr>
          <p:cNvPr id="10248" name="Picture 13"/>
          <p:cNvPicPr>
            <a:picLocks noChangeAspect="1" noChangeArrowheads="1"/>
          </p:cNvPicPr>
          <p:nvPr/>
        </p:nvPicPr>
        <p:blipFill>
          <a:blip r:embed="rId8" cstate="print"/>
          <a:srcRect/>
          <a:stretch>
            <a:fillRect/>
          </a:stretch>
        </p:blipFill>
        <p:spPr bwMode="auto">
          <a:xfrm>
            <a:off x="1827213" y="4875213"/>
            <a:ext cx="1550987" cy="196850"/>
          </a:xfrm>
          <a:prstGeom prst="rect">
            <a:avLst/>
          </a:prstGeom>
          <a:noFill/>
          <a:ln w="9525">
            <a:noFill/>
            <a:miter lim="800000"/>
            <a:headEnd/>
            <a:tailEnd/>
          </a:ln>
        </p:spPr>
      </p:pic>
      <p:pic>
        <p:nvPicPr>
          <p:cNvPr id="10249" name="Picture 14"/>
          <p:cNvPicPr>
            <a:picLocks noChangeAspect="1" noChangeArrowheads="1"/>
          </p:cNvPicPr>
          <p:nvPr/>
        </p:nvPicPr>
        <p:blipFill>
          <a:blip r:embed="rId9" cstate="print"/>
          <a:srcRect/>
          <a:stretch>
            <a:fillRect/>
          </a:stretch>
        </p:blipFill>
        <p:spPr bwMode="auto">
          <a:xfrm>
            <a:off x="103188" y="5222875"/>
            <a:ext cx="3278187" cy="1506538"/>
          </a:xfrm>
          <a:prstGeom prst="rect">
            <a:avLst/>
          </a:prstGeom>
          <a:noFill/>
          <a:ln w="9525">
            <a:noFill/>
            <a:miter lim="800000"/>
            <a:headEnd/>
            <a:tailEnd/>
          </a:ln>
        </p:spPr>
      </p:pic>
      <p:pic>
        <p:nvPicPr>
          <p:cNvPr id="10250" name="Picture 15"/>
          <p:cNvPicPr>
            <a:picLocks noChangeAspect="1" noChangeArrowheads="1"/>
          </p:cNvPicPr>
          <p:nvPr/>
        </p:nvPicPr>
        <p:blipFill>
          <a:blip r:embed="rId10" cstate="print"/>
          <a:srcRect/>
          <a:stretch>
            <a:fillRect/>
          </a:stretch>
        </p:blipFill>
        <p:spPr bwMode="auto">
          <a:xfrm>
            <a:off x="3779838" y="1290638"/>
            <a:ext cx="4321175" cy="974725"/>
          </a:xfrm>
          <a:prstGeom prst="rect">
            <a:avLst/>
          </a:prstGeom>
          <a:noFill/>
          <a:ln w="9525">
            <a:noFill/>
            <a:miter lim="800000"/>
            <a:headEnd/>
            <a:tailEnd/>
          </a:ln>
        </p:spPr>
      </p:pic>
      <p:sp>
        <p:nvSpPr>
          <p:cNvPr id="24" name="TextBox 23"/>
          <p:cNvSpPr txBox="1"/>
          <p:nvPr/>
        </p:nvSpPr>
        <p:spPr>
          <a:xfrm>
            <a:off x="100013" y="1031875"/>
            <a:ext cx="3275012" cy="1246188"/>
          </a:xfrm>
          <a:prstGeom prst="rect">
            <a:avLst/>
          </a:prstGeom>
          <a:solidFill>
            <a:schemeClr val="accent2">
              <a:lumMod val="75000"/>
              <a:alpha val="85000"/>
            </a:schemeClr>
          </a:solidFill>
        </p:spPr>
        <p:txBody>
          <a:bodyPr>
            <a:spAutoFit/>
          </a:bodyPr>
          <a:lstStyle/>
          <a:p>
            <a:pPr>
              <a:lnSpc>
                <a:spcPts val="1800"/>
              </a:lnSpc>
              <a:defRPr/>
            </a:pPr>
            <a:r>
              <a:rPr lang="en-GB" sz="1600" b="1" dirty="0">
                <a:solidFill>
                  <a:schemeClr val="bg1"/>
                </a:solidFill>
              </a:rPr>
              <a:t>Member States </a:t>
            </a:r>
            <a:r>
              <a:rPr lang="en-GB" sz="1400" b="1" dirty="0">
                <a:solidFill>
                  <a:schemeClr val="bg1"/>
                </a:solidFill>
              </a:rPr>
              <a:t>shall ensure that </a:t>
            </a:r>
            <a:r>
              <a:rPr lang="en-GB" sz="1600" b="1" dirty="0">
                <a:solidFill>
                  <a:schemeClr val="bg1"/>
                </a:solidFill>
              </a:rPr>
              <a:t>referral guidelines </a:t>
            </a:r>
            <a:r>
              <a:rPr lang="en-GB" sz="1400" b="1" dirty="0">
                <a:solidFill>
                  <a:schemeClr val="bg1"/>
                </a:solidFill>
              </a:rPr>
              <a:t>for medical imaging, taking into account the radiation doses, are available to the </a:t>
            </a:r>
            <a:r>
              <a:rPr lang="en-GB" sz="1600" b="1" dirty="0">
                <a:solidFill>
                  <a:schemeClr val="bg1"/>
                </a:solidFill>
              </a:rPr>
              <a:t>referrers</a:t>
            </a:r>
          </a:p>
        </p:txBody>
      </p:sp>
      <p:pic>
        <p:nvPicPr>
          <p:cNvPr id="10252" name="Picture 6" descr="C:\Program Files (x86)\Microsoft Office\MEDIA\CAGCAT10\j0233018.wmf"/>
          <p:cNvPicPr>
            <a:picLocks noChangeAspect="1" noChangeArrowheads="1"/>
          </p:cNvPicPr>
          <p:nvPr/>
        </p:nvPicPr>
        <p:blipFill>
          <a:blip r:embed="rId11" cstate="print"/>
          <a:srcRect/>
          <a:stretch>
            <a:fillRect/>
          </a:stretch>
        </p:blipFill>
        <p:spPr bwMode="auto">
          <a:xfrm>
            <a:off x="100013" y="2295525"/>
            <a:ext cx="1139825" cy="1157288"/>
          </a:xfrm>
          <a:prstGeom prst="rect">
            <a:avLst/>
          </a:prstGeom>
          <a:noFill/>
          <a:ln w="9525">
            <a:noFill/>
            <a:miter lim="800000"/>
            <a:headEnd/>
            <a:tailEnd/>
          </a:ln>
        </p:spPr>
      </p:pic>
      <p:pic>
        <p:nvPicPr>
          <p:cNvPr id="10253" name="Picture 4" descr="C:\Program Files (x86)\Microsoft Office\MEDIA\CAGCAT10\j0240719.wmf"/>
          <p:cNvPicPr>
            <a:picLocks noChangeAspect="1" noChangeArrowheads="1"/>
          </p:cNvPicPr>
          <p:nvPr/>
        </p:nvPicPr>
        <p:blipFill>
          <a:blip r:embed="rId12" cstate="print"/>
          <a:srcRect/>
          <a:stretch>
            <a:fillRect/>
          </a:stretch>
        </p:blipFill>
        <p:spPr bwMode="auto">
          <a:xfrm>
            <a:off x="2544763" y="2295525"/>
            <a:ext cx="833437" cy="1157288"/>
          </a:xfrm>
          <a:prstGeom prst="rect">
            <a:avLst/>
          </a:prstGeom>
          <a:noFill/>
          <a:ln w="9525">
            <a:noFill/>
            <a:miter lim="800000"/>
            <a:headEnd/>
            <a:tailEnd/>
          </a:ln>
        </p:spPr>
      </p:pic>
      <p:sp>
        <p:nvSpPr>
          <p:cNvPr id="10254" name="TextBox 2"/>
          <p:cNvSpPr txBox="1">
            <a:spLocks noChangeArrowheads="1"/>
          </p:cNvSpPr>
          <p:nvPr/>
        </p:nvSpPr>
        <p:spPr bwMode="auto">
          <a:xfrm>
            <a:off x="3924300" y="5503863"/>
            <a:ext cx="2160588" cy="1168400"/>
          </a:xfrm>
          <a:prstGeom prst="rect">
            <a:avLst/>
          </a:prstGeom>
          <a:noFill/>
          <a:ln w="9525">
            <a:noFill/>
            <a:miter lim="800000"/>
            <a:headEnd/>
            <a:tailEnd/>
          </a:ln>
        </p:spPr>
        <p:txBody>
          <a:bodyPr>
            <a:spAutoFit/>
          </a:bodyPr>
          <a:lstStyle/>
          <a:p>
            <a:r>
              <a:rPr lang="en-US" altLang="en-US" sz="1400"/>
              <a:t>CDS system</a:t>
            </a:r>
          </a:p>
          <a:p>
            <a:r>
              <a:rPr lang="en-US" altLang="en-US" sz="1400"/>
              <a:t>Electronic requesting</a:t>
            </a:r>
          </a:p>
          <a:p>
            <a:r>
              <a:rPr lang="en-US" altLang="en-US" sz="1400"/>
              <a:t>Education</a:t>
            </a:r>
          </a:p>
          <a:p>
            <a:r>
              <a:rPr lang="en-US" altLang="en-US" sz="1400"/>
              <a:t>Referrer involvement</a:t>
            </a:r>
          </a:p>
          <a:p>
            <a:r>
              <a:rPr lang="en-US" altLang="en-US" sz="1400"/>
              <a:t>Other</a:t>
            </a:r>
            <a:endParaRPr lang="en-GB" altLang="en-US" sz="1400"/>
          </a:p>
        </p:txBody>
      </p:sp>
      <p:pic>
        <p:nvPicPr>
          <p:cNvPr id="10255" name="Picture 20"/>
          <p:cNvPicPr>
            <a:picLocks noChangeAspect="1" noChangeArrowheads="1"/>
          </p:cNvPicPr>
          <p:nvPr/>
        </p:nvPicPr>
        <p:blipFill>
          <a:blip r:embed="rId13" cstate="print"/>
          <a:srcRect/>
          <a:stretch>
            <a:fillRect/>
          </a:stretch>
        </p:blipFill>
        <p:spPr bwMode="auto">
          <a:xfrm>
            <a:off x="3952875" y="2265363"/>
            <a:ext cx="1347788" cy="3175000"/>
          </a:xfrm>
          <a:prstGeom prst="rect">
            <a:avLst/>
          </a:prstGeom>
          <a:noFill/>
          <a:ln w="9525">
            <a:noFill/>
            <a:miter lim="800000"/>
            <a:headEnd/>
            <a:tailEnd/>
          </a:ln>
        </p:spPr>
      </p:pic>
      <p:pic>
        <p:nvPicPr>
          <p:cNvPr id="10256" name="Picture 28"/>
          <p:cNvPicPr>
            <a:picLocks noChangeAspect="1" noChangeArrowheads="1"/>
          </p:cNvPicPr>
          <p:nvPr/>
        </p:nvPicPr>
        <p:blipFill>
          <a:blip r:embed="rId14" cstate="print"/>
          <a:srcRect/>
          <a:stretch>
            <a:fillRect/>
          </a:stretch>
        </p:blipFill>
        <p:spPr bwMode="auto">
          <a:xfrm>
            <a:off x="3536950" y="5621338"/>
            <a:ext cx="485775" cy="933450"/>
          </a:xfrm>
          <a:prstGeom prst="rect">
            <a:avLst/>
          </a:prstGeom>
          <a:noFill/>
          <a:ln w="9525">
            <a:noFill/>
            <a:miter lim="800000"/>
            <a:headEnd/>
            <a:tailEnd/>
          </a:ln>
        </p:spPr>
      </p:pic>
      <p:sp>
        <p:nvSpPr>
          <p:cNvPr id="10257" name="TextBox 38"/>
          <p:cNvSpPr txBox="1">
            <a:spLocks noChangeArrowheads="1"/>
          </p:cNvSpPr>
          <p:nvPr/>
        </p:nvSpPr>
        <p:spPr bwMode="auto">
          <a:xfrm>
            <a:off x="6697663" y="5499100"/>
            <a:ext cx="2160587" cy="954088"/>
          </a:xfrm>
          <a:prstGeom prst="rect">
            <a:avLst/>
          </a:prstGeom>
          <a:noFill/>
          <a:ln w="9525">
            <a:noFill/>
            <a:miter lim="800000"/>
            <a:headEnd/>
            <a:tailEnd/>
          </a:ln>
        </p:spPr>
        <p:txBody>
          <a:bodyPr>
            <a:spAutoFit/>
          </a:bodyPr>
          <a:lstStyle/>
          <a:p>
            <a:r>
              <a:rPr lang="en-US" altLang="en-US" sz="1400"/>
              <a:t>Internal clinical audit</a:t>
            </a:r>
          </a:p>
          <a:p>
            <a:r>
              <a:rPr lang="en-US" altLang="en-US" sz="1400"/>
              <a:t>External clinical audit</a:t>
            </a:r>
          </a:p>
          <a:p>
            <a:r>
              <a:rPr lang="en-US" altLang="en-US" sz="1400"/>
              <a:t>Voluntary reporting</a:t>
            </a:r>
          </a:p>
          <a:p>
            <a:r>
              <a:rPr lang="en-US" altLang="en-US" sz="1400"/>
              <a:t>Inspection</a:t>
            </a:r>
            <a:endParaRPr lang="en-GB" altLang="en-US" sz="1400"/>
          </a:p>
        </p:txBody>
      </p:sp>
      <p:pic>
        <p:nvPicPr>
          <p:cNvPr id="10258" name="Picture 28"/>
          <p:cNvPicPr>
            <a:picLocks noChangeAspect="1" noChangeArrowheads="1"/>
          </p:cNvPicPr>
          <p:nvPr/>
        </p:nvPicPr>
        <p:blipFill>
          <a:blip r:embed="rId14" cstate="print"/>
          <a:srcRect/>
          <a:stretch>
            <a:fillRect/>
          </a:stretch>
        </p:blipFill>
        <p:spPr bwMode="auto">
          <a:xfrm>
            <a:off x="6310313" y="5616575"/>
            <a:ext cx="485775" cy="935038"/>
          </a:xfrm>
          <a:prstGeom prst="rect">
            <a:avLst/>
          </a:prstGeom>
          <a:noFill/>
          <a:ln w="9525">
            <a:noFill/>
            <a:miter lim="800000"/>
            <a:headEnd/>
            <a:tailEnd/>
          </a:ln>
        </p:spPr>
      </p:pic>
      <p:sp>
        <p:nvSpPr>
          <p:cNvPr id="4" name="Rectangle 3"/>
          <p:cNvSpPr/>
          <p:nvPr/>
        </p:nvSpPr>
        <p:spPr>
          <a:xfrm>
            <a:off x="6310313" y="6453188"/>
            <a:ext cx="48577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260" name="Picture 30"/>
          <p:cNvPicPr>
            <a:picLocks noChangeAspect="1" noChangeArrowheads="1"/>
          </p:cNvPicPr>
          <p:nvPr/>
        </p:nvPicPr>
        <p:blipFill>
          <a:blip r:embed="rId15" cstate="print"/>
          <a:srcRect/>
          <a:stretch>
            <a:fillRect/>
          </a:stretch>
        </p:blipFill>
        <p:spPr bwMode="auto">
          <a:xfrm>
            <a:off x="5651500" y="746125"/>
            <a:ext cx="2987675" cy="844550"/>
          </a:xfrm>
          <a:prstGeom prst="rect">
            <a:avLst/>
          </a:prstGeom>
          <a:noFill/>
          <a:ln w="9525">
            <a:noFill/>
            <a:miter lim="800000"/>
            <a:headEnd/>
            <a:tailEnd/>
          </a:ln>
        </p:spPr>
      </p:pic>
      <p:pic>
        <p:nvPicPr>
          <p:cNvPr id="10261" name="Picture 3"/>
          <p:cNvPicPr>
            <a:picLocks noChangeAspect="1" noChangeArrowheads="1"/>
          </p:cNvPicPr>
          <p:nvPr/>
        </p:nvPicPr>
        <p:blipFill>
          <a:blip r:embed="rId16" cstate="print"/>
          <a:srcRect/>
          <a:stretch>
            <a:fillRect/>
          </a:stretch>
        </p:blipFill>
        <p:spPr bwMode="auto">
          <a:xfrm>
            <a:off x="1239838" y="2301875"/>
            <a:ext cx="1233487" cy="11509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fade">
                                      <p:cBhvr>
                                        <p:cTn id="7" dur="500"/>
                                        <p:tgtEl>
                                          <p:spTgt spid="10252"/>
                                        </p:tgtEl>
                                      </p:cBhvr>
                                    </p:animEffect>
                                  </p:childTnLst>
                                </p:cTn>
                              </p:par>
                              <p:par>
                                <p:cTn id="8" presetID="10" presetClass="entr" presetSubtype="0" fill="hold" nodeType="withEffect">
                                  <p:stCondLst>
                                    <p:cond delay="0"/>
                                  </p:stCondLst>
                                  <p:childTnLst>
                                    <p:set>
                                      <p:cBhvr>
                                        <p:cTn id="9" dur="1" fill="hold">
                                          <p:stCondLst>
                                            <p:cond delay="0"/>
                                          </p:stCondLst>
                                        </p:cTn>
                                        <p:tgtEl>
                                          <p:spTgt spid="10253"/>
                                        </p:tgtEl>
                                        <p:attrNameLst>
                                          <p:attrName>style.visibility</p:attrName>
                                        </p:attrNameLst>
                                      </p:cBhvr>
                                      <p:to>
                                        <p:strVal val="visible"/>
                                      </p:to>
                                    </p:set>
                                    <p:animEffect transition="in" filter="fade">
                                      <p:cBhvr>
                                        <p:cTn id="10" dur="500"/>
                                        <p:tgtEl>
                                          <p:spTgt spid="102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1"/>
                                        </p:tgtEl>
                                        <p:attrNameLst>
                                          <p:attrName>style.visibility</p:attrName>
                                        </p:attrNameLst>
                                      </p:cBhvr>
                                      <p:to>
                                        <p:strVal val="visible"/>
                                      </p:to>
                                    </p:set>
                                    <p:animEffect transition="in" filter="fade">
                                      <p:cBhvr>
                                        <p:cTn id="15" dur="500"/>
                                        <p:tgtEl>
                                          <p:spTgt spid="1026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4"/>
                                        </p:tgtEl>
                                        <p:attrNameLst>
                                          <p:attrName>style.visibility</p:attrName>
                                        </p:attrNameLst>
                                      </p:cBhvr>
                                      <p:to>
                                        <p:strVal val="visible"/>
                                      </p:to>
                                    </p:set>
                                    <p:animEffect transition="in" filter="fade">
                                      <p:cBhvr>
                                        <p:cTn id="20" dur="500"/>
                                        <p:tgtEl>
                                          <p:spTgt spid="10244"/>
                                        </p:tgtEl>
                                      </p:cBhvr>
                                    </p:animEffect>
                                  </p:childTnLst>
                                </p:cTn>
                              </p:par>
                              <p:par>
                                <p:cTn id="21" presetID="10" presetClass="entr" presetSubtype="0" fill="hold" nodeType="with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fade">
                                      <p:cBhvr>
                                        <p:cTn id="23" dur="500"/>
                                        <p:tgtEl>
                                          <p:spTgt spid="10245"/>
                                        </p:tgtEl>
                                      </p:cBhvr>
                                    </p:animEffect>
                                  </p:childTnLst>
                                </p:cTn>
                              </p:par>
                              <p:par>
                                <p:cTn id="24" presetID="10" presetClass="entr" presetSubtype="0" fill="hold" nodeType="with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fade">
                                      <p:cBhvr>
                                        <p:cTn id="26" dur="500"/>
                                        <p:tgtEl>
                                          <p:spTgt spid="10246"/>
                                        </p:tgtEl>
                                      </p:cBhvr>
                                    </p:animEffect>
                                  </p:childTnLst>
                                </p:cTn>
                              </p:par>
                              <p:par>
                                <p:cTn id="27" presetID="10" presetClass="entr" presetSubtype="0" fill="hold" nodeType="with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fade">
                                      <p:cBhvr>
                                        <p:cTn id="29" dur="500"/>
                                        <p:tgtEl>
                                          <p:spTgt spid="10247"/>
                                        </p:tgtEl>
                                      </p:cBhvr>
                                    </p:animEffect>
                                  </p:childTnLst>
                                </p:cTn>
                              </p:par>
                              <p:par>
                                <p:cTn id="30" presetID="10" presetClass="entr" presetSubtype="0" fill="hold" nodeType="withEffect">
                                  <p:stCondLst>
                                    <p:cond delay="0"/>
                                  </p:stCondLst>
                                  <p:childTnLst>
                                    <p:set>
                                      <p:cBhvr>
                                        <p:cTn id="31" dur="1" fill="hold">
                                          <p:stCondLst>
                                            <p:cond delay="0"/>
                                          </p:stCondLst>
                                        </p:cTn>
                                        <p:tgtEl>
                                          <p:spTgt spid="10248"/>
                                        </p:tgtEl>
                                        <p:attrNameLst>
                                          <p:attrName>style.visibility</p:attrName>
                                        </p:attrNameLst>
                                      </p:cBhvr>
                                      <p:to>
                                        <p:strVal val="visible"/>
                                      </p:to>
                                    </p:set>
                                    <p:animEffect transition="in" filter="fade">
                                      <p:cBhvr>
                                        <p:cTn id="32" dur="500"/>
                                        <p:tgtEl>
                                          <p:spTgt spid="10248"/>
                                        </p:tgtEl>
                                      </p:cBhvr>
                                    </p:animEffect>
                                  </p:childTnLst>
                                </p:cTn>
                              </p:par>
                              <p:par>
                                <p:cTn id="33" presetID="10" presetClass="entr" presetSubtype="0" fill="hold" nodeType="withEffect">
                                  <p:stCondLst>
                                    <p:cond delay="0"/>
                                  </p:stCondLst>
                                  <p:childTnLst>
                                    <p:set>
                                      <p:cBhvr>
                                        <p:cTn id="34" dur="1" fill="hold">
                                          <p:stCondLst>
                                            <p:cond delay="0"/>
                                          </p:stCondLst>
                                        </p:cTn>
                                        <p:tgtEl>
                                          <p:spTgt spid="10249"/>
                                        </p:tgtEl>
                                        <p:attrNameLst>
                                          <p:attrName>style.visibility</p:attrName>
                                        </p:attrNameLst>
                                      </p:cBhvr>
                                      <p:to>
                                        <p:strVal val="visible"/>
                                      </p:to>
                                    </p:set>
                                    <p:animEffect transition="in" filter="fade">
                                      <p:cBhvr>
                                        <p:cTn id="35" dur="500"/>
                                        <p:tgtEl>
                                          <p:spTgt spid="102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50"/>
                                        </p:tgtEl>
                                        <p:attrNameLst>
                                          <p:attrName>style.visibility</p:attrName>
                                        </p:attrNameLst>
                                      </p:cBhvr>
                                      <p:to>
                                        <p:strVal val="visible"/>
                                      </p:to>
                                    </p:set>
                                    <p:animEffect transition="in" filter="fade">
                                      <p:cBhvr>
                                        <p:cTn id="40" dur="500"/>
                                        <p:tgtEl>
                                          <p:spTgt spid="10250"/>
                                        </p:tgtEl>
                                      </p:cBhvr>
                                    </p:animEffect>
                                  </p:childTnLst>
                                </p:cTn>
                              </p:par>
                              <p:par>
                                <p:cTn id="41" presetID="10" presetClass="entr" presetSubtype="0" fill="hold" nodeType="withEffect">
                                  <p:stCondLst>
                                    <p:cond delay="0"/>
                                  </p:stCondLst>
                                  <p:childTnLst>
                                    <p:set>
                                      <p:cBhvr>
                                        <p:cTn id="42" dur="1" fill="hold">
                                          <p:stCondLst>
                                            <p:cond delay="0"/>
                                          </p:stCondLst>
                                        </p:cTn>
                                        <p:tgtEl>
                                          <p:spTgt spid="10260"/>
                                        </p:tgtEl>
                                        <p:attrNameLst>
                                          <p:attrName>style.visibility</p:attrName>
                                        </p:attrNameLst>
                                      </p:cBhvr>
                                      <p:to>
                                        <p:strVal val="visible"/>
                                      </p:to>
                                    </p:set>
                                    <p:animEffect transition="in" filter="fade">
                                      <p:cBhvr>
                                        <p:cTn id="43" dur="500"/>
                                        <p:tgtEl>
                                          <p:spTgt spid="1026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42"/>
                                        </p:tgtEl>
                                        <p:attrNameLst>
                                          <p:attrName>style.visibility</p:attrName>
                                        </p:attrNameLst>
                                      </p:cBhvr>
                                      <p:to>
                                        <p:strVal val="visible"/>
                                      </p:to>
                                    </p:set>
                                    <p:animEffect transition="in" filter="fade">
                                      <p:cBhvr>
                                        <p:cTn id="48" dur="500"/>
                                        <p:tgtEl>
                                          <p:spTgt spid="102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254"/>
                                        </p:tgtEl>
                                        <p:attrNameLst>
                                          <p:attrName>style.visibility</p:attrName>
                                        </p:attrNameLst>
                                      </p:cBhvr>
                                      <p:to>
                                        <p:strVal val="visible"/>
                                      </p:to>
                                    </p:set>
                                    <p:animEffect transition="in" filter="fade">
                                      <p:cBhvr>
                                        <p:cTn id="51" dur="500"/>
                                        <p:tgtEl>
                                          <p:spTgt spid="10254"/>
                                        </p:tgtEl>
                                      </p:cBhvr>
                                    </p:animEffect>
                                  </p:childTnLst>
                                </p:cTn>
                              </p:par>
                              <p:par>
                                <p:cTn id="52" presetID="10" presetClass="entr" presetSubtype="0" fill="hold" nodeType="withEffect">
                                  <p:stCondLst>
                                    <p:cond delay="0"/>
                                  </p:stCondLst>
                                  <p:childTnLst>
                                    <p:set>
                                      <p:cBhvr>
                                        <p:cTn id="53" dur="1" fill="hold">
                                          <p:stCondLst>
                                            <p:cond delay="0"/>
                                          </p:stCondLst>
                                        </p:cTn>
                                        <p:tgtEl>
                                          <p:spTgt spid="10255"/>
                                        </p:tgtEl>
                                        <p:attrNameLst>
                                          <p:attrName>style.visibility</p:attrName>
                                        </p:attrNameLst>
                                      </p:cBhvr>
                                      <p:to>
                                        <p:strVal val="visible"/>
                                      </p:to>
                                    </p:set>
                                    <p:animEffect transition="in" filter="fade">
                                      <p:cBhvr>
                                        <p:cTn id="54" dur="500"/>
                                        <p:tgtEl>
                                          <p:spTgt spid="10255"/>
                                        </p:tgtEl>
                                      </p:cBhvr>
                                    </p:animEffect>
                                  </p:childTnLst>
                                </p:cTn>
                              </p:par>
                              <p:par>
                                <p:cTn id="55" presetID="10" presetClass="entr" presetSubtype="0" fill="hold" nodeType="withEffect">
                                  <p:stCondLst>
                                    <p:cond delay="0"/>
                                  </p:stCondLst>
                                  <p:childTnLst>
                                    <p:set>
                                      <p:cBhvr>
                                        <p:cTn id="56" dur="1" fill="hold">
                                          <p:stCondLst>
                                            <p:cond delay="0"/>
                                          </p:stCondLst>
                                        </p:cTn>
                                        <p:tgtEl>
                                          <p:spTgt spid="10256"/>
                                        </p:tgtEl>
                                        <p:attrNameLst>
                                          <p:attrName>style.visibility</p:attrName>
                                        </p:attrNameLst>
                                      </p:cBhvr>
                                      <p:to>
                                        <p:strVal val="visible"/>
                                      </p:to>
                                    </p:set>
                                    <p:animEffect transition="in" filter="fade">
                                      <p:cBhvr>
                                        <p:cTn id="57" dur="500"/>
                                        <p:tgtEl>
                                          <p:spTgt spid="1025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257"/>
                                        </p:tgtEl>
                                        <p:attrNameLst>
                                          <p:attrName>style.visibility</p:attrName>
                                        </p:attrNameLst>
                                      </p:cBhvr>
                                      <p:to>
                                        <p:strVal val="visible"/>
                                      </p:to>
                                    </p:set>
                                    <p:animEffect transition="in" filter="fade">
                                      <p:cBhvr>
                                        <p:cTn id="60" dur="500"/>
                                        <p:tgtEl>
                                          <p:spTgt spid="10257"/>
                                        </p:tgtEl>
                                      </p:cBhvr>
                                    </p:animEffect>
                                  </p:childTnLst>
                                </p:cTn>
                              </p:par>
                              <p:par>
                                <p:cTn id="61" presetID="10" presetClass="entr" presetSubtype="0" fill="hold" nodeType="withEffect">
                                  <p:stCondLst>
                                    <p:cond delay="0"/>
                                  </p:stCondLst>
                                  <p:childTnLst>
                                    <p:set>
                                      <p:cBhvr>
                                        <p:cTn id="62" dur="1" fill="hold">
                                          <p:stCondLst>
                                            <p:cond delay="0"/>
                                          </p:stCondLst>
                                        </p:cTn>
                                        <p:tgtEl>
                                          <p:spTgt spid="10258"/>
                                        </p:tgtEl>
                                        <p:attrNameLst>
                                          <p:attrName>style.visibility</p:attrName>
                                        </p:attrNameLst>
                                      </p:cBhvr>
                                      <p:to>
                                        <p:strVal val="visible"/>
                                      </p:to>
                                    </p:set>
                                    <p:animEffect transition="in" filter="fade">
                                      <p:cBhvr>
                                        <p:cTn id="63" dur="500"/>
                                        <p:tgtEl>
                                          <p:spTgt spid="102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0257"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p:cNvPicPr>
            <a:picLocks noChangeAspect="1" noChangeArrowheads="1"/>
          </p:cNvPicPr>
          <p:nvPr/>
        </p:nvPicPr>
        <p:blipFill>
          <a:blip r:embed="rId3" cstate="print"/>
          <a:srcRect/>
          <a:stretch>
            <a:fillRect/>
          </a:stretch>
        </p:blipFill>
        <p:spPr bwMode="auto">
          <a:xfrm>
            <a:off x="3779838" y="4719638"/>
            <a:ext cx="1212850" cy="503237"/>
          </a:xfrm>
          <a:prstGeom prst="rect">
            <a:avLst/>
          </a:prstGeom>
          <a:noFill/>
          <a:ln w="9525">
            <a:noFill/>
            <a:miter lim="800000"/>
            <a:headEnd/>
            <a:tailEnd/>
          </a:ln>
        </p:spPr>
      </p:pic>
      <p:sp>
        <p:nvSpPr>
          <p:cNvPr id="11267" name="TextBox 2"/>
          <p:cNvSpPr txBox="1">
            <a:spLocks noChangeArrowheads="1"/>
          </p:cNvSpPr>
          <p:nvPr/>
        </p:nvSpPr>
        <p:spPr bwMode="auto">
          <a:xfrm>
            <a:off x="211138" y="260350"/>
            <a:ext cx="3457575" cy="461963"/>
          </a:xfrm>
          <a:prstGeom prst="rect">
            <a:avLst/>
          </a:prstGeom>
          <a:noFill/>
          <a:ln w="9525">
            <a:noFill/>
            <a:miter lim="800000"/>
            <a:headEnd/>
            <a:tailEnd/>
          </a:ln>
        </p:spPr>
        <p:txBody>
          <a:bodyPr>
            <a:spAutoFit/>
          </a:bodyPr>
          <a:lstStyle/>
          <a:p>
            <a:r>
              <a:rPr lang="en-US" altLang="en-US" sz="2400" b="1">
                <a:solidFill>
                  <a:schemeClr val="bg1"/>
                </a:solidFill>
              </a:rPr>
              <a:t>Clinical Audit</a:t>
            </a:r>
            <a:endParaRPr lang="en-GB" altLang="en-US" sz="2400" b="1">
              <a:solidFill>
                <a:schemeClr val="bg1"/>
              </a:solidFill>
            </a:endParaRPr>
          </a:p>
        </p:txBody>
      </p:sp>
      <p:sp>
        <p:nvSpPr>
          <p:cNvPr id="3" name="TextBox 2"/>
          <p:cNvSpPr txBox="1"/>
          <p:nvPr/>
        </p:nvSpPr>
        <p:spPr>
          <a:xfrm>
            <a:off x="95250" y="1052513"/>
            <a:ext cx="3273425" cy="1016000"/>
          </a:xfrm>
          <a:prstGeom prst="rect">
            <a:avLst/>
          </a:prstGeom>
          <a:solidFill>
            <a:schemeClr val="accent2">
              <a:lumMod val="75000"/>
              <a:alpha val="85000"/>
            </a:schemeClr>
          </a:solidFill>
        </p:spPr>
        <p:txBody>
          <a:bodyPr>
            <a:spAutoFit/>
          </a:bodyPr>
          <a:lstStyle/>
          <a:p>
            <a:pPr>
              <a:lnSpc>
                <a:spcPts val="1800"/>
              </a:lnSpc>
              <a:defRPr/>
            </a:pPr>
            <a:r>
              <a:rPr lang="en-GB" sz="1400" b="1" dirty="0">
                <a:solidFill>
                  <a:schemeClr val="bg1"/>
                </a:solidFill>
              </a:rPr>
              <a:t>Member States shall ensure that clinical audits are carried out in accordance with national procedures</a:t>
            </a:r>
          </a:p>
        </p:txBody>
      </p:sp>
      <p:pic>
        <p:nvPicPr>
          <p:cNvPr id="11269" name="Picture 2"/>
          <p:cNvPicPr>
            <a:picLocks noChangeAspect="1" noChangeArrowheads="1"/>
          </p:cNvPicPr>
          <p:nvPr/>
        </p:nvPicPr>
        <p:blipFill>
          <a:blip r:embed="rId4" cstate="print"/>
          <a:srcRect/>
          <a:stretch>
            <a:fillRect/>
          </a:stretch>
        </p:blipFill>
        <p:spPr bwMode="auto">
          <a:xfrm>
            <a:off x="95250" y="2190750"/>
            <a:ext cx="3273425" cy="2981325"/>
          </a:xfrm>
          <a:prstGeom prst="rect">
            <a:avLst/>
          </a:prstGeom>
          <a:noFill/>
          <a:ln w="9525">
            <a:noFill/>
            <a:miter lim="800000"/>
            <a:headEnd/>
            <a:tailEnd/>
          </a:ln>
        </p:spPr>
      </p:pic>
      <p:pic>
        <p:nvPicPr>
          <p:cNvPr id="11270" name="Picture 3"/>
          <p:cNvPicPr>
            <a:picLocks noChangeAspect="1" noChangeArrowheads="1"/>
          </p:cNvPicPr>
          <p:nvPr/>
        </p:nvPicPr>
        <p:blipFill>
          <a:blip r:embed="rId5" cstate="print"/>
          <a:srcRect/>
          <a:stretch>
            <a:fillRect/>
          </a:stretch>
        </p:blipFill>
        <p:spPr bwMode="auto">
          <a:xfrm>
            <a:off x="103188" y="5300663"/>
            <a:ext cx="5116512" cy="987425"/>
          </a:xfrm>
          <a:prstGeom prst="rect">
            <a:avLst/>
          </a:prstGeom>
          <a:noFill/>
          <a:ln w="9525">
            <a:noFill/>
            <a:miter lim="800000"/>
            <a:headEnd/>
            <a:tailEnd/>
          </a:ln>
        </p:spPr>
      </p:pic>
      <p:pic>
        <p:nvPicPr>
          <p:cNvPr id="11271" name="Picture 4"/>
          <p:cNvPicPr>
            <a:picLocks noChangeAspect="1" noChangeArrowheads="1"/>
          </p:cNvPicPr>
          <p:nvPr/>
        </p:nvPicPr>
        <p:blipFill>
          <a:blip r:embed="rId6" cstate="print"/>
          <a:srcRect/>
          <a:stretch>
            <a:fillRect/>
          </a:stretch>
        </p:blipFill>
        <p:spPr bwMode="auto">
          <a:xfrm>
            <a:off x="3403600" y="1268413"/>
            <a:ext cx="5740400" cy="1138237"/>
          </a:xfrm>
          <a:prstGeom prst="rect">
            <a:avLst/>
          </a:prstGeom>
          <a:noFill/>
          <a:ln w="9525">
            <a:noFill/>
            <a:miter lim="800000"/>
            <a:headEnd/>
            <a:tailEnd/>
          </a:ln>
        </p:spPr>
      </p:pic>
      <p:pic>
        <p:nvPicPr>
          <p:cNvPr id="11272" name="Picture 6"/>
          <p:cNvPicPr>
            <a:picLocks noChangeAspect="1" noChangeArrowheads="1"/>
          </p:cNvPicPr>
          <p:nvPr/>
        </p:nvPicPr>
        <p:blipFill>
          <a:blip r:embed="rId7" cstate="print"/>
          <a:srcRect/>
          <a:stretch>
            <a:fillRect/>
          </a:stretch>
        </p:blipFill>
        <p:spPr bwMode="auto">
          <a:xfrm>
            <a:off x="5562600" y="4673600"/>
            <a:ext cx="3041650" cy="2068513"/>
          </a:xfrm>
          <a:prstGeom prst="rect">
            <a:avLst/>
          </a:prstGeom>
          <a:noFill/>
          <a:ln w="9525">
            <a:noFill/>
            <a:miter lim="800000"/>
            <a:headEnd/>
            <a:tailEnd/>
          </a:ln>
        </p:spPr>
      </p:pic>
      <p:pic>
        <p:nvPicPr>
          <p:cNvPr id="11273" name="Picture 8"/>
          <p:cNvPicPr>
            <a:picLocks noChangeAspect="1" noChangeArrowheads="1"/>
          </p:cNvPicPr>
          <p:nvPr/>
        </p:nvPicPr>
        <p:blipFill>
          <a:blip r:embed="rId8" cstate="print"/>
          <a:srcRect/>
          <a:stretch>
            <a:fillRect/>
          </a:stretch>
        </p:blipFill>
        <p:spPr bwMode="auto">
          <a:xfrm>
            <a:off x="6084888" y="2316163"/>
            <a:ext cx="3059112" cy="2357437"/>
          </a:xfrm>
          <a:prstGeom prst="rect">
            <a:avLst/>
          </a:prstGeom>
          <a:noFill/>
          <a:ln w="9525">
            <a:noFill/>
            <a:miter lim="800000"/>
            <a:headEnd/>
            <a:tailEnd/>
          </a:ln>
        </p:spPr>
      </p:pic>
      <p:pic>
        <p:nvPicPr>
          <p:cNvPr id="11274" name="Picture 13"/>
          <p:cNvPicPr>
            <a:picLocks noChangeAspect="1" noChangeArrowheads="1"/>
          </p:cNvPicPr>
          <p:nvPr/>
        </p:nvPicPr>
        <p:blipFill>
          <a:blip r:embed="rId9" cstate="print"/>
          <a:srcRect/>
          <a:stretch>
            <a:fillRect/>
          </a:stretch>
        </p:blipFill>
        <p:spPr bwMode="auto">
          <a:xfrm>
            <a:off x="3403600" y="2406650"/>
            <a:ext cx="2681288" cy="2328863"/>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par>
                                <p:cTn id="8" presetID="10" presetClass="entr" presetSubtype="0"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fade">
                                      <p:cBhvr>
                                        <p:cTn id="10" dur="500"/>
                                        <p:tgtEl>
                                          <p:spTgt spid="112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271"/>
                                        </p:tgtEl>
                                        <p:attrNameLst>
                                          <p:attrName>style.visibility</p:attrName>
                                        </p:attrNameLst>
                                      </p:cBhvr>
                                      <p:to>
                                        <p:strVal val="visible"/>
                                      </p:to>
                                    </p:set>
                                    <p:animEffect transition="in" filter="fade">
                                      <p:cBhvr>
                                        <p:cTn id="15" dur="500"/>
                                        <p:tgtEl>
                                          <p:spTgt spid="112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274"/>
                                        </p:tgtEl>
                                        <p:attrNameLst>
                                          <p:attrName>style.visibility</p:attrName>
                                        </p:attrNameLst>
                                      </p:cBhvr>
                                      <p:to>
                                        <p:strVal val="visible"/>
                                      </p:to>
                                    </p:set>
                                    <p:animEffect transition="in" filter="fade">
                                      <p:cBhvr>
                                        <p:cTn id="20" dur="500"/>
                                        <p:tgtEl>
                                          <p:spTgt spid="11274"/>
                                        </p:tgtEl>
                                      </p:cBhvr>
                                    </p:animEffect>
                                  </p:childTnLst>
                                </p:cTn>
                              </p:par>
                              <p:par>
                                <p:cTn id="21" presetID="10" presetClass="entr" presetSubtype="0" fill="hold" nodeType="with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fade">
                                      <p:cBhvr>
                                        <p:cTn id="23" dur="500"/>
                                        <p:tgtEl>
                                          <p:spTgt spid="11266"/>
                                        </p:tgtEl>
                                      </p:cBhvr>
                                    </p:animEffect>
                                  </p:childTnLst>
                                </p:cTn>
                              </p:par>
                              <p:par>
                                <p:cTn id="24" presetID="10" presetClass="entr" presetSubtype="0" fill="hold" nodeType="withEffect">
                                  <p:stCondLst>
                                    <p:cond delay="0"/>
                                  </p:stCondLst>
                                  <p:childTnLst>
                                    <p:set>
                                      <p:cBhvr>
                                        <p:cTn id="25" dur="1" fill="hold">
                                          <p:stCondLst>
                                            <p:cond delay="0"/>
                                          </p:stCondLst>
                                        </p:cTn>
                                        <p:tgtEl>
                                          <p:spTgt spid="11272"/>
                                        </p:tgtEl>
                                        <p:attrNameLst>
                                          <p:attrName>style.visibility</p:attrName>
                                        </p:attrNameLst>
                                      </p:cBhvr>
                                      <p:to>
                                        <p:strVal val="visible"/>
                                      </p:to>
                                    </p:set>
                                    <p:animEffect transition="in" filter="fade">
                                      <p:cBhvr>
                                        <p:cTn id="26" dur="500"/>
                                        <p:tgtEl>
                                          <p:spTgt spid="11272"/>
                                        </p:tgtEl>
                                      </p:cBhvr>
                                    </p:animEffect>
                                  </p:childTnLst>
                                </p:cTn>
                              </p:par>
                              <p:par>
                                <p:cTn id="27" presetID="10" presetClass="entr" presetSubtype="0" fill="hold" nodeType="withEffect">
                                  <p:stCondLst>
                                    <p:cond delay="0"/>
                                  </p:stCondLst>
                                  <p:childTnLst>
                                    <p:set>
                                      <p:cBhvr>
                                        <p:cTn id="28" dur="1" fill="hold">
                                          <p:stCondLst>
                                            <p:cond delay="0"/>
                                          </p:stCondLst>
                                        </p:cTn>
                                        <p:tgtEl>
                                          <p:spTgt spid="11273"/>
                                        </p:tgtEl>
                                        <p:attrNameLst>
                                          <p:attrName>style.visibility</p:attrName>
                                        </p:attrNameLst>
                                      </p:cBhvr>
                                      <p:to>
                                        <p:strVal val="visible"/>
                                      </p:to>
                                    </p:set>
                                    <p:animEffect transition="in" filter="fade">
                                      <p:cBhvr>
                                        <p:cTn id="29"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6826</TotalTime>
  <Words>1610</Words>
  <Application>Microsoft Office PowerPoint</Application>
  <PresentationFormat>Apresentação no Ecrã (4:3)</PresentationFormat>
  <Paragraphs>201</Paragraphs>
  <Slides>14</Slides>
  <Notes>13</Notes>
  <HiddenSlides>0</HiddenSlides>
  <MMClips>0</MMClips>
  <ScaleCrop>false</ScaleCrop>
  <HeadingPairs>
    <vt:vector size="4" baseType="variant">
      <vt:variant>
        <vt:lpstr>Tema</vt:lpstr>
      </vt:variant>
      <vt:variant>
        <vt:i4>1</vt:i4>
      </vt:variant>
      <vt:variant>
        <vt:lpstr>Títulos dos diapositivos</vt:lpstr>
      </vt:variant>
      <vt:variant>
        <vt:i4>14</vt:i4>
      </vt:variant>
    </vt:vector>
  </HeadingPairs>
  <TitlesOfParts>
    <vt:vector size="15" baseType="lpstr">
      <vt:lpstr>2_Office Theme</vt:lpstr>
      <vt:lpstr>Implementation of Euratom Basic Safety Standards into Radiological Practice In Focus: Justification</vt:lpstr>
      <vt:lpstr>Diapositivo 2</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vector>
  </TitlesOfParts>
  <Manager>Fabien DONGRADI</Manager>
  <Company>Mostra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DG TREN</dc:title>
  <dc:subject>NEW GUIDELINES</dc:subject>
  <dc:creator>Kathy</dc:creator>
  <cp:lastModifiedBy>sgoncalves</cp:lastModifiedBy>
  <cp:revision>633</cp:revision>
  <dcterms:created xsi:type="dcterms:W3CDTF">2007-06-05T10:53:32Z</dcterms:created>
  <dcterms:modified xsi:type="dcterms:W3CDTF">2015-09-11T13:07:47Z</dcterms:modified>
</cp:coreProperties>
</file>