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76" r:id="rId1"/>
  </p:sldMasterIdLst>
  <p:notesMasterIdLst>
    <p:notesMasterId r:id="rId14"/>
  </p:notesMasterIdLst>
  <p:handoutMasterIdLst>
    <p:handoutMasterId r:id="rId15"/>
  </p:handoutMasterIdLst>
  <p:sldIdLst>
    <p:sldId id="374" r:id="rId2"/>
    <p:sldId id="404" r:id="rId3"/>
    <p:sldId id="405" r:id="rId4"/>
    <p:sldId id="420" r:id="rId5"/>
    <p:sldId id="417" r:id="rId6"/>
    <p:sldId id="416" r:id="rId7"/>
    <p:sldId id="406" r:id="rId8"/>
    <p:sldId id="421" r:id="rId9"/>
    <p:sldId id="407" r:id="rId10"/>
    <p:sldId id="408" r:id="rId11"/>
    <p:sldId id="422" r:id="rId12"/>
    <p:sldId id="363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87097" autoAdjust="0"/>
  </p:normalViewPr>
  <p:slideViewPr>
    <p:cSldViewPr>
      <p:cViewPr varScale="1">
        <p:scale>
          <a:sx n="64" d="100"/>
          <a:sy n="64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528" y="2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43C33B6C-FBDD-4366-A53A-8E96F546BEA9}" type="datetimeFigureOut">
              <a:rPr lang="en-US"/>
              <a:pPr>
                <a:defRPr/>
              </a:pPr>
              <a:t>9/11/2015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551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528" y="9721551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696EADA-213A-45F5-B748-54F2B8537DEB}" type="slidenum">
              <a:rPr lang="en-CA"/>
              <a:pPr>
                <a:defRPr/>
              </a:pPr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352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528" y="2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DB9FDAB4-4B80-4394-8184-170DAAA6F306}" type="datetimeFigureOut">
              <a:rPr lang="en-US"/>
              <a:pPr>
                <a:defRPr/>
              </a:pPr>
              <a:t>9/11/2015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3" tIns="49516" rIns="99033" bIns="49516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166" y="4861887"/>
            <a:ext cx="5678970" cy="4604243"/>
          </a:xfrm>
          <a:prstGeom prst="rect">
            <a:avLst/>
          </a:prstGeom>
        </p:spPr>
        <p:txBody>
          <a:bodyPr vert="horz" lIns="99033" tIns="49516" rIns="99033" bIns="495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551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528" y="9721551"/>
            <a:ext cx="3076598" cy="510841"/>
          </a:xfrm>
          <a:prstGeom prst="rect">
            <a:avLst/>
          </a:prstGeom>
        </p:spPr>
        <p:txBody>
          <a:bodyPr vert="horz" lIns="99033" tIns="49516" rIns="99033" bIns="495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76C55EC-4F01-44C8-BF74-A79905A8F494}" type="slidenum">
              <a:rPr lang="en-CA"/>
              <a:pPr>
                <a:defRPr/>
              </a:pPr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420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1175" indent="-292759">
              <a:defRPr>
                <a:solidFill>
                  <a:schemeClr val="tx1"/>
                </a:solidFill>
                <a:latin typeface="Arial" charset="0"/>
              </a:defRPr>
            </a:lvl2pPr>
            <a:lvl3pPr marL="1171037" indent="-234208">
              <a:defRPr>
                <a:solidFill>
                  <a:schemeClr val="tx1"/>
                </a:solidFill>
                <a:latin typeface="Arial" charset="0"/>
              </a:defRPr>
            </a:lvl3pPr>
            <a:lvl4pPr marL="1639452" indent="-234208">
              <a:defRPr>
                <a:solidFill>
                  <a:schemeClr val="tx1"/>
                </a:solidFill>
                <a:latin typeface="Arial" charset="0"/>
              </a:defRPr>
            </a:lvl4pPr>
            <a:lvl5pPr marL="2107867" indent="-234208">
              <a:defRPr>
                <a:solidFill>
                  <a:schemeClr val="tx1"/>
                </a:solidFill>
                <a:latin typeface="Arial" charset="0"/>
              </a:defRPr>
            </a:lvl5pPr>
            <a:lvl6pPr marL="2576281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44696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13111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81526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0083EE-3BCA-4BD0-8DF6-8530763649CC}" type="slidenum">
              <a:rPr lang="en-CA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72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1175" indent="-292759">
              <a:defRPr>
                <a:solidFill>
                  <a:schemeClr val="tx1"/>
                </a:solidFill>
                <a:latin typeface="Arial" charset="0"/>
              </a:defRPr>
            </a:lvl2pPr>
            <a:lvl3pPr marL="1171037" indent="-234208">
              <a:defRPr>
                <a:solidFill>
                  <a:schemeClr val="tx1"/>
                </a:solidFill>
                <a:latin typeface="Arial" charset="0"/>
              </a:defRPr>
            </a:lvl3pPr>
            <a:lvl4pPr marL="1639452" indent="-234208">
              <a:defRPr>
                <a:solidFill>
                  <a:schemeClr val="tx1"/>
                </a:solidFill>
                <a:latin typeface="Arial" charset="0"/>
              </a:defRPr>
            </a:lvl4pPr>
            <a:lvl5pPr marL="2107867" indent="-234208">
              <a:defRPr>
                <a:solidFill>
                  <a:schemeClr val="tx1"/>
                </a:solidFill>
                <a:latin typeface="Arial" charset="0"/>
              </a:defRPr>
            </a:lvl5pPr>
            <a:lvl6pPr marL="2576281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44696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13111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81526" indent="-23420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C2DF54-2627-47E6-A83A-74B0D407356C}" type="slidenum">
              <a:rPr lang="en-CA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" y="-1"/>
            <a:ext cx="9141465" cy="6859901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3200400"/>
            <a:ext cx="8382000" cy="1588"/>
          </a:xfrm>
          <a:prstGeom prst="line">
            <a:avLst/>
          </a:prstGeom>
          <a:ln w="254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/>
          </p:nvPr>
        </p:nvSpPr>
        <p:spPr>
          <a:xfrm>
            <a:off x="533400" y="5257800"/>
            <a:ext cx="7848600" cy="838200"/>
          </a:xfrm>
        </p:spPr>
        <p:txBody>
          <a:bodyPr>
            <a:normAutofit/>
          </a:bodyPr>
          <a:lstStyle>
            <a:lvl1pPr algn="r">
              <a:buNone/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526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000" b="1" cap="none" baseline="0" dirty="0">
                <a:ln w="635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A7019-14BD-4A65-887B-5F9FDC780F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5" name="Picture 13" descr="ICRP Logo and Title.gif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652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FA2FD-B014-469B-A9B1-DD8B879006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5" name="Picture 13" descr="ICRP Logo and Title.gif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92713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724400"/>
          </a:xfrm>
        </p:spPr>
        <p:txBody>
          <a:bodyPr/>
          <a:lstStyle>
            <a:lvl1pPr>
              <a:defRPr sz="2200" b="1"/>
            </a:lvl1pPr>
            <a:lvl2pPr>
              <a:defRPr sz="21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0"/>
          </p:nvPr>
        </p:nvSpPr>
        <p:spPr>
          <a:xfrm>
            <a:off x="8534400" y="6448202"/>
            <a:ext cx="457200" cy="25739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FFDF3-5890-479E-AA08-62A4F1D9DCFE}" type="slidenum">
              <a:rPr lang="en-CA"/>
              <a:pPr>
                <a:defRPr/>
              </a:pPr>
              <a:t>‹nº›</a:t>
            </a:fld>
            <a:endParaRPr lang="en-CA" dirty="0"/>
          </a:p>
        </p:txBody>
      </p:sp>
      <p:pic>
        <p:nvPicPr>
          <p:cNvPr id="6" name="Picture 13" descr="ICRP Logo and Title.gif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26876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04800" y="457200"/>
            <a:ext cx="2438400" cy="5638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266700" y="3162300"/>
            <a:ext cx="6326188" cy="1588"/>
          </a:xfrm>
          <a:prstGeom prst="line">
            <a:avLst/>
          </a:prstGeom>
          <a:ln w="254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4352"/>
            <a:ext cx="22860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676400"/>
            <a:ext cx="2286000" cy="4343400"/>
          </a:xfrm>
        </p:spPr>
        <p:txBody>
          <a:bodyPr lIns="18288" rIns="18288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0" y="533400"/>
            <a:ext cx="5638800" cy="57912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1EA6A-A152-4362-82E5-F40573E11958}" type="slidenum">
              <a:rPr lang="en-CA"/>
              <a:pPr>
                <a:defRPr/>
              </a:pPr>
              <a:t>‹nº›</a:t>
            </a:fld>
            <a:endParaRPr lang="en-CA"/>
          </a:p>
        </p:txBody>
      </p:sp>
      <p:pic>
        <p:nvPicPr>
          <p:cNvPr id="8" name="Picture 13" descr="ICRP Logo and Title.gif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6418263"/>
            <a:ext cx="381158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48397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10000">
              <a:schemeClr val="accent1">
                <a:tint val="44500"/>
                <a:satMod val="160000"/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  <a:lumMod val="0"/>
                <a:lumOff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0" rIns="0" bIns="0" anchor="ctr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extrusionClr>
                <a:schemeClr val="tx1"/>
              </a:extrusion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34400" y="6477000"/>
            <a:ext cx="533400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F5C72D-202D-4325-ABA2-6A0971C5D17F}" type="slidenum">
              <a:rPr lang="en-CA"/>
              <a:pPr>
                <a:defRPr/>
              </a:pPr>
              <a:t>‹nº›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098" r:id="rId4"/>
    <p:sldLayoutId id="2147484102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600" b="1" kern="1200" dirty="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8376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lvl="0" eaLnBrk="1" hangingPunct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</a:rPr>
              <a:t>Diagnostic reference levels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</a:rPr>
              <a:t>in Medical Imaging. Concept and practice</a:t>
            </a:r>
            <a:endParaRPr lang="en-CA" altLang="en-US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ea typeface="+mj-ea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4343400"/>
            <a:ext cx="7848600" cy="1905000"/>
          </a:xfrm>
        </p:spPr>
        <p:txBody>
          <a:bodyPr>
            <a:noAutofit/>
          </a:bodyPr>
          <a:lstStyle/>
          <a:p>
            <a:pPr eaLnBrk="1" hangingPunct="1"/>
            <a:r>
              <a:rPr lang="en-CA" altLang="en-US" sz="2600" b="1" dirty="0">
                <a:solidFill>
                  <a:prstClr val="black"/>
                </a:solidFill>
                <a:latin typeface="Arial" charset="0"/>
                <a:cs typeface="Arial" charset="0"/>
              </a:rPr>
              <a:t>Eliseo Vano</a:t>
            </a:r>
          </a:p>
          <a:p>
            <a:pPr eaLnBrk="1" hangingPunct="1"/>
            <a:r>
              <a:rPr lang="en-CA" altLang="en-US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ICRP Committee 3</a:t>
            </a:r>
          </a:p>
          <a:p>
            <a:pPr eaLnBrk="1" hangingPunct="1"/>
            <a:r>
              <a:rPr lang="en-CA" altLang="en-US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Radiology Department. Faculty of Medicine</a:t>
            </a:r>
          </a:p>
          <a:p>
            <a:pPr eaLnBrk="1" hangingPunct="1"/>
            <a:r>
              <a:rPr lang="en-CA" altLang="en-US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Complutense University. Madrid. Spain</a:t>
            </a:r>
          </a:p>
          <a:p>
            <a:pPr eaLnBrk="1" hangingPunct="1"/>
            <a:r>
              <a:rPr lang="en-CA" altLang="en-US" sz="1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eliseov@med.ucm.es</a:t>
            </a:r>
            <a:endParaRPr lang="en-CA" alt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27502" t="49263"/>
          <a:stretch/>
        </p:blipFill>
        <p:spPr>
          <a:xfrm>
            <a:off x="152400" y="1903206"/>
            <a:ext cx="5038954" cy="1005191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28600"/>
            <a:ext cx="6691313" cy="1418881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ICRP document on DRLs (2)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05800" cy="4724400"/>
          </a:xfrm>
        </p:spPr>
        <p:txBody>
          <a:bodyPr/>
          <a:lstStyle/>
          <a:p>
            <a:r>
              <a:rPr lang="en-US" b="0" dirty="0" smtClean="0"/>
              <a:t>For </a:t>
            </a:r>
            <a:r>
              <a:rPr lang="en-US" b="0" dirty="0"/>
              <a:t>interventional procedures, </a:t>
            </a:r>
            <a:r>
              <a:rPr lang="en-US" dirty="0"/>
              <a:t>complexity of the procedure </a:t>
            </a:r>
            <a:r>
              <a:rPr lang="en-US" b="0" dirty="0"/>
              <a:t>may be considered in setting DRLs. </a:t>
            </a:r>
            <a:endParaRPr lang="en-US" b="0" dirty="0" smtClean="0"/>
          </a:p>
          <a:p>
            <a:r>
              <a:rPr lang="en-US" b="0" dirty="0" smtClean="0"/>
              <a:t>National </a:t>
            </a:r>
            <a:r>
              <a:rPr lang="en-US" b="0" dirty="0"/>
              <a:t>and regional DRLs should be </a:t>
            </a:r>
            <a:r>
              <a:rPr lang="en-US" dirty="0"/>
              <a:t>revised at regular intervals (3-5 years) or more frequently </a:t>
            </a:r>
            <a:r>
              <a:rPr lang="en-US" b="0" dirty="0"/>
              <a:t>when substantial changes in technology, new imaging protocols or post-processing of images become available.  </a:t>
            </a:r>
            <a:endParaRPr lang="en-US" b="0" dirty="0" smtClean="0"/>
          </a:p>
          <a:p>
            <a:r>
              <a:rPr lang="en-US" b="0" dirty="0" smtClean="0"/>
              <a:t>DRLs </a:t>
            </a:r>
            <a:r>
              <a:rPr lang="en-US" b="0" dirty="0"/>
              <a:t>shall </a:t>
            </a:r>
            <a:r>
              <a:rPr lang="en-US" dirty="0"/>
              <a:t>not be used for individual patients </a:t>
            </a:r>
            <a:r>
              <a:rPr lang="en-US" b="0" dirty="0"/>
              <a:t>or as trigger (alert or alarm) levels for individual patients or individual examinations. </a:t>
            </a:r>
            <a:endParaRPr lang="en-US" b="0" dirty="0" smtClean="0"/>
          </a:p>
          <a:p>
            <a:r>
              <a:rPr lang="en-US" b="0" dirty="0"/>
              <a:t>The concept and proper use of DRLs should be </a:t>
            </a:r>
            <a:r>
              <a:rPr lang="en-US" dirty="0"/>
              <a:t>included in the education and </a:t>
            </a:r>
            <a:r>
              <a:rPr lang="en-US" dirty="0" smtClean="0"/>
              <a:t>training </a:t>
            </a:r>
            <a:r>
              <a:rPr lang="en-US" dirty="0" err="1" smtClean="0"/>
              <a:t>programmes</a:t>
            </a:r>
            <a:r>
              <a:rPr lang="en-US" b="0" dirty="0" smtClean="0"/>
              <a:t> </a:t>
            </a:r>
            <a:r>
              <a:rPr lang="en-US" b="0" dirty="0"/>
              <a:t>of the health professionals involved in medical imaging with </a:t>
            </a:r>
            <a:r>
              <a:rPr lang="en-US" b="0" dirty="0" smtClean="0"/>
              <a:t>ionizing radiation</a:t>
            </a:r>
            <a:r>
              <a:rPr lang="en-US" b="0" dirty="0"/>
              <a:t>.</a:t>
            </a:r>
            <a:endParaRPr lang="en-US" b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832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8382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Key points on Diagnostic Reference Levels</a:t>
            </a:r>
            <a:endParaRPr lang="en-GB" sz="3200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DRLs </a:t>
            </a:r>
            <a:r>
              <a:rPr lang="en-US" dirty="0" smtClean="0"/>
              <a:t>are an </a:t>
            </a:r>
            <a:r>
              <a:rPr lang="en-US" dirty="0">
                <a:solidFill>
                  <a:srgbClr val="C00000"/>
                </a:solidFill>
              </a:rPr>
              <a:t>effective tool that aids in </a:t>
            </a:r>
            <a:r>
              <a:rPr lang="en-US" dirty="0" err="1">
                <a:solidFill>
                  <a:srgbClr val="C00000"/>
                </a:solidFill>
              </a:rPr>
              <a:t>optimisation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of protection in the medical exposure of </a:t>
            </a:r>
            <a:r>
              <a:rPr lang="en-US" dirty="0" smtClean="0"/>
              <a:t>patients and should be part of education and training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>
                <a:solidFill>
                  <a:srgbClr val="C00000"/>
                </a:solidFill>
              </a:rPr>
              <a:t>two imaging modalities </a:t>
            </a:r>
            <a:r>
              <a:rPr lang="en-US" dirty="0"/>
              <a:t>are used for the same procedure (e.g. </a:t>
            </a:r>
            <a:r>
              <a:rPr lang="en-US" dirty="0" smtClean="0"/>
              <a:t>PET/CT) it </a:t>
            </a:r>
            <a:r>
              <a:rPr lang="en-US" dirty="0"/>
              <a:t>is appropriate to set </a:t>
            </a:r>
            <a:r>
              <a:rPr lang="en-US" dirty="0" smtClean="0"/>
              <a:t>DRLs </a:t>
            </a:r>
            <a:r>
              <a:rPr lang="en-US" dirty="0"/>
              <a:t>for both modalities </a:t>
            </a:r>
            <a:r>
              <a:rPr lang="en-US" dirty="0" smtClean="0"/>
              <a:t>independently.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National and regional DRLs should be </a:t>
            </a:r>
            <a:r>
              <a:rPr lang="en-US" dirty="0">
                <a:solidFill>
                  <a:srgbClr val="C00000"/>
                </a:solidFill>
              </a:rPr>
              <a:t>revised at regular intervals</a:t>
            </a:r>
            <a:r>
              <a:rPr lang="en-US" dirty="0"/>
              <a:t> (3-5 years) or more frequently when substantial </a:t>
            </a:r>
            <a:r>
              <a:rPr lang="en-US" dirty="0">
                <a:solidFill>
                  <a:srgbClr val="C00000"/>
                </a:solidFill>
              </a:rPr>
              <a:t>changes in technology</a:t>
            </a:r>
            <a:r>
              <a:rPr lang="en-US" dirty="0"/>
              <a:t>, new imaging protocols or post-processing of images become available.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a DRL value for any procedure is consistently exceeded, </a:t>
            </a:r>
            <a:r>
              <a:rPr lang="en-US" dirty="0">
                <a:solidFill>
                  <a:srgbClr val="C00000"/>
                </a:solidFill>
              </a:rPr>
              <a:t>appropriate corrective action </a:t>
            </a:r>
            <a:r>
              <a:rPr lang="en-US" dirty="0"/>
              <a:t>should be taken without undue delay.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FFDF3-5890-479E-AA08-62A4F1D9DCFE}" type="slidenum">
              <a:rPr lang="en-CA" smtClean="0"/>
              <a:pPr>
                <a:defRPr/>
              </a:pPr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0084875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Placeholder 17"/>
          <p:cNvSpPr>
            <a:spLocks noGrp="1"/>
          </p:cNvSpPr>
          <p:nvPr>
            <p:ph type="body" idx="1"/>
          </p:nvPr>
        </p:nvSpPr>
        <p:spPr>
          <a:xfrm>
            <a:off x="0" y="5181600"/>
            <a:ext cx="9144000" cy="533400"/>
          </a:xfrm>
        </p:spPr>
        <p:txBody>
          <a:bodyPr/>
          <a:lstStyle/>
          <a:p>
            <a:pPr algn="ctr" eaLnBrk="1" hangingPunct="1"/>
            <a:r>
              <a:rPr lang="en-US" altLang="en-US" u="sng" dirty="0" smtClean="0">
                <a:latin typeface="Arial" charset="0"/>
                <a:cs typeface="Arial" charset="0"/>
              </a:rPr>
              <a:t>www.icrp.org</a:t>
            </a:r>
            <a:endParaRPr lang="en-CA" altLang="en-US" u="sng" dirty="0" smtClean="0">
              <a:latin typeface="Arial" charset="0"/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234915" cy="342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67200" y="4648200"/>
            <a:ext cx="4698003" cy="1143000"/>
          </a:xfrm>
          <a:prstGeom prst="rect">
            <a:avLst/>
          </a:prstGeom>
        </p:spPr>
        <p:txBody>
          <a:bodyPr vert="horz" lIns="0" rIns="0" bIns="0" anchor="ctr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  <a:extrusionClr>
                <a:schemeClr val="tx1"/>
              </a:extrusion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www.ICRP.org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4 Título"/>
          <p:cNvSpPr>
            <a:spLocks noGrp="1"/>
          </p:cNvSpPr>
          <p:nvPr>
            <p:ph type="title"/>
          </p:nvPr>
        </p:nvSpPr>
        <p:spPr>
          <a:xfrm>
            <a:off x="2819400" y="609600"/>
            <a:ext cx="3429000" cy="685800"/>
          </a:xfrm>
        </p:spPr>
        <p:txBody>
          <a:bodyPr>
            <a:noAutofit/>
          </a:bodyPr>
          <a:lstStyle/>
          <a:p>
            <a:pPr algn="ctr"/>
            <a:r>
              <a:rPr lang="en-GB" sz="4400" dirty="0" smtClean="0"/>
              <a:t>Thank you</a:t>
            </a:r>
            <a:endParaRPr lang="en-GB" sz="4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600200"/>
          </a:xfrm>
        </p:spPr>
        <p:txBody>
          <a:bodyPr>
            <a:noAutofit/>
          </a:bodyPr>
          <a:lstStyle/>
          <a:p>
            <a:r>
              <a:rPr lang="en-GB" sz="3200" dirty="0" smtClean="0"/>
              <a:t>International Commission on Radiological Protection (ICRP) and </a:t>
            </a:r>
            <a:br>
              <a:rPr lang="en-GB" sz="3200" dirty="0" smtClean="0"/>
            </a:br>
            <a:r>
              <a:rPr lang="en-GB" sz="3200" dirty="0" smtClean="0"/>
              <a:t>Diagnostic Reference Levels (DRLs)</a:t>
            </a:r>
            <a:endParaRPr lang="en-GB" sz="32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8305800" cy="4267201"/>
          </a:xfrm>
        </p:spPr>
        <p:txBody>
          <a:bodyPr/>
          <a:lstStyle/>
          <a:p>
            <a:r>
              <a:rPr lang="en-US" sz="2400" dirty="0"/>
              <a:t>Committee 3 </a:t>
            </a:r>
            <a:r>
              <a:rPr lang="en-US" sz="2400" dirty="0" smtClean="0"/>
              <a:t>(Protection in Medicine) of </a:t>
            </a:r>
            <a:r>
              <a:rPr lang="en-US" sz="2400" dirty="0"/>
              <a:t>the </a:t>
            </a:r>
            <a:r>
              <a:rPr lang="en-US" sz="2400" dirty="0" smtClean="0"/>
              <a:t>ICRP </a:t>
            </a:r>
            <a:r>
              <a:rPr lang="en-US" sz="2400" dirty="0"/>
              <a:t>develops recommendations and guidance for protection of patients, staff, and the public regarding radiation exposure in medicine. </a:t>
            </a:r>
            <a:endParaRPr lang="en-US" sz="2400" dirty="0" smtClean="0"/>
          </a:p>
          <a:p>
            <a:r>
              <a:rPr lang="en-US" sz="2400" dirty="0" smtClean="0"/>
              <a:t>While </a:t>
            </a:r>
            <a:r>
              <a:rPr lang="en-US" sz="2400" dirty="0"/>
              <a:t>preparing its recommendations, ICRP is in contact with other organizations </a:t>
            </a:r>
            <a:r>
              <a:rPr lang="en-US" sz="2400" dirty="0" smtClean="0"/>
              <a:t>(e.g. WHO, </a:t>
            </a:r>
            <a:r>
              <a:rPr lang="en-US" sz="2400" dirty="0" err="1" smtClean="0"/>
              <a:t>IAEA</a:t>
            </a:r>
            <a:r>
              <a:rPr lang="en-US" sz="2400" dirty="0" smtClean="0"/>
              <a:t>, EC, etc.) working </a:t>
            </a:r>
            <a:r>
              <a:rPr lang="en-US" sz="2400" dirty="0"/>
              <a:t>on similar topics and coordinates </a:t>
            </a:r>
            <a:r>
              <a:rPr lang="en-US" sz="2400" dirty="0" smtClean="0"/>
              <a:t>its  work to avoid potential discrepancies. </a:t>
            </a:r>
          </a:p>
          <a:p>
            <a:r>
              <a:rPr lang="en-US" sz="2400" dirty="0" smtClean="0"/>
              <a:t>ICRP </a:t>
            </a:r>
            <a:r>
              <a:rPr lang="en-US" sz="2400" dirty="0"/>
              <a:t>is finalizing a </a:t>
            </a:r>
            <a:r>
              <a:rPr lang="en-US" sz="2400" dirty="0" smtClean="0"/>
              <a:t>new document </a:t>
            </a:r>
            <a:r>
              <a:rPr lang="en-US" sz="2400" dirty="0"/>
              <a:t>on </a:t>
            </a:r>
            <a:r>
              <a:rPr lang="en-US" sz="2400" i="1" dirty="0">
                <a:solidFill>
                  <a:srgbClr val="C00000"/>
                </a:solidFill>
              </a:rPr>
              <a:t>“Diagnostic Reference Levels (DRLs) in Medical Imaging</a:t>
            </a:r>
            <a:r>
              <a:rPr lang="en-US" sz="2400" i="1" dirty="0" smtClean="0">
                <a:solidFill>
                  <a:srgbClr val="C00000"/>
                </a:solidFill>
              </a:rPr>
              <a:t>”.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1556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87277"/>
          </a:xfrm>
        </p:spPr>
        <p:txBody>
          <a:bodyPr/>
          <a:lstStyle/>
          <a:p>
            <a:r>
              <a:rPr lang="en-GB" dirty="0" smtClean="0"/>
              <a:t>The RP system of ICRP of humans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305800" cy="4876801"/>
          </a:xfrm>
        </p:spPr>
        <p:txBody>
          <a:bodyPr/>
          <a:lstStyle/>
          <a:p>
            <a:r>
              <a:rPr lang="en-US" dirty="0" smtClean="0"/>
              <a:t>Occupational exposures.</a:t>
            </a:r>
          </a:p>
          <a:p>
            <a:r>
              <a:rPr lang="en-US" dirty="0" smtClean="0"/>
              <a:t>Public exposures.</a:t>
            </a:r>
          </a:p>
          <a:p>
            <a:r>
              <a:rPr lang="en-US" dirty="0" smtClean="0"/>
              <a:t>Medical exposures of patients </a:t>
            </a:r>
            <a:r>
              <a:rPr lang="en-US" b="0" i="1" dirty="0" smtClean="0"/>
              <a:t>(</a:t>
            </a:r>
            <a:r>
              <a:rPr lang="en-GB" b="0" i="1" dirty="0" smtClean="0"/>
              <a:t>the </a:t>
            </a:r>
            <a:r>
              <a:rPr lang="en-GB" b="0" i="1" dirty="0"/>
              <a:t>exposure is intentional and for the direct </a:t>
            </a:r>
            <a:r>
              <a:rPr lang="en-GB" b="0" i="1" dirty="0" smtClean="0"/>
              <a:t>benefit of </a:t>
            </a:r>
            <a:r>
              <a:rPr lang="en-GB" b="0" i="1" dirty="0"/>
              <a:t>the </a:t>
            </a:r>
            <a:r>
              <a:rPr lang="en-GB" b="0" i="1" dirty="0" smtClean="0"/>
              <a:t>patient).</a:t>
            </a:r>
            <a:endParaRPr lang="en-US" b="0" i="1" dirty="0" smtClean="0"/>
          </a:p>
          <a:p>
            <a:pPr lvl="1"/>
            <a:r>
              <a:rPr lang="en-GB" dirty="0" smtClean="0"/>
              <a:t>Diagnostic.</a:t>
            </a:r>
          </a:p>
          <a:p>
            <a:pPr lvl="1"/>
            <a:r>
              <a:rPr lang="en-GB" dirty="0" smtClean="0"/>
              <a:t>Interventional</a:t>
            </a:r>
            <a:r>
              <a:rPr lang="en-GB" dirty="0"/>
              <a:t>.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Therapeutic procedures.</a:t>
            </a:r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ángulo redondeado 1"/>
          <p:cNvSpPr/>
          <p:nvPr/>
        </p:nvSpPr>
        <p:spPr>
          <a:xfrm>
            <a:off x="1676400" y="4492478"/>
            <a:ext cx="1524000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Justification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1676401" y="5105401"/>
            <a:ext cx="1524000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Optimisation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1676400" y="5718324"/>
            <a:ext cx="1524000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Dose</a:t>
            </a:r>
            <a:r>
              <a:rPr lang="es-ES" dirty="0" smtClean="0"/>
              <a:t> </a:t>
            </a:r>
            <a:r>
              <a:rPr lang="es-ES" dirty="0" err="1" smtClean="0"/>
              <a:t>limits</a:t>
            </a:r>
            <a:endParaRPr lang="es-ES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5219700" y="4492478"/>
            <a:ext cx="2705100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Occupational</a:t>
            </a:r>
            <a:r>
              <a:rPr lang="es-ES" dirty="0" smtClean="0"/>
              <a:t> and </a:t>
            </a:r>
            <a:r>
              <a:rPr lang="es-ES" dirty="0" err="1" smtClean="0"/>
              <a:t>Public</a:t>
            </a:r>
            <a:endParaRPr lang="es-ES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5226126" y="5406878"/>
            <a:ext cx="2698673" cy="7509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Medical </a:t>
            </a:r>
            <a:r>
              <a:rPr lang="es-ES" dirty="0" err="1" smtClean="0"/>
              <a:t>exposure</a:t>
            </a:r>
            <a:r>
              <a:rPr lang="es-ES" dirty="0" smtClean="0"/>
              <a:t> of </a:t>
            </a:r>
            <a:r>
              <a:rPr lang="es-ES" dirty="0" err="1" smtClean="0"/>
              <a:t>patients</a:t>
            </a:r>
            <a:r>
              <a:rPr lang="es-ES" dirty="0" smtClean="0"/>
              <a:t> (no </a:t>
            </a:r>
            <a:r>
              <a:rPr lang="es-ES" dirty="0" err="1" smtClean="0"/>
              <a:t>limits</a:t>
            </a:r>
            <a:r>
              <a:rPr lang="es-ES" dirty="0" smtClean="0"/>
              <a:t>)</a:t>
            </a:r>
            <a:endParaRPr lang="es-ES" dirty="0"/>
          </a:p>
        </p:txBody>
      </p:sp>
      <p:cxnSp>
        <p:nvCxnSpPr>
          <p:cNvPr id="16" name="Conector recto de flecha 15"/>
          <p:cNvCxnSpPr>
            <a:stCxn id="2" idx="3"/>
            <a:endCxn id="11" idx="1"/>
          </p:cNvCxnSpPr>
          <p:nvPr/>
        </p:nvCxnSpPr>
        <p:spPr>
          <a:xfrm>
            <a:off x="3200400" y="4721078"/>
            <a:ext cx="2019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3206826" y="4800600"/>
            <a:ext cx="2012874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V="1">
            <a:off x="3200400" y="4949678"/>
            <a:ext cx="2025726" cy="993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endCxn id="15" idx="1"/>
          </p:cNvCxnSpPr>
          <p:nvPr/>
        </p:nvCxnSpPr>
        <p:spPr>
          <a:xfrm>
            <a:off x="3200400" y="4800600"/>
            <a:ext cx="2025726" cy="981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3206826" y="5410202"/>
            <a:ext cx="2012874" cy="654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6004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98727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Help in the optimisation of RP of patients 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305800" cy="4876801"/>
          </a:xfrm>
        </p:spPr>
        <p:txBody>
          <a:bodyPr/>
          <a:lstStyle/>
          <a:p>
            <a:r>
              <a:rPr lang="en-GB" sz="2400" b="0" dirty="0"/>
              <a:t>In the case of exposure from </a:t>
            </a:r>
            <a:r>
              <a:rPr lang="en-GB" sz="2400" b="0" dirty="0" smtClean="0"/>
              <a:t>diagnostic and </a:t>
            </a:r>
            <a:r>
              <a:rPr lang="en-GB" sz="2400" b="0" dirty="0"/>
              <a:t>interventional medical procedures, the </a:t>
            </a:r>
            <a:r>
              <a:rPr lang="en-GB" sz="2400" b="0" dirty="0" smtClean="0"/>
              <a:t>DRL has the objective to help in the </a:t>
            </a:r>
            <a:r>
              <a:rPr lang="en-GB" sz="2400" b="0" dirty="0"/>
              <a:t>optimisation of </a:t>
            </a:r>
            <a:r>
              <a:rPr lang="en-GB" sz="2400" b="0" dirty="0" smtClean="0"/>
              <a:t>protection (ICRP-103).</a:t>
            </a:r>
            <a:endParaRPr lang="en-US" sz="2400" b="0" dirty="0" smtClean="0"/>
          </a:p>
          <a:p>
            <a:pPr lvl="1"/>
            <a:r>
              <a:rPr lang="en-GB" sz="2400" b="1" i="1" dirty="0"/>
              <a:t>Diagnostic reference levels are used in medical imaging to indicate whether</a:t>
            </a:r>
            <a:r>
              <a:rPr lang="en-GB" sz="2400" b="1" i="1" dirty="0" smtClean="0"/>
              <a:t>, in </a:t>
            </a:r>
            <a:r>
              <a:rPr lang="en-GB" sz="2400" b="1" i="1" dirty="0"/>
              <a:t>routine conditions, the levels of patient dose from, or administered </a:t>
            </a:r>
            <a:r>
              <a:rPr lang="en-GB" sz="2400" b="1" i="1" dirty="0" smtClean="0"/>
              <a:t>activity (</a:t>
            </a:r>
            <a:r>
              <a:rPr lang="en-GB" sz="2400" b="1" i="1" dirty="0"/>
              <a:t>amount of radioactive material) for, a specified imaging procedure are </a:t>
            </a:r>
            <a:r>
              <a:rPr lang="en-GB" sz="2400" b="1" i="1" dirty="0" smtClean="0"/>
              <a:t>unusually high </a:t>
            </a:r>
            <a:r>
              <a:rPr lang="en-GB" sz="2400" b="1" i="1" dirty="0"/>
              <a:t>or low for that </a:t>
            </a:r>
            <a:r>
              <a:rPr lang="en-GB" sz="2400" b="1" i="1" dirty="0" smtClean="0"/>
              <a:t>procedure.</a:t>
            </a:r>
          </a:p>
          <a:p>
            <a:r>
              <a:rPr lang="en-GB" sz="2400" b="0" dirty="0"/>
              <a:t>If so, </a:t>
            </a:r>
            <a:r>
              <a:rPr lang="en-GB" sz="2400" dirty="0"/>
              <a:t>a local review should be initiated </a:t>
            </a:r>
            <a:r>
              <a:rPr lang="en-GB" sz="2400" b="0" dirty="0"/>
              <a:t>to </a:t>
            </a:r>
            <a:r>
              <a:rPr lang="en-GB" sz="2400" b="0" dirty="0" smtClean="0"/>
              <a:t>determine if a  </a:t>
            </a:r>
            <a:r>
              <a:rPr lang="en-GB" sz="2400" b="0" dirty="0"/>
              <a:t>corrective action is required</a:t>
            </a:r>
            <a:endParaRPr lang="en-US" sz="2400" b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2385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/>
          </a:bodyPr>
          <a:lstStyle/>
          <a:p>
            <a:r>
              <a:rPr lang="en-GB" dirty="0" smtClean="0"/>
              <a:t>The need of a new set of ICRP recommendations on DRLs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05800" cy="4724400"/>
          </a:xfrm>
        </p:spPr>
        <p:txBody>
          <a:bodyPr/>
          <a:lstStyle/>
          <a:p>
            <a:r>
              <a:rPr lang="en-US" b="0" dirty="0" smtClean="0"/>
              <a:t>In </a:t>
            </a:r>
            <a:r>
              <a:rPr lang="en-US" b="0" dirty="0"/>
              <a:t>2007, ICRP-I05 recognized the </a:t>
            </a:r>
            <a:r>
              <a:rPr lang="en-US" dirty="0"/>
              <a:t>benefit of DRLs in fluoroscopy guided procedures but taking into account the complexity of procedures</a:t>
            </a:r>
            <a:r>
              <a:rPr lang="en-US" b="0" dirty="0"/>
              <a:t> when setting these levels. </a:t>
            </a:r>
          </a:p>
          <a:p>
            <a:r>
              <a:rPr lang="en-US" b="0" dirty="0"/>
              <a:t>In addition to digital techniques and interventional procedures, new </a:t>
            </a:r>
            <a:r>
              <a:rPr lang="en-US" dirty="0"/>
              <a:t>combined imaging techniques </a:t>
            </a:r>
            <a:r>
              <a:rPr lang="en-US" b="0" dirty="0"/>
              <a:t>such as PET-CT may also benefit from the use of DRLs (different patient dose related quantities for PET and CT, and different </a:t>
            </a:r>
            <a:r>
              <a:rPr lang="en-US" b="0" dirty="0" smtClean="0"/>
              <a:t>diagnostic </a:t>
            </a:r>
            <a:r>
              <a:rPr lang="en-US" b="0" dirty="0"/>
              <a:t>information may be required). </a:t>
            </a:r>
          </a:p>
          <a:p>
            <a:r>
              <a:rPr lang="en-US" b="0" dirty="0" smtClean="0"/>
              <a:t>In </a:t>
            </a:r>
            <a:r>
              <a:rPr lang="en-US" b="0" dirty="0"/>
              <a:t>addition, it has been realized that </a:t>
            </a:r>
            <a:r>
              <a:rPr lang="en-US" dirty="0"/>
              <a:t>the proper use of DRLs is still rather poor within the medical community</a:t>
            </a:r>
            <a:r>
              <a:rPr lang="en-US" b="0" dirty="0"/>
              <a:t>. More detailed advice, with examples of its application in several imaging modalities, is </a:t>
            </a:r>
            <a:r>
              <a:rPr lang="en-US" b="0" dirty="0" smtClean="0"/>
              <a:t>necessary.</a:t>
            </a:r>
            <a:endParaRPr lang="en-US" b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5483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EFA2FD-B014-469B-A9B1-DD8B879006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143000" y="5486400"/>
            <a:ext cx="7010400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  <a:extrusionClr>
                <a:schemeClr val="tx1"/>
              </a:extrusionClr>
            </a:sp3d>
          </a:bodyPr>
          <a:lstStyle/>
          <a:p>
            <a:pPr algn="ctr"/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Expected to be ready for public consultation before de end of 2015 </a:t>
            </a:r>
            <a:endParaRPr lang="es-E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"/>
            <a:ext cx="6096000" cy="5324475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751477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Contents of the new ICRP document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05800" cy="4724400"/>
          </a:xfrm>
        </p:spPr>
        <p:txBody>
          <a:bodyPr/>
          <a:lstStyle/>
          <a:p>
            <a:r>
              <a:rPr lang="en-US" sz="2400" dirty="0" smtClean="0"/>
              <a:t>Glossary and Introduction.</a:t>
            </a:r>
          </a:p>
          <a:p>
            <a:r>
              <a:rPr lang="en-US" sz="2400" dirty="0" smtClean="0"/>
              <a:t>Considerations in conducting surveys to establish DRLs.</a:t>
            </a:r>
          </a:p>
          <a:p>
            <a:r>
              <a:rPr lang="en-GB" sz="2400" dirty="0" smtClean="0"/>
              <a:t>Radiography and diagnostic fluoroscopy.</a:t>
            </a:r>
          </a:p>
          <a:p>
            <a:r>
              <a:rPr lang="en-GB" sz="2400" dirty="0" smtClean="0"/>
              <a:t>Interventional procedures.</a:t>
            </a:r>
          </a:p>
          <a:p>
            <a:r>
              <a:rPr lang="en-US" sz="2400" dirty="0"/>
              <a:t>Digital radiography, </a:t>
            </a:r>
            <a:r>
              <a:rPr lang="en-US" sz="2400" dirty="0" smtClean="0"/>
              <a:t>CT, nuclear </a:t>
            </a:r>
            <a:r>
              <a:rPr lang="en-US" sz="2400" dirty="0"/>
              <a:t>medicine, </a:t>
            </a:r>
            <a:r>
              <a:rPr lang="en-US" sz="2400" dirty="0" smtClean="0"/>
              <a:t>and multimodality </a:t>
            </a:r>
            <a:r>
              <a:rPr lang="en-US" sz="2400" dirty="0"/>
              <a:t>procedures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Paediatrics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Application of DRLs in clinical practice.</a:t>
            </a:r>
          </a:p>
          <a:p>
            <a:r>
              <a:rPr lang="en-US" sz="2400" dirty="0" smtClean="0"/>
              <a:t>Summary of the Commission’s recommendations.</a:t>
            </a:r>
            <a:endParaRPr lang="en-US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478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s-ES" dirty="0" err="1" smtClean="0"/>
              <a:t>Why</a:t>
            </a:r>
            <a:r>
              <a:rPr lang="es-ES" dirty="0" smtClean="0"/>
              <a:t> more </a:t>
            </a:r>
            <a:r>
              <a:rPr lang="es-ES" dirty="0" err="1" smtClean="0"/>
              <a:t>advice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/>
              <a:t>D</a:t>
            </a:r>
            <a:r>
              <a:rPr lang="es-ES" dirty="0" smtClean="0"/>
              <a:t>RLs?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Multimodality</a:t>
            </a:r>
            <a:r>
              <a:rPr lang="es-ES" dirty="0" smtClean="0"/>
              <a:t> </a:t>
            </a:r>
            <a:r>
              <a:rPr lang="es-ES" dirty="0" err="1" smtClean="0"/>
              <a:t>imaging</a:t>
            </a:r>
            <a:r>
              <a:rPr lang="es-ES" dirty="0" smtClean="0"/>
              <a:t> </a:t>
            </a:r>
            <a:r>
              <a:rPr lang="es-ES" dirty="0" err="1" smtClean="0"/>
              <a:t>procedures</a:t>
            </a:r>
            <a:r>
              <a:rPr lang="es-ES" dirty="0" smtClean="0"/>
              <a:t> (</a:t>
            </a:r>
            <a:r>
              <a:rPr lang="es-ES" dirty="0" err="1" smtClean="0"/>
              <a:t>e.g</a:t>
            </a:r>
            <a:r>
              <a:rPr lang="es-ES" dirty="0" smtClean="0"/>
              <a:t>. </a:t>
            </a:r>
            <a:r>
              <a:rPr lang="es-ES" dirty="0" err="1" smtClean="0"/>
              <a:t>PET-CT</a:t>
            </a:r>
            <a:r>
              <a:rPr lang="es-ES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Lack</a:t>
            </a:r>
            <a:r>
              <a:rPr lang="es-ES" dirty="0" smtClean="0"/>
              <a:t> of </a:t>
            </a:r>
            <a:r>
              <a:rPr lang="es-ES" dirty="0" err="1" smtClean="0"/>
              <a:t>knowledge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DRLs and </a:t>
            </a:r>
            <a:r>
              <a:rPr lang="es-ES" dirty="0" err="1" smtClean="0"/>
              <a:t>lack</a:t>
            </a:r>
            <a:r>
              <a:rPr lang="es-ES" dirty="0" smtClean="0"/>
              <a:t> of use.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smtClean="0"/>
              <a:t>Digital </a:t>
            </a:r>
            <a:r>
              <a:rPr lang="es-ES" dirty="0" err="1" smtClean="0"/>
              <a:t>radiology</a:t>
            </a:r>
            <a:r>
              <a:rPr lang="es-ES" dirty="0" smtClean="0"/>
              <a:t> (</a:t>
            </a:r>
            <a:r>
              <a:rPr lang="es-ES" dirty="0" err="1" smtClean="0"/>
              <a:t>selection</a:t>
            </a:r>
            <a:r>
              <a:rPr lang="es-ES" dirty="0" smtClean="0"/>
              <a:t> of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image</a:t>
            </a:r>
            <a:r>
              <a:rPr lang="es-ES" dirty="0" smtClean="0"/>
              <a:t> </a:t>
            </a:r>
            <a:r>
              <a:rPr lang="es-ES" dirty="0" err="1" smtClean="0"/>
              <a:t>quality</a:t>
            </a:r>
            <a:r>
              <a:rPr lang="es-ES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Automatic</a:t>
            </a:r>
            <a:r>
              <a:rPr lang="es-ES" dirty="0" smtClean="0"/>
              <a:t> </a:t>
            </a:r>
            <a:r>
              <a:rPr lang="es-ES" dirty="0" err="1" smtClean="0"/>
              <a:t>dose</a:t>
            </a:r>
            <a:r>
              <a:rPr lang="es-ES" dirty="0" smtClean="0"/>
              <a:t> </a:t>
            </a:r>
            <a:r>
              <a:rPr lang="es-ES" dirty="0" err="1" smtClean="0"/>
              <a:t>reporting</a:t>
            </a:r>
            <a:r>
              <a:rPr lang="es-ES" dirty="0" smtClean="0"/>
              <a:t> </a:t>
            </a:r>
            <a:r>
              <a:rPr lang="es-ES" dirty="0" err="1" smtClean="0"/>
              <a:t>systems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Differences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DRLs and </a:t>
            </a:r>
            <a:r>
              <a:rPr lang="es-ES" dirty="0" err="1" smtClean="0"/>
              <a:t>organ</a:t>
            </a:r>
            <a:r>
              <a:rPr lang="es-ES" dirty="0" smtClean="0"/>
              <a:t> </a:t>
            </a:r>
            <a:r>
              <a:rPr lang="es-ES" dirty="0" err="1" smtClean="0"/>
              <a:t>dose</a:t>
            </a:r>
            <a:r>
              <a:rPr lang="es-ES" dirty="0" smtClean="0"/>
              <a:t> </a:t>
            </a:r>
            <a:r>
              <a:rPr lang="es-ES" dirty="0" err="1" smtClean="0"/>
              <a:t>evaluations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applicable</a:t>
            </a:r>
            <a:r>
              <a:rPr lang="es-ES" dirty="0" smtClean="0"/>
              <a:t> to </a:t>
            </a:r>
            <a:r>
              <a:rPr lang="es-ES" dirty="0" err="1" smtClean="0"/>
              <a:t>individuals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Need</a:t>
            </a:r>
            <a:r>
              <a:rPr lang="es-ES" dirty="0" smtClean="0"/>
              <a:t> to use </a:t>
            </a:r>
            <a:r>
              <a:rPr lang="es-ES" dirty="0" err="1" smtClean="0"/>
              <a:t>sample</a:t>
            </a:r>
            <a:r>
              <a:rPr lang="es-ES" dirty="0" smtClean="0"/>
              <a:t> of </a:t>
            </a:r>
            <a:r>
              <a:rPr lang="es-ES" dirty="0" err="1" smtClean="0"/>
              <a:t>patients</a:t>
            </a:r>
            <a:r>
              <a:rPr lang="es-ES" dirty="0" smtClean="0"/>
              <a:t> and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phantoms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Easily</a:t>
            </a:r>
            <a:r>
              <a:rPr lang="es-ES" dirty="0" smtClean="0"/>
              <a:t> </a:t>
            </a:r>
            <a:r>
              <a:rPr lang="es-ES" dirty="0" err="1" smtClean="0"/>
              <a:t>measured</a:t>
            </a:r>
            <a:r>
              <a:rPr lang="es-ES" dirty="0" smtClean="0"/>
              <a:t> </a:t>
            </a:r>
            <a:r>
              <a:rPr lang="es-ES" dirty="0" err="1" smtClean="0"/>
              <a:t>quantities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Review</a:t>
            </a:r>
            <a:r>
              <a:rPr lang="es-ES" dirty="0" smtClean="0"/>
              <a:t> at </a:t>
            </a:r>
            <a:r>
              <a:rPr lang="es-ES" dirty="0" err="1" smtClean="0"/>
              <a:t>intervals</a:t>
            </a:r>
            <a:r>
              <a:rPr lang="es-ES" dirty="0" smtClean="0"/>
              <a:t> of 3-5 </a:t>
            </a:r>
            <a:r>
              <a:rPr lang="es-ES" dirty="0" err="1" smtClean="0"/>
              <a:t>years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relevant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Corrective</a:t>
            </a:r>
            <a:r>
              <a:rPr lang="es-ES" dirty="0" smtClean="0"/>
              <a:t> </a:t>
            </a:r>
            <a:r>
              <a:rPr lang="es-ES" dirty="0" err="1" smtClean="0"/>
              <a:t>actions</a:t>
            </a:r>
            <a:r>
              <a:rPr lang="es-ES" dirty="0" smtClean="0"/>
              <a:t> </a:t>
            </a:r>
            <a:r>
              <a:rPr lang="es-ES" dirty="0" err="1" smtClean="0"/>
              <a:t>without</a:t>
            </a:r>
            <a:r>
              <a:rPr lang="es-ES" dirty="0" smtClean="0"/>
              <a:t> </a:t>
            </a:r>
            <a:r>
              <a:rPr lang="es-ES" dirty="0" err="1" smtClean="0"/>
              <a:t>delay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Patient</a:t>
            </a:r>
            <a:r>
              <a:rPr lang="es-ES" dirty="0" smtClean="0"/>
              <a:t> </a:t>
            </a:r>
            <a:r>
              <a:rPr lang="es-ES" dirty="0" err="1" smtClean="0"/>
              <a:t>weigh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paediatrics</a:t>
            </a:r>
            <a:r>
              <a:rPr lang="es-ES" dirty="0" smtClean="0"/>
              <a:t> and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age</a:t>
            </a:r>
            <a:r>
              <a:rPr lang="es-ES" dirty="0" smtClean="0"/>
              <a:t> </a:t>
            </a:r>
            <a:r>
              <a:rPr lang="es-ES" dirty="0" err="1" smtClean="0"/>
              <a:t>bands</a:t>
            </a:r>
            <a:r>
              <a:rPr lang="es-E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FFDF3-5890-479E-AA08-62A4F1D9DCFE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58717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ICRP document on DRLs (1) 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05800" cy="4724400"/>
          </a:xfrm>
        </p:spPr>
        <p:txBody>
          <a:bodyPr/>
          <a:lstStyle/>
          <a:p>
            <a:r>
              <a:rPr lang="en-US" sz="2400" b="0" dirty="0" smtClean="0"/>
              <a:t>The </a:t>
            </a:r>
            <a:r>
              <a:rPr lang="en-US" sz="2400" b="0" dirty="0"/>
              <a:t>new document of ICRP </a:t>
            </a:r>
            <a:r>
              <a:rPr lang="en-US" sz="2400" b="0" dirty="0" smtClean="0"/>
              <a:t>highlights </a:t>
            </a:r>
            <a:r>
              <a:rPr lang="en-US" sz="2400" b="0" dirty="0"/>
              <a:t>that the application of DRLs by itself is </a:t>
            </a:r>
            <a:r>
              <a:rPr lang="en-US" sz="2400" dirty="0"/>
              <a:t>not sufficient for optimization </a:t>
            </a:r>
            <a:r>
              <a:rPr lang="en-US" sz="2400" b="0" dirty="0"/>
              <a:t>of protection. </a:t>
            </a:r>
            <a:endParaRPr lang="en-US" sz="2400" b="0" dirty="0" smtClean="0"/>
          </a:p>
          <a:p>
            <a:r>
              <a:rPr lang="en-US" sz="2400" b="0" dirty="0" smtClean="0"/>
              <a:t>Image </a:t>
            </a:r>
            <a:r>
              <a:rPr lang="en-US" sz="2400" b="0" dirty="0"/>
              <a:t>quality or, more generally, the diagnostic information provided by the examination (including the effects of post-processing), </a:t>
            </a:r>
            <a:r>
              <a:rPr lang="en-US" sz="2400" dirty="0"/>
              <a:t>must be evaluated</a:t>
            </a:r>
            <a:r>
              <a:rPr lang="en-US" sz="2400" b="0" dirty="0"/>
              <a:t>. </a:t>
            </a:r>
            <a:endParaRPr lang="en-US" sz="2400" b="0" dirty="0" smtClean="0"/>
          </a:p>
          <a:p>
            <a:r>
              <a:rPr lang="en-US" sz="2400" b="0" dirty="0" smtClean="0"/>
              <a:t>Quantities </a:t>
            </a:r>
            <a:r>
              <a:rPr lang="en-US" sz="2400" b="0" dirty="0"/>
              <a:t>used for DRLs should be appropriate to the imaging modality being evaluated, </a:t>
            </a:r>
            <a:r>
              <a:rPr lang="en-US" sz="2400" dirty="0"/>
              <a:t>assess the amount of ionizing radiation applied to perform a medical imaging task, and be measured directly. </a:t>
            </a:r>
            <a:endParaRPr lang="en-US" sz="24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A7019-14BD-4A65-887B-5F9FDC780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91294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/>
      <a:bodyPr vert="horz" lIns="0" rIns="18288">
        <a:normAutofit/>
      </a:bodyPr>
      <a:lstStyle>
        <a:defPPr marL="0" marR="45720" indent="0" algn="r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>
            <a:schemeClr val="accent3"/>
          </a:buClr>
          <a:buSzPct val="95000"/>
          <a:buFont typeface="Wingdings 2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868</Words>
  <Application>Microsoft Office PowerPoint</Application>
  <PresentationFormat>Apresentação no Ecrã (4:3)</PresentationFormat>
  <Paragraphs>83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Flow</vt:lpstr>
      <vt:lpstr>Apresentação do PowerPoint</vt:lpstr>
      <vt:lpstr>International Commission on Radiological Protection (ICRP) and  Diagnostic Reference Levels (DRLs)</vt:lpstr>
      <vt:lpstr>The RP system of ICRP of humans</vt:lpstr>
      <vt:lpstr>Help in the optimisation of RP of patients </vt:lpstr>
      <vt:lpstr>The need of a new set of ICRP recommendations on DRLs</vt:lpstr>
      <vt:lpstr> Expected to be ready for public consultation before de end of 2015 </vt:lpstr>
      <vt:lpstr>Contents of the new ICRP document</vt:lpstr>
      <vt:lpstr>Why more advice on DRLs?</vt:lpstr>
      <vt:lpstr>The new ICRP document on DRLs (1) </vt:lpstr>
      <vt:lpstr>The new ICRP document on DRLs (2)</vt:lpstr>
      <vt:lpstr>Key points on Diagnostic Reference Levels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2014-10-20T14:47:38Z</dcterms:created>
  <dcterms:modified xsi:type="dcterms:W3CDTF">2015-09-11T12:58:44Z</dcterms:modified>
</cp:coreProperties>
</file>