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74" r:id="rId4"/>
    <p:sldId id="275" r:id="rId5"/>
    <p:sldId id="276" r:id="rId6"/>
    <p:sldId id="277" r:id="rId7"/>
    <p:sldId id="259" r:id="rId8"/>
    <p:sldId id="278" r:id="rId9"/>
    <p:sldId id="280" r:id="rId10"/>
    <p:sldId id="298" r:id="rId11"/>
    <p:sldId id="297" r:id="rId12"/>
    <p:sldId id="266" r:id="rId13"/>
    <p:sldId id="269" r:id="rId14"/>
    <p:sldId id="265" r:id="rId15"/>
    <p:sldId id="260" r:id="rId16"/>
    <p:sldId id="273" r:id="rId17"/>
    <p:sldId id="300" r:id="rId18"/>
    <p:sldId id="302" r:id="rId19"/>
    <p:sldId id="293" r:id="rId20"/>
    <p:sldId id="294" r:id="rId21"/>
    <p:sldId id="303" r:id="rId22"/>
    <p:sldId id="284" r:id="rId23"/>
    <p:sldId id="279" r:id="rId24"/>
    <p:sldId id="287" r:id="rId25"/>
    <p:sldId id="288" r:id="rId26"/>
    <p:sldId id="285" r:id="rId27"/>
    <p:sldId id="304" r:id="rId28"/>
    <p:sldId id="268" r:id="rId29"/>
    <p:sldId id="264" r:id="rId30"/>
    <p:sldId id="262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E7"/>
    <a:srgbClr val="107AF9"/>
    <a:srgbClr val="D4530F"/>
    <a:srgbClr val="DF6F0E"/>
    <a:srgbClr val="1188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2" autoAdjust="0"/>
    <p:restoredTop sz="93161" autoAdjust="0"/>
  </p:normalViewPr>
  <p:slideViewPr>
    <p:cSldViewPr snapToGrid="0" snapToObjects="1">
      <p:cViewPr varScale="1">
        <p:scale>
          <a:sx n="97" d="100"/>
          <a:sy n="97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5965632905995043E-2"/>
          <c:y val="0.32548348377184633"/>
          <c:w val="0.91403436709400498"/>
          <c:h val="0.593979738813136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frequencia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3366FF"/>
              </a:solidFill>
            </c:spPr>
          </c:dPt>
          <c:dPt>
            <c:idx val="2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40D3F7"/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65865573211291"/>
                  <c:y val="-9.651118686383712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pt-PT"/>
                </a:p>
              </c:txPr>
              <c:showPercent val="1"/>
            </c:dLbl>
            <c:dLbl>
              <c:idx val="2"/>
              <c:layout>
                <c:manualLayout>
                  <c:x val="6.45795787259444E-2"/>
                  <c:y val="-0.13612828884194406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pt-PT"/>
              </a:p>
            </c:txPr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Tomografia Computorizada</c:v>
                </c:pt>
                <c:pt idx="1">
                  <c:v>Radiologia de Intervenção</c:v>
                </c:pt>
                <c:pt idx="2">
                  <c:v>Medicina Nuclear</c:v>
                </c:pt>
                <c:pt idx="3">
                  <c:v>Radiografia</c:v>
                </c:pt>
                <c:pt idx="4">
                  <c:v>Fluoroscopia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">
                  <c:v>52</c:v>
                </c:pt>
                <c:pt idx="1">
                  <c:v>8</c:v>
                </c:pt>
                <c:pt idx="2">
                  <c:v>5</c:v>
                </c:pt>
                <c:pt idx="3">
                  <c:v>22</c:v>
                </c:pt>
                <c:pt idx="4">
                  <c:v>13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"/>
          <c:y val="3.5365853658536603E-2"/>
          <c:w val="0.95058500810142399"/>
          <c:h val="0.2217759746495099"/>
        </c:manualLayout>
      </c:layout>
      <c:txPr>
        <a:bodyPr/>
        <a:lstStyle/>
        <a:p>
          <a:pPr>
            <a:defRPr sz="1800"/>
          </a:pPr>
          <a:endParaRPr lang="pt-PT"/>
        </a:p>
      </c:txPr>
    </c:legend>
    <c:plotVisOnly val="1"/>
    <c:dispBlanksAs val="zero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F3FE-1103-3E46-B95C-FCE8710BC5AC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9C38-25CF-8642-86E0-5C83578EB7D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9399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Associada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62574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/>
              <a:t>entre o calculado e as projeções; </a:t>
            </a:r>
          </a:p>
          <a:p>
            <a:endParaRPr lang="en-GB" dirty="0" smtClean="0"/>
          </a:p>
          <a:p>
            <a:r>
              <a:rPr lang="en-GB" dirty="0" err="1" smtClean="0"/>
              <a:t>Calculos</a:t>
            </a:r>
            <a:r>
              <a:rPr lang="en-GB" dirty="0" smtClean="0"/>
              <a:t> </a:t>
            </a:r>
            <a:r>
              <a:rPr lang="en-GB" dirty="0" err="1" smtClean="0"/>
              <a:t>difrentes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algoritmos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difrentes</a:t>
            </a:r>
            <a:r>
              <a:rPr lang="en-GB" baseline="0" dirty="0" smtClean="0"/>
              <a:t>, kernels, </a:t>
            </a:r>
            <a:r>
              <a:rPr lang="en-GB" baseline="0" dirty="0" err="1" smtClean="0"/>
              <a:t>escolhas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valores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guia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313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a 10 </a:t>
            </a:r>
            <a:r>
              <a:rPr lang="en-GB" dirty="0" err="1" smtClean="0"/>
              <a:t>anos</a:t>
            </a:r>
            <a:endParaRPr lang="en-GB" dirty="0" smtClean="0"/>
          </a:p>
          <a:p>
            <a:r>
              <a:rPr lang="en-GB" dirty="0" err="1" smtClean="0"/>
              <a:t>Pr</a:t>
            </a:r>
            <a:r>
              <a:rPr lang="en-GB" dirty="0" smtClean="0"/>
              <a:t> a </a:t>
            </a:r>
            <a:r>
              <a:rPr lang="en-GB" dirty="0" err="1" smtClean="0"/>
              <a:t>mesma</a:t>
            </a:r>
            <a:r>
              <a:rPr lang="en-GB" dirty="0" smtClean="0"/>
              <a:t> </a:t>
            </a:r>
            <a:r>
              <a:rPr lang="en-GB" dirty="0" err="1" smtClean="0"/>
              <a:t>tecnologia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exista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disparidade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valores</a:t>
            </a:r>
            <a:r>
              <a:rPr lang="en-GB" baseline="0" dirty="0" smtClean="0"/>
              <a:t> de dose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fabricante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97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Apesar</a:t>
            </a:r>
            <a:r>
              <a:rPr lang="en-GB" dirty="0" smtClean="0"/>
              <a:t> dos </a:t>
            </a:r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avanços</a:t>
            </a:r>
            <a:r>
              <a:rPr lang="en-GB" dirty="0" smtClean="0"/>
              <a:t> </a:t>
            </a:r>
            <a:r>
              <a:rPr lang="en-GB" dirty="0" err="1" smtClean="0"/>
              <a:t>tecnologicos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839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Melhorou</a:t>
            </a:r>
            <a:r>
              <a:rPr lang="en-GB" dirty="0" smtClean="0"/>
              <a:t> </a:t>
            </a:r>
            <a:r>
              <a:rPr lang="en-GB" dirty="0" err="1" smtClean="0"/>
              <a:t>ampolas</a:t>
            </a:r>
            <a:r>
              <a:rPr lang="en-GB" dirty="0" smtClean="0"/>
              <a:t>, bowtie filters, </a:t>
            </a:r>
          </a:p>
          <a:p>
            <a:r>
              <a:rPr lang="en-GB" dirty="0" smtClean="0"/>
              <a:t>High</a:t>
            </a:r>
            <a:r>
              <a:rPr lang="en-GB" baseline="0" dirty="0" smtClean="0"/>
              <a:t> pitch scanning </a:t>
            </a:r>
            <a:r>
              <a:rPr lang="en-GB" baseline="0" dirty="0" err="1" smtClean="0"/>
              <a:t>modes</a:t>
            </a:r>
            <a:r>
              <a:rPr lang="en-GB" dirty="0" err="1" smtClean="0"/>
              <a:t>Eficiencia</a:t>
            </a:r>
            <a:r>
              <a:rPr lang="en-GB" dirty="0" smtClean="0"/>
              <a:t> do </a:t>
            </a:r>
            <a:r>
              <a:rPr lang="en-GB" dirty="0" err="1" smtClean="0"/>
              <a:t>detcetor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879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798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Try to used</a:t>
            </a:r>
          </a:p>
          <a:p>
            <a:r>
              <a:rPr lang="en-GB" dirty="0" smtClean="0"/>
              <a:t>Seat the patient on the </a:t>
            </a:r>
            <a:r>
              <a:rPr lang="en-GB" dirty="0" err="1" smtClean="0"/>
              <a:t>grantry</a:t>
            </a:r>
            <a:r>
              <a:rPr lang="en-GB" dirty="0" smtClean="0"/>
              <a:t> </a:t>
            </a:r>
            <a:r>
              <a:rPr lang="en-GB" dirty="0" err="1" smtClean="0"/>
              <a:t>isocenter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554A0-5D90-0B43-BAFC-60570C1498A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31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808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regiao</a:t>
            </a:r>
            <a:r>
              <a:rPr lang="en-GB" dirty="0" smtClean="0"/>
              <a:t> </a:t>
            </a:r>
            <a:r>
              <a:rPr lang="en-GB" dirty="0" err="1" smtClean="0"/>
              <a:t>anatomica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infomração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clinica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211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Seleção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automática</a:t>
            </a:r>
            <a:r>
              <a:rPr lang="en-GB" dirty="0" smtClean="0">
                <a:solidFill>
                  <a:schemeClr val="tx1"/>
                </a:solidFill>
              </a:rPr>
              <a:t> da </a:t>
            </a:r>
            <a:r>
              <a:rPr lang="en-GB" dirty="0" err="1" smtClean="0">
                <a:solidFill>
                  <a:schemeClr val="tx1"/>
                </a:solidFill>
              </a:rPr>
              <a:t>modulação</a:t>
            </a:r>
            <a:r>
              <a:rPr lang="en-GB" dirty="0" smtClean="0">
                <a:solidFill>
                  <a:schemeClr val="tx1"/>
                </a:solidFill>
              </a:rPr>
              <a:t> da kV e </a:t>
            </a:r>
            <a:r>
              <a:rPr lang="en-GB" dirty="0" err="1" smtClean="0">
                <a:solidFill>
                  <a:schemeClr val="tx1"/>
                </a:solidFill>
              </a:rPr>
              <a:t>mAs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512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chemeClr val="tx1"/>
                </a:solidFill>
              </a:rPr>
              <a:t>Filtros</a:t>
            </a:r>
            <a:r>
              <a:rPr lang="en-GB" dirty="0" smtClean="0">
                <a:solidFill>
                  <a:schemeClr val="tx1"/>
                </a:solidFill>
              </a:rPr>
              <a:t> e kernels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281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chemeClr val="tx1"/>
                </a:solidFill>
              </a:rPr>
              <a:t>Filtros</a:t>
            </a:r>
            <a:r>
              <a:rPr lang="en-GB" dirty="0" smtClean="0">
                <a:solidFill>
                  <a:schemeClr val="tx1"/>
                </a:solidFill>
              </a:rPr>
              <a:t> e kernels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9C38-25CF-8642-86E0-5C83578EB7D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281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5194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9849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608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>
              <a:defRPr sz="4000" b="1" cap="all" spc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defRPr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 marL="742950" indent="-285750">
              <a:buSzPct val="100000"/>
              <a:buFontTx/>
              <a:buBlip>
                <a:blip r:embed="rId2"/>
              </a:buBlip>
              <a:defRPr sz="2400"/>
            </a:lvl2pPr>
            <a:lvl3pPr marL="1143000" indent="-228600">
              <a:buSzPct val="100000"/>
              <a:buFontTx/>
              <a:buBlip>
                <a:blip r:embed="rId2"/>
              </a:buBlip>
              <a:defRPr sz="2200"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 sz="1800"/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 descr="logo_CH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281481" y="6293756"/>
            <a:ext cx="388351" cy="490618"/>
          </a:xfrm>
          <a:prstGeom prst="rect">
            <a:avLst/>
          </a:prstGeom>
        </p:spPr>
      </p:pic>
      <p:pic>
        <p:nvPicPr>
          <p:cNvPr id="8" name="Picture 7" descr="imr-05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130" y="6316846"/>
            <a:ext cx="457200" cy="435321"/>
          </a:xfrm>
          <a:prstGeom prst="rect">
            <a:avLst/>
          </a:prstGeom>
        </p:spPr>
      </p:pic>
      <p:pic>
        <p:nvPicPr>
          <p:cNvPr id="9" name="Picture 8" descr="banner-small.png.jpe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"/>
          <a:stretch/>
        </p:blipFill>
        <p:spPr>
          <a:xfrm>
            <a:off x="-12573" y="161633"/>
            <a:ext cx="9156573" cy="168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banner-small.png.jpe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2573" y="1417638"/>
            <a:ext cx="9156573" cy="182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banner-small.png.jpe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4077" y="6118085"/>
            <a:ext cx="9156573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27333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7659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277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42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19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4307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666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683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5AA9-0640-7745-926D-E772365745CA}" type="datetimeFigureOut">
              <a:rPr lang="en-US" smtClean="0"/>
              <a:pPr/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8B64-E9E3-0C4D-A7F9-8EC7BA8A5FF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9917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gif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77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e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" y="3381659"/>
            <a:ext cx="8765422" cy="102001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O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impacto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dos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novos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desenvolvimentos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tecnológicos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em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tomografia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computadorizada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na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proteção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do </a:t>
            </a:r>
            <a:r>
              <a:rPr lang="en-US" sz="4000" b="1" cap="all" dirty="0" err="1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doente</a:t>
            </a:r>
            <a:r>
              <a:rPr lang="en-US" sz="4000" b="1" cap="all" dirty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cap="all" dirty="0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en-US" sz="3600" b="1" cap="all" dirty="0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endParaRPr lang="en-GB" sz="3600" b="1" cap="all" dirty="0">
              <a:ln/>
              <a:solidFill>
                <a:srgbClr val="1188F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3" descr="banner-small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102631"/>
          </a:xfrm>
          <a:prstGeom prst="rect">
            <a:avLst/>
          </a:prstGeom>
        </p:spPr>
      </p:pic>
      <p:pic>
        <p:nvPicPr>
          <p:cNvPr id="5" name="Picture 4" descr="Captura de ecrã 2015-09-6, às 15.47.4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5484" y="5864327"/>
            <a:ext cx="5919946" cy="96162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277150" y="5092359"/>
            <a:ext cx="2711144" cy="1648110"/>
          </a:xfrm>
          <a:prstGeom prst="roundRect">
            <a:avLst/>
          </a:prstGeom>
          <a:noFill/>
          <a:ln w="28575" cmpd="sng">
            <a:solidFill>
              <a:srgbClr val="1188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777854" y="5104570"/>
            <a:ext cx="19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Joana Santos</a:t>
            </a:r>
            <a:r>
              <a:rPr lang="en-GB" dirty="0" smtClean="0"/>
              <a:t>, PhD.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05430" y="5400635"/>
            <a:ext cx="3004239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err="1" smtClean="0"/>
              <a:t>Diretora</a:t>
            </a:r>
            <a:r>
              <a:rPr lang="en-GB" sz="1600" dirty="0" smtClean="0"/>
              <a:t> do </a:t>
            </a:r>
            <a:r>
              <a:rPr lang="en-GB" sz="1600" dirty="0" err="1" smtClean="0"/>
              <a:t>Departamento</a:t>
            </a:r>
            <a:r>
              <a:rPr lang="en-GB" sz="1600" dirty="0" smtClean="0"/>
              <a:t> de </a:t>
            </a:r>
            <a:r>
              <a:rPr lang="en-GB" sz="1600" dirty="0" err="1" smtClean="0"/>
              <a:t>Imagem</a:t>
            </a:r>
            <a:r>
              <a:rPr lang="en-GB" sz="1600" dirty="0" smtClean="0"/>
              <a:t> </a:t>
            </a:r>
            <a:r>
              <a:rPr lang="en-GB" sz="1600" dirty="0" err="1" smtClean="0"/>
              <a:t>Médica</a:t>
            </a:r>
            <a:r>
              <a:rPr lang="en-GB" sz="1600" dirty="0" smtClean="0"/>
              <a:t> e </a:t>
            </a:r>
            <a:r>
              <a:rPr lang="en-GB" sz="1600" dirty="0" err="1" smtClean="0"/>
              <a:t>Radioterapia</a:t>
            </a:r>
            <a:endParaRPr lang="en-GB" sz="1600" dirty="0" smtClean="0"/>
          </a:p>
        </p:txBody>
      </p:sp>
      <p:pic>
        <p:nvPicPr>
          <p:cNvPr id="10" name="Picture 9" descr="logo_CH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814" y="5928059"/>
            <a:ext cx="2520931" cy="795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245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-small.png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8191" y="1632856"/>
            <a:ext cx="8599715" cy="2685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8669" y="2503715"/>
            <a:ext cx="8490857" cy="1112761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cap="all" dirty="0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Impacto dos parâmetros </a:t>
            </a:r>
          </a:p>
          <a:p>
            <a:r>
              <a:rPr lang="pt-PT" b="1" cap="all" dirty="0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de exposição</a:t>
            </a:r>
            <a:endParaRPr lang="pt-PT" b="1" cap="all" dirty="0">
              <a:ln/>
              <a:solidFill>
                <a:srgbClr val="1188F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667" y="6298219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j</a:t>
            </a:r>
            <a:r>
              <a:rPr lang="en-GB" dirty="0" err="1" smtClean="0"/>
              <a:t>oanasantos@estescoimbra.pt</a:t>
            </a:r>
            <a:endParaRPr lang="en-GB" dirty="0"/>
          </a:p>
        </p:txBody>
      </p:sp>
      <p:pic>
        <p:nvPicPr>
          <p:cNvPr id="9" name="Picture 8" descr="logo_CH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281481" y="6293756"/>
            <a:ext cx="388351" cy="490618"/>
          </a:xfrm>
          <a:prstGeom prst="rect">
            <a:avLst/>
          </a:prstGeom>
        </p:spPr>
      </p:pic>
      <p:pic>
        <p:nvPicPr>
          <p:cNvPr id="10" name="Picture 9" descr="imr-0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130" y="6316846"/>
            <a:ext cx="457200" cy="435321"/>
          </a:xfrm>
          <a:prstGeom prst="rect">
            <a:avLst/>
          </a:prstGeom>
        </p:spPr>
      </p:pic>
      <p:pic>
        <p:nvPicPr>
          <p:cNvPr id="11" name="Picture 10" descr="banner-small.png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23698" y="6118085"/>
            <a:ext cx="9156573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046829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Parâmetros</a:t>
            </a:r>
            <a:r>
              <a:rPr lang="en-GB" dirty="0" smtClean="0"/>
              <a:t> de </a:t>
            </a:r>
            <a:r>
              <a:rPr lang="en-GB" dirty="0" err="1" smtClean="0"/>
              <a:t>exposição</a:t>
            </a:r>
            <a:endParaRPr lang="en-GB" dirty="0"/>
          </a:p>
        </p:txBody>
      </p:sp>
      <p:pic>
        <p:nvPicPr>
          <p:cNvPr id="5" name="Picture 4" descr="radiation_dose_ct_appr_parameter_2_big-00103845~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116740" y="390752"/>
            <a:ext cx="1707770" cy="951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317" y="6274950"/>
            <a:ext cx="305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Adaptado</a:t>
            </a:r>
            <a:r>
              <a:rPr lang="en-GB" dirty="0" smtClean="0"/>
              <a:t> Zacharias et al, 2013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7116739" y="1856787"/>
            <a:ext cx="1707770" cy="4005001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Dose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 </a:t>
            </a:r>
            <a:endParaRPr lang="en-GB" sz="36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8242" y="1744153"/>
            <a:ext cx="6026300" cy="830997"/>
            <a:chOff x="568242" y="1744153"/>
            <a:chExt cx="6026300" cy="830997"/>
          </a:xfrm>
        </p:grpSpPr>
        <p:sp>
          <p:nvSpPr>
            <p:cNvPr id="6" name="Rounded Rectangle 5"/>
            <p:cNvSpPr/>
            <p:nvPr/>
          </p:nvSpPr>
          <p:spPr>
            <a:xfrm>
              <a:off x="568242" y="1856788"/>
              <a:ext cx="2124656" cy="699417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err="1"/>
                <a:t>T</a:t>
              </a:r>
              <a:r>
                <a:rPr lang="en-GB" sz="2400" dirty="0" err="1" smtClean="0"/>
                <a:t>ensão</a:t>
              </a:r>
              <a:endParaRPr lang="en-GB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55741" y="1856788"/>
              <a:ext cx="2738801" cy="699417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err="1" smtClean="0">
                  <a:solidFill>
                    <a:srgbClr val="107AF9"/>
                  </a:solidFill>
                </a:rPr>
                <a:t>Melhor</a:t>
              </a:r>
              <a:r>
                <a:rPr lang="en-GB" sz="2400" dirty="0" smtClean="0">
                  <a:solidFill>
                    <a:srgbClr val="107AF9"/>
                  </a:solidFill>
                </a:rPr>
                <a:t> </a:t>
              </a:r>
              <a:r>
                <a:rPr lang="en-GB" sz="2400" dirty="0" err="1" smtClean="0">
                  <a:solidFill>
                    <a:srgbClr val="107AF9"/>
                  </a:solidFill>
                </a:rPr>
                <a:t>penetração</a:t>
              </a:r>
              <a:r>
                <a:rPr lang="en-GB" sz="2400" dirty="0" smtClean="0">
                  <a:solidFill>
                    <a:srgbClr val="107AF9"/>
                  </a:solidFill>
                </a:rPr>
                <a:t> do </a:t>
              </a:r>
              <a:r>
                <a:rPr lang="en-GB" sz="2400" dirty="0" err="1" smtClean="0">
                  <a:solidFill>
                    <a:srgbClr val="107AF9"/>
                  </a:solidFill>
                </a:rPr>
                <a:t>feixe</a:t>
              </a:r>
              <a:endParaRPr lang="en-GB" sz="2400" dirty="0">
                <a:solidFill>
                  <a:srgbClr val="107AF9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88661" y="1744153"/>
              <a:ext cx="4912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solidFill>
                    <a:srgbClr val="1188FB"/>
                  </a:solidFill>
                </a:rPr>
                <a:t>&gt;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8242" y="2785408"/>
            <a:ext cx="6026300" cy="872658"/>
            <a:chOff x="568242" y="2785408"/>
            <a:chExt cx="6026300" cy="872658"/>
          </a:xfrm>
        </p:grpSpPr>
        <p:sp>
          <p:nvSpPr>
            <p:cNvPr id="7" name="Rounded Rectangle 6"/>
            <p:cNvSpPr/>
            <p:nvPr/>
          </p:nvSpPr>
          <p:spPr>
            <a:xfrm>
              <a:off x="568242" y="2958649"/>
              <a:ext cx="2124656" cy="699417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err="1" smtClean="0"/>
                <a:t>Corrente</a:t>
              </a:r>
              <a:endParaRPr lang="en-GB" sz="2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55741" y="2958649"/>
              <a:ext cx="2738801" cy="699417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err="1" smtClean="0">
                  <a:solidFill>
                    <a:srgbClr val="107AF9"/>
                  </a:solidFill>
                </a:rPr>
                <a:t>Menos</a:t>
              </a:r>
              <a:r>
                <a:rPr lang="en-GB" sz="2400" dirty="0" smtClean="0">
                  <a:solidFill>
                    <a:srgbClr val="107AF9"/>
                  </a:solidFill>
                </a:rPr>
                <a:t> </a:t>
              </a:r>
              <a:r>
                <a:rPr lang="en-GB" sz="2400" dirty="0" err="1" smtClean="0">
                  <a:solidFill>
                    <a:srgbClr val="107AF9"/>
                  </a:solidFill>
                </a:rPr>
                <a:t>ruído</a:t>
              </a:r>
              <a:r>
                <a:rPr lang="en-GB" sz="2400" dirty="0" smtClean="0">
                  <a:solidFill>
                    <a:srgbClr val="107AF9"/>
                  </a:solidFill>
                </a:rPr>
                <a:t> </a:t>
              </a:r>
            </a:p>
            <a:p>
              <a:pPr algn="ctr"/>
              <a:r>
                <a:rPr lang="en-GB" sz="2400" dirty="0" err="1">
                  <a:solidFill>
                    <a:srgbClr val="107AF9"/>
                  </a:solidFill>
                </a:rPr>
                <a:t>M</a:t>
              </a:r>
              <a:r>
                <a:rPr lang="en-GB" sz="2400" dirty="0" err="1" smtClean="0">
                  <a:solidFill>
                    <a:srgbClr val="107AF9"/>
                  </a:solidFill>
                </a:rPr>
                <a:t>ais</a:t>
              </a:r>
              <a:r>
                <a:rPr lang="en-GB" sz="2400" dirty="0" smtClean="0">
                  <a:solidFill>
                    <a:srgbClr val="107AF9"/>
                  </a:solidFill>
                </a:rPr>
                <a:t> </a:t>
              </a:r>
              <a:r>
                <a:rPr lang="en-GB" sz="2400" dirty="0" err="1" smtClean="0">
                  <a:solidFill>
                    <a:srgbClr val="107AF9"/>
                  </a:solidFill>
                </a:rPr>
                <a:t>contraste</a:t>
              </a:r>
              <a:endParaRPr lang="en-GB" sz="2400" dirty="0">
                <a:solidFill>
                  <a:srgbClr val="107AF9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73203" y="2785408"/>
              <a:ext cx="4912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solidFill>
                    <a:srgbClr val="1188FB"/>
                  </a:solidFill>
                </a:rPr>
                <a:t>&gt;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5902" y="3915500"/>
            <a:ext cx="6018640" cy="844427"/>
            <a:chOff x="575902" y="3915500"/>
            <a:chExt cx="6018640" cy="844427"/>
          </a:xfrm>
        </p:grpSpPr>
        <p:sp>
          <p:nvSpPr>
            <p:cNvPr id="9" name="Rounded Rectangle 8"/>
            <p:cNvSpPr/>
            <p:nvPr/>
          </p:nvSpPr>
          <p:spPr>
            <a:xfrm>
              <a:off x="575902" y="4060510"/>
              <a:ext cx="2116996" cy="699417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GB" sz="2400" dirty="0" err="1" smtClean="0"/>
                <a:t>Comprimento</a:t>
              </a:r>
              <a:r>
                <a:rPr lang="en-GB" sz="2400" dirty="0" smtClean="0"/>
                <a:t> da range</a:t>
              </a:r>
              <a:endParaRPr lang="en-GB" sz="2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55741" y="4060510"/>
              <a:ext cx="2738801" cy="699417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err="1" smtClean="0">
                  <a:solidFill>
                    <a:srgbClr val="107AF9"/>
                  </a:solidFill>
                </a:rPr>
                <a:t>Estudo</a:t>
              </a:r>
              <a:r>
                <a:rPr lang="en-GB" sz="2400" dirty="0" smtClean="0">
                  <a:solidFill>
                    <a:srgbClr val="107AF9"/>
                  </a:solidFill>
                </a:rPr>
                <a:t> “</a:t>
              </a:r>
              <a:r>
                <a:rPr lang="en-GB" sz="2400" dirty="0" err="1" smtClean="0">
                  <a:solidFill>
                    <a:srgbClr val="107AF9"/>
                  </a:solidFill>
                </a:rPr>
                <a:t>mais</a:t>
              </a:r>
              <a:r>
                <a:rPr lang="en-GB" sz="2400" dirty="0" smtClean="0">
                  <a:solidFill>
                    <a:srgbClr val="107AF9"/>
                  </a:solidFill>
                </a:rPr>
                <a:t> </a:t>
              </a:r>
              <a:r>
                <a:rPr lang="en-GB" sz="2400" dirty="0" err="1" smtClean="0">
                  <a:solidFill>
                    <a:srgbClr val="107AF9"/>
                  </a:solidFill>
                </a:rPr>
                <a:t>completo</a:t>
              </a:r>
              <a:r>
                <a:rPr lang="en-GB" sz="2400" dirty="0" smtClean="0">
                  <a:solidFill>
                    <a:srgbClr val="107AF9"/>
                  </a:solidFill>
                </a:rPr>
                <a:t>”</a:t>
              </a:r>
              <a:endParaRPr lang="en-GB" sz="2400" dirty="0">
                <a:solidFill>
                  <a:srgbClr val="107AF9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72597" y="3915500"/>
              <a:ext cx="4912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solidFill>
                    <a:srgbClr val="1188FB"/>
                  </a:solidFill>
                </a:rPr>
                <a:t>&gt;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8241" y="5000157"/>
            <a:ext cx="6026301" cy="861632"/>
            <a:chOff x="568241" y="5000157"/>
            <a:chExt cx="6026301" cy="861632"/>
          </a:xfrm>
        </p:grpSpPr>
        <p:sp>
          <p:nvSpPr>
            <p:cNvPr id="8" name="Rounded Rectangle 7"/>
            <p:cNvSpPr/>
            <p:nvPr/>
          </p:nvSpPr>
          <p:spPr>
            <a:xfrm>
              <a:off x="568241" y="5162372"/>
              <a:ext cx="2124657" cy="699417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GB" sz="2400" dirty="0" smtClean="0"/>
                <a:t>Tempo de </a:t>
              </a:r>
              <a:r>
                <a:rPr lang="en-GB" sz="2400" dirty="0" err="1" smtClean="0"/>
                <a:t>rotação</a:t>
              </a:r>
              <a:endParaRPr lang="en-GB" sz="2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855741" y="5162372"/>
              <a:ext cx="2738801" cy="699417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err="1" smtClean="0">
                  <a:solidFill>
                    <a:srgbClr val="107AF9"/>
                  </a:solidFill>
                </a:rPr>
                <a:t>Melhor</a:t>
              </a:r>
              <a:r>
                <a:rPr lang="en-GB" sz="2400" dirty="0" smtClean="0">
                  <a:solidFill>
                    <a:srgbClr val="107AF9"/>
                  </a:solidFill>
                </a:rPr>
                <a:t> </a:t>
              </a:r>
              <a:r>
                <a:rPr lang="en-GB" sz="2400" dirty="0" err="1" smtClean="0">
                  <a:solidFill>
                    <a:srgbClr val="107AF9"/>
                  </a:solidFill>
                </a:rPr>
                <a:t>resolução</a:t>
              </a:r>
              <a:r>
                <a:rPr lang="en-GB" sz="2400" dirty="0" smtClean="0">
                  <a:solidFill>
                    <a:srgbClr val="107AF9"/>
                  </a:solidFill>
                </a:rPr>
                <a:t> temporal</a:t>
              </a:r>
              <a:endParaRPr lang="en-GB" sz="2400" dirty="0">
                <a:solidFill>
                  <a:srgbClr val="107AF9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3203" y="5000157"/>
              <a:ext cx="4912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 smtClean="0">
                  <a:solidFill>
                    <a:srgbClr val="1188FB"/>
                  </a:solidFill>
                </a:rPr>
                <a:t>&lt;</a:t>
              </a:r>
              <a:endParaRPr lang="en-GB" sz="4800" b="1" dirty="0">
                <a:solidFill>
                  <a:srgbClr val="1188FB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91138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Otimizar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parÂmetros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37" y="1698628"/>
            <a:ext cx="5320733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 err="1" smtClean="0"/>
              <a:t>Reduzir</a:t>
            </a:r>
            <a:r>
              <a:rPr lang="en-GB" sz="2400" dirty="0" smtClean="0"/>
              <a:t> a </a:t>
            </a:r>
            <a:r>
              <a:rPr lang="en-GB" sz="2400" dirty="0" err="1" smtClean="0"/>
              <a:t>corrente</a:t>
            </a:r>
            <a:r>
              <a:rPr lang="en-GB" sz="2400" dirty="0" smtClean="0"/>
              <a:t>;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 err="1" smtClean="0"/>
              <a:t>Aumentar</a:t>
            </a:r>
            <a:r>
              <a:rPr lang="en-GB" sz="2400" dirty="0" smtClean="0"/>
              <a:t> o pitch;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 err="1" smtClean="0"/>
              <a:t>Só</a:t>
            </a:r>
            <a:r>
              <a:rPr lang="en-GB" sz="2400" dirty="0" smtClean="0"/>
              <a:t> </a:t>
            </a:r>
            <a:r>
              <a:rPr lang="en-GB" sz="2400" dirty="0" err="1" smtClean="0"/>
              <a:t>usar</a:t>
            </a:r>
            <a:r>
              <a:rPr lang="en-GB" sz="2400" dirty="0" smtClean="0"/>
              <a:t> </a:t>
            </a:r>
            <a:r>
              <a:rPr lang="en-GB" sz="2400" dirty="0" err="1" smtClean="0"/>
              <a:t>espessura</a:t>
            </a:r>
            <a:r>
              <a:rPr lang="en-GB" sz="2400" dirty="0" smtClean="0"/>
              <a:t> de </a:t>
            </a:r>
            <a:r>
              <a:rPr lang="en-GB" sz="2400" dirty="0" err="1" smtClean="0"/>
              <a:t>corte</a:t>
            </a:r>
            <a:r>
              <a:rPr lang="en-GB" sz="2400" dirty="0" smtClean="0"/>
              <a:t> </a:t>
            </a:r>
            <a:r>
              <a:rPr lang="en-GB" sz="2400" dirty="0" err="1" smtClean="0"/>
              <a:t>reduzida</a:t>
            </a:r>
            <a:r>
              <a:rPr lang="en-GB" sz="2400" dirty="0" smtClean="0"/>
              <a:t> </a:t>
            </a:r>
            <a:r>
              <a:rPr lang="en-GB" sz="2400" dirty="0" err="1" smtClean="0"/>
              <a:t>quando</a:t>
            </a:r>
            <a:r>
              <a:rPr lang="en-GB" sz="2400" dirty="0" smtClean="0"/>
              <a:t> </a:t>
            </a:r>
            <a:r>
              <a:rPr lang="en-GB" sz="2400" dirty="0" err="1" smtClean="0"/>
              <a:t>necessário</a:t>
            </a:r>
            <a:r>
              <a:rPr lang="en-GB" sz="2400" dirty="0" smtClean="0"/>
              <a:t>;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 err="1" smtClean="0"/>
              <a:t>Limitar</a:t>
            </a:r>
            <a:r>
              <a:rPr lang="en-GB" sz="2400" dirty="0" smtClean="0"/>
              <a:t> o </a:t>
            </a:r>
            <a:r>
              <a:rPr lang="en-GB" sz="2400" dirty="0" err="1" smtClean="0"/>
              <a:t>comprimento</a:t>
            </a:r>
            <a:r>
              <a:rPr lang="en-GB" sz="2400" dirty="0" smtClean="0"/>
              <a:t> da range </a:t>
            </a:r>
            <a:r>
              <a:rPr lang="en-GB" sz="2400" dirty="0" err="1" smtClean="0"/>
              <a:t>à</a:t>
            </a:r>
            <a:r>
              <a:rPr lang="en-GB" sz="2400" dirty="0" smtClean="0"/>
              <a:t> </a:t>
            </a:r>
            <a:r>
              <a:rPr lang="en-GB" sz="2400" dirty="0" err="1" smtClean="0"/>
              <a:t>regiao</a:t>
            </a:r>
            <a:r>
              <a:rPr lang="en-GB" sz="2400" dirty="0" smtClean="0"/>
              <a:t> </a:t>
            </a:r>
            <a:r>
              <a:rPr lang="en-GB" sz="2400" dirty="0" err="1" smtClean="0"/>
              <a:t>anatómica</a:t>
            </a:r>
            <a:r>
              <a:rPr lang="en-GB" sz="2400" dirty="0" smtClean="0"/>
              <a:t> e </a:t>
            </a:r>
            <a:r>
              <a:rPr lang="en-GB" sz="2400" dirty="0" err="1" smtClean="0"/>
              <a:t>informação</a:t>
            </a:r>
            <a:r>
              <a:rPr lang="en-GB" sz="2400" dirty="0" smtClean="0"/>
              <a:t> </a:t>
            </a:r>
            <a:r>
              <a:rPr lang="en-GB" sz="2400" dirty="0" err="1" smtClean="0"/>
              <a:t>clínica</a:t>
            </a:r>
            <a:r>
              <a:rPr lang="en-GB" sz="2400" dirty="0" smtClean="0"/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6296739"/>
            <a:ext cx="2168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http://</a:t>
            </a:r>
            <a:r>
              <a:rPr lang="en-GB" sz="1400" dirty="0" err="1" smtClean="0"/>
              <a:t>rpop.iaea.org</a:t>
            </a:r>
            <a:r>
              <a:rPr lang="en-GB" sz="1400" dirty="0" smtClean="0"/>
              <a:t> (2013)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4663" y="4191990"/>
            <a:ext cx="3192207" cy="949856"/>
            <a:chOff x="5572636" y="4398206"/>
            <a:chExt cx="2987305" cy="829718"/>
          </a:xfrm>
        </p:grpSpPr>
        <p:pic>
          <p:nvPicPr>
            <p:cNvPr id="16" name="Picture 15" descr="Captura de ecrã 2012-11-7, às 11.48.4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636" y="4413430"/>
              <a:ext cx="1080917" cy="814494"/>
            </a:xfrm>
            <a:prstGeom prst="rect">
              <a:avLst/>
            </a:prstGeom>
          </p:spPr>
        </p:pic>
        <p:pic>
          <p:nvPicPr>
            <p:cNvPr id="17" name="Picture 16" descr="Captura de ecrã 2012-11-7, às 11.48.5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3553" y="4398206"/>
              <a:ext cx="1042857" cy="829718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7696410" y="4407011"/>
              <a:ext cx="863531" cy="814495"/>
            </a:xfrm>
            <a:prstGeom prst="roundRect">
              <a:avLst/>
            </a:prstGeom>
            <a:solidFill>
              <a:srgbClr val="1188FB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/>
                  <a:cs typeface="Calibri"/>
                </a:rPr>
                <a:t>20 a 30% </a:t>
              </a:r>
              <a:r>
                <a:rPr lang="en-US" sz="14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Redução</a:t>
              </a:r>
              <a:r>
                <a:rPr lang="en-US" sz="14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 dose</a:t>
              </a:r>
              <a:endParaRPr lang="en-US" sz="14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0" name="Picture 9" descr="Captura de ecrã 2015-09-9, às 02.16.20.png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5556" t="8363" r="3379" b="48657"/>
          <a:stretch/>
        </p:blipFill>
        <p:spPr>
          <a:xfrm>
            <a:off x="3340595" y="2318341"/>
            <a:ext cx="4154880" cy="742355"/>
          </a:xfrm>
          <a:prstGeom prst="roundRect">
            <a:avLst>
              <a:gd name="adj" fmla="val 16667"/>
            </a:avLst>
          </a:prstGeom>
          <a:ln>
            <a:solidFill>
              <a:srgbClr val="1188F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170" y="3225513"/>
            <a:ext cx="1616022" cy="826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3340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Posicionamento</a:t>
            </a:r>
            <a:r>
              <a:rPr lang="en-GB" dirty="0" smtClean="0"/>
              <a:t> </a:t>
            </a:r>
            <a:r>
              <a:rPr lang="en-GB" dirty="0" err="1"/>
              <a:t>em</a:t>
            </a:r>
            <a:r>
              <a:rPr lang="en-GB" dirty="0"/>
              <a:t> TC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175170" y="2340757"/>
            <a:ext cx="1270057" cy="1732027"/>
            <a:chOff x="1187621" y="2721757"/>
            <a:chExt cx="1270057" cy="173202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1187621" y="2721757"/>
              <a:ext cx="593794" cy="1732027"/>
            </a:xfrm>
            <a:prstGeom prst="line">
              <a:avLst/>
            </a:prstGeom>
            <a:ln w="38100" cmpd="sng">
              <a:solidFill>
                <a:srgbClr val="99E8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81414" y="2721757"/>
              <a:ext cx="676264" cy="1732027"/>
            </a:xfrm>
            <a:prstGeom prst="line">
              <a:avLst/>
            </a:prstGeom>
            <a:ln w="38100" cmpd="sng">
              <a:solidFill>
                <a:srgbClr val="99E8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295701" y="4174781"/>
              <a:ext cx="1033909" cy="427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435000" y="3530044"/>
              <a:ext cx="725357" cy="346404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99036" y="2060337"/>
            <a:ext cx="1826559" cy="2253045"/>
            <a:chOff x="911487" y="2441337"/>
            <a:chExt cx="1826559" cy="2253045"/>
          </a:xfrm>
        </p:grpSpPr>
        <p:sp>
          <p:nvSpPr>
            <p:cNvPr id="9" name="Oval 8"/>
            <p:cNvSpPr/>
            <p:nvPr/>
          </p:nvSpPr>
          <p:spPr>
            <a:xfrm>
              <a:off x="1132867" y="3018685"/>
              <a:ext cx="1324776" cy="1378781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lock Arc 10"/>
            <p:cNvSpPr/>
            <p:nvPr/>
          </p:nvSpPr>
          <p:spPr>
            <a:xfrm rot="10800000">
              <a:off x="911487" y="4051057"/>
              <a:ext cx="1826559" cy="643325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599555" y="2441337"/>
              <a:ext cx="379368" cy="32991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12892" y="2204024"/>
            <a:ext cx="1524763" cy="1754707"/>
            <a:chOff x="3825343" y="2420074"/>
            <a:chExt cx="1524763" cy="175470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891320" y="2515207"/>
              <a:ext cx="636096" cy="1647024"/>
            </a:xfrm>
            <a:prstGeom prst="line">
              <a:avLst/>
            </a:prstGeom>
            <a:ln w="38100" cmpd="sng">
              <a:solidFill>
                <a:srgbClr val="99E8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27416" y="2420074"/>
              <a:ext cx="688679" cy="1742157"/>
            </a:xfrm>
            <a:prstGeom prst="line">
              <a:avLst/>
            </a:prstGeom>
            <a:ln w="38100" cmpd="sng">
              <a:solidFill>
                <a:srgbClr val="99E8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825343" y="4162231"/>
              <a:ext cx="1524763" cy="1255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4193452" y="2958446"/>
              <a:ext cx="725357" cy="346404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10691" y="2051727"/>
            <a:ext cx="1826559" cy="2220055"/>
            <a:chOff x="6523142" y="2482212"/>
            <a:chExt cx="1826559" cy="2220055"/>
          </a:xfrm>
        </p:grpSpPr>
        <p:sp>
          <p:nvSpPr>
            <p:cNvPr id="35" name="Oval 34"/>
            <p:cNvSpPr/>
            <p:nvPr/>
          </p:nvSpPr>
          <p:spPr>
            <a:xfrm>
              <a:off x="6744522" y="3026570"/>
              <a:ext cx="1324776" cy="1378781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Block Arc 35"/>
            <p:cNvSpPr/>
            <p:nvPr/>
          </p:nvSpPr>
          <p:spPr>
            <a:xfrm rot="10800000">
              <a:off x="6523142" y="4058942"/>
              <a:ext cx="1826559" cy="643325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211210" y="2482212"/>
              <a:ext cx="379368" cy="32991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894905" y="2299157"/>
            <a:ext cx="1033909" cy="1732027"/>
            <a:chOff x="6907356" y="2729642"/>
            <a:chExt cx="1033909" cy="1732027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6907356" y="2729642"/>
              <a:ext cx="485714" cy="1732027"/>
            </a:xfrm>
            <a:prstGeom prst="line">
              <a:avLst/>
            </a:prstGeom>
            <a:ln w="38100" cmpd="sng">
              <a:solidFill>
                <a:srgbClr val="99E8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393069" y="2729642"/>
              <a:ext cx="548196" cy="1724142"/>
            </a:xfrm>
            <a:prstGeom prst="line">
              <a:avLst/>
            </a:prstGeom>
            <a:ln w="38100" cmpd="sng">
              <a:solidFill>
                <a:srgbClr val="99E8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940344" y="4215656"/>
              <a:ext cx="934945" cy="2076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046655" y="3818344"/>
              <a:ext cx="725357" cy="346404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57488" y="2064282"/>
            <a:ext cx="1826559" cy="2187065"/>
            <a:chOff x="3669939" y="2494767"/>
            <a:chExt cx="1826559" cy="2187065"/>
          </a:xfrm>
        </p:grpSpPr>
        <p:sp>
          <p:nvSpPr>
            <p:cNvPr id="28" name="Oval 27"/>
            <p:cNvSpPr/>
            <p:nvPr/>
          </p:nvSpPr>
          <p:spPr>
            <a:xfrm>
              <a:off x="3891319" y="3006135"/>
              <a:ext cx="1324776" cy="1378781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4358007" y="2494767"/>
              <a:ext cx="379368" cy="32991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Block Arc 28"/>
            <p:cNvSpPr/>
            <p:nvPr/>
          </p:nvSpPr>
          <p:spPr>
            <a:xfrm rot="10800000">
              <a:off x="3669939" y="4038507"/>
              <a:ext cx="1826559" cy="643325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3319387" y="4457951"/>
            <a:ext cx="2480115" cy="522085"/>
          </a:xfrm>
          <a:prstGeom prst="roundRect">
            <a:avLst/>
          </a:prstGeom>
          <a:solidFill>
            <a:srgbClr val="2986F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Aumenta</a:t>
            </a:r>
            <a:r>
              <a:rPr lang="en-GB" sz="2400" dirty="0" smtClean="0"/>
              <a:t> </a:t>
            </a:r>
            <a:r>
              <a:rPr lang="en-GB" sz="2400" dirty="0" err="1" smtClean="0"/>
              <a:t>mAs</a:t>
            </a:r>
            <a:endParaRPr lang="en-GB" sz="2400" dirty="0" smtClean="0"/>
          </a:p>
        </p:txBody>
      </p:sp>
      <p:sp>
        <p:nvSpPr>
          <p:cNvPr id="67" name="Rounded Rectangle 66"/>
          <p:cNvSpPr/>
          <p:nvPr/>
        </p:nvSpPr>
        <p:spPr>
          <a:xfrm>
            <a:off x="6128258" y="4457951"/>
            <a:ext cx="2480115" cy="522085"/>
          </a:xfrm>
          <a:prstGeom prst="roundRect">
            <a:avLst/>
          </a:prstGeom>
          <a:solidFill>
            <a:srgbClr val="2986F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Reduz</a:t>
            </a:r>
            <a:r>
              <a:rPr lang="en-GB" sz="2400" dirty="0" smtClean="0"/>
              <a:t> </a:t>
            </a:r>
            <a:r>
              <a:rPr lang="en-GB" sz="2400" dirty="0" err="1" smtClean="0"/>
              <a:t>mAs</a:t>
            </a:r>
            <a:endParaRPr lang="en-GB" sz="2400" dirty="0" smtClean="0"/>
          </a:p>
        </p:txBody>
      </p:sp>
      <p:sp>
        <p:nvSpPr>
          <p:cNvPr id="68" name="Rounded Rectangle 67"/>
          <p:cNvSpPr/>
          <p:nvPr/>
        </p:nvSpPr>
        <p:spPr>
          <a:xfrm>
            <a:off x="3324962" y="5062511"/>
            <a:ext cx="2480115" cy="522085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Aumenta</a:t>
            </a:r>
            <a:r>
              <a:rPr lang="en-GB" sz="2400" dirty="0" smtClean="0"/>
              <a:t> a dose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133833" y="5062511"/>
            <a:ext cx="2480115" cy="522085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Aumenta</a:t>
            </a:r>
            <a:r>
              <a:rPr lang="en-GB" sz="2400" dirty="0" smtClean="0"/>
              <a:t> o </a:t>
            </a:r>
            <a:r>
              <a:rPr lang="en-GB" sz="2400" dirty="0" err="1" smtClean="0"/>
              <a:t>ruído</a:t>
            </a:r>
            <a:endParaRPr lang="en-GB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0268" y="6190978"/>
            <a:ext cx="816355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Baseado</a:t>
            </a:r>
            <a:r>
              <a:rPr lang="en-GB" sz="1600" dirty="0" smtClean="0"/>
              <a:t> </a:t>
            </a:r>
            <a:r>
              <a:rPr lang="en-GB" sz="1600" dirty="0" err="1" smtClean="0"/>
              <a:t>em</a:t>
            </a:r>
            <a:r>
              <a:rPr lang="en-GB" sz="1600" dirty="0" smtClean="0"/>
              <a:t> Strauss (2010) - Image </a:t>
            </a:r>
            <a:r>
              <a:rPr lang="en-GB" sz="1600" dirty="0"/>
              <a:t>Gently: Ten Steps You Can Take to Optimize Image Quality and Lower CT Dose for </a:t>
            </a:r>
            <a:r>
              <a:rPr lang="en-GB" sz="1600" dirty="0" err="1"/>
              <a:t>Pediatric</a:t>
            </a:r>
            <a:r>
              <a:rPr lang="en-GB" sz="1600" dirty="0"/>
              <a:t> </a:t>
            </a:r>
            <a:r>
              <a:rPr lang="en-GB" sz="1600" dirty="0" smtClean="0"/>
              <a:t>Patients - AJR</a:t>
            </a:r>
            <a:endParaRPr lang="en-GB" sz="1600" dirty="0"/>
          </a:p>
        </p:txBody>
      </p:sp>
      <p:pic>
        <p:nvPicPr>
          <p:cNvPr id="2" name="Picture 1" descr="Unknown-3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640" y="342710"/>
            <a:ext cx="1342427" cy="104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24738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Medidas</a:t>
            </a:r>
            <a:r>
              <a:rPr lang="en-GB" dirty="0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de </a:t>
            </a:r>
            <a:r>
              <a:rPr lang="en-GB" dirty="0" err="1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Otimização</a:t>
            </a:r>
            <a:endParaRPr lang="en-GB" dirty="0">
              <a:solidFill>
                <a:srgbClr val="1188F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3" descr="Description: Macintosh HD:Users:joanasantos:Desktop:1.pn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726" y="4966792"/>
            <a:ext cx="1058275" cy="969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images-2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25240" y="2815485"/>
            <a:ext cx="1794039" cy="1236567"/>
          </a:xfrm>
          <a:prstGeom prst="rect">
            <a:avLst/>
          </a:prstGeom>
        </p:spPr>
      </p:pic>
      <p:pic>
        <p:nvPicPr>
          <p:cNvPr id="8" name="Picture 7" descr="index.php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7049892" y="2767034"/>
            <a:ext cx="872626" cy="1225123"/>
          </a:xfrm>
          <a:prstGeom prst="roundRect">
            <a:avLst>
              <a:gd name="adj" fmla="val 16667"/>
            </a:avLst>
          </a:prstGeom>
          <a:ln>
            <a:solidFill>
              <a:srgbClr val="1188F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445659" y="2528926"/>
            <a:ext cx="2820571" cy="2336709"/>
            <a:chOff x="445659" y="2528926"/>
            <a:chExt cx="2820571" cy="2336709"/>
          </a:xfrm>
        </p:grpSpPr>
        <p:pic>
          <p:nvPicPr>
            <p:cNvPr id="10" name="Picture 9" descr="images-3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921" y="2528926"/>
              <a:ext cx="2677309" cy="22060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 descr="manual.jpg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659" y="3438908"/>
              <a:ext cx="1313907" cy="1426727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674060" y="1824051"/>
            <a:ext cx="2090379" cy="473263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Protocolos</a:t>
            </a:r>
            <a:endParaRPr lang="en-GB" dirty="0"/>
          </a:p>
        </p:txBody>
      </p:sp>
      <p:pic>
        <p:nvPicPr>
          <p:cNvPr id="14" name="Picture 13" descr="48300184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241" y="4553531"/>
            <a:ext cx="1794039" cy="1302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588921" y="1823943"/>
            <a:ext cx="2677309" cy="473263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Equipamento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3736769" y="2528926"/>
            <a:ext cx="1953198" cy="33569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107AF9"/>
                </a:solidFill>
              </a:rPr>
              <a:t>Tamanho</a:t>
            </a:r>
            <a:endParaRPr lang="en-GB" dirty="0">
              <a:solidFill>
                <a:srgbClr val="107AF9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50768" y="4159870"/>
            <a:ext cx="1953198" cy="33569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107AF9"/>
                </a:solidFill>
              </a:rPr>
              <a:t>Informação</a:t>
            </a:r>
            <a:r>
              <a:rPr lang="en-GB" dirty="0" smtClean="0">
                <a:solidFill>
                  <a:srgbClr val="107AF9"/>
                </a:solidFill>
              </a:rPr>
              <a:t> </a:t>
            </a:r>
            <a:r>
              <a:rPr lang="en-GB" dirty="0" err="1" smtClean="0">
                <a:solidFill>
                  <a:srgbClr val="107AF9"/>
                </a:solidFill>
              </a:rPr>
              <a:t>Clínica</a:t>
            </a:r>
            <a:endParaRPr lang="en-GB" dirty="0">
              <a:solidFill>
                <a:srgbClr val="107AF9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93876" y="1823943"/>
            <a:ext cx="2090379" cy="473263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Proteções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6500729" y="2516351"/>
            <a:ext cx="1953198" cy="335693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107AF9"/>
                </a:solidFill>
              </a:rPr>
              <a:t>Fora</a:t>
            </a:r>
            <a:r>
              <a:rPr lang="en-GB" dirty="0" smtClean="0">
                <a:solidFill>
                  <a:srgbClr val="107AF9"/>
                </a:solidFill>
              </a:rPr>
              <a:t> do </a:t>
            </a:r>
            <a:r>
              <a:rPr lang="en-GB" dirty="0" err="1" smtClean="0">
                <a:solidFill>
                  <a:srgbClr val="107AF9"/>
                </a:solidFill>
              </a:rPr>
              <a:t>plano</a:t>
            </a:r>
            <a:endParaRPr lang="en-GB" dirty="0">
              <a:solidFill>
                <a:srgbClr val="107AF9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14728" y="4159870"/>
            <a:ext cx="1953198" cy="335693"/>
          </a:xfrm>
          <a:prstGeom prst="round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07AF9"/>
                </a:solidFill>
              </a:rPr>
              <a:t>P</a:t>
            </a:r>
            <a:r>
              <a:rPr lang="en-GB" dirty="0" smtClean="0">
                <a:solidFill>
                  <a:srgbClr val="107AF9"/>
                </a:solidFill>
              </a:rPr>
              <a:t>lano de </a:t>
            </a:r>
            <a:r>
              <a:rPr lang="en-GB" dirty="0" err="1" smtClean="0">
                <a:solidFill>
                  <a:srgbClr val="107AF9"/>
                </a:solidFill>
              </a:rPr>
              <a:t>aquisição</a:t>
            </a:r>
            <a:endParaRPr lang="en-GB" dirty="0">
              <a:solidFill>
                <a:srgbClr val="107AF9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580337" y="4607357"/>
            <a:ext cx="930389" cy="916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 descr="4VkIhHle.pn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95628" y="3500928"/>
            <a:ext cx="1106429" cy="1106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6155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Ficheiro</a:t>
            </a:r>
            <a:r>
              <a:rPr lang="en-GB" dirty="0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de dose</a:t>
            </a:r>
            <a:endParaRPr lang="en-GB" dirty="0">
              <a:solidFill>
                <a:srgbClr val="1188F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3" descr="4556-51185-1-PB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77" y="3507387"/>
            <a:ext cx="3356810" cy="220783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8242" y="1856789"/>
            <a:ext cx="1872208" cy="471560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CTDIvol - mGy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568242" y="2431405"/>
            <a:ext cx="1872208" cy="471560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DLP - </a:t>
            </a:r>
            <a:r>
              <a:rPr lang="en-GB" dirty="0" err="1" smtClean="0"/>
              <a:t>mGy.cm</a:t>
            </a:r>
            <a:endParaRPr lang="en-GB" dirty="0"/>
          </a:p>
        </p:txBody>
      </p:sp>
      <p:pic>
        <p:nvPicPr>
          <p:cNvPr id="9" name="Picture 8" descr="Captura de ecrã 2011-11-16, às 00.08.29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83335" y="1708459"/>
            <a:ext cx="5748797" cy="17388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kidslinedup_web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338863" y="3702657"/>
            <a:ext cx="2193269" cy="1554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aptura de ecrã 2015-09-9, às 19.59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16" y="3084409"/>
            <a:ext cx="968285" cy="2630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Captura de ecrã 2015-09-9, às 19.59.3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95" y="5762892"/>
            <a:ext cx="2806700" cy="300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6338862" y="5479442"/>
            <a:ext cx="2193269" cy="471560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SSDE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1299876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Comparar</a:t>
            </a:r>
            <a:r>
              <a:rPr lang="en-GB" dirty="0" smtClean="0"/>
              <a:t> </a:t>
            </a:r>
            <a:r>
              <a:rPr lang="en-GB" dirty="0" err="1" smtClean="0"/>
              <a:t>valores</a:t>
            </a:r>
            <a:r>
              <a:rPr lang="en-GB" dirty="0" smtClean="0"/>
              <a:t> de dose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913572" y="1661361"/>
            <a:ext cx="2821189" cy="1028156"/>
          </a:xfrm>
          <a:prstGeom prst="roundRect">
            <a:avLst/>
          </a:prstGeom>
          <a:solidFill>
            <a:srgbClr val="2986F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/>
              <a:t>Região</a:t>
            </a:r>
            <a:r>
              <a:rPr lang="en-GB" sz="2000" dirty="0" smtClean="0"/>
              <a:t> </a:t>
            </a:r>
            <a:r>
              <a:rPr lang="en-GB" sz="2000" dirty="0" err="1" smtClean="0"/>
              <a:t>anatómica</a:t>
            </a:r>
            <a:endParaRPr lang="en-GB" sz="2000" dirty="0"/>
          </a:p>
          <a:p>
            <a:pPr algn="ctr"/>
            <a:r>
              <a:rPr lang="en-GB" sz="2000" dirty="0" err="1" smtClean="0"/>
              <a:t>Dimensões</a:t>
            </a:r>
            <a:r>
              <a:rPr lang="en-GB" sz="2000" dirty="0" smtClean="0"/>
              <a:t> </a:t>
            </a:r>
            <a:r>
              <a:rPr lang="en-GB" sz="2000" dirty="0" err="1" smtClean="0"/>
              <a:t>doente</a:t>
            </a:r>
            <a:endParaRPr lang="en-GB" sz="2000" dirty="0" smtClean="0"/>
          </a:p>
          <a:p>
            <a:pPr algn="ctr"/>
            <a:r>
              <a:rPr lang="en-GB" sz="2000" dirty="0" err="1"/>
              <a:t>Informação</a:t>
            </a:r>
            <a:r>
              <a:rPr lang="en-GB" sz="2000" dirty="0"/>
              <a:t> </a:t>
            </a:r>
            <a:r>
              <a:rPr lang="en-GB" sz="2000" dirty="0" err="1" smtClean="0"/>
              <a:t>clínica</a:t>
            </a:r>
            <a:endParaRPr lang="en-GB" sz="20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340400" y="1661361"/>
            <a:ext cx="1441270" cy="1028156"/>
          </a:xfrm>
          <a:prstGeom prst="roundRect">
            <a:avLst/>
          </a:prstGeom>
          <a:solidFill>
            <a:schemeClr val="bg1"/>
          </a:solidFill>
          <a:ln>
            <a:solidFill>
              <a:srgbClr val="1188F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rgbClr val="107AF9"/>
                </a:solidFill>
              </a:rPr>
              <a:t>Selecionar</a:t>
            </a:r>
            <a:r>
              <a:rPr lang="en-GB" sz="2000" b="1" dirty="0" smtClean="0">
                <a:solidFill>
                  <a:srgbClr val="107AF9"/>
                </a:solidFill>
              </a:rPr>
              <a:t> </a:t>
            </a:r>
            <a:r>
              <a:rPr lang="en-GB" sz="2000" b="1" dirty="0" err="1" smtClean="0">
                <a:solidFill>
                  <a:srgbClr val="107AF9"/>
                </a:solidFill>
              </a:rPr>
              <a:t>doentes</a:t>
            </a:r>
            <a:endParaRPr lang="en-GB" sz="2000" b="1" dirty="0" smtClean="0">
              <a:solidFill>
                <a:srgbClr val="107AF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8394" y="2732329"/>
            <a:ext cx="7528871" cy="3444264"/>
            <a:chOff x="650083" y="2732329"/>
            <a:chExt cx="7528871" cy="3444264"/>
          </a:xfrm>
        </p:grpSpPr>
        <p:pic>
          <p:nvPicPr>
            <p:cNvPr id="8" name="Picture 7" descr="Captura de ecrã 2015-09-9, às 19.54.01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083" y="2732329"/>
              <a:ext cx="7528871" cy="3444264"/>
            </a:xfrm>
            <a:prstGeom prst="rect">
              <a:avLst/>
            </a:prstGeom>
          </p:spPr>
        </p:pic>
        <p:pic>
          <p:nvPicPr>
            <p:cNvPr id="6" name="Picture 5" descr="1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9546" y="3276830"/>
              <a:ext cx="487843" cy="5354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="" xmlns:p14="http://schemas.microsoft.com/office/powerpoint/2010/main" val="8981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qualidade</a:t>
            </a:r>
            <a:r>
              <a:rPr lang="en-GB" dirty="0" smtClean="0"/>
              <a:t> de </a:t>
            </a:r>
            <a:r>
              <a:rPr lang="en-GB" dirty="0" err="1" smtClean="0"/>
              <a:t>imagem</a:t>
            </a:r>
            <a:endParaRPr lang="en-GB" dirty="0"/>
          </a:p>
        </p:txBody>
      </p:sp>
      <p:grpSp>
        <p:nvGrpSpPr>
          <p:cNvPr id="5" name="Grupo 16"/>
          <p:cNvGrpSpPr/>
          <p:nvPr/>
        </p:nvGrpSpPr>
        <p:grpSpPr>
          <a:xfrm>
            <a:off x="713182" y="4355387"/>
            <a:ext cx="2679820" cy="1265566"/>
            <a:chOff x="5938076" y="274638"/>
            <a:chExt cx="2679820" cy="84986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076" y="274638"/>
              <a:ext cx="2679820" cy="849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6629400" y="487680"/>
              <a:ext cx="253556" cy="36576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8" name="Picture 27" descr="IMG_002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1322"/>
          <a:stretch/>
        </p:blipFill>
        <p:spPr>
          <a:xfrm>
            <a:off x="335620" y="1949773"/>
            <a:ext cx="1625829" cy="1474715"/>
          </a:xfrm>
          <a:prstGeom prst="roundRect">
            <a:avLst>
              <a:gd name="adj" fmla="val 16667"/>
            </a:avLst>
          </a:prstGeom>
          <a:ln>
            <a:solidFill>
              <a:srgbClr val="226DE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 descr="Macintosh HD:Users:joanasantos:Downloads:Unknown.jpe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873" y="1924623"/>
            <a:ext cx="1542902" cy="1474715"/>
          </a:xfrm>
          <a:prstGeom prst="roundRect">
            <a:avLst>
              <a:gd name="adj" fmla="val 16667"/>
            </a:avLst>
          </a:prstGeom>
          <a:ln>
            <a:solidFill>
              <a:srgbClr val="226DE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 descr="ct_somatom_definition_as_single_click_readiness-00032917~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765081" y="1949773"/>
            <a:ext cx="2026588" cy="1474715"/>
          </a:xfrm>
          <a:prstGeom prst="roundRect">
            <a:avLst>
              <a:gd name="adj" fmla="val 16667"/>
            </a:avLst>
          </a:prstGeom>
          <a:ln>
            <a:solidFill>
              <a:srgbClr val="226DE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 descr="Macintosh HD:Users:joanasantos:Desktop:viewdex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081" y="4317662"/>
            <a:ext cx="2026587" cy="137748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ounded Rectangle 39"/>
          <p:cNvSpPr/>
          <p:nvPr/>
        </p:nvSpPr>
        <p:spPr>
          <a:xfrm>
            <a:off x="1013714" y="3601568"/>
            <a:ext cx="2026587" cy="615494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Objectiva</a:t>
            </a:r>
            <a:endParaRPr lang="pt-PT" sz="2000" dirty="0"/>
          </a:p>
        </p:txBody>
      </p:sp>
      <p:sp>
        <p:nvSpPr>
          <p:cNvPr id="41" name="Rounded Rectangle 40"/>
          <p:cNvSpPr/>
          <p:nvPr/>
        </p:nvSpPr>
        <p:spPr>
          <a:xfrm>
            <a:off x="3765081" y="3601568"/>
            <a:ext cx="2026588" cy="615494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err="1" smtClean="0"/>
              <a:t>Subjectiva</a:t>
            </a:r>
            <a:endParaRPr lang="pt-PT" sz="2000" dirty="0"/>
          </a:p>
        </p:txBody>
      </p:sp>
      <p:pic>
        <p:nvPicPr>
          <p:cNvPr id="42" name="Picture 41" descr="maxresdefault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44"/>
          <a:stretch/>
        </p:blipFill>
        <p:spPr>
          <a:xfrm>
            <a:off x="5959788" y="2711068"/>
            <a:ext cx="2929601" cy="2331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857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-small.png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8191" y="1632856"/>
            <a:ext cx="8599715" cy="2685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8669" y="2503715"/>
            <a:ext cx="8490857" cy="1112761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cap="all" dirty="0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Tecnologia com vista à </a:t>
            </a:r>
            <a:r>
              <a:rPr lang="pt-PT" b="1" cap="all" dirty="0" err="1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oimização</a:t>
            </a:r>
            <a:endParaRPr lang="pt-PT" b="1" cap="all" dirty="0">
              <a:ln/>
              <a:solidFill>
                <a:srgbClr val="1188F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667" y="6298219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j</a:t>
            </a:r>
            <a:r>
              <a:rPr lang="en-GB" dirty="0" err="1" smtClean="0"/>
              <a:t>oanasantos@estescoimbra.pt</a:t>
            </a:r>
            <a:endParaRPr lang="en-GB" dirty="0"/>
          </a:p>
        </p:txBody>
      </p:sp>
      <p:pic>
        <p:nvPicPr>
          <p:cNvPr id="9" name="Picture 8" descr="logo_CH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281481" y="6293756"/>
            <a:ext cx="388351" cy="490618"/>
          </a:xfrm>
          <a:prstGeom prst="rect">
            <a:avLst/>
          </a:prstGeom>
        </p:spPr>
      </p:pic>
      <p:pic>
        <p:nvPicPr>
          <p:cNvPr id="10" name="Picture 9" descr="imr-0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130" y="6316846"/>
            <a:ext cx="457200" cy="435321"/>
          </a:xfrm>
          <a:prstGeom prst="rect">
            <a:avLst/>
          </a:prstGeom>
        </p:spPr>
      </p:pic>
      <p:pic>
        <p:nvPicPr>
          <p:cNvPr id="11" name="Picture 10" descr="banner-small.png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23698" y="6118085"/>
            <a:ext cx="9156573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146969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Modelação da corrente</a:t>
            </a:r>
            <a:endParaRPr lang="pt-PT" dirty="0"/>
          </a:p>
        </p:txBody>
      </p:sp>
      <p:sp>
        <p:nvSpPr>
          <p:cNvPr id="17" name="Rounded Rectangle 16"/>
          <p:cNvSpPr/>
          <p:nvPr/>
        </p:nvSpPr>
        <p:spPr>
          <a:xfrm>
            <a:off x="379009" y="2107988"/>
            <a:ext cx="1525886" cy="859186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Tamanho</a:t>
            </a:r>
            <a:r>
              <a:rPr lang="en-GB" dirty="0" smtClean="0"/>
              <a:t> do </a:t>
            </a:r>
            <a:r>
              <a:rPr lang="en-GB" dirty="0" err="1" smtClean="0"/>
              <a:t>doente</a:t>
            </a: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9009" y="3074457"/>
            <a:ext cx="8435086" cy="1029580"/>
            <a:chOff x="379009" y="3074457"/>
            <a:chExt cx="8435086" cy="1029580"/>
          </a:xfrm>
        </p:grpSpPr>
        <p:sp>
          <p:nvSpPr>
            <p:cNvPr id="18" name="Rounded Rectangle 17"/>
            <p:cNvSpPr/>
            <p:nvPr/>
          </p:nvSpPr>
          <p:spPr>
            <a:xfrm>
              <a:off x="379009" y="3074457"/>
              <a:ext cx="1525886" cy="859186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Variação</a:t>
              </a:r>
              <a:r>
                <a:rPr lang="en-GB" dirty="0" smtClean="0"/>
                <a:t> no </a:t>
              </a:r>
              <a:r>
                <a:rPr lang="en-GB" dirty="0" err="1" smtClean="0"/>
                <a:t>eixo</a:t>
              </a:r>
              <a:r>
                <a:rPr lang="en-GB" dirty="0"/>
                <a:t>-</a:t>
              </a:r>
              <a:r>
                <a:rPr lang="en-GB" dirty="0" smtClean="0"/>
                <a:t>Z</a:t>
              </a:r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005826" y="3074458"/>
              <a:ext cx="6808269" cy="1029579"/>
              <a:chOff x="2005826" y="3074458"/>
              <a:chExt cx="6808269" cy="1029579"/>
            </a:xfrm>
          </p:grpSpPr>
          <p:pic>
            <p:nvPicPr>
              <p:cNvPr id="6" name="Picture 5" descr="Captura de ecrã 2015-09-6, às 23.27.45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51580" y="3074458"/>
                <a:ext cx="2462515" cy="1029579"/>
              </a:xfrm>
              <a:prstGeom prst="rect">
                <a:avLst/>
              </a:prstGeom>
            </p:spPr>
          </p:pic>
          <p:pic>
            <p:nvPicPr>
              <p:cNvPr id="16" name="Picture 15" descr="img1.gif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 l="55944" t="57636" b="11524"/>
              <a:stretch/>
            </p:blipFill>
            <p:spPr>
              <a:xfrm>
                <a:off x="2005826" y="3074458"/>
                <a:ext cx="1612500" cy="85918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2" name="Picture 21" descr="Captura de ecrã 2015-09-9, às 20.09.52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2474" y="3074458"/>
                <a:ext cx="2454095" cy="859185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379009" y="4018115"/>
            <a:ext cx="8398502" cy="886453"/>
            <a:chOff x="379009" y="4018115"/>
            <a:chExt cx="8398502" cy="886453"/>
          </a:xfrm>
        </p:grpSpPr>
        <p:sp>
          <p:nvSpPr>
            <p:cNvPr id="19" name="Rounded Rectangle 18"/>
            <p:cNvSpPr/>
            <p:nvPr/>
          </p:nvSpPr>
          <p:spPr>
            <a:xfrm>
              <a:off x="379009" y="4040926"/>
              <a:ext cx="1525886" cy="859186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Variação</a:t>
              </a:r>
              <a:r>
                <a:rPr lang="en-GB" dirty="0" smtClean="0"/>
                <a:t> angular (x-y)</a:t>
              </a:r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05826" y="4018115"/>
              <a:ext cx="6771685" cy="886453"/>
              <a:chOff x="2005826" y="4018115"/>
              <a:chExt cx="6771685" cy="886453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2C68B3"/>
                  </a:clrFrom>
                  <a:clrTo>
                    <a:srgbClr val="2C68B3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5826" y="4040926"/>
                <a:ext cx="1612500" cy="86364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cxnSp>
            <p:nvCxnSpPr>
              <p:cNvPr id="9" name="Straight Arrow Connector 8"/>
              <p:cNvCxnSpPr>
                <a:stCxn id="8" idx="0"/>
                <a:endCxn id="8" idx="2"/>
              </p:cNvCxnSpPr>
              <p:nvPr/>
            </p:nvCxnSpPr>
            <p:spPr>
              <a:xfrm>
                <a:off x="2812076" y="4040926"/>
                <a:ext cx="0" cy="86364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8" idx="1"/>
                <a:endCxn id="8" idx="3"/>
              </p:cNvCxnSpPr>
              <p:nvPr/>
            </p:nvCxnSpPr>
            <p:spPr>
              <a:xfrm>
                <a:off x="2005826" y="4472747"/>
                <a:ext cx="1612500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2C68B3"/>
                  </a:clrFrom>
                  <a:clrTo>
                    <a:srgbClr val="2C68B3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8462" y="4038275"/>
                <a:ext cx="2169049" cy="863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2" descr="Captura de ecrã 2015-09-9, às 20.10.01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0588" y="4018115"/>
                <a:ext cx="2455981" cy="883801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51727" y="3024113"/>
            <a:ext cx="8472447" cy="2998808"/>
            <a:chOff x="351727" y="3024113"/>
            <a:chExt cx="8472447" cy="2998808"/>
          </a:xfrm>
        </p:grpSpPr>
        <p:pic>
          <p:nvPicPr>
            <p:cNvPr id="15" name="Picture 14" descr="Captura de ecrã 2015-09-6, às 23.27.54.png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7120" y="4904568"/>
              <a:ext cx="2507054" cy="1118353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351727" y="5007395"/>
              <a:ext cx="1525886" cy="859186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x, y, z : </a:t>
              </a:r>
              <a:r>
                <a:rPr lang="en-GB" sz="1600" dirty="0" err="1" smtClean="0"/>
                <a:t>modulação</a:t>
              </a:r>
              <a:r>
                <a:rPr lang="en-GB" sz="1600" dirty="0" smtClean="0"/>
                <a:t> de mA </a:t>
              </a:r>
              <a:r>
                <a:rPr lang="en-GB" sz="1600" dirty="0" err="1" smtClean="0"/>
                <a:t>em</a:t>
              </a:r>
              <a:r>
                <a:rPr lang="en-GB" sz="1600" dirty="0" smtClean="0"/>
                <a:t> 3D</a:t>
              </a:r>
              <a:endParaRPr lang="en-GB" sz="1600" dirty="0"/>
            </a:p>
          </p:txBody>
        </p:sp>
        <p:pic>
          <p:nvPicPr>
            <p:cNvPr id="25" name="Picture 24" descr="Captura de ecrã 2015-09-9, às 20.10.07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0588" y="5007000"/>
              <a:ext cx="2455982" cy="84950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965510" y="3024113"/>
              <a:ext cx="4311294" cy="1880455"/>
            </a:xfrm>
            <a:prstGeom prst="rect">
              <a:avLst/>
            </a:prstGeom>
            <a:noFill/>
            <a:ln w="57150" cmpd="sng">
              <a:solidFill>
                <a:srgbClr val="C700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Bent-Up Arrow 27"/>
            <p:cNvSpPr/>
            <p:nvPr/>
          </p:nvSpPr>
          <p:spPr>
            <a:xfrm rot="5400000">
              <a:off x="2713717" y="4931573"/>
              <a:ext cx="700484" cy="725674"/>
            </a:xfrm>
            <a:prstGeom prst="bentUpArrow">
              <a:avLst/>
            </a:prstGeom>
            <a:solidFill>
              <a:srgbClr val="C700E7"/>
            </a:solidFill>
            <a:ln>
              <a:solidFill>
                <a:srgbClr val="C700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20895" y="1602677"/>
            <a:ext cx="6794360" cy="1471781"/>
            <a:chOff x="2020895" y="1602677"/>
            <a:chExt cx="6794360" cy="1471781"/>
          </a:xfrm>
        </p:grpSpPr>
        <p:sp>
          <p:nvSpPr>
            <p:cNvPr id="5" name="Rounded Rectangle 4"/>
            <p:cNvSpPr/>
            <p:nvPr/>
          </p:nvSpPr>
          <p:spPr>
            <a:xfrm>
              <a:off x="2020895" y="2124607"/>
              <a:ext cx="1597431" cy="842568"/>
            </a:xfrm>
            <a:prstGeom prst="roundRect">
              <a:avLst>
                <a:gd name="adj" fmla="val 10000"/>
              </a:avLst>
            </a:prstGeom>
            <a:blipFill>
              <a:blip r:embed="rId10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7" name="Picture 6" descr="Captura de ecrã 2015-09-6, às 23.27.38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1501" y="2057033"/>
              <a:ext cx="2473754" cy="1017425"/>
            </a:xfrm>
            <a:prstGeom prst="rect">
              <a:avLst/>
            </a:prstGeom>
          </p:spPr>
        </p:pic>
        <p:pic>
          <p:nvPicPr>
            <p:cNvPr id="2" name="Picture 1" descr="Captura de ecrã 2015-09-9, às 20.09.45.png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2474" y="2124607"/>
              <a:ext cx="2454095" cy="859186"/>
            </a:xfrm>
            <a:prstGeom prst="rect">
              <a:avLst/>
            </a:prstGeom>
          </p:spPr>
        </p:pic>
        <p:pic>
          <p:nvPicPr>
            <p:cNvPr id="29" name="Picture 28" descr="Captura de ecrã 2015-09-9, às 20.10.15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8463" y="1602677"/>
              <a:ext cx="2448107" cy="484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48324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Esquema</a:t>
            </a:r>
            <a:r>
              <a:rPr lang="en-GB" dirty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de </a:t>
            </a:r>
            <a:r>
              <a:rPr lang="en-GB" dirty="0" err="1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Apresentação</a:t>
            </a:r>
            <a:endParaRPr lang="en-GB" dirty="0">
              <a:solidFill>
                <a:srgbClr val="33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421"/>
            <a:ext cx="8229600" cy="406570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PT" dirty="0" smtClean="0"/>
              <a:t>Exposição do doente para fins diagnósticos;</a:t>
            </a:r>
          </a:p>
          <a:p>
            <a:pPr>
              <a:lnSpc>
                <a:spcPct val="140000"/>
              </a:lnSpc>
            </a:pPr>
            <a:r>
              <a:rPr lang="pt-PT" dirty="0" smtClean="0"/>
              <a:t>Revisão tecnológica da TC;</a:t>
            </a:r>
          </a:p>
          <a:p>
            <a:pPr>
              <a:lnSpc>
                <a:spcPct val="140000"/>
              </a:lnSpc>
            </a:pPr>
            <a:r>
              <a:rPr lang="pt-PT" dirty="0" smtClean="0"/>
              <a:t>Impacto dos parâmetros de exposição; </a:t>
            </a:r>
          </a:p>
          <a:p>
            <a:pPr>
              <a:lnSpc>
                <a:spcPct val="140000"/>
              </a:lnSpc>
            </a:pPr>
            <a:r>
              <a:rPr lang="pt-PT" dirty="0" smtClean="0"/>
              <a:t>Tecnologia com vista à otimização; </a:t>
            </a:r>
          </a:p>
          <a:p>
            <a:pPr>
              <a:lnSpc>
                <a:spcPct val="140000"/>
              </a:lnSpc>
            </a:pPr>
            <a:r>
              <a:rPr lang="pt-PT" dirty="0" smtClean="0"/>
              <a:t>Conclusões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4033453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98811" cy="1143000"/>
          </a:xfrm>
        </p:spPr>
        <p:txBody>
          <a:bodyPr>
            <a:normAutofit/>
          </a:bodyPr>
          <a:lstStyle/>
          <a:p>
            <a:r>
              <a:rPr lang="pt-PT" sz="3300" dirty="0" smtClean="0"/>
              <a:t>Modelação da corrente por fabricante</a:t>
            </a:r>
            <a:endParaRPr lang="pt-PT" sz="3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40199"/>
              </a:clrFrom>
              <a:clrTo>
                <a:srgbClr val="3401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015" y="1765838"/>
            <a:ext cx="8505565" cy="404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52181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Intensidade</a:t>
            </a:r>
            <a:r>
              <a:rPr lang="en-GB" dirty="0" smtClean="0"/>
              <a:t> da </a:t>
            </a:r>
            <a:r>
              <a:rPr lang="en-GB" dirty="0" err="1" smtClean="0"/>
              <a:t>modulação</a:t>
            </a:r>
            <a:endParaRPr lang="en-GB" dirty="0"/>
          </a:p>
        </p:txBody>
      </p:sp>
      <p:pic>
        <p:nvPicPr>
          <p:cNvPr id="4" name="Imagem 7" descr="C:\Users\Marina\Desktop\Marina\Estesc\4º ano\Investigaçãoo aplicada em Imagem Médica e Radioterapia\Imagens Pediátrico\IMG_20150429_211813.jpg"/>
          <p:cNvPicPr/>
          <p:nvPr/>
        </p:nvPicPr>
        <p:blipFill>
          <a:blip r:embed="rId2" cstate="print"/>
          <a:srcRect l="31129" t="28368" r="21453" b="46126"/>
          <a:stretch>
            <a:fillRect/>
          </a:stretch>
        </p:blipFill>
        <p:spPr bwMode="auto">
          <a:xfrm>
            <a:off x="962959" y="1862581"/>
            <a:ext cx="7029537" cy="3852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40357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Modulação</a:t>
            </a:r>
            <a:r>
              <a:rPr lang="en-GB" dirty="0" smtClean="0"/>
              <a:t> </a:t>
            </a:r>
            <a:r>
              <a:rPr lang="en-GB" dirty="0" err="1" smtClean="0"/>
              <a:t>tensão</a:t>
            </a:r>
            <a:r>
              <a:rPr lang="en-GB" dirty="0" smtClean="0"/>
              <a:t> e </a:t>
            </a:r>
            <a:r>
              <a:rPr lang="en-GB" dirty="0" err="1" smtClean="0"/>
              <a:t>corrente</a:t>
            </a:r>
            <a:endParaRPr lang="en-GB" dirty="0"/>
          </a:p>
        </p:txBody>
      </p:sp>
      <p:pic>
        <p:nvPicPr>
          <p:cNvPr id="4" name="Picture 3" descr="Choosing-the-k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002" y="1664476"/>
            <a:ext cx="4283827" cy="2199293"/>
          </a:xfrm>
          <a:prstGeom prst="rect">
            <a:avLst/>
          </a:prstGeom>
        </p:spPr>
      </p:pic>
      <p:pic>
        <p:nvPicPr>
          <p:cNvPr id="5" name="Picture 4" descr="CARE2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31281" y="1636142"/>
            <a:ext cx="4611405" cy="23352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82927" y="3975266"/>
            <a:ext cx="2431800" cy="1140796"/>
            <a:chOff x="3282927" y="3975266"/>
            <a:chExt cx="2431800" cy="1140796"/>
          </a:xfrm>
        </p:grpSpPr>
        <p:sp>
          <p:nvSpPr>
            <p:cNvPr id="7" name="Rounded Rectangle 6"/>
            <p:cNvSpPr/>
            <p:nvPr/>
          </p:nvSpPr>
          <p:spPr>
            <a:xfrm>
              <a:off x="3282927" y="4643638"/>
              <a:ext cx="2431800" cy="472424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kV Assist (2014)</a:t>
              </a:r>
            </a:p>
          </p:txBody>
        </p:sp>
        <p:pic>
          <p:nvPicPr>
            <p:cNvPr id="9" name="Picture 8" descr="ge_mbaknol_400x0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6418" y="3975266"/>
              <a:ext cx="1032909" cy="69204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79400" y="4136506"/>
            <a:ext cx="2431800" cy="979556"/>
            <a:chOff x="279400" y="4136506"/>
            <a:chExt cx="2431800" cy="979556"/>
          </a:xfrm>
        </p:grpSpPr>
        <p:sp>
          <p:nvSpPr>
            <p:cNvPr id="6" name="Rounded Rectangle 5"/>
            <p:cNvSpPr/>
            <p:nvPr/>
          </p:nvSpPr>
          <p:spPr>
            <a:xfrm>
              <a:off x="279400" y="4643638"/>
              <a:ext cx="2431800" cy="472424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Care kV (2012)</a:t>
              </a:r>
            </a:p>
          </p:txBody>
        </p:sp>
        <p:pic>
          <p:nvPicPr>
            <p:cNvPr id="10" name="Picture 9" descr="siemens_logo.jpg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915" y="4136506"/>
              <a:ext cx="1563181" cy="5663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86455" y="4237081"/>
            <a:ext cx="2431800" cy="878981"/>
            <a:chOff x="6286455" y="4237081"/>
            <a:chExt cx="2431800" cy="878981"/>
          </a:xfrm>
        </p:grpSpPr>
        <p:sp>
          <p:nvSpPr>
            <p:cNvPr id="8" name="Rounded Rectangle 7"/>
            <p:cNvSpPr/>
            <p:nvPr/>
          </p:nvSpPr>
          <p:spPr>
            <a:xfrm>
              <a:off x="6286455" y="4643638"/>
              <a:ext cx="2431800" cy="472424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Sure kV (2015?)</a:t>
              </a:r>
            </a:p>
          </p:txBody>
        </p:sp>
        <p:pic>
          <p:nvPicPr>
            <p:cNvPr id="11" name="Picture 10" descr="Toshiba_Logo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3117" y="4237081"/>
              <a:ext cx="1390876" cy="431990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279400" y="5503607"/>
            <a:ext cx="2431800" cy="539100"/>
          </a:xfrm>
          <a:prstGeom prst="roundRect">
            <a:avLst/>
          </a:prstGeom>
          <a:solidFill>
            <a:schemeClr val="bg1"/>
          </a:solidFill>
          <a:ln>
            <a:solidFill>
              <a:srgbClr val="1188F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P</a:t>
            </a:r>
            <a:r>
              <a:rPr lang="en-GB" dirty="0" err="1" smtClean="0">
                <a:solidFill>
                  <a:schemeClr val="tx1"/>
                </a:solidFill>
              </a:rPr>
              <a:t>or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tipo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exame</a:t>
            </a:r>
            <a:r>
              <a:rPr lang="en-GB" dirty="0" smtClean="0">
                <a:solidFill>
                  <a:schemeClr val="tx1"/>
                </a:solidFill>
              </a:rPr>
              <a:t> e </a:t>
            </a:r>
            <a:r>
              <a:rPr lang="en-GB" dirty="0" err="1" smtClean="0">
                <a:solidFill>
                  <a:schemeClr val="tx1"/>
                </a:solidFill>
              </a:rPr>
              <a:t>tamanho</a:t>
            </a:r>
            <a:r>
              <a:rPr lang="en-GB" dirty="0" smtClean="0">
                <a:solidFill>
                  <a:schemeClr val="tx1"/>
                </a:solidFill>
              </a:rPr>
              <a:t> do </a:t>
            </a:r>
            <a:r>
              <a:rPr lang="en-GB" dirty="0" err="1" smtClean="0">
                <a:solidFill>
                  <a:schemeClr val="tx1"/>
                </a:solidFill>
              </a:rPr>
              <a:t>doente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82927" y="5499096"/>
            <a:ext cx="2431800" cy="553691"/>
          </a:xfrm>
          <a:prstGeom prst="roundRect">
            <a:avLst/>
          </a:prstGeom>
          <a:solidFill>
            <a:schemeClr val="bg1"/>
          </a:solidFill>
          <a:ln>
            <a:solidFill>
              <a:srgbClr val="1188F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Baseado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qualidade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imagem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9400" y="5129373"/>
            <a:ext cx="5435327" cy="329403"/>
          </a:xfrm>
          <a:prstGeom prst="roundRect">
            <a:avLst/>
          </a:prstGeom>
          <a:solidFill>
            <a:schemeClr val="bg1"/>
          </a:solidFill>
          <a:ln>
            <a:solidFill>
              <a:srgbClr val="1188F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1188FB"/>
                </a:solidFill>
              </a:rPr>
              <a:t>Seleção</a:t>
            </a:r>
            <a:r>
              <a:rPr lang="en-GB" b="1" dirty="0">
                <a:solidFill>
                  <a:srgbClr val="1188FB"/>
                </a:solidFill>
              </a:rPr>
              <a:t> </a:t>
            </a:r>
            <a:r>
              <a:rPr lang="en-GB" b="1" dirty="0" err="1">
                <a:solidFill>
                  <a:srgbClr val="1188FB"/>
                </a:solidFill>
              </a:rPr>
              <a:t>automática</a:t>
            </a:r>
            <a:r>
              <a:rPr lang="en-GB" b="1" dirty="0">
                <a:solidFill>
                  <a:srgbClr val="1188FB"/>
                </a:solidFill>
              </a:rPr>
              <a:t> da </a:t>
            </a:r>
            <a:r>
              <a:rPr lang="en-GB" b="1" dirty="0" err="1">
                <a:solidFill>
                  <a:srgbClr val="1188FB"/>
                </a:solidFill>
              </a:rPr>
              <a:t>modulação</a:t>
            </a:r>
            <a:r>
              <a:rPr lang="en-GB" b="1" dirty="0">
                <a:solidFill>
                  <a:srgbClr val="1188FB"/>
                </a:solidFill>
              </a:rPr>
              <a:t> da kV e </a:t>
            </a:r>
            <a:r>
              <a:rPr lang="en-GB" b="1" dirty="0" err="1">
                <a:solidFill>
                  <a:srgbClr val="1188FB"/>
                </a:solidFill>
              </a:rPr>
              <a:t>mAs</a:t>
            </a:r>
            <a:r>
              <a:rPr lang="en-GB" b="1" dirty="0">
                <a:solidFill>
                  <a:srgbClr val="1188FB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88835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9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Formação</a:t>
            </a:r>
            <a:r>
              <a:rPr lang="en-GB" dirty="0" smtClean="0"/>
              <a:t> de </a:t>
            </a:r>
            <a:r>
              <a:rPr lang="en-GB" dirty="0" err="1" smtClean="0"/>
              <a:t>imagem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TC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603536" y="2943500"/>
            <a:ext cx="5038982" cy="689658"/>
            <a:chOff x="1603536" y="2943500"/>
            <a:chExt cx="5038982" cy="689658"/>
          </a:xfrm>
        </p:grpSpPr>
        <p:sp>
          <p:nvSpPr>
            <p:cNvPr id="5" name="Rounded Rectangle 4"/>
            <p:cNvSpPr/>
            <p:nvPr/>
          </p:nvSpPr>
          <p:spPr>
            <a:xfrm>
              <a:off x="1603536" y="2943500"/>
              <a:ext cx="1453747" cy="652449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  <a:r>
                <a:rPr lang="en-GB" dirty="0" smtClean="0"/>
                <a:t>ª </a:t>
              </a:r>
              <a:r>
                <a:rPr lang="en-GB" dirty="0" err="1"/>
                <a:t>G</a:t>
              </a:r>
              <a:r>
                <a:rPr lang="en-GB" dirty="0" err="1" smtClean="0"/>
                <a:t>eração</a:t>
              </a:r>
              <a:endParaRPr lang="en-GB" dirty="0"/>
            </a:p>
          </p:txBody>
        </p:sp>
        <p:pic>
          <p:nvPicPr>
            <p:cNvPr id="13" name="Picture 12" descr="Captura de ecrã 2015-09-9, às 00.25.42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7107" y="2957618"/>
              <a:ext cx="3405411" cy="675540"/>
            </a:xfrm>
            <a:prstGeom prst="roundRect">
              <a:avLst>
                <a:gd name="adj" fmla="val 16667"/>
              </a:avLst>
            </a:prstGeom>
            <a:ln>
              <a:solidFill>
                <a:srgbClr val="1188FB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Group 6"/>
          <p:cNvGrpSpPr/>
          <p:nvPr/>
        </p:nvGrpSpPr>
        <p:grpSpPr>
          <a:xfrm>
            <a:off x="206783" y="3984390"/>
            <a:ext cx="8722090" cy="1740896"/>
            <a:chOff x="206783" y="3984390"/>
            <a:chExt cx="8722090" cy="1740896"/>
          </a:xfrm>
        </p:grpSpPr>
        <p:sp>
          <p:nvSpPr>
            <p:cNvPr id="24" name="Rounded Rectangle 23"/>
            <p:cNvSpPr/>
            <p:nvPr/>
          </p:nvSpPr>
          <p:spPr>
            <a:xfrm>
              <a:off x="206783" y="3984390"/>
              <a:ext cx="1396753" cy="174089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/>
                <a:t>Limitações</a:t>
              </a:r>
              <a:endParaRPr lang="en-GB" b="1" dirty="0" smtClean="0"/>
            </a:p>
            <a:p>
              <a:pPr algn="ctr"/>
              <a:r>
                <a:rPr lang="en-GB" b="1" dirty="0" smtClean="0"/>
                <a:t>FBP</a:t>
              </a:r>
              <a:endParaRPr lang="en-GB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53932" y="3984390"/>
              <a:ext cx="7274941" cy="17408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188F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40000"/>
                </a:lnSpc>
                <a:buSzPct val="100000"/>
                <a:buBlip>
                  <a:blip r:embed="rId4"/>
                </a:buBlip>
              </a:pPr>
              <a:r>
                <a:rPr lang="en-GB" sz="2200" dirty="0" smtClean="0">
                  <a:solidFill>
                    <a:schemeClr val="tx1"/>
                  </a:solidFill>
                </a:rPr>
                <a:t>Dose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vs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Ruído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inerente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à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reconstrução</a:t>
              </a:r>
              <a:r>
                <a:rPr lang="en-GB" sz="2200" dirty="0" smtClean="0">
                  <a:solidFill>
                    <a:schemeClr val="tx1"/>
                  </a:solidFill>
                </a:rPr>
                <a:t> de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imagem</a:t>
              </a:r>
              <a:endParaRPr lang="en-GB" sz="2200" dirty="0" smtClean="0">
                <a:solidFill>
                  <a:schemeClr val="tx1"/>
                </a:solidFill>
              </a:endParaRPr>
            </a:p>
            <a:p>
              <a:pPr marL="342900" indent="-342900">
                <a:lnSpc>
                  <a:spcPct val="140000"/>
                </a:lnSpc>
                <a:buSzPct val="100000"/>
                <a:buBlip>
                  <a:blip r:embed="rId4"/>
                </a:buBlip>
              </a:pPr>
              <a:r>
                <a:rPr lang="en-GB" sz="2200" dirty="0" err="1">
                  <a:solidFill>
                    <a:schemeClr val="tx1"/>
                  </a:solidFill>
                </a:rPr>
                <a:t>R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esolução</a:t>
              </a:r>
              <a:r>
                <a:rPr lang="en-GB" sz="2200" dirty="0" smtClean="0">
                  <a:solidFill>
                    <a:schemeClr val="tx1"/>
                  </a:solidFill>
                </a:rPr>
                <a:t> de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baixo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contraste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vs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resolução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espacial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</a:p>
            <a:p>
              <a:pPr marL="342900" indent="-342900">
                <a:lnSpc>
                  <a:spcPct val="140000"/>
                </a:lnSpc>
                <a:buSzPct val="100000"/>
                <a:buBlip>
                  <a:blip r:embed="rId4"/>
                </a:buBlip>
              </a:pPr>
              <a:r>
                <a:rPr lang="en-GB" sz="2200" dirty="0" err="1" smtClean="0">
                  <a:solidFill>
                    <a:schemeClr val="tx1"/>
                  </a:solidFill>
                </a:rPr>
                <a:t>Presença</a:t>
              </a:r>
              <a:r>
                <a:rPr lang="en-GB" sz="2200" dirty="0" smtClean="0">
                  <a:solidFill>
                    <a:schemeClr val="tx1"/>
                  </a:solidFill>
                </a:rPr>
                <a:t> de </a:t>
              </a:r>
              <a:r>
                <a:rPr lang="en-GB" sz="2200" dirty="0" err="1" smtClean="0">
                  <a:solidFill>
                    <a:schemeClr val="tx1"/>
                  </a:solidFill>
                </a:rPr>
                <a:t>Artefatos</a:t>
              </a:r>
              <a:r>
                <a:rPr lang="en-GB" sz="2200" dirty="0" smtClean="0">
                  <a:solidFill>
                    <a:schemeClr val="tx1"/>
                  </a:solidFill>
                </a:rPr>
                <a:t> 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2144" y="1600867"/>
            <a:ext cx="6530374" cy="1579492"/>
            <a:chOff x="112144" y="1600867"/>
            <a:chExt cx="6530374" cy="1579492"/>
          </a:xfrm>
        </p:grpSpPr>
        <p:sp>
          <p:nvSpPr>
            <p:cNvPr id="4" name="Rounded Rectangle 3"/>
            <p:cNvSpPr/>
            <p:nvPr/>
          </p:nvSpPr>
          <p:spPr>
            <a:xfrm>
              <a:off x="1603536" y="1782608"/>
              <a:ext cx="1453747" cy="652449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1ª </a:t>
              </a:r>
              <a:r>
                <a:rPr lang="en-GB" dirty="0" err="1"/>
                <a:t>G</a:t>
              </a:r>
              <a:r>
                <a:rPr lang="en-GB" dirty="0" err="1" smtClean="0"/>
                <a:t>eração</a:t>
              </a:r>
              <a:endParaRPr lang="en-GB" dirty="0"/>
            </a:p>
          </p:txBody>
        </p:sp>
        <p:pic>
          <p:nvPicPr>
            <p:cNvPr id="10" name="Picture 9" descr="220px-CtBackProjection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5487" y="1600867"/>
              <a:ext cx="1386602" cy="1330678"/>
            </a:xfrm>
            <a:prstGeom prst="rect">
              <a:avLst/>
            </a:prstGeom>
          </p:spPr>
        </p:pic>
        <p:pic>
          <p:nvPicPr>
            <p:cNvPr id="11" name="Picture 10" descr="Captura de ecrã 2015-09-9, às 00.01.26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2089" y="1641405"/>
              <a:ext cx="2010429" cy="122665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112144" y="2304969"/>
              <a:ext cx="1682453" cy="87539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Retroprojeção</a:t>
              </a:r>
              <a:r>
                <a:rPr lang="en-GB" dirty="0" smtClean="0">
                  <a:solidFill>
                    <a:schemeClr val="tx1"/>
                  </a:solidFill>
                </a:rPr>
                <a:t> </a:t>
              </a:r>
              <a:r>
                <a:rPr lang="en-GB" dirty="0" err="1" smtClean="0">
                  <a:solidFill>
                    <a:schemeClr val="tx1"/>
                  </a:solidFill>
                </a:rPr>
                <a:t>Filtrada</a:t>
              </a:r>
              <a:r>
                <a:rPr lang="en-GB" dirty="0" smtClean="0">
                  <a:solidFill>
                    <a:schemeClr val="tx1"/>
                  </a:solidFill>
                </a:rPr>
                <a:t> (FBP)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38305" y="1743245"/>
            <a:ext cx="1790568" cy="1786187"/>
            <a:chOff x="3703109" y="1797002"/>
            <a:chExt cx="1790568" cy="1786187"/>
          </a:xfrm>
        </p:grpSpPr>
        <p:pic>
          <p:nvPicPr>
            <p:cNvPr id="31" name="Picture 30" descr="sinogram256"/>
            <p:cNvPicPr>
              <a:picLocks noChangeAspect="1" noChangeArrowheads="1"/>
            </p:cNvPicPr>
            <p:nvPr/>
          </p:nvPicPr>
          <p:blipFill>
            <a:blip r:embed="rId7" cstate="email">
              <a:lum contrast="12000"/>
            </a:blip>
            <a:srcRect/>
            <a:stretch>
              <a:fillRect/>
            </a:stretch>
          </p:blipFill>
          <p:spPr bwMode="auto">
            <a:xfrm>
              <a:off x="3703109" y="2000143"/>
              <a:ext cx="1790568" cy="158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3710904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74586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38268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01950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65632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29314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92996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56678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20360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84042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47728" y="1797002"/>
              <a:ext cx="139826" cy="151462"/>
            </a:xfrm>
            <a:prstGeom prst="rect">
              <a:avLst/>
            </a:prstGeom>
            <a:solidFill>
              <a:srgbClr val="1188F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Picture 42" descr="tomographi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162" y="382488"/>
            <a:ext cx="1593599" cy="1004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27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Formação</a:t>
            </a:r>
            <a:r>
              <a:rPr lang="en-GB" dirty="0" smtClean="0"/>
              <a:t> de </a:t>
            </a:r>
            <a:r>
              <a:rPr lang="en-GB" dirty="0" err="1" smtClean="0"/>
              <a:t>imagem</a:t>
            </a:r>
            <a:endParaRPr lang="en-GB" dirty="0"/>
          </a:p>
        </p:txBody>
      </p:sp>
      <p:pic>
        <p:nvPicPr>
          <p:cNvPr id="18" name="Picture 17" descr="2010_05_17_13_59_07_781_Nelson.beamchart.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123" y="1704324"/>
            <a:ext cx="1618356" cy="1826845"/>
          </a:xfrm>
          <a:prstGeom prst="rect">
            <a:avLst/>
          </a:prstGeom>
        </p:spPr>
      </p:pic>
      <p:pic>
        <p:nvPicPr>
          <p:cNvPr id="19" name="Picture 18" descr="2010_05_17_13_59_08_29_Nelson.beamchart.bott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477" y="4084182"/>
            <a:ext cx="1618356" cy="18133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03536" y="4857970"/>
            <a:ext cx="5566675" cy="1328278"/>
            <a:chOff x="1603536" y="4857970"/>
            <a:chExt cx="5566675" cy="1328278"/>
          </a:xfrm>
        </p:grpSpPr>
        <p:sp>
          <p:nvSpPr>
            <p:cNvPr id="7" name="Rounded Rectangle 6"/>
            <p:cNvSpPr/>
            <p:nvPr/>
          </p:nvSpPr>
          <p:spPr>
            <a:xfrm>
              <a:off x="1603536" y="5166408"/>
              <a:ext cx="1453747" cy="652449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4ª </a:t>
              </a:r>
              <a:r>
                <a:rPr lang="en-GB" dirty="0" err="1"/>
                <a:t>G</a:t>
              </a:r>
              <a:r>
                <a:rPr lang="en-GB" dirty="0" err="1" smtClean="0"/>
                <a:t>eração</a:t>
              </a:r>
              <a:endParaRPr lang="en-GB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8486" y="5233836"/>
              <a:ext cx="2351725" cy="65245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>
                  <a:solidFill>
                    <a:srgbClr val="1188FB"/>
                  </a:solidFill>
                </a:rPr>
                <a:t>Método</a:t>
              </a:r>
              <a:r>
                <a:rPr lang="en-GB" b="1" dirty="0" smtClean="0">
                  <a:solidFill>
                    <a:srgbClr val="1188FB"/>
                  </a:solidFill>
                </a:rPr>
                <a:t> </a:t>
              </a:r>
              <a:r>
                <a:rPr lang="en-GB" b="1" dirty="0" err="1" smtClean="0">
                  <a:solidFill>
                    <a:srgbClr val="1188FB"/>
                  </a:solidFill>
                </a:rPr>
                <a:t>Matemático</a:t>
              </a:r>
              <a:endParaRPr lang="en-GB" b="1" dirty="0">
                <a:solidFill>
                  <a:srgbClr val="1188FB"/>
                </a:solidFill>
              </a:endParaRPr>
            </a:p>
          </p:txBody>
        </p:sp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251" y="4857970"/>
              <a:ext cx="1491173" cy="1328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1603536" y="3643782"/>
            <a:ext cx="5577914" cy="1337806"/>
            <a:chOff x="1603536" y="3643782"/>
            <a:chExt cx="5577914" cy="1337806"/>
          </a:xfrm>
        </p:grpSpPr>
        <p:sp>
          <p:nvSpPr>
            <p:cNvPr id="6" name="Rounded Rectangle 5"/>
            <p:cNvSpPr/>
            <p:nvPr/>
          </p:nvSpPr>
          <p:spPr>
            <a:xfrm>
              <a:off x="1603536" y="4117899"/>
              <a:ext cx="1453747" cy="652449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3ª </a:t>
              </a:r>
              <a:r>
                <a:rPr lang="en-GB" dirty="0" err="1"/>
                <a:t>G</a:t>
              </a:r>
              <a:r>
                <a:rPr lang="en-GB" dirty="0" err="1" smtClean="0"/>
                <a:t>eração</a:t>
              </a:r>
              <a:endParaRPr lang="en-GB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18486" y="4072946"/>
              <a:ext cx="2362964" cy="65245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>
                  <a:solidFill>
                    <a:srgbClr val="1188FB"/>
                  </a:solidFill>
                </a:rPr>
                <a:t>Modelo</a:t>
              </a:r>
              <a:r>
                <a:rPr lang="en-GB" b="1" dirty="0" smtClean="0">
                  <a:solidFill>
                    <a:srgbClr val="1188FB"/>
                  </a:solidFill>
                </a:rPr>
                <a:t> </a:t>
              </a:r>
              <a:r>
                <a:rPr lang="en-GB" b="1" dirty="0" err="1" smtClean="0">
                  <a:solidFill>
                    <a:srgbClr val="1188FB"/>
                  </a:solidFill>
                </a:rPr>
                <a:t>estatístico</a:t>
              </a:r>
              <a:endParaRPr lang="en-GB" b="1" dirty="0">
                <a:solidFill>
                  <a:srgbClr val="1188FB"/>
                </a:solidFill>
              </a:endParaRPr>
            </a:p>
          </p:txBody>
        </p:sp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84100" y="3643782"/>
              <a:ext cx="1692887" cy="133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112144" y="1600867"/>
            <a:ext cx="6530374" cy="2032291"/>
            <a:chOff x="112144" y="1600867"/>
            <a:chExt cx="6530374" cy="2032291"/>
          </a:xfrm>
        </p:grpSpPr>
        <p:grpSp>
          <p:nvGrpSpPr>
            <p:cNvPr id="22" name="Group 21"/>
            <p:cNvGrpSpPr/>
            <p:nvPr/>
          </p:nvGrpSpPr>
          <p:grpSpPr>
            <a:xfrm>
              <a:off x="1603536" y="2943500"/>
              <a:ext cx="5038982" cy="689658"/>
              <a:chOff x="1603536" y="2943500"/>
              <a:chExt cx="5038982" cy="689658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603536" y="2943500"/>
                <a:ext cx="1453747" cy="652449"/>
              </a:xfrm>
              <a:prstGeom prst="roundRect">
                <a:avLst/>
              </a:prstGeom>
              <a:solidFill>
                <a:srgbClr val="1188F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2</a:t>
                </a:r>
                <a:r>
                  <a:rPr lang="en-GB" dirty="0" smtClean="0"/>
                  <a:t>ª </a:t>
                </a:r>
                <a:r>
                  <a:rPr lang="en-GB" dirty="0" err="1"/>
                  <a:t>G</a:t>
                </a:r>
                <a:r>
                  <a:rPr lang="en-GB" dirty="0" err="1" smtClean="0"/>
                  <a:t>eração</a:t>
                </a:r>
                <a:endParaRPr lang="en-GB" dirty="0"/>
              </a:p>
            </p:txBody>
          </p:sp>
          <p:pic>
            <p:nvPicPr>
              <p:cNvPr id="24" name="Picture 23" descr="Captura de ecrã 2015-09-9, às 00.25.42.png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37107" y="2957618"/>
                <a:ext cx="3405411" cy="675540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rgbClr val="1188FB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112144" y="1600867"/>
              <a:ext cx="6530374" cy="1579492"/>
              <a:chOff x="112144" y="1600867"/>
              <a:chExt cx="6530374" cy="1579492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603536" y="1782608"/>
                <a:ext cx="1453747" cy="652449"/>
              </a:xfrm>
              <a:prstGeom prst="roundRect">
                <a:avLst/>
              </a:prstGeom>
              <a:solidFill>
                <a:srgbClr val="1188F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1ª </a:t>
                </a:r>
                <a:r>
                  <a:rPr lang="en-GB" dirty="0" err="1"/>
                  <a:t>G</a:t>
                </a:r>
                <a:r>
                  <a:rPr lang="en-GB" dirty="0" err="1" smtClean="0"/>
                  <a:t>eração</a:t>
                </a:r>
                <a:endParaRPr lang="en-GB" dirty="0"/>
              </a:p>
            </p:txBody>
          </p:sp>
          <p:pic>
            <p:nvPicPr>
              <p:cNvPr id="27" name="Picture 26" descr="220px-CtBackProjection.jpg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45487" y="1600867"/>
                <a:ext cx="1386602" cy="1330678"/>
              </a:xfrm>
              <a:prstGeom prst="rect">
                <a:avLst/>
              </a:prstGeom>
            </p:spPr>
          </p:pic>
          <p:pic>
            <p:nvPicPr>
              <p:cNvPr id="28" name="Picture 27" descr="Captura de ecrã 2015-09-9, às 00.01.26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2089" y="1641405"/>
                <a:ext cx="2010429" cy="1226654"/>
              </a:xfrm>
              <a:prstGeom prst="rect">
                <a:avLst/>
              </a:prstGeom>
            </p:spPr>
          </p:pic>
          <p:sp>
            <p:nvSpPr>
              <p:cNvPr id="29" name="Rounded Rectangle 28"/>
              <p:cNvSpPr/>
              <p:nvPr/>
            </p:nvSpPr>
            <p:spPr>
              <a:xfrm>
                <a:off x="112144" y="2304969"/>
                <a:ext cx="1682453" cy="87539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 smtClean="0">
                    <a:solidFill>
                      <a:schemeClr val="tx1"/>
                    </a:solidFill>
                  </a:rPr>
                  <a:t>Retroprojeção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dirty="0" err="1" smtClean="0">
                    <a:solidFill>
                      <a:schemeClr val="tx1"/>
                    </a:solidFill>
                  </a:rPr>
                  <a:t>Filtrada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(FBP)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101147" y="4517683"/>
            <a:ext cx="1693449" cy="8428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Reconstrução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iterativa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679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Reconstrução</a:t>
            </a:r>
            <a:r>
              <a:rPr lang="en-GB" dirty="0" smtClean="0"/>
              <a:t> </a:t>
            </a:r>
            <a:r>
              <a:rPr lang="en-GB" dirty="0" err="1" smtClean="0"/>
              <a:t>iterativa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365638" y="3542335"/>
            <a:ext cx="2847517" cy="2120264"/>
          </a:xfrm>
          <a:prstGeom prst="round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pt-PT" sz="2000" smtClean="0"/>
              <a:t>Dose</a:t>
            </a:r>
          </a:p>
          <a:p>
            <a:pPr algn="ctr">
              <a:lnSpc>
                <a:spcPct val="130000"/>
              </a:lnSpc>
            </a:pPr>
            <a:r>
              <a:rPr lang="pt-PT" sz="2000" smtClean="0"/>
              <a:t>Ruído </a:t>
            </a:r>
          </a:p>
          <a:p>
            <a:pPr algn="ctr">
              <a:lnSpc>
                <a:spcPct val="130000"/>
              </a:lnSpc>
            </a:pPr>
            <a:r>
              <a:rPr lang="pt-PT" sz="2000" smtClean="0"/>
              <a:t>Artefactos</a:t>
            </a:r>
          </a:p>
          <a:p>
            <a:pPr algn="ctr">
              <a:lnSpc>
                <a:spcPct val="130000"/>
              </a:lnSpc>
            </a:pPr>
            <a:r>
              <a:rPr lang="pt-PT" sz="2000" smtClean="0"/>
              <a:t>Velocidade</a:t>
            </a:r>
          </a:p>
          <a:p>
            <a:pPr algn="ctr">
              <a:lnSpc>
                <a:spcPct val="130000"/>
              </a:lnSpc>
            </a:pPr>
            <a:r>
              <a:rPr lang="pt-PT" sz="2000" smtClean="0"/>
              <a:t>Qualidade de imagem</a:t>
            </a:r>
            <a:endParaRPr lang="pt-PT" sz="2000"/>
          </a:p>
        </p:txBody>
      </p:sp>
      <p:sp>
        <p:nvSpPr>
          <p:cNvPr id="7" name="Rounded Rectangle 6"/>
          <p:cNvSpPr/>
          <p:nvPr/>
        </p:nvSpPr>
        <p:spPr>
          <a:xfrm>
            <a:off x="4936482" y="3542335"/>
            <a:ext cx="2847517" cy="21202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 smtClean="0"/>
              <a:t>Evolução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rápida</a:t>
            </a:r>
            <a:r>
              <a:rPr lang="en-GB" sz="2000" b="1" dirty="0"/>
              <a:t> </a:t>
            </a:r>
            <a:r>
              <a:rPr lang="en-GB" sz="2000" b="1" dirty="0" smtClean="0"/>
              <a:t>de software e hardware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/>
              <a:t>Fabricantes</a:t>
            </a:r>
            <a:r>
              <a:rPr lang="en-GB" sz="2000" b="1" dirty="0"/>
              <a:t> com </a:t>
            </a:r>
            <a:r>
              <a:rPr lang="en-GB" sz="2000" b="1" dirty="0" err="1"/>
              <a:t>diferentes</a:t>
            </a:r>
            <a:r>
              <a:rPr lang="en-GB" sz="2000" b="1" dirty="0"/>
              <a:t> </a:t>
            </a:r>
            <a:r>
              <a:rPr lang="en-GB" sz="2000" b="1" dirty="0" err="1" smtClean="0"/>
              <a:t>abordagens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72" y="1675650"/>
            <a:ext cx="8217027" cy="2059077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400" dirty="0" smtClean="0"/>
              <a:t>Assume à partida um conjunto de informação;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400" dirty="0" smtClean="0"/>
              <a:t>Compara com as projeções adquiridas;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400" dirty="0" smtClean="0"/>
              <a:t>Adequa a imagem com base nas diferenças;</a:t>
            </a:r>
            <a:endParaRPr lang="pt-PT" sz="2400" dirty="0"/>
          </a:p>
        </p:txBody>
      </p:sp>
      <p:sp>
        <p:nvSpPr>
          <p:cNvPr id="13" name="Rectangle 12"/>
          <p:cNvSpPr/>
          <p:nvPr/>
        </p:nvSpPr>
        <p:spPr>
          <a:xfrm>
            <a:off x="161948" y="6302388"/>
            <a:ext cx="15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Fletcher</a:t>
            </a:r>
            <a:r>
              <a:rPr lang="en-GB" dirty="0"/>
              <a:t>, </a:t>
            </a:r>
            <a:r>
              <a:rPr lang="en-GB" dirty="0" smtClean="0"/>
              <a:t>2011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325428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build="p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r. </a:t>
            </a:r>
            <a:r>
              <a:rPr lang="en-GB" dirty="0" err="1" smtClean="0"/>
              <a:t>Iterativa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fabricante</a:t>
            </a:r>
            <a:endParaRPr lang="en-GB" dirty="0"/>
          </a:p>
        </p:txBody>
      </p:sp>
      <p:pic>
        <p:nvPicPr>
          <p:cNvPr id="7" name="Picture 6" descr="Captura de ecrã 2015-09-8, às 22.03.5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0" y="3785553"/>
            <a:ext cx="4067274" cy="2182587"/>
          </a:xfrm>
          <a:prstGeom prst="rect">
            <a:avLst/>
          </a:prstGeom>
        </p:spPr>
      </p:pic>
      <p:pic>
        <p:nvPicPr>
          <p:cNvPr id="9" name="Picture 8" descr="Captura de ecrã 2015-09-8, às 22.04.2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648" y="3785553"/>
            <a:ext cx="3578609" cy="218258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6898336"/>
              </p:ext>
            </p:extLst>
          </p:nvPr>
        </p:nvGraphicFramePr>
        <p:xfrm>
          <a:off x="543660" y="1759290"/>
          <a:ext cx="80363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663"/>
                <a:gridCol w="1712294"/>
                <a:gridCol w="46723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Geração</a:t>
                      </a:r>
                      <a:r>
                        <a:rPr lang="en-GB" dirty="0" smtClean="0"/>
                        <a:t> RI</a:t>
                      </a:r>
                      <a:endParaRPr lang="en-GB" dirty="0"/>
                    </a:p>
                  </a:txBody>
                  <a:tcPr>
                    <a:solidFill>
                      <a:srgbClr val="118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1ª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err="1" smtClean="0"/>
                        <a:t>Geração</a:t>
                      </a:r>
                      <a:endParaRPr lang="en-GB" dirty="0"/>
                    </a:p>
                  </a:txBody>
                  <a:tcPr>
                    <a:solidFill>
                      <a:srgbClr val="118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2ª </a:t>
                      </a:r>
                      <a:r>
                        <a:rPr lang="en-GB" dirty="0" err="1" smtClean="0"/>
                        <a:t>Geração</a:t>
                      </a:r>
                      <a:endParaRPr lang="en-GB" dirty="0"/>
                    </a:p>
                  </a:txBody>
                  <a:tcPr>
                    <a:solidFill>
                      <a:srgbClr val="1188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Philips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iDose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rgbClr val="1188FB"/>
                          </a:solidFill>
                        </a:rPr>
                        <a:t>iMR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0" baseline="0" dirty="0" smtClean="0"/>
                        <a:t>-</a:t>
                      </a:r>
                      <a:r>
                        <a:rPr lang="en-GB" baseline="0" dirty="0" smtClean="0"/>
                        <a:t> iterative model reconstruction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GE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ASIR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rgbClr val="1188FB"/>
                          </a:solidFill>
                        </a:rPr>
                        <a:t>Veo</a:t>
                      </a:r>
                      <a:r>
                        <a:rPr lang="en-GB" baseline="0" dirty="0" smtClean="0"/>
                        <a:t> - model based iterative reconstruction (IR)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Siemens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IRIS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1188FB"/>
                          </a:solidFill>
                        </a:rPr>
                        <a:t>SAFIRE</a:t>
                      </a:r>
                      <a:r>
                        <a:rPr lang="en-GB" baseline="0" dirty="0" smtClean="0"/>
                        <a:t> /</a:t>
                      </a:r>
                      <a:r>
                        <a:rPr lang="en-GB" baseline="0" dirty="0" smtClean="0">
                          <a:solidFill>
                            <a:srgbClr val="1188FB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rgbClr val="1188FB"/>
                          </a:solidFill>
                        </a:rPr>
                        <a:t>ADMIRE</a:t>
                      </a:r>
                      <a:r>
                        <a:rPr lang="en-GB" dirty="0" smtClean="0">
                          <a:solidFill>
                            <a:srgbClr val="1188FB"/>
                          </a:solidFill>
                        </a:rPr>
                        <a:t> </a:t>
                      </a:r>
                      <a:r>
                        <a:rPr lang="en-GB" dirty="0" smtClean="0"/>
                        <a:t>- Advanced Model IR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Toshiba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QSD/Boost</a:t>
                      </a:r>
                      <a:r>
                        <a:rPr lang="en-GB" baseline="0" dirty="0" smtClean="0"/>
                        <a:t> 3D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1188FB"/>
                          </a:solidFill>
                        </a:rPr>
                        <a:t>AIDR 3D </a:t>
                      </a:r>
                      <a:r>
                        <a:rPr lang="en-GB" dirty="0" smtClean="0"/>
                        <a:t>- Adaptive IR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130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Decisão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751379" y="1869158"/>
            <a:ext cx="3351716" cy="476259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Mesma</a:t>
            </a:r>
            <a:r>
              <a:rPr lang="en-GB" dirty="0" smtClean="0"/>
              <a:t> a dose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290085" y="1869158"/>
            <a:ext cx="3300030" cy="476259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Mesma</a:t>
            </a:r>
            <a:r>
              <a:rPr lang="en-GB" dirty="0" smtClean="0"/>
              <a:t> </a:t>
            </a:r>
            <a:r>
              <a:rPr lang="en-GB" dirty="0" err="1" smtClean="0"/>
              <a:t>qualidade</a:t>
            </a:r>
            <a:r>
              <a:rPr lang="en-GB" dirty="0" smtClean="0"/>
              <a:t> de </a:t>
            </a:r>
            <a:r>
              <a:rPr lang="en-GB" dirty="0" err="1" smtClean="0"/>
              <a:t>imagem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743403" y="5357326"/>
            <a:ext cx="3359692" cy="476259"/>
          </a:xfrm>
          <a:prstGeom prst="round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Melhor</a:t>
            </a:r>
            <a:r>
              <a:rPr lang="en-GB" dirty="0" smtClean="0"/>
              <a:t> </a:t>
            </a:r>
            <a:r>
              <a:rPr lang="en-GB" dirty="0" err="1" smtClean="0"/>
              <a:t>qualidade</a:t>
            </a:r>
            <a:r>
              <a:rPr lang="en-GB" dirty="0" smtClean="0"/>
              <a:t> de </a:t>
            </a:r>
            <a:r>
              <a:rPr lang="en-GB" dirty="0" err="1" smtClean="0"/>
              <a:t>imagem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290085" y="5367406"/>
            <a:ext cx="3300030" cy="476259"/>
          </a:xfrm>
          <a:prstGeom prst="round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Menor</a:t>
            </a:r>
            <a:r>
              <a:rPr lang="en-GB" dirty="0" smtClean="0"/>
              <a:t> dose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290085" y="2472493"/>
            <a:ext cx="1779983" cy="2656476"/>
            <a:chOff x="1290085" y="2472493"/>
            <a:chExt cx="1779983" cy="2656476"/>
          </a:xfrm>
        </p:grpSpPr>
        <p:pic>
          <p:nvPicPr>
            <p:cNvPr id="8" name="Picture 7" descr="Captura de ecrã 2015-09-8, às 20.15.5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66188" t="4598" b="49155"/>
            <a:stretch/>
          </p:blipFill>
          <p:spPr>
            <a:xfrm>
              <a:off x="1290085" y="2962200"/>
              <a:ext cx="1768989" cy="1490063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1331385" y="4565250"/>
              <a:ext cx="1738683" cy="563719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rgbClr val="107AF9"/>
                  </a:solidFill>
                </a:rPr>
                <a:t>Sem</a:t>
              </a:r>
              <a:r>
                <a:rPr lang="en-GB" dirty="0" smtClean="0">
                  <a:solidFill>
                    <a:srgbClr val="107AF9"/>
                  </a:solidFill>
                </a:rPr>
                <a:t> RI </a:t>
              </a:r>
            </a:p>
            <a:p>
              <a:pPr algn="ctr"/>
              <a:r>
                <a:rPr lang="en-GB" dirty="0" smtClean="0">
                  <a:solidFill>
                    <a:srgbClr val="107AF9"/>
                  </a:solidFill>
                </a:rPr>
                <a:t>140kV, 3mm</a:t>
              </a:r>
              <a:endParaRPr lang="en-GB" dirty="0">
                <a:solidFill>
                  <a:srgbClr val="107AF9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07659" y="2472493"/>
              <a:ext cx="1738327" cy="3356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107AF9"/>
                  </a:solidFill>
                </a:rPr>
                <a:t>CTDIvol 22mGy</a:t>
              </a:r>
              <a:endParaRPr lang="en-GB" dirty="0">
                <a:solidFill>
                  <a:srgbClr val="107AF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92824" y="2482573"/>
            <a:ext cx="1738683" cy="2656476"/>
            <a:chOff x="3792824" y="2482573"/>
            <a:chExt cx="1738683" cy="2656476"/>
          </a:xfrm>
        </p:grpSpPr>
        <p:pic>
          <p:nvPicPr>
            <p:cNvPr id="10" name="Picture 9" descr="Captura de ecrã 2015-09-8, às 20.15.5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33278" t="5654" r="33782" b="48110"/>
            <a:stretch/>
          </p:blipFill>
          <p:spPr>
            <a:xfrm>
              <a:off x="3792824" y="2972280"/>
              <a:ext cx="1725732" cy="1491801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3792824" y="4575330"/>
              <a:ext cx="1738683" cy="563719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Com RI 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120kV, 3.75mm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92824" y="2482573"/>
              <a:ext cx="1738683" cy="3356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107AF9"/>
                  </a:solidFill>
                </a:rPr>
                <a:t>CTDIvol 8mGy</a:t>
              </a:r>
              <a:endParaRPr lang="en-GB" dirty="0">
                <a:solidFill>
                  <a:srgbClr val="107AF9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64412" y="2455308"/>
            <a:ext cx="1747895" cy="2671923"/>
            <a:chOff x="6364412" y="2455308"/>
            <a:chExt cx="1747895" cy="2671923"/>
          </a:xfrm>
        </p:grpSpPr>
        <p:pic>
          <p:nvPicPr>
            <p:cNvPr id="11" name="Picture 10" descr="Captura de ecrã 2015-09-8, às 20.15.5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652" t="5728" r="66647" b="50000"/>
            <a:stretch/>
          </p:blipFill>
          <p:spPr>
            <a:xfrm>
              <a:off x="6364412" y="2960462"/>
              <a:ext cx="1738683" cy="1491801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64412" y="4563512"/>
              <a:ext cx="1738683" cy="563719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rgbClr val="107AF9"/>
                  </a:solidFill>
                </a:rPr>
                <a:t>Sem</a:t>
              </a:r>
              <a:r>
                <a:rPr lang="en-GB" dirty="0" smtClean="0">
                  <a:solidFill>
                    <a:srgbClr val="107AF9"/>
                  </a:solidFill>
                </a:rPr>
                <a:t> RI </a:t>
              </a:r>
            </a:p>
            <a:p>
              <a:pPr algn="ctr"/>
              <a:r>
                <a:rPr lang="en-GB" dirty="0" smtClean="0">
                  <a:solidFill>
                    <a:srgbClr val="107AF9"/>
                  </a:solidFill>
                </a:rPr>
                <a:t>120kV, 3.75mm</a:t>
              </a:r>
              <a:endParaRPr lang="en-GB" dirty="0">
                <a:solidFill>
                  <a:srgbClr val="107AF9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373624" y="2455308"/>
              <a:ext cx="1738683" cy="3356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107AF9"/>
                  </a:solidFill>
                </a:rPr>
                <a:t>CTDIvol 8mGy</a:t>
              </a:r>
              <a:endParaRPr lang="en-GB" dirty="0">
                <a:solidFill>
                  <a:srgbClr val="107AF9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2837" y="6299834"/>
            <a:ext cx="325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Adaptado</a:t>
            </a:r>
            <a:r>
              <a:rPr lang="en-GB" sz="1600" dirty="0" smtClean="0"/>
              <a:t> de D. </a:t>
            </a:r>
            <a:r>
              <a:rPr lang="en-GB" sz="1600" dirty="0" err="1" smtClean="0"/>
              <a:t>Pekarovick</a:t>
            </a:r>
            <a:r>
              <a:rPr lang="en-GB" sz="1600" dirty="0" smtClean="0"/>
              <a:t> ECR 2015</a:t>
            </a:r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1882089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Combinação</a:t>
            </a:r>
            <a:r>
              <a:rPr lang="en-GB" dirty="0" smtClean="0"/>
              <a:t> IR com CAE</a:t>
            </a:r>
            <a:endParaRPr lang="en-GB" dirty="0"/>
          </a:p>
        </p:txBody>
      </p:sp>
      <p:pic>
        <p:nvPicPr>
          <p:cNvPr id="7" name="Picture 6" descr="Captura de ecrã 2015-09-8, às 20.18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5433" t="9785" b="44351"/>
          <a:stretch/>
        </p:blipFill>
        <p:spPr>
          <a:xfrm>
            <a:off x="4682925" y="2021971"/>
            <a:ext cx="4205716" cy="2525056"/>
          </a:xfrm>
          <a:prstGeom prst="rect">
            <a:avLst/>
          </a:prstGeom>
        </p:spPr>
      </p:pic>
      <p:pic>
        <p:nvPicPr>
          <p:cNvPr id="4" name="Picture 3" descr="Captura de ecrã 2015-09-8, às 20.18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068" t="9099" r="52753" b="43931"/>
          <a:stretch/>
        </p:blipFill>
        <p:spPr>
          <a:xfrm>
            <a:off x="371712" y="2021970"/>
            <a:ext cx="4189089" cy="25250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54206" y="4859976"/>
            <a:ext cx="2087375" cy="97688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107AF9"/>
                </a:solidFill>
              </a:rPr>
              <a:t>CTDIvol </a:t>
            </a:r>
            <a:r>
              <a:rPr lang="en-GB" sz="2000" b="1" dirty="0" smtClean="0">
                <a:solidFill>
                  <a:srgbClr val="107AF9"/>
                </a:solidFill>
              </a:rPr>
              <a:t>20</a:t>
            </a:r>
            <a:r>
              <a:rPr lang="en-GB" sz="2000" dirty="0" smtClean="0">
                <a:solidFill>
                  <a:srgbClr val="107AF9"/>
                </a:solidFill>
              </a:rPr>
              <a:t> mGy</a:t>
            </a:r>
          </a:p>
          <a:p>
            <a:pPr algn="ctr"/>
            <a:r>
              <a:rPr lang="en-GB" sz="2000" dirty="0" smtClean="0">
                <a:solidFill>
                  <a:srgbClr val="107AF9"/>
                </a:solidFill>
              </a:rPr>
              <a:t>DLP 832 </a:t>
            </a:r>
            <a:r>
              <a:rPr lang="en-GB" sz="2000" dirty="0" err="1" smtClean="0">
                <a:solidFill>
                  <a:srgbClr val="107AF9"/>
                </a:solidFill>
              </a:rPr>
              <a:t>mGy.cm</a:t>
            </a:r>
            <a:endParaRPr lang="en-GB" sz="2000" dirty="0">
              <a:solidFill>
                <a:srgbClr val="107AF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07655" y="4859612"/>
            <a:ext cx="2087375" cy="97688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107AF9"/>
                </a:solidFill>
              </a:rPr>
              <a:t>CTDIvol </a:t>
            </a:r>
            <a:r>
              <a:rPr lang="en-GB" sz="2000" b="1" dirty="0" smtClean="0">
                <a:solidFill>
                  <a:srgbClr val="107AF9"/>
                </a:solidFill>
              </a:rPr>
              <a:t>5</a:t>
            </a:r>
            <a:r>
              <a:rPr lang="en-GB" sz="2000" dirty="0" smtClean="0">
                <a:solidFill>
                  <a:srgbClr val="107AF9"/>
                </a:solidFill>
              </a:rPr>
              <a:t> mGy</a:t>
            </a:r>
          </a:p>
          <a:p>
            <a:pPr algn="ctr"/>
            <a:r>
              <a:rPr lang="en-GB" sz="2000" dirty="0" smtClean="0">
                <a:solidFill>
                  <a:srgbClr val="107AF9"/>
                </a:solidFill>
              </a:rPr>
              <a:t>DLP 214 </a:t>
            </a:r>
            <a:r>
              <a:rPr lang="en-GB" sz="2000" dirty="0" err="1" smtClean="0">
                <a:solidFill>
                  <a:srgbClr val="107AF9"/>
                </a:solidFill>
              </a:rPr>
              <a:t>mGy.cm</a:t>
            </a:r>
            <a:endParaRPr lang="en-GB" sz="2000" dirty="0">
              <a:solidFill>
                <a:srgbClr val="107AF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021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98" y="274638"/>
            <a:ext cx="8229600" cy="1143000"/>
          </a:xfrm>
        </p:spPr>
        <p:txBody>
          <a:bodyPr/>
          <a:lstStyle/>
          <a:p>
            <a:r>
              <a:rPr lang="en-GB" dirty="0" err="1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Expectativas</a:t>
            </a:r>
            <a:r>
              <a:rPr lang="en-GB" dirty="0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tecnológicas</a:t>
            </a:r>
            <a:endParaRPr lang="en-GB" dirty="0">
              <a:solidFill>
                <a:srgbClr val="1188F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4" y="1600200"/>
            <a:ext cx="8184971" cy="4525963"/>
          </a:xfrm>
        </p:spPr>
        <p:txBody>
          <a:bodyPr>
            <a:normAutofit/>
          </a:bodyPr>
          <a:lstStyle/>
          <a:p>
            <a:r>
              <a:rPr lang="pt-PT" sz="2400" dirty="0" smtClean="0"/>
              <a:t>Aumento da resolução temporal:</a:t>
            </a:r>
          </a:p>
          <a:p>
            <a:pPr lvl="1"/>
            <a:r>
              <a:rPr lang="pt-PT" sz="2000" dirty="0" smtClean="0"/>
              <a:t>Tempos de rotação mínimos</a:t>
            </a:r>
          </a:p>
          <a:p>
            <a:pPr lvl="1"/>
            <a:r>
              <a:rPr lang="pt-PT" sz="2000" dirty="0" smtClean="0"/>
              <a:t>Redução do tempo de aquisição</a:t>
            </a:r>
          </a:p>
          <a:p>
            <a:pPr lvl="1"/>
            <a:r>
              <a:rPr lang="pt-PT" sz="2000" dirty="0" smtClean="0"/>
              <a:t>Algoritmos de correção do movimento</a:t>
            </a:r>
          </a:p>
          <a:p>
            <a:r>
              <a:rPr lang="pt-PT" sz="2400" dirty="0" smtClean="0"/>
              <a:t>Expansão das técnicas iterativas</a:t>
            </a:r>
          </a:p>
          <a:p>
            <a:r>
              <a:rPr lang="pt-PT" sz="2400" dirty="0" smtClean="0"/>
              <a:t>Detectores “</a:t>
            </a:r>
            <a:r>
              <a:rPr lang="pt-PT" sz="2400" i="1" dirty="0" err="1" smtClean="0"/>
              <a:t>photon</a:t>
            </a:r>
            <a:r>
              <a:rPr lang="pt-PT" sz="2400" i="1" dirty="0" smtClean="0"/>
              <a:t> </a:t>
            </a:r>
            <a:r>
              <a:rPr lang="pt-PT" sz="2400" i="1" dirty="0" err="1" smtClean="0"/>
              <a:t>counting</a:t>
            </a:r>
            <a:r>
              <a:rPr lang="pt-PT" sz="2400" dirty="0" smtClean="0"/>
              <a:t>”</a:t>
            </a:r>
          </a:p>
          <a:p>
            <a:r>
              <a:rPr lang="pt-PT" sz="2400" dirty="0" smtClean="0"/>
              <a:t>(NÃO?) Uniformização de estratégias de otimização</a:t>
            </a:r>
            <a:endParaRPr lang="pt-PT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891806" y="4414525"/>
            <a:ext cx="6007377" cy="2381571"/>
            <a:chOff x="3596515" y="4465507"/>
            <a:chExt cx="4573530" cy="2253139"/>
          </a:xfrm>
        </p:grpSpPr>
        <p:pic>
          <p:nvPicPr>
            <p:cNvPr id="9" name="Picture 8" descr="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737" y="4465507"/>
              <a:ext cx="4270665" cy="1438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Captura de ecrã 2015-09-9, às 21.39.50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515" y="5903973"/>
              <a:ext cx="4573530" cy="814673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85794" y="6312681"/>
            <a:ext cx="147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R. </a:t>
            </a:r>
            <a:r>
              <a:rPr lang="en-GB" dirty="0" err="1" smtClean="0"/>
              <a:t>Booij</a:t>
            </a:r>
            <a:r>
              <a:rPr lang="en-GB" dirty="0" smtClean="0"/>
              <a:t>, 2015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86155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Exposição</a:t>
            </a:r>
            <a:r>
              <a:rPr lang="en-GB" dirty="0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à</a:t>
            </a:r>
            <a:r>
              <a:rPr lang="en-GB" dirty="0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GB" dirty="0" err="1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r</a:t>
            </a:r>
            <a:r>
              <a:rPr lang="en-GB" dirty="0" err="1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adiação</a:t>
            </a:r>
            <a:r>
              <a:rPr lang="en-GB" dirty="0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ionizante</a:t>
            </a:r>
            <a:endParaRPr lang="en-GB" dirty="0">
              <a:solidFill>
                <a:srgbClr val="33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0292"/>
            <a:ext cx="4495450" cy="364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30" y="1685870"/>
            <a:ext cx="3409950" cy="360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ncrponline.org/images/ncrp_log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6644" y="5035606"/>
            <a:ext cx="4306789" cy="1172262"/>
          </a:xfrm>
          <a:prstGeom prst="rect">
            <a:avLst/>
          </a:prstGeom>
          <a:noFill/>
        </p:spPr>
      </p:pic>
      <p:sp>
        <p:nvSpPr>
          <p:cNvPr id="7" name="Rectângulo 8"/>
          <p:cNvSpPr/>
          <p:nvPr/>
        </p:nvSpPr>
        <p:spPr>
          <a:xfrm>
            <a:off x="410408" y="6345097"/>
            <a:ext cx="220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+mn-lt"/>
              </a:rPr>
              <a:t>NCRP </a:t>
            </a:r>
            <a:r>
              <a:rPr lang="pt-PT" dirty="0" err="1" smtClean="0">
                <a:latin typeface="+mn-lt"/>
              </a:rPr>
              <a:t>Report</a:t>
            </a:r>
            <a:r>
              <a:rPr lang="pt-PT" dirty="0" smtClean="0">
                <a:latin typeface="+mn-lt"/>
              </a:rPr>
              <a:t> No. 160</a:t>
            </a:r>
            <a:endParaRPr lang="pt-PT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677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Conclusão</a:t>
            </a:r>
            <a:endParaRPr lang="en-GB" dirty="0">
              <a:solidFill>
                <a:srgbClr val="1188F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11" y="3143194"/>
            <a:ext cx="8706022" cy="1905639"/>
          </a:xfrm>
        </p:spPr>
        <p:txBody>
          <a:bodyPr>
            <a:noAutofit/>
          </a:bodyPr>
          <a:lstStyle/>
          <a:p>
            <a:pPr algn="just"/>
            <a:r>
              <a:rPr lang="pt-PT" dirty="0" smtClean="0"/>
              <a:t>Acompanhar </a:t>
            </a:r>
            <a:r>
              <a:rPr lang="pt-PT" dirty="0"/>
              <a:t>a evolução </a:t>
            </a:r>
            <a:r>
              <a:rPr lang="pt-PT" dirty="0" smtClean="0"/>
              <a:t>tecnológica;</a:t>
            </a:r>
          </a:p>
          <a:p>
            <a:pPr algn="just"/>
            <a:r>
              <a:rPr lang="pt-PT" dirty="0" smtClean="0"/>
              <a:t>Formação </a:t>
            </a:r>
            <a:r>
              <a:rPr lang="pt-PT" dirty="0"/>
              <a:t>contínua </a:t>
            </a:r>
            <a:r>
              <a:rPr lang="pt-PT" dirty="0" smtClean="0"/>
              <a:t>de todos os profissionais envolvidos;</a:t>
            </a:r>
          </a:p>
          <a:p>
            <a:pPr algn="just"/>
            <a:r>
              <a:rPr lang="pt-PT" dirty="0" smtClean="0"/>
              <a:t>Otimização é um trabalho de equipa;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59604" y="1682952"/>
            <a:ext cx="5122370" cy="1429644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pt-PT" sz="2800" dirty="0" smtClean="0"/>
              <a:t>Desafio: </a:t>
            </a:r>
          </a:p>
          <a:p>
            <a:pPr algn="ctr">
              <a:lnSpc>
                <a:spcPct val="140000"/>
              </a:lnSpc>
            </a:pPr>
            <a:r>
              <a:rPr lang="pt-PT" sz="2800" dirty="0" smtClean="0"/>
              <a:t>Dose </a:t>
            </a:r>
            <a:r>
              <a:rPr lang="pt-PT" sz="2800" dirty="0" err="1" smtClean="0"/>
              <a:t>vs</a:t>
            </a:r>
            <a:r>
              <a:rPr lang="pt-PT" sz="2800" dirty="0" smtClean="0"/>
              <a:t> Qualidade de imagem</a:t>
            </a:r>
          </a:p>
          <a:p>
            <a:pPr algn="ctr">
              <a:lnSpc>
                <a:spcPct val="140000"/>
              </a:lnSpc>
            </a:pPr>
            <a:endParaRPr lang="pt-PT" sz="800" dirty="0"/>
          </a:p>
        </p:txBody>
      </p:sp>
      <p:pic>
        <p:nvPicPr>
          <p:cNvPr id="10" name="Picture 9" descr="Captura de ecrã 2015-09-9, às 21.58.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86" y="4806410"/>
            <a:ext cx="3650822" cy="1196314"/>
          </a:xfrm>
          <a:prstGeom prst="rect">
            <a:avLst/>
          </a:prstGeom>
        </p:spPr>
      </p:pic>
      <p:pic>
        <p:nvPicPr>
          <p:cNvPr id="11" name="Picture 10" descr="Captura de ecrã 2015-09-9, às 21.58.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93" y="5231043"/>
            <a:ext cx="1146367" cy="375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9876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r-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" y="5242877"/>
            <a:ext cx="3861799" cy="1608733"/>
          </a:xfrm>
          <a:prstGeom prst="rect">
            <a:avLst/>
          </a:prstGeom>
          <a:ln>
            <a:noFill/>
          </a:ln>
        </p:spPr>
      </p:pic>
      <p:pic>
        <p:nvPicPr>
          <p:cNvPr id="4" name="Picture 7" descr="entrad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734" y="5299571"/>
            <a:ext cx="2307231" cy="1444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814582" y="5206244"/>
            <a:ext cx="2251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err="1" smtClean="0">
                <a:ln w="50800"/>
                <a:solidFill>
                  <a:schemeClr val="bg1"/>
                </a:solidFill>
              </a:rPr>
              <a:t>www.estescoimbra.pt</a:t>
            </a:r>
            <a:endParaRPr lang="en-GB" dirty="0" smtClean="0">
              <a:ln w="50800"/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0493" y="6439289"/>
            <a:ext cx="198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Joana </a:t>
            </a:r>
            <a:r>
              <a:rPr lang="en-GB" b="1" dirty="0" smtClean="0"/>
              <a:t>Santos, </a:t>
            </a:r>
            <a:r>
              <a:rPr lang="en-GB" dirty="0" smtClean="0"/>
              <a:t>PhD.</a:t>
            </a:r>
            <a:endParaRPr lang="en-GB" dirty="0"/>
          </a:p>
        </p:txBody>
      </p:sp>
      <p:pic>
        <p:nvPicPr>
          <p:cNvPr id="9" name="Picture 8" descr="logo_CH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280" y="4160626"/>
            <a:ext cx="3397653" cy="1138777"/>
          </a:xfrm>
          <a:prstGeom prst="rect">
            <a:avLst/>
          </a:prstGeom>
        </p:spPr>
      </p:pic>
      <p:pic>
        <p:nvPicPr>
          <p:cNvPr id="11" name="Picture 10" descr="banner-small.png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" y="348"/>
            <a:ext cx="9144000" cy="21026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>
            <a:off x="2457102" y="3431792"/>
            <a:ext cx="4071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 smtClean="0">
                <a:ln w="50800"/>
              </a:rPr>
              <a:t>joanasantos@estescoimbra.pt</a:t>
            </a:r>
            <a:endParaRPr lang="en-GB" sz="2400" b="1" dirty="0" smtClean="0">
              <a:ln w="508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0520" y="2625863"/>
            <a:ext cx="5264783" cy="58477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t-PT" sz="3200" b="1" cap="all" dirty="0" smtClean="0">
                <a:ln/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Obrigado pela Atenção !!!</a:t>
            </a:r>
            <a:endParaRPr lang="en-GB" sz="3200" b="1" cap="all" dirty="0">
              <a:ln/>
              <a:solidFill>
                <a:srgbClr val="33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876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Portugal</a:t>
            </a:r>
          </a:p>
        </p:txBody>
      </p:sp>
      <p:pic>
        <p:nvPicPr>
          <p:cNvPr id="5" name="Picture 4" descr="Captura de ecrã 2012-10-25, às 14.5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8" y="1705927"/>
            <a:ext cx="8494888" cy="2531288"/>
          </a:xfrm>
          <a:prstGeom prst="rect">
            <a:avLst/>
          </a:prstGeom>
        </p:spPr>
      </p:pic>
      <p:pic>
        <p:nvPicPr>
          <p:cNvPr id="6" name="Picture 5" descr="Captura de ecrã 2012-10-25, às 14.44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909" y="4375727"/>
            <a:ext cx="7459647" cy="165100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641600" y="1870811"/>
            <a:ext cx="254000" cy="2000073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6372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Frequência</a:t>
            </a:r>
            <a:r>
              <a:rPr lang="en-GB" dirty="0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de </a:t>
            </a:r>
            <a:r>
              <a:rPr lang="en-GB" dirty="0" err="1" smtClean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realização</a:t>
            </a:r>
            <a:endParaRPr lang="en-GB" dirty="0">
              <a:solidFill>
                <a:srgbClr val="33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3" descr="10 Exames 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66" y="1685117"/>
            <a:ext cx="8359194" cy="43471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66454" y="2159000"/>
            <a:ext cx="2401453" cy="265549"/>
          </a:xfrm>
          <a:prstGeom prst="roundRect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766454" y="2911763"/>
            <a:ext cx="2401454" cy="265549"/>
          </a:xfrm>
          <a:prstGeom prst="roundRect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69085" y="6275447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Teles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812451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33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Exposição por modalidade</a:t>
            </a:r>
            <a:endParaRPr lang="en-GB" dirty="0">
              <a:solidFill>
                <a:srgbClr val="33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38836181"/>
              </p:ext>
            </p:extLst>
          </p:nvPr>
        </p:nvGraphicFramePr>
        <p:xfrm>
          <a:off x="1119032" y="1799771"/>
          <a:ext cx="6350405" cy="402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62571" y="312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96581" y="6249995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Adaptado</a:t>
            </a:r>
            <a:r>
              <a:rPr lang="en-GB" sz="1400" dirty="0" smtClean="0"/>
              <a:t> de DDM2,2012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3555092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-small.png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54001" y="1572381"/>
            <a:ext cx="8599715" cy="2685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2384" y="2601864"/>
            <a:ext cx="8490857" cy="808989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 err="1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Evolução</a:t>
            </a:r>
            <a:r>
              <a:rPr lang="en-GB" b="1" cap="all" dirty="0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da </a:t>
            </a:r>
            <a:r>
              <a:rPr lang="en-GB" b="1" cap="all" dirty="0" err="1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Tecnologia</a:t>
            </a:r>
            <a:r>
              <a:rPr lang="en-GB" b="1" cap="all" dirty="0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n-GB" b="1" cap="all" dirty="0" err="1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em</a:t>
            </a:r>
            <a:r>
              <a:rPr lang="en-GB" b="1" cap="all" dirty="0" smtClean="0">
                <a:ln/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TC</a:t>
            </a:r>
            <a:endParaRPr lang="en-GB" b="1" cap="all" dirty="0">
              <a:ln/>
              <a:solidFill>
                <a:srgbClr val="1188F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667" y="6298219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j</a:t>
            </a:r>
            <a:r>
              <a:rPr lang="en-GB" dirty="0" err="1" smtClean="0"/>
              <a:t>oanasantos@estescoimbra.pt</a:t>
            </a:r>
            <a:endParaRPr lang="en-GB" dirty="0"/>
          </a:p>
        </p:txBody>
      </p:sp>
      <p:pic>
        <p:nvPicPr>
          <p:cNvPr id="9" name="Picture 8" descr="logo_CH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281481" y="6293756"/>
            <a:ext cx="388351" cy="490618"/>
          </a:xfrm>
          <a:prstGeom prst="rect">
            <a:avLst/>
          </a:prstGeom>
        </p:spPr>
      </p:pic>
      <p:pic>
        <p:nvPicPr>
          <p:cNvPr id="10" name="Picture 9" descr="imr-0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130" y="6316846"/>
            <a:ext cx="457200" cy="435321"/>
          </a:xfrm>
          <a:prstGeom prst="rect">
            <a:avLst/>
          </a:prstGeom>
        </p:spPr>
      </p:pic>
      <p:pic>
        <p:nvPicPr>
          <p:cNvPr id="11" name="Picture 10" descr="banner-small.png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23698" y="6118085"/>
            <a:ext cx="9156573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299876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644098" y="2228274"/>
            <a:ext cx="2197413" cy="3760280"/>
            <a:chOff x="4644098" y="2228274"/>
            <a:chExt cx="2197413" cy="3760280"/>
          </a:xfrm>
        </p:grpSpPr>
        <p:sp>
          <p:nvSpPr>
            <p:cNvPr id="5" name="Rounded Rectangle 4"/>
            <p:cNvSpPr/>
            <p:nvPr/>
          </p:nvSpPr>
          <p:spPr>
            <a:xfrm>
              <a:off x="4644098" y="2228274"/>
              <a:ext cx="2197092" cy="3760280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679054" y="5403930"/>
              <a:ext cx="21624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1"/>
                </a:buClr>
              </a:pPr>
              <a:r>
                <a:rPr lang="pt-PT" dirty="0" smtClean="0">
                  <a:solidFill>
                    <a:srgbClr val="103154"/>
                  </a:solidFill>
                </a:rPr>
                <a:t>2</a:t>
              </a:r>
              <a:r>
                <a:rPr lang="pt-PT" dirty="0">
                  <a:solidFill>
                    <a:srgbClr val="103154"/>
                  </a:solidFill>
                </a:rPr>
                <a:t>, 4, 16, </a:t>
              </a:r>
              <a:r>
                <a:rPr lang="pt-PT" dirty="0" smtClean="0">
                  <a:solidFill>
                    <a:srgbClr val="103154"/>
                  </a:solidFill>
                </a:rPr>
                <a:t>64, 128, 320</a:t>
              </a:r>
              <a:endParaRPr lang="pt-PT" dirty="0">
                <a:solidFill>
                  <a:srgbClr val="103154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Gerações</a:t>
            </a:r>
            <a:r>
              <a:rPr lang="en-GB" dirty="0" smtClean="0">
                <a:solidFill>
                  <a:srgbClr val="1188F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da TC</a:t>
            </a:r>
            <a:endParaRPr lang="en-GB" dirty="0">
              <a:solidFill>
                <a:srgbClr val="1188F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14319" y="1731819"/>
            <a:ext cx="6645646" cy="4964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rgbClr val="1188FB"/>
                </a:solidFill>
              </a:rPr>
              <a:t>Aquisição</a:t>
            </a:r>
            <a:r>
              <a:rPr lang="en-GB" sz="2800" dirty="0" smtClean="0">
                <a:solidFill>
                  <a:srgbClr val="1188FB"/>
                </a:solidFill>
              </a:rPr>
              <a:t> </a:t>
            </a:r>
            <a:r>
              <a:rPr lang="en-GB" sz="2800" dirty="0" err="1" smtClean="0">
                <a:solidFill>
                  <a:srgbClr val="1188FB"/>
                </a:solidFill>
              </a:rPr>
              <a:t>volumétrica</a:t>
            </a:r>
            <a:endParaRPr lang="en-GB" sz="2800" dirty="0">
              <a:solidFill>
                <a:srgbClr val="1188F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027" y="2414796"/>
            <a:ext cx="2233292" cy="2906840"/>
            <a:chOff x="81027" y="2414796"/>
            <a:chExt cx="2233292" cy="2906840"/>
          </a:xfrm>
        </p:grpSpPr>
        <p:pic>
          <p:nvPicPr>
            <p:cNvPr id="26" name="Picture 18" descr="ctspiral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3753" y="2414796"/>
              <a:ext cx="2180566" cy="2152689"/>
            </a:xfrm>
            <a:prstGeom prst="rect">
              <a:avLst/>
            </a:prstGeom>
            <a:noFill/>
            <a:ln w="1587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81027" y="4622999"/>
              <a:ext cx="2233291" cy="698637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TC </a:t>
              </a:r>
              <a:r>
                <a:rPr lang="en-GB" dirty="0" err="1"/>
                <a:t>C</a:t>
              </a:r>
              <a:r>
                <a:rPr lang="en-GB" dirty="0" err="1" smtClean="0"/>
                <a:t>onvencional</a:t>
              </a:r>
              <a:r>
                <a:rPr lang="en-GB" dirty="0" smtClean="0"/>
                <a:t> 1986</a:t>
              </a:r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52577" y="2449715"/>
            <a:ext cx="2229989" cy="2862469"/>
            <a:chOff x="2352577" y="2449715"/>
            <a:chExt cx="2229989" cy="2862469"/>
          </a:xfrm>
        </p:grpSpPr>
        <p:pic>
          <p:nvPicPr>
            <p:cNvPr id="28" name="Picture 10" descr="spiralCT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85016" y="2449715"/>
              <a:ext cx="2162594" cy="2141038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32" name="Rounded Rectangle 31"/>
            <p:cNvSpPr/>
            <p:nvPr/>
          </p:nvSpPr>
          <p:spPr>
            <a:xfrm>
              <a:off x="2352577" y="4613547"/>
              <a:ext cx="2229989" cy="698637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TC Single </a:t>
              </a:r>
              <a:r>
                <a:rPr lang="en-GB" dirty="0"/>
                <a:t>S</a:t>
              </a:r>
              <a:r>
                <a:rPr lang="en-GB" dirty="0" smtClean="0"/>
                <a:t>lice 1995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51454" y="2457423"/>
            <a:ext cx="2190057" cy="2859380"/>
            <a:chOff x="4651454" y="2457423"/>
            <a:chExt cx="2190057" cy="2859380"/>
          </a:xfrm>
        </p:grpSpPr>
        <p:sp>
          <p:nvSpPr>
            <p:cNvPr id="44" name="Rounded Rectangle 43"/>
            <p:cNvSpPr/>
            <p:nvPr/>
          </p:nvSpPr>
          <p:spPr>
            <a:xfrm>
              <a:off x="4651454" y="4618166"/>
              <a:ext cx="2189735" cy="698637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TC Multi </a:t>
              </a:r>
              <a:r>
                <a:rPr lang="en-GB" dirty="0"/>
                <a:t>S</a:t>
              </a:r>
              <a:r>
                <a:rPr lang="en-GB" dirty="0" smtClean="0"/>
                <a:t>lice 1998</a:t>
              </a:r>
              <a:endParaRPr lang="en-GB" dirty="0"/>
            </a:p>
          </p:txBody>
        </p:sp>
        <p:pic>
          <p:nvPicPr>
            <p:cNvPr id="45" name="Picture 15" descr="4corte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79054" y="2457423"/>
              <a:ext cx="2162457" cy="2144697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6876146" y="2414796"/>
            <a:ext cx="2186040" cy="2883535"/>
            <a:chOff x="6876146" y="2437886"/>
            <a:chExt cx="2186040" cy="2883535"/>
          </a:xfrm>
        </p:grpSpPr>
        <p:pic>
          <p:nvPicPr>
            <p:cNvPr id="49" name="Picture 48" descr="dualCT1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4907" y="2437886"/>
              <a:ext cx="1915057" cy="2111141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6876146" y="4613547"/>
              <a:ext cx="2186040" cy="707874"/>
            </a:xfrm>
            <a:prstGeom prst="roundRect">
              <a:avLst/>
            </a:prstGeom>
            <a:solidFill>
              <a:srgbClr val="1188FB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TC Dual Energy </a:t>
              </a:r>
            </a:p>
            <a:p>
              <a:pPr algn="ctr"/>
              <a:r>
                <a:rPr lang="en-GB" dirty="0" smtClean="0"/>
                <a:t>Dual/Single source</a:t>
              </a:r>
              <a:endParaRPr lang="en-GB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27766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Evolução</a:t>
            </a:r>
            <a:r>
              <a:rPr lang="en-GB" dirty="0" smtClean="0"/>
              <a:t> </a:t>
            </a:r>
            <a:r>
              <a:rPr lang="en-GB" dirty="0"/>
              <a:t>d</a:t>
            </a:r>
            <a:r>
              <a:rPr lang="en-GB" dirty="0" smtClean="0"/>
              <a:t>os </a:t>
            </a:r>
            <a:r>
              <a:rPr lang="en-GB" dirty="0" err="1" smtClean="0"/>
              <a:t>componentes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25" y="4812608"/>
            <a:ext cx="1918725" cy="127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343621" y="2203839"/>
            <a:ext cx="1478443" cy="3289370"/>
            <a:chOff x="1404825" y="2173241"/>
            <a:chExt cx="1478443" cy="3289370"/>
          </a:xfrm>
        </p:grpSpPr>
        <p:sp>
          <p:nvSpPr>
            <p:cNvPr id="8" name="Isosceles Triangle 7"/>
            <p:cNvSpPr/>
            <p:nvPr/>
          </p:nvSpPr>
          <p:spPr>
            <a:xfrm>
              <a:off x="1404825" y="2701422"/>
              <a:ext cx="1157576" cy="2761189"/>
            </a:xfrm>
            <a:prstGeom prst="triangle">
              <a:avLst/>
            </a:prstGeom>
            <a:solidFill>
              <a:srgbClr val="D4530F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images.jpeg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8476514">
              <a:off x="1242670" y="2536557"/>
              <a:ext cx="2003913" cy="1277282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E9F4F7"/>
              </a:clrFrom>
              <a:clrTo>
                <a:srgbClr val="E9F4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734" y="1591586"/>
            <a:ext cx="1464309" cy="100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scbct-g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16" y="1763102"/>
            <a:ext cx="4642314" cy="2136491"/>
          </a:xfrm>
          <a:prstGeom prst="rect">
            <a:avLst/>
          </a:prstGeom>
        </p:spPr>
      </p:pic>
      <p:pic>
        <p:nvPicPr>
          <p:cNvPr id="11" name="Picture 10" descr="spiral-C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020" y="4181765"/>
            <a:ext cx="4264453" cy="17582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776871" y="1763102"/>
            <a:ext cx="2090379" cy="473263"/>
          </a:xfrm>
          <a:prstGeom prst="roundRect">
            <a:avLst/>
          </a:prstGeom>
          <a:solidFill>
            <a:srgbClr val="1188F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Tempo de </a:t>
            </a:r>
            <a:r>
              <a:rPr lang="en-GB" dirty="0" err="1" smtClean="0"/>
              <a:t>rotação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43208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766</Words>
  <Application>Microsoft Office PowerPoint</Application>
  <PresentationFormat>Apresentação no Ecrã (4:3)</PresentationFormat>
  <Paragraphs>212</Paragraphs>
  <Slides>31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2" baseType="lpstr">
      <vt:lpstr>Office Theme</vt:lpstr>
      <vt:lpstr>O impacto dos novos desenvolvimentos tecnológicos em tomografia computadorizada na proteção do doente  </vt:lpstr>
      <vt:lpstr>Esquema de Apresentação</vt:lpstr>
      <vt:lpstr>Exposição à radiação ionizante</vt:lpstr>
      <vt:lpstr>Portugal</vt:lpstr>
      <vt:lpstr>Frequência de realização</vt:lpstr>
      <vt:lpstr>Exposição por modalidade</vt:lpstr>
      <vt:lpstr>Diapositivo 7</vt:lpstr>
      <vt:lpstr>Gerações da TC</vt:lpstr>
      <vt:lpstr>Evolução dos componentes</vt:lpstr>
      <vt:lpstr>Diapositivo 10</vt:lpstr>
      <vt:lpstr>Parâmetros de exposição</vt:lpstr>
      <vt:lpstr>Otimizar os parÂmetros</vt:lpstr>
      <vt:lpstr>Posicionamento em TC</vt:lpstr>
      <vt:lpstr>Medidas de Otimização</vt:lpstr>
      <vt:lpstr>Ficheiro de dose</vt:lpstr>
      <vt:lpstr>Comparar valores de dose</vt:lpstr>
      <vt:lpstr>qualidade de imagem</vt:lpstr>
      <vt:lpstr>Diapositivo 18</vt:lpstr>
      <vt:lpstr>Modelação da corrente</vt:lpstr>
      <vt:lpstr>Modelação da corrente por fabricante</vt:lpstr>
      <vt:lpstr>Intensidade da modulação</vt:lpstr>
      <vt:lpstr>Modulação tensão e corrente</vt:lpstr>
      <vt:lpstr>Formação de imagem em TC</vt:lpstr>
      <vt:lpstr>Formação de imagem</vt:lpstr>
      <vt:lpstr>Reconstrução iterativa</vt:lpstr>
      <vt:lpstr>r. Iterativa por fabricante</vt:lpstr>
      <vt:lpstr>Decisão</vt:lpstr>
      <vt:lpstr>Combinação IR com CAE</vt:lpstr>
      <vt:lpstr>Expectativas tecnológicas</vt:lpstr>
      <vt:lpstr>Conclusão</vt:lpstr>
      <vt:lpstr>Diapositivo 31</vt:lpstr>
    </vt:vector>
  </TitlesOfParts>
  <Company>Mac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</dc:creator>
  <cp:lastModifiedBy>sgoncalves</cp:lastModifiedBy>
  <cp:revision>484</cp:revision>
  <dcterms:created xsi:type="dcterms:W3CDTF">2015-09-06T14:41:50Z</dcterms:created>
  <dcterms:modified xsi:type="dcterms:W3CDTF">2015-09-11T10:43:58Z</dcterms:modified>
</cp:coreProperties>
</file>