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notesSlides/notesSlide2.xml" ContentType="application/vnd.openxmlformats-officedocument.presentationml.notesSlide+xml"/>
  <Override PartName="/customXml/itemProps13.xml" ContentType="application/vnd.openxmlformats-officedocument.customXmlProperties+xml"/>
  <Override PartName="/customXml/itemProps24.xml" ContentType="application/vnd.openxmlformats-officedocument.customXmlProperties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52.xml" ContentType="application/vnd.openxmlformats-officedocument.presentationml.tags+xml"/>
  <Override PartName="/ppt/tags/tag109.xml" ContentType="application/vnd.openxmlformats-officedocument.presentationml.tags+xml"/>
  <Override PartName="/customXml/itemProps6.xml" ContentType="application/vnd.openxmlformats-officedocument.customXmlPropertie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notesSlides/notesSlide7.xml" ContentType="application/vnd.openxmlformats-officedocument.presentationml.notesSlide+xml"/>
  <Override PartName="/customXml/itemProps18.xml" ContentType="application/vnd.openxmlformats-officedocument.customXmlPropertie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tags/tag105.xml" ContentType="application/vnd.openxmlformats-officedocument.presentationml.tags+xml"/>
  <Override PartName="/customXml/itemProps2.xml" ContentType="application/vnd.openxmlformats-officedocument.customXmlProperties+xml"/>
  <Override PartName="/customXml/itemProps25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notesSlides/notesSlide3.xml" ContentType="application/vnd.openxmlformats-officedocument.presentationml.notesSlide+xml"/>
  <Default Extension="bin" ContentType="application/vnd.openxmlformats-officedocument.oleObject"/>
  <Override PartName="/customXml/itemProps14.xml" ContentType="application/vnd.openxmlformats-officedocument.customXmlProperties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theme/theme2.xml" ContentType="application/vnd.openxmlformats-officedocument.theme+xml"/>
  <Override PartName="/customXml/itemProps21.xml" ContentType="application/vnd.openxmlformats-officedocument.customXmlProperti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Default Extension="emf" ContentType="image/x-emf"/>
  <Override PartName="/ppt/presentation.xml" ContentType="application/vnd.openxmlformats-officedocument.presentationml.presentation.main+xml"/>
  <Override PartName="/customXml/itemProps10.xml" ContentType="application/vnd.openxmlformats-officedocument.customXmlProperties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Default Extension="vml" ContentType="application/vnd.openxmlformats-officedocument.vmlDrawing"/>
  <Override PartName="/ppt/notesSlides/notesSlide8.xml" ContentType="application/vnd.openxmlformats-officedocument.presentationml.notesSlide+xml"/>
  <Override PartName="/customXml/itemProps7.xml" ContentType="application/vnd.openxmlformats-officedocument.customXmlPropertie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customXml/itemProps19.xml" ContentType="application/vnd.openxmlformats-officedocument.customXmlProperties+xml"/>
  <Override PartName="/ppt/handoutMasters/handoutMaster1.xml" ContentType="application/vnd.openxmlformats-officedocument.presentationml.handoutMaster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ppt/tags/tag12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15.xml" ContentType="application/vnd.openxmlformats-officedocument.customXmlProperties+xml"/>
  <Override PartName="/customXml/itemProps26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tags/tag120.xml" ContentType="application/vnd.openxmlformats-officedocument.presentationml.tags+xml"/>
  <Override PartName="/ppt/theme/theme3.xml" ContentType="application/vnd.openxmlformats-officedocument.theme+xml"/>
  <Override PartName="/customXml/itemProps11.xml" ContentType="application/vnd.openxmlformats-officedocument.customXmlProperties+xml"/>
  <Override PartName="/customXml/itemProps22.xml" ContentType="application/vnd.openxmlformats-officedocument.customXmlProperti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customXml/itemProps8.xml" ContentType="application/vnd.openxmlformats-officedocument.customXmlProperties+xml"/>
  <Override PartName="/ppt/commentAuthors.xml" ContentType="application/vnd.openxmlformats-officedocument.presentationml.commentAuthor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118.xml" ContentType="application/vnd.openxmlformats-officedocument.presentationml.tags+xml"/>
  <Override PartName="/ppt/notesSlides/notesSlide9.xml" ContentType="application/vnd.openxmlformats-officedocument.presentationml.notesSlide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notesSlides/notesSlide10.xml" ContentType="application/vnd.openxmlformats-officedocument.presentationml.notesSlide+xml"/>
  <Override PartName="/customXml/itemProps4.xml" ContentType="application/vnd.openxmlformats-officedocument.customXmlProperties+xml"/>
  <Override PartName="/customXml/itemProps27.xml" ContentType="application/vnd.openxmlformats-officedocument.customXmlPropertie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notesSlides/notesSlide5.xml" ContentType="application/vnd.openxmlformats-officedocument.presentationml.notesSlide+xml"/>
  <Override PartName="/customXml/itemProps16.xml" ContentType="application/vnd.openxmlformats-officedocument.customXmlProperties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notesSlides/notesSlide1.xml" ContentType="application/vnd.openxmlformats-officedocument.presentationml.notesSlide+xml"/>
  <Override PartName="/customXml/itemProps23.xml" ContentType="application/vnd.openxmlformats-officedocument.customXmlProperties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customXml/itemProps12.xml" ContentType="application/vnd.openxmlformats-officedocument.customXmlProperties+xml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customXml/itemProps9.xml" ContentType="application/vnd.openxmlformats-officedocument.customXmlPropertie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19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notesSlides/notesSlide6.xml" ContentType="application/vnd.openxmlformats-officedocument.presentationml.notesSlide+xml"/>
  <Override PartName="/customXml/itemProps5.xml" ContentType="application/vnd.openxmlformats-officedocument.customXmlProperties+xml"/>
  <Override PartName="/customXml/itemProps17.xml" ContentType="application/vnd.openxmlformats-officedocument.customXmlProperties+xml"/>
  <Override PartName="/customXml/itemProps28.xml" ContentType="application/vnd.openxmlformats-officedocument.customXmlPropertie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22.xml" ContentType="application/vnd.openxmlformats-officedocument.presentationml.tags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customXml/itemProps20.xml" ContentType="application/vnd.openxmlformats-officedocument.customXmlPropertie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Layouts/slideLayout20.xml" ContentType="application/vnd.openxmlformats-officedocument.presentationml.slideLayout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9" r:id="rId29"/>
  </p:sldMasterIdLst>
  <p:notesMasterIdLst>
    <p:notesMasterId r:id="rId46"/>
  </p:notesMasterIdLst>
  <p:handoutMasterIdLst>
    <p:handoutMasterId r:id="rId47"/>
  </p:handoutMasterIdLst>
  <p:sldIdLst>
    <p:sldId id="899" r:id="rId30"/>
    <p:sldId id="1261" r:id="rId31"/>
    <p:sldId id="1254" r:id="rId32"/>
    <p:sldId id="1213" r:id="rId33"/>
    <p:sldId id="1268" r:id="rId34"/>
    <p:sldId id="1208" r:id="rId35"/>
    <p:sldId id="1231" r:id="rId36"/>
    <p:sldId id="1234" r:id="rId37"/>
    <p:sldId id="1266" r:id="rId38"/>
    <p:sldId id="1269" r:id="rId39"/>
    <p:sldId id="1232" r:id="rId40"/>
    <p:sldId id="1270" r:id="rId41"/>
    <p:sldId id="1271" r:id="rId42"/>
    <p:sldId id="1273" r:id="rId43"/>
    <p:sldId id="1272" r:id="rId44"/>
    <p:sldId id="1207" r:id="rId45"/>
  </p:sldIdLst>
  <p:sldSz cx="12198350" cy="6858000"/>
  <p:notesSz cx="7315200" cy="9601200"/>
  <p:custDataLst>
    <p:custData r:id="rId19"/>
    <p:tags r:id="rId48"/>
  </p:custDataLst>
  <p:defaultTextStyle>
    <a:defPPr>
      <a:defRPr lang="de-DE"/>
    </a:defPPr>
    <a:lvl1pPr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etra Kraft" initials="g" lastIdx="1" clrIdx="0"/>
  <p:cmAuthor id="1" name="lautmacs" initials="l" lastIdx="1" clrIdx="1"/>
  <p:cmAuthor id="2" name="Tiago Campos" initials="TC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006487"/>
    <a:srgbClr val="55A0B9"/>
    <a:srgbClr val="AF235F"/>
    <a:srgbClr val="879BAA"/>
    <a:srgbClr val="FFB900"/>
    <a:srgbClr val="000000"/>
    <a:srgbClr val="505A64"/>
    <a:srgbClr val="D7D7CD"/>
    <a:srgbClr val="BECDD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02" autoAdjust="0"/>
    <p:restoredTop sz="96817" autoAdjust="0"/>
  </p:normalViewPr>
  <p:slideViewPr>
    <p:cSldViewPr snapToObjects="1" showGuides="1">
      <p:cViewPr varScale="1">
        <p:scale>
          <a:sx n="76" d="100"/>
          <a:sy n="76" d="100"/>
        </p:scale>
        <p:origin x="-84" y="-660"/>
      </p:cViewPr>
      <p:guideLst>
        <p:guide orient="horz" pos="3884"/>
        <p:guide orient="horz" pos="617"/>
        <p:guide orient="horz" pos="2432"/>
        <p:guide orient="horz" pos="2335"/>
        <p:guide orient="horz" pos="890"/>
        <p:guide orient="horz" pos="807"/>
        <p:guide orient="horz" pos="2704"/>
        <p:guide orient="horz" pos="1194"/>
        <p:guide pos="395"/>
        <p:guide pos="213"/>
        <p:guide pos="3842"/>
        <p:guide pos="3933"/>
        <p:guide pos="7380"/>
        <p:guide pos="4613"/>
        <p:guide pos="2663"/>
        <p:guide pos="2753"/>
        <p:guide pos="72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8" d="100"/>
          <a:sy n="88" d="100"/>
        </p:scale>
        <p:origin x="-3720" y="-120"/>
      </p:cViewPr>
      <p:guideLst>
        <p:guide orient="horz" pos="3024"/>
        <p:guide pos="230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10.xml"/><Relationship Id="rId3" Type="http://schemas.openxmlformats.org/officeDocument/2006/relationships/customXml" Target="../customXml/item3.xml"/><Relationship Id="rId21" Type="http://schemas.openxmlformats.org/officeDocument/2006/relationships/customXml" Target="../customXml/item21.xml"/><Relationship Id="rId34" Type="http://schemas.openxmlformats.org/officeDocument/2006/relationships/slide" Target="slides/slide5.xml"/><Relationship Id="rId42" Type="http://schemas.openxmlformats.org/officeDocument/2006/relationships/slide" Target="slides/slide13.xml"/><Relationship Id="rId47" Type="http://schemas.openxmlformats.org/officeDocument/2006/relationships/handoutMaster" Target="handoutMasters/handoutMaster1.xml"/><Relationship Id="rId50" Type="http://schemas.openxmlformats.org/officeDocument/2006/relationships/presProps" Target="presProps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customXml" Target="../customXml/item20.xml"/><Relationship Id="rId29" Type="http://schemas.openxmlformats.org/officeDocument/2006/relationships/slideMaster" Target="slideMasters/slideMaster1.xml"/><Relationship Id="rId41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40" Type="http://schemas.openxmlformats.org/officeDocument/2006/relationships/slide" Target="slides/slide11.xml"/><Relationship Id="rId45" Type="http://schemas.openxmlformats.org/officeDocument/2006/relationships/slide" Target="slides/slide16.xml"/><Relationship Id="rId53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7.xml"/><Relationship Id="rId49" Type="http://schemas.openxmlformats.org/officeDocument/2006/relationships/commentAuthors" Target="commentAuthors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2.xml"/><Relationship Id="rId44" Type="http://schemas.openxmlformats.org/officeDocument/2006/relationships/slide" Target="slides/slide15.xml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43" Type="http://schemas.openxmlformats.org/officeDocument/2006/relationships/slide" Target="slides/slide14.xml"/><Relationship Id="rId48" Type="http://schemas.openxmlformats.org/officeDocument/2006/relationships/tags" Target="tags/tag1.xml"/><Relationship Id="rId8" Type="http://schemas.openxmlformats.org/officeDocument/2006/relationships/customXml" Target="../customXml/item8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0" y="0"/>
            <a:ext cx="7315200" cy="655271"/>
          </a:xfrm>
          <a:prstGeom prst="rect">
            <a:avLst/>
          </a:prstGeom>
          <a:solidFill>
            <a:srgbClr val="879BAA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88093" tIns="44047" rIns="88093" bIns="44047" anchor="ctr"/>
          <a:lstStyle/>
          <a:p>
            <a:endParaRPr lang="de-DE"/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48439" cy="51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3113" tIns="143113" rIns="143113" bIns="143113" numCol="1" anchor="t" anchorCtr="0" compatLnSpc="1">
            <a:prstTxWarp prst="textNoShape">
              <a:avLst/>
            </a:prstTxWarp>
          </a:bodyPr>
          <a:lstStyle>
            <a:lvl1pPr defTabSz="908462">
              <a:spcBef>
                <a:spcPct val="0"/>
              </a:spcBef>
              <a:defRPr sz="12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6762" y="0"/>
            <a:ext cx="3348438" cy="51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3113" tIns="143113" rIns="143113" bIns="143113" numCol="1" anchor="t" anchorCtr="0" compatLnSpc="1">
            <a:prstTxWarp prst="textNoShape">
              <a:avLst/>
            </a:prstTxWarp>
          </a:bodyPr>
          <a:lstStyle>
            <a:lvl1pPr algn="r" defTabSz="908462">
              <a:spcBef>
                <a:spcPct val="0"/>
              </a:spcBef>
              <a:defRPr sz="12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82941"/>
            <a:ext cx="3348439" cy="51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3113" tIns="143113" rIns="143113" bIns="143113" numCol="1" anchor="b" anchorCtr="0" compatLnSpc="1">
            <a:prstTxWarp prst="textNoShape">
              <a:avLst/>
            </a:prstTxWarp>
          </a:bodyPr>
          <a:lstStyle>
            <a:lvl1pPr defTabSz="908462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6762" y="9082941"/>
            <a:ext cx="3348438" cy="51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3113" tIns="143113" rIns="143113" bIns="143113" numCol="1" anchor="b" anchorCtr="0" compatLnSpc="1">
            <a:prstTxWarp prst="textNoShape">
              <a:avLst/>
            </a:prstTxWarp>
          </a:bodyPr>
          <a:lstStyle>
            <a:lvl1pPr algn="r" defTabSz="908462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r>
              <a:rPr lang="de-DE" dirty="0">
                <a:latin typeface="Arial" pitchFamily="34" charset="0"/>
              </a:rPr>
              <a:t>Handzettel </a:t>
            </a:r>
            <a:fld id="{BFC713D8-7968-482B-A79F-9C586FE5053A}" type="slidenum">
              <a:rPr lang="de-DE">
                <a:latin typeface="Arial" pitchFamily="34" charset="0"/>
              </a:rPr>
              <a:pPr/>
              <a:t>‹nº›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3172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48439" cy="51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3113" tIns="143113" rIns="143113" bIns="143113" numCol="1" anchor="t" anchorCtr="0" compatLnSpc="1">
            <a:prstTxWarp prst="textNoShape">
              <a:avLst/>
            </a:prstTxWarp>
          </a:bodyPr>
          <a:lstStyle>
            <a:lvl1pPr defTabSz="908462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6764" y="0"/>
            <a:ext cx="3346802" cy="51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3113" tIns="143113" rIns="143113" bIns="143113" numCol="1" anchor="t" anchorCtr="0" compatLnSpc="1">
            <a:prstTxWarp prst="textNoShape">
              <a:avLst/>
            </a:prstTxWarp>
          </a:bodyPr>
          <a:lstStyle>
            <a:lvl1pPr algn="r" defTabSz="908462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5613" y="720725"/>
            <a:ext cx="6405562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45368" y="4524344"/>
            <a:ext cx="6824466" cy="428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082941"/>
            <a:ext cx="3348439" cy="51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3113" tIns="143113" rIns="143113" bIns="143113" numCol="1" anchor="b" anchorCtr="0" compatLnSpc="1">
            <a:prstTxWarp prst="textNoShape">
              <a:avLst/>
            </a:prstTxWarp>
          </a:bodyPr>
          <a:lstStyle>
            <a:lvl1pPr defTabSz="908462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6764" y="9082941"/>
            <a:ext cx="3346802" cy="51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3113" tIns="143113" rIns="143113" bIns="143113" numCol="1" anchor="b" anchorCtr="0" compatLnSpc="1">
            <a:prstTxWarp prst="textNoShape">
              <a:avLst/>
            </a:prstTxWarp>
          </a:bodyPr>
          <a:lstStyle>
            <a:lvl1pPr algn="r" defTabSz="908462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r>
              <a:rPr lang="de-DE" dirty="0" smtClean="0"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‹nº›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38778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5613" y="720725"/>
            <a:ext cx="6405562" cy="3600450"/>
          </a:xfrm>
          <a:noFill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>
                <a:latin typeface="Arial" pitchFamily="34" charset="0"/>
              </a:rPr>
              <a:t>Notice </a:t>
            </a:r>
            <a:fld id="{AD141568-5488-4AC9-B82D-9F5CE1225E2A}" type="slidenum">
              <a:rPr lang="en-US" smtClean="0">
                <a:latin typeface="Arial" pitchFamily="34" charset="0"/>
              </a:rPr>
              <a:pPr/>
              <a:t>14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0235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>
                <a:latin typeface="Arial" pitchFamily="34" charset="0"/>
              </a:rPr>
              <a:t>Notice </a:t>
            </a:r>
            <a:fld id="{AD141568-5488-4AC9-B82D-9F5CE1225E2A}" type="slidenum">
              <a:rPr lang="en-US" smtClean="0">
                <a:latin typeface="Arial" pitchFamily="34" charset="0"/>
              </a:rPr>
              <a:pPr/>
              <a:t>15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0235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20725"/>
            <a:ext cx="6405562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>
                <a:latin typeface="Arial" pitchFamily="34" charset="0"/>
              </a:rPr>
              <a:t>Notice </a:t>
            </a:r>
            <a:fld id="{AD141568-5488-4AC9-B82D-9F5CE1225E2A}" type="slidenum">
              <a:rPr lang="en-US" smtClean="0">
                <a:latin typeface="Arial" pitchFamily="34" charset="0"/>
              </a:rPr>
              <a:pPr/>
              <a:t>16</a:t>
            </a:fld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Benchmark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 countries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>
                <a:latin typeface="Arial" pitchFamily="34" charset="0"/>
              </a:rPr>
              <a:t>Notice </a:t>
            </a:r>
            <a:fld id="{AD141568-5488-4AC9-B82D-9F5CE1225E2A}" type="slidenum">
              <a:rPr lang="en-US" smtClean="0">
                <a:latin typeface="Arial" pitchFamily="34" charset="0"/>
              </a:rPr>
              <a:pPr/>
              <a:t>3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0066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>
                <a:latin typeface="Arial" pitchFamily="34" charset="0"/>
              </a:rPr>
              <a:t>Notice </a:t>
            </a:r>
            <a:fld id="{AD141568-5488-4AC9-B82D-9F5CE1225E2A}" type="slidenum">
              <a:rPr lang="en-US" smtClean="0">
                <a:latin typeface="Arial" pitchFamily="34" charset="0"/>
              </a:rPr>
              <a:pPr/>
              <a:t>4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3617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>
                <a:latin typeface="Arial" pitchFamily="34" charset="0"/>
              </a:rPr>
              <a:t>Notice </a:t>
            </a:r>
            <a:fld id="{AD141568-5488-4AC9-B82D-9F5CE1225E2A}" type="slidenum">
              <a:rPr lang="en-US" smtClean="0">
                <a:latin typeface="Arial" pitchFamily="34" charset="0"/>
              </a:rPr>
              <a:pPr/>
              <a:t>5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3617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438" y="1125538"/>
            <a:ext cx="5653087" cy="3178175"/>
          </a:xfrm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xfrm>
            <a:off x="504560" y="5159108"/>
            <a:ext cx="6306088" cy="283112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6717657" y="9233463"/>
            <a:ext cx="92990" cy="178484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CA4C256-AA4B-4C4D-A03F-7A2F3DB6BF00}" type="slidenum">
              <a:rPr lang="en-US" smtClean="0">
                <a:ea typeface="ＭＳ Ｐゴシック" pitchFamily="34" charset="-128"/>
              </a:rPr>
              <a:pPr/>
              <a:t>6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20725"/>
            <a:ext cx="6405562" cy="36004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>
                <a:latin typeface="Arial" pitchFamily="34" charset="0"/>
              </a:rPr>
              <a:t>Notice </a:t>
            </a:r>
            <a:fld id="{AD141568-5488-4AC9-B82D-9F5CE1225E2A}" type="slidenum">
              <a:rPr lang="en-US" smtClean="0">
                <a:latin typeface="Arial" pitchFamily="34" charset="0"/>
              </a:rPr>
              <a:pPr/>
              <a:t>7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1855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20725"/>
            <a:ext cx="6405562" cy="36004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>
                <a:latin typeface="Arial" pitchFamily="34" charset="0"/>
              </a:rPr>
              <a:t>Notice </a:t>
            </a:r>
            <a:fld id="{AD141568-5488-4AC9-B82D-9F5CE1225E2A}" type="slidenum">
              <a:rPr lang="en-US" smtClean="0">
                <a:latin typeface="Arial" pitchFamily="34" charset="0"/>
              </a:rPr>
              <a:pPr/>
              <a:t>8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2508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>
                <a:latin typeface="Arial" pitchFamily="34" charset="0"/>
              </a:rPr>
              <a:t>Notice </a:t>
            </a:r>
            <a:fld id="{AD141568-5488-4AC9-B82D-9F5CE1225E2A}" type="slidenum">
              <a:rPr lang="en-US" smtClean="0">
                <a:latin typeface="Arial" pitchFamily="34" charset="0"/>
              </a:rPr>
              <a:pPr/>
              <a:t>12</a:t>
            </a:fld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rPr>
              <a:t>Then there is “Dose”, which monitors imaging dose with tools that are easy to setup </a:t>
            </a:r>
            <a:r>
              <a:rPr lang="en-US" sz="1200" b="0" dirty="0" smtClean="0"/>
              <a:t>and use.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>
                <a:latin typeface="Arial" pitchFamily="34" charset="0"/>
              </a:rPr>
              <a:t>Notice </a:t>
            </a:r>
            <a:fld id="{AD141568-5488-4AC9-B82D-9F5CE1225E2A}" type="slidenum">
              <a:rPr lang="en-US" smtClean="0">
                <a:latin typeface="Arial" pitchFamily="34" charset="0"/>
              </a:rPr>
              <a:pPr/>
              <a:t>13</a:t>
            </a:fld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2" Type="http://schemas.openxmlformats.org/officeDocument/2006/relationships/tags" Target="../tags/tag32.xml"/><Relationship Id="rId1" Type="http://schemas.openxmlformats.org/officeDocument/2006/relationships/customXml" Target="../../customXml/item1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10" Type="http://schemas.openxmlformats.org/officeDocument/2006/relationships/image" Target="../media/image1.wmf"/><Relationship Id="rId4" Type="http://schemas.openxmlformats.org/officeDocument/2006/relationships/tags" Target="../tags/tag34.xml"/><Relationship Id="rId9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customXml" Target="../../customXml/item18.xml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customXml" Target="../../customXml/item23.xml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customXml" Target="../../customXml/item2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customXml" Target="../../customXml/item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customXml" Target="../../customXml/item2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92.xml"/><Relationship Id="rId1" Type="http://schemas.openxmlformats.org/officeDocument/2006/relationships/customXml" Target="../../customXml/item6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customXml" Target="../../customXml/item26.xml"/><Relationship Id="rId4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customXml" Target="../../customXml/item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customXml" Target="../../customXml/item2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customXml" Target="../../customXml/item1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8.xml"/><Relationship Id="rId4" Type="http://schemas.openxmlformats.org/officeDocument/2006/relationships/tags" Target="../tags/tag107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image" Target="../media/image1.wmf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image" Target="../media/image3.jpeg"/><Relationship Id="rId2" Type="http://schemas.openxmlformats.org/officeDocument/2006/relationships/tags" Target="../tags/tag38.xml"/><Relationship Id="rId1" Type="http://schemas.openxmlformats.org/officeDocument/2006/relationships/customXml" Target="../../customXml/item16.xml"/><Relationship Id="rId6" Type="http://schemas.openxmlformats.org/officeDocument/2006/relationships/tags" Target="../tags/tag42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41.xml"/><Relationship Id="rId10" Type="http://schemas.openxmlformats.org/officeDocument/2006/relationships/tags" Target="../tags/tag46.xml"/><Relationship Id="rId4" Type="http://schemas.openxmlformats.org/officeDocument/2006/relationships/tags" Target="../tags/tag40.xml"/><Relationship Id="rId9" Type="http://schemas.openxmlformats.org/officeDocument/2006/relationships/tags" Target="../tags/tag45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09.xml"/><Relationship Id="rId1" Type="http://schemas.openxmlformats.org/officeDocument/2006/relationships/customXml" Target="../../customXml/item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customXml" Target="../../customXml/item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7.xml"/><Relationship Id="rId4" Type="http://schemas.openxmlformats.org/officeDocument/2006/relationships/tags" Target="../tags/tag116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19.xml"/><Relationship Id="rId7" Type="http://schemas.openxmlformats.org/officeDocument/2006/relationships/tags" Target="../tags/tag123.xml"/><Relationship Id="rId2" Type="http://schemas.openxmlformats.org/officeDocument/2006/relationships/tags" Target="../tags/tag118.xml"/><Relationship Id="rId1" Type="http://schemas.openxmlformats.org/officeDocument/2006/relationships/customXml" Target="../../customXml/item24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customXml" Target="../../customXml/item7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10" Type="http://schemas.openxmlformats.org/officeDocument/2006/relationships/image" Target="../media/image1.wmf"/><Relationship Id="rId4" Type="http://schemas.openxmlformats.org/officeDocument/2006/relationships/tags" Target="../tags/tag49.xml"/><Relationship Id="rId9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image" Target="../media/image1.wmf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12" Type="http://schemas.openxmlformats.org/officeDocument/2006/relationships/image" Target="../media/image3.jpeg"/><Relationship Id="rId2" Type="http://schemas.openxmlformats.org/officeDocument/2006/relationships/tags" Target="../tags/tag53.xml"/><Relationship Id="rId1" Type="http://schemas.openxmlformats.org/officeDocument/2006/relationships/customXml" Target="../../customXml/item8.xml"/><Relationship Id="rId6" Type="http://schemas.openxmlformats.org/officeDocument/2006/relationships/tags" Target="../tags/tag57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56.xml"/><Relationship Id="rId10" Type="http://schemas.openxmlformats.org/officeDocument/2006/relationships/tags" Target="../tags/tag61.xml"/><Relationship Id="rId4" Type="http://schemas.openxmlformats.org/officeDocument/2006/relationships/tags" Target="../tags/tag55.xml"/><Relationship Id="rId9" Type="http://schemas.openxmlformats.org/officeDocument/2006/relationships/tags" Target="../tags/tag6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6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2.xml"/><Relationship Id="rId1" Type="http://schemas.openxmlformats.org/officeDocument/2006/relationships/customXml" Target="../../customXml/item13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6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7.xml"/><Relationship Id="rId1" Type="http://schemas.openxmlformats.org/officeDocument/2006/relationships/customXml" Target="../../customXml/item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customXml" Target="../../customXml/item27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customXml" Target="../../customXml/item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7.xml"/><Relationship Id="rId1" Type="http://schemas.openxmlformats.org/officeDocument/2006/relationships/customXml" Target="../../customXml/item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(big bar down)" type="title" preserve="1">
  <p:cSld name="1_Title (big bar dow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27" b="12374"/>
          <a:stretch/>
        </p:blipFill>
        <p:spPr>
          <a:xfrm>
            <a:off x="-1" y="-52030"/>
            <a:ext cx="12198349" cy="4344630"/>
          </a:xfrm>
          <a:prstGeom prst="rect">
            <a:avLst/>
          </a:prstGeom>
        </p:spPr>
      </p:pic>
      <p:sp>
        <p:nvSpPr>
          <p:cNvPr id="57350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gray">
          <a:xfrm>
            <a:off x="338137" y="4149090"/>
            <a:ext cx="11860212" cy="870014"/>
          </a:xfrm>
          <a:solidFill>
            <a:srgbClr val="879BAA"/>
          </a:solidFill>
        </p:spPr>
        <p:txBody>
          <a:bodyPr wrap="square" lIns="270000" tIns="144000" rIns="482400" bIns="108000" anchor="t">
            <a:spAutoFit/>
          </a:bodyPr>
          <a:lstStyle>
            <a:lvl1pPr>
              <a:defRPr sz="4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57351" name="cdtRectangle 116 Id57351"/>
          <p:cNvSpPr>
            <a:spLocks noGrp="1" noChangeArrowheads="1"/>
          </p:cNvSpPr>
          <p:nvPr>
            <p:ph type="subTitle" idx="1"/>
            <p:custDataLst>
              <p:tags r:id="rId3"/>
            </p:custDataLst>
          </p:nvPr>
        </p:nvSpPr>
        <p:spPr bwMode="gray">
          <a:xfrm>
            <a:off x="338137" y="3756008"/>
            <a:ext cx="11860212" cy="393082"/>
          </a:xfrm>
          <a:solidFill>
            <a:srgbClr val="233746">
              <a:alpha val="65000"/>
            </a:srgbClr>
          </a:solidFill>
        </p:spPr>
        <p:txBody>
          <a:bodyPr wrap="square" lIns="270000" tIns="18000" rIns="482400" bIns="36000" anchor="b">
            <a:noAutofit/>
          </a:bodyPr>
          <a:lstStyle>
            <a:lvl1pPr>
              <a:defRPr sz="2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smtClean="0"/>
              <a:t>Formatvorlage des Untertitelmasters durch Klicken bearbeiten</a:t>
            </a:r>
            <a:endParaRPr lang="en-US" dirty="0" smtClean="0"/>
          </a:p>
        </p:txBody>
      </p:sp>
      <p:sp>
        <p:nvSpPr>
          <p:cNvPr id="12" name="cdtText Box 101 Id12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sp>
        <p:nvSpPr>
          <p:cNvPr id="14" name="cdtText Box 133 Id14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0" y="6165850"/>
            <a:ext cx="12198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6400" tIns="144000" rIns="3211200" bIns="0" anchor="ctr"/>
          <a:lstStyle/>
          <a:p>
            <a:r>
              <a:rPr lang="en-US" sz="1000" b="1" dirty="0" smtClean="0">
                <a:solidFill>
                  <a:srgbClr val="879BAA"/>
                </a:solidFill>
              </a:rPr>
              <a:t>Unrestricted © Siemens Healthcare</a:t>
            </a:r>
            <a:r>
              <a:rPr lang="en-US" sz="1000" b="1" baseline="0" dirty="0" smtClean="0">
                <a:solidFill>
                  <a:srgbClr val="879BAA"/>
                </a:solidFill>
              </a:rPr>
              <a:t> GmbH</a:t>
            </a:r>
            <a:r>
              <a:rPr lang="en-US" sz="1000" b="1" dirty="0" smtClean="0">
                <a:solidFill>
                  <a:srgbClr val="879BAA"/>
                </a:solidFill>
              </a:rPr>
              <a:t> 2015. </a:t>
            </a:r>
            <a:endParaRPr lang="en-US" sz="1000" b="1" dirty="0">
              <a:solidFill>
                <a:srgbClr val="879BAA"/>
              </a:solidFill>
            </a:endParaRPr>
          </a:p>
        </p:txBody>
      </p:sp>
      <p:sp>
        <p:nvSpPr>
          <p:cNvPr id="10" name="cdtText Box 133 Id10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8836025" y="6165850"/>
            <a:ext cx="33623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144000" rIns="482400" bIns="0" anchor="ctr"/>
          <a:lstStyle/>
          <a:p>
            <a:pPr algn="r"/>
            <a:r>
              <a:rPr lang="en-US" sz="1000" b="1" noProof="1" smtClean="0">
                <a:solidFill>
                  <a:srgbClr val="000000"/>
                </a:solidFill>
              </a:rPr>
              <a:t>Answers for life.</a:t>
            </a:r>
            <a:endParaRPr lang="en-US" sz="1000" b="1" noProof="1">
              <a:solidFill>
                <a:srgbClr val="000000"/>
              </a:solidFill>
            </a:endParaRPr>
          </a:p>
        </p:txBody>
      </p:sp>
      <p:pic>
        <p:nvPicPr>
          <p:cNvPr id="13" name="cdtPicture 10 Id13" descr="SIE_Logo_Layer_Petrol_RGB_A3_76mm.wmf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27063" y="0"/>
            <a:ext cx="1728000" cy="967833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xmlns="" val="1243871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" type="obj" preserve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8208962" cy="4752975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" type="obj" preserve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6768000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Titelmasterformat durch Klicken 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27063" y="1412875"/>
            <a:ext cx="5472112" cy="47529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43638" y="1412875"/>
            <a:ext cx="5472112" cy="47529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xmlns="" val="1607085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" preserve="1" userDrawn="1">
  <p:cSld name="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6"/>
            <a:ext cx="8208962" cy="2303463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27063" y="3860800"/>
            <a:ext cx="8208962" cy="230505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3600450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370388" y="1412875"/>
            <a:ext cx="3600000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8115750" y="1412875"/>
            <a:ext cx="3600000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" type="fourObj" preserve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 sz="quarter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Titelmasterformat durch Klicken 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cdtContent Placeholder 2 Id3"/>
          <p:cNvSpPr>
            <a:spLocks noGrp="1"/>
          </p:cNvSpPr>
          <p:nvPr>
            <p:ph sz="quarter" idx="1"/>
            <p:custDataLst>
              <p:tags r:id="rId3"/>
            </p:custDataLst>
          </p:nvPr>
        </p:nvSpPr>
        <p:spPr>
          <a:xfrm>
            <a:off x="627063" y="1412876"/>
            <a:ext cx="5472112" cy="23034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quarter" idx="2"/>
            <p:custDataLst>
              <p:tags r:id="rId4"/>
            </p:custDataLst>
          </p:nvPr>
        </p:nvSpPr>
        <p:spPr>
          <a:xfrm>
            <a:off x="6243638" y="1412875"/>
            <a:ext cx="5472112" cy="23034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cdtContent Placeholder 4 Id5"/>
          <p:cNvSpPr>
            <a:spLocks noGrp="1"/>
          </p:cNvSpPr>
          <p:nvPr>
            <p:ph sz="quarter" idx="3"/>
            <p:custDataLst>
              <p:tags r:id="rId5"/>
            </p:custDataLst>
          </p:nvPr>
        </p:nvSpPr>
        <p:spPr>
          <a:xfrm>
            <a:off x="627063" y="3860800"/>
            <a:ext cx="5472112" cy="23050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Content Placeholder 5 Id6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43638" y="3860800"/>
            <a:ext cx="5472112" cy="23050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xmlns="" val="2557672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 + Navigation" preserve="1" userDrawn="1">
  <p:cSld name="Free Content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 + Navigation" preserve="1" userDrawn="1">
  <p:cSld name="One object (large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8208962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 + Navigation" preserve="1" userDrawn="1">
  <p:cSld name="One object (small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6768000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+ Navigation" preserve="1" userDrawn="1">
  <p:cSld name="Two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4032000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804025" y="1412875"/>
            <a:ext cx="4032000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(big bar up)" type="title" preserve="1">
  <p:cSld name="Title (big bar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dtRectangle 15 Id16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0" y="0"/>
            <a:ext cx="12198350" cy="5157216"/>
          </a:xfrm>
          <a:prstGeom prst="rect">
            <a:avLst/>
          </a:prstGeom>
          <a:solidFill>
            <a:srgbClr val="D7D7C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endParaRPr lang="en-US"/>
          </a:p>
        </p:txBody>
      </p:sp>
      <p:sp>
        <p:nvSpPr>
          <p:cNvPr id="13" name="cdtRectangle 1 Id13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2198350" cy="5157216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pic>
        <p:nvPicPr>
          <p:cNvPr id="10" name="cdtPicture 9 Id10" descr="Image_Titel.jp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12"/>
          <a:srcRect b="24722"/>
          <a:stretch>
            <a:fillRect/>
          </a:stretch>
        </p:blipFill>
        <p:spPr bwMode="ltGray">
          <a:xfrm>
            <a:off x="0" y="0"/>
            <a:ext cx="12198350" cy="5157216"/>
          </a:xfrm>
          <a:prstGeom prst="rect">
            <a:avLst/>
          </a:prstGeom>
        </p:spPr>
      </p:pic>
      <p:sp>
        <p:nvSpPr>
          <p:cNvPr id="57350" name="cdtRectangle 115 Id57350"/>
          <p:cNvSpPr>
            <a:spLocks noGrp="1" noChangeArrowheads="1"/>
          </p:cNvSpPr>
          <p:nvPr>
            <p:ph type="ctrTitle"/>
            <p:custDataLst>
              <p:tags r:id="rId5"/>
            </p:custDataLst>
          </p:nvPr>
        </p:nvSpPr>
        <p:spPr bwMode="gray">
          <a:xfrm>
            <a:off x="338137" y="4287202"/>
            <a:ext cx="11860212" cy="870014"/>
          </a:xfrm>
          <a:solidFill>
            <a:srgbClr val="233746">
              <a:alpha val="65000"/>
            </a:srgbClr>
          </a:solidFill>
        </p:spPr>
        <p:txBody>
          <a:bodyPr wrap="square" lIns="270000" tIns="144000" rIns="482400" bIns="108000" anchor="b" anchorCtr="0">
            <a:spAutoFit/>
          </a:bodyPr>
          <a:lstStyle>
            <a:lvl1pPr>
              <a:defRPr sz="4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57351" name="cdtRectangle 116 Id57351"/>
          <p:cNvSpPr>
            <a:spLocks noGrp="1" noChangeArrowheads="1"/>
          </p:cNvSpPr>
          <p:nvPr>
            <p:ph type="subTitle" idx="1"/>
            <p:custDataLst>
              <p:tags r:id="rId6"/>
            </p:custDataLst>
          </p:nvPr>
        </p:nvSpPr>
        <p:spPr bwMode="gray">
          <a:xfrm>
            <a:off x="338137" y="5157216"/>
            <a:ext cx="11860212" cy="393082"/>
          </a:xfrm>
          <a:solidFill>
            <a:srgbClr val="879BAA"/>
          </a:solidFill>
        </p:spPr>
        <p:txBody>
          <a:bodyPr wrap="square" lIns="270000" tIns="18000" rIns="482400" bIns="36000" anchor="t" anchorCtr="0">
            <a:noAutofit/>
          </a:bodyPr>
          <a:lstStyle>
            <a:lvl1pPr>
              <a:defRPr sz="2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smtClean="0"/>
              <a:t>Formatvorlage des Untertitelmasters durch Klicken bearbeiten</a:t>
            </a:r>
            <a:endParaRPr lang="en-US" dirty="0" smtClean="0"/>
          </a:p>
        </p:txBody>
      </p:sp>
      <p:sp>
        <p:nvSpPr>
          <p:cNvPr id="11" name="cdtText Box 101 Id1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pic>
        <p:nvPicPr>
          <p:cNvPr id="14" name="cdtPicture 10 Id14" descr="SIE_Logo_Layer_Petrol_RGB_A3_76mm.wmf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27063" y="0"/>
            <a:ext cx="1728000" cy="967833"/>
          </a:xfrm>
          <a:prstGeom prst="rect">
            <a:avLst/>
          </a:prstGeom>
        </p:spPr>
      </p:pic>
      <p:sp>
        <p:nvSpPr>
          <p:cNvPr id="15" name="cdtText Box 133 Id15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0" y="6165850"/>
            <a:ext cx="12198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6400" tIns="144000" rIns="3211200" bIns="0" anchor="ctr"/>
          <a:lstStyle/>
          <a:p>
            <a:r>
              <a:rPr lang="en-US" sz="1000" b="1" dirty="0" smtClean="0">
                <a:solidFill>
                  <a:srgbClr val="879BAA"/>
                </a:solidFill>
              </a:rPr>
              <a:t>Unrestricted © Siemens AG 2015</a:t>
            </a:r>
            <a:endParaRPr lang="en-US" sz="1000" b="1" dirty="0">
              <a:solidFill>
                <a:srgbClr val="879BAA"/>
              </a:solidFill>
            </a:endParaRPr>
          </a:p>
        </p:txBody>
      </p:sp>
      <p:sp>
        <p:nvSpPr>
          <p:cNvPr id="12" name="cdtText Box 133 Id12"/>
          <p:cNvSpPr txBox="1"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>
            <a:off x="8836025" y="6165850"/>
            <a:ext cx="33623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144000" rIns="482400" bIns="0" anchor="ctr"/>
          <a:lstStyle/>
          <a:p>
            <a:pPr algn="r"/>
            <a:r>
              <a:rPr lang="en-US" sz="1000" b="1" noProof="1" smtClean="0">
                <a:solidFill>
                  <a:srgbClr val="000000"/>
                </a:solidFill>
              </a:rPr>
              <a:t>Answers for life.</a:t>
            </a:r>
            <a:endParaRPr lang="en-US" sz="1000" b="1" noProof="1">
              <a:solidFill>
                <a:srgbClr val="000000"/>
              </a:solidFill>
            </a:endParaRPr>
          </a:p>
        </p:txBody>
      </p:sp>
    </p:spTree>
    <p:custDataLst>
      <p:custData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+ Navigation" preserve="1" userDrawn="1">
  <p:cSld name="Three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2592000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3362400" y="1412875"/>
            <a:ext cx="2736775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243638" y="1412875"/>
            <a:ext cx="2592387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cdtTextplatzhalter 13 Id7"/>
          <p:cNvSpPr>
            <a:spLocks noGrp="1"/>
          </p:cNvSpPr>
          <p:nvPr>
            <p:ph type="body" sz="quarter" idx="15" hasCustomPrompt="1"/>
            <p:custDataLst>
              <p:tags r:id="rId6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 + Navigation" preserve="1" userDrawn="1">
  <p:cSld name="Two row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6"/>
            <a:ext cx="8208962" cy="2303463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27063" y="3860800"/>
            <a:ext cx="8208962" cy="230505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 + Navigation" preserve="1" userDrawn="1">
  <p:cSld name="Four object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6"/>
            <a:ext cx="4032000" cy="2303463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804024" y="1412875"/>
            <a:ext cx="4032000" cy="2303463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27063" y="3860800"/>
            <a:ext cx="4032000" cy="230505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5" name="cdtContent Placeholder 14 Id15"/>
          <p:cNvSpPr>
            <a:spLocks noGrp="1"/>
          </p:cNvSpPr>
          <p:nvPr>
            <p:ph sz="quarter" idx="15"/>
            <p:custDataLst>
              <p:tags r:id="rId6"/>
            </p:custDataLst>
          </p:nvPr>
        </p:nvSpPr>
        <p:spPr>
          <a:xfrm>
            <a:off x="4804025" y="3860800"/>
            <a:ext cx="4032000" cy="230505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cdtTextplatzhalter 13 Id10"/>
          <p:cNvSpPr>
            <a:spLocks noGrp="1"/>
          </p:cNvSpPr>
          <p:nvPr>
            <p:ph type="body" sz="quarter" idx="16" hasCustomPrompt="1"/>
            <p:custDataLst>
              <p:tags r:id="rId7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37985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fullscreen (big bar down)" type="title" preserve="1">
  <p:cSld name="Title fullscreen (big bar dow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61" t="3735" r="11195"/>
          <a:stretch/>
        </p:blipFill>
        <p:spPr>
          <a:xfrm>
            <a:off x="1" y="0"/>
            <a:ext cx="12198350" cy="6858000"/>
          </a:xfrm>
          <a:prstGeom prst="rect">
            <a:avLst/>
          </a:prstGeom>
        </p:spPr>
      </p:pic>
      <p:sp>
        <p:nvSpPr>
          <p:cNvPr id="57350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ltGray">
          <a:xfrm>
            <a:off x="338137" y="2420873"/>
            <a:ext cx="11860212" cy="1266246"/>
          </a:xfrm>
          <a:solidFill>
            <a:srgbClr val="233746">
              <a:alpha val="65000"/>
            </a:srgbClr>
          </a:solidFill>
        </p:spPr>
        <p:txBody>
          <a:bodyPr wrap="square" lIns="270000" tIns="536400" rIns="482400" bIns="108000" anchor="t" anchorCtr="0">
            <a:spAutoFit/>
          </a:bodyPr>
          <a:lstStyle>
            <a:lvl1pPr>
              <a:defRPr sz="4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11" name="cdtText Box 101 Id11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pic>
        <p:nvPicPr>
          <p:cNvPr id="12" name="cdtPicture 10 Id12" descr="SIE_Logo_Layer_Petrol_RGB_A3_76mm.wmf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27063" y="0"/>
            <a:ext cx="1728000" cy="967833"/>
          </a:xfrm>
          <a:prstGeom prst="rect">
            <a:avLst/>
          </a:prstGeom>
        </p:spPr>
      </p:pic>
      <p:sp>
        <p:nvSpPr>
          <p:cNvPr id="15" name="cdtText Box 133 Id15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0" y="6165850"/>
            <a:ext cx="12198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6400" tIns="144000" rIns="3211200" bIns="0" anchor="ctr"/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Unrestricted © Siemens AG 2015</a:t>
            </a:r>
          </a:p>
        </p:txBody>
      </p:sp>
      <p:sp>
        <p:nvSpPr>
          <p:cNvPr id="57351" name="cdtRectangle 116 Id57351"/>
          <p:cNvSpPr>
            <a:spLocks noGrp="1" noChangeArrowheads="1"/>
          </p:cNvSpPr>
          <p:nvPr>
            <p:ph type="subTitle" idx="1"/>
            <p:custDataLst>
              <p:tags r:id="rId6"/>
            </p:custDataLst>
          </p:nvPr>
        </p:nvSpPr>
        <p:spPr bwMode="ltGray">
          <a:xfrm>
            <a:off x="338138" y="2420874"/>
            <a:ext cx="11860212" cy="39308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233746">
                    <a:alpha val="65000"/>
                  </a:srgbClr>
                </a:solidFill>
              </a14:hiddenFill>
            </a:ext>
          </a:extLst>
        </p:spPr>
        <p:txBody>
          <a:bodyPr wrap="square" lIns="270000" tIns="18000" rIns="482400" bIns="36000" anchor="b" anchorCtr="0">
            <a:noAutofit/>
          </a:bodyPr>
          <a:lstStyle>
            <a:lvl1pPr>
              <a:defRPr sz="2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smtClean="0"/>
              <a:t>Formatvorlage des Untertitelmasters durch Klicken bearbeiten</a:t>
            </a:r>
            <a:endParaRPr lang="en-US" dirty="0" smtClean="0"/>
          </a:p>
        </p:txBody>
      </p:sp>
      <p:sp>
        <p:nvSpPr>
          <p:cNvPr id="13" name="cdtText Box 133 Id13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836025" y="6165850"/>
            <a:ext cx="33623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144000" rIns="482400" bIns="0" anchor="ctr"/>
          <a:lstStyle/>
          <a:p>
            <a:pPr algn="r"/>
            <a:r>
              <a:rPr lang="en-US" sz="1000" b="1" noProof="1" smtClean="0">
                <a:solidFill>
                  <a:srgbClr val="000000"/>
                </a:solidFill>
              </a:rPr>
              <a:t>Answers for life.</a:t>
            </a:r>
            <a:endParaRPr lang="en-US" sz="1000" b="1" noProof="1">
              <a:solidFill>
                <a:srgbClr val="000000"/>
              </a:solidFill>
            </a:endParaRPr>
          </a:p>
        </p:txBody>
      </p:sp>
    </p:spTree>
    <p:custDataLst>
      <p:custData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fullscreen (big bar up)" type="title" preserve="1">
  <p:cSld name="Title fullscreen (big bar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dtRectangle 15 Id16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0" y="0"/>
            <a:ext cx="12198350" cy="6858000"/>
          </a:xfrm>
          <a:prstGeom prst="rect">
            <a:avLst/>
          </a:prstGeom>
          <a:solidFill>
            <a:srgbClr val="D7D7C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endParaRPr lang="en-US"/>
          </a:p>
        </p:txBody>
      </p:sp>
      <p:sp>
        <p:nvSpPr>
          <p:cNvPr id="14" name="cdtRectangle 1 Id14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2198350" cy="68580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pic>
        <p:nvPicPr>
          <p:cNvPr id="10" name="cdtPicture 9 Id10" descr="Image_Titel.jp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 bwMode="ltGray"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57350" name="cdtRectangle 115 Id57350"/>
          <p:cNvSpPr>
            <a:spLocks noGrp="1" noChangeArrowheads="1"/>
          </p:cNvSpPr>
          <p:nvPr>
            <p:ph type="ctrTitle"/>
            <p:custDataLst>
              <p:tags r:id="rId5"/>
            </p:custDataLst>
          </p:nvPr>
        </p:nvSpPr>
        <p:spPr bwMode="ltGray">
          <a:xfrm>
            <a:off x="338137" y="2987889"/>
            <a:ext cx="11860212" cy="1266246"/>
          </a:xfrm>
          <a:solidFill>
            <a:srgbClr val="233746">
              <a:alpha val="65000"/>
            </a:srgbClr>
          </a:solidFill>
        </p:spPr>
        <p:txBody>
          <a:bodyPr wrap="square" lIns="270000" tIns="144000" rIns="482400" bIns="500400" anchor="b" anchorCtr="0">
            <a:spAutoFit/>
          </a:bodyPr>
          <a:lstStyle>
            <a:lvl1pPr>
              <a:defRPr sz="4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11" name="cdtText Box 101 Id1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pic>
        <p:nvPicPr>
          <p:cNvPr id="13" name="cdtPicture 10 Id13" descr="SIE_Logo_Layer_Petrol_RGB_A3_76mm.wmf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27063" y="0"/>
            <a:ext cx="1728000" cy="967833"/>
          </a:xfrm>
          <a:prstGeom prst="rect">
            <a:avLst/>
          </a:prstGeom>
        </p:spPr>
      </p:pic>
      <p:sp>
        <p:nvSpPr>
          <p:cNvPr id="15" name="cdtText Box 133 Id15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0" y="6165850"/>
            <a:ext cx="12198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6400" tIns="144000" rIns="3211200" bIns="0" anchor="ctr"/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Unrestricted © Siemens AG 2015</a:t>
            </a:r>
          </a:p>
        </p:txBody>
      </p:sp>
      <p:sp>
        <p:nvSpPr>
          <p:cNvPr id="57351" name="cdtRectangle 116 Id57351"/>
          <p:cNvSpPr>
            <a:spLocks noGrp="1" noChangeArrowheads="1"/>
          </p:cNvSpPr>
          <p:nvPr>
            <p:ph type="subTitle" idx="1"/>
            <p:custDataLst>
              <p:tags r:id="rId9"/>
            </p:custDataLst>
          </p:nvPr>
        </p:nvSpPr>
        <p:spPr bwMode="ltGray">
          <a:xfrm>
            <a:off x="338138" y="3860800"/>
            <a:ext cx="11860212" cy="39308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233746">
                    <a:alpha val="65000"/>
                  </a:srgbClr>
                </a:solidFill>
              </a14:hiddenFill>
            </a:ext>
          </a:extLst>
        </p:spPr>
        <p:txBody>
          <a:bodyPr wrap="square" lIns="270000" tIns="18000" rIns="482400" bIns="36000" anchor="t" anchorCtr="0">
            <a:noAutofit/>
          </a:bodyPr>
          <a:lstStyle>
            <a:lvl1pPr>
              <a:defRPr sz="2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smtClean="0"/>
              <a:t>Formatvorlage des Untertitelmasters durch Klicken bearbeiten</a:t>
            </a:r>
            <a:endParaRPr lang="en-US" dirty="0" smtClean="0"/>
          </a:p>
        </p:txBody>
      </p:sp>
      <p:sp>
        <p:nvSpPr>
          <p:cNvPr id="12" name="cdtText Box 133 Id12"/>
          <p:cNvSpPr txBox="1"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>
            <a:off x="8836025" y="6165850"/>
            <a:ext cx="33623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144000" rIns="482400" bIns="0" anchor="ctr"/>
          <a:lstStyle/>
          <a:p>
            <a:pPr algn="r"/>
            <a:r>
              <a:rPr lang="en-US" sz="1000" b="1" noProof="1" smtClean="0">
                <a:solidFill>
                  <a:srgbClr val="000000"/>
                </a:solidFill>
              </a:rPr>
              <a:t>Answers for life.</a:t>
            </a:r>
            <a:endParaRPr lang="en-US" sz="1000" b="1" noProof="1">
              <a:solidFill>
                <a:srgbClr val="000000"/>
              </a:solidFill>
            </a:endParaRPr>
          </a:p>
        </p:txBody>
      </p:sp>
    </p:spTree>
    <p:custDataLst>
      <p:custData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title (big bar down)" type="title" preserve="1">
  <p:cSld name="Chapter title (big bar dow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dtRectangle 15 Id7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0" y="0"/>
            <a:ext cx="12198350" cy="4149725"/>
          </a:xfrm>
          <a:prstGeom prst="rect">
            <a:avLst/>
          </a:prstGeom>
          <a:solidFill>
            <a:srgbClr val="D7D7C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endParaRPr lang="en-US"/>
          </a:p>
        </p:txBody>
      </p:sp>
      <p:sp>
        <p:nvSpPr>
          <p:cNvPr id="57350" name="cdtRectangle 115 Id57350"/>
          <p:cNvSpPr>
            <a:spLocks noGrp="1" noChangeArrowheads="1"/>
          </p:cNvSpPr>
          <p:nvPr>
            <p:ph type="ctrTitle"/>
            <p:custDataLst>
              <p:tags r:id="rId3"/>
            </p:custDataLst>
          </p:nvPr>
        </p:nvSpPr>
        <p:spPr bwMode="gray">
          <a:xfrm>
            <a:off x="338138" y="4149090"/>
            <a:ext cx="11860212" cy="870014"/>
          </a:xfrm>
          <a:solidFill>
            <a:srgbClr val="879BAA"/>
          </a:solidFill>
        </p:spPr>
        <p:txBody>
          <a:bodyPr wrap="square" lIns="270000" tIns="144000" rIns="482400" bIns="108000" anchor="t">
            <a:spAutoFit/>
          </a:bodyPr>
          <a:lstStyle>
            <a:lvl1pPr>
              <a:defRPr sz="4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57351" name="cdtRectangle 116 Id57351"/>
          <p:cNvSpPr>
            <a:spLocks noGrp="1" noChangeArrowheads="1"/>
          </p:cNvSpPr>
          <p:nvPr>
            <p:ph type="subTitle" idx="1"/>
            <p:custDataLst>
              <p:tags r:id="rId4"/>
            </p:custDataLst>
          </p:nvPr>
        </p:nvSpPr>
        <p:spPr bwMode="gray">
          <a:xfrm>
            <a:off x="338138" y="3756008"/>
            <a:ext cx="11860212" cy="393082"/>
          </a:xfrm>
          <a:solidFill>
            <a:srgbClr val="233746">
              <a:alpha val="65000"/>
            </a:srgbClr>
          </a:solidFill>
        </p:spPr>
        <p:txBody>
          <a:bodyPr wrap="square" lIns="270000" tIns="18000" rIns="482400" bIns="36000" anchor="b">
            <a:noAutofit/>
          </a:bodyPr>
          <a:lstStyle>
            <a:lvl1pPr>
              <a:defRPr sz="2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smtClean="0"/>
              <a:t>Formatvorlage des Untertitelmasters durch Klicken bearbeiten</a:t>
            </a:r>
            <a:endParaRPr lang="en-US" dirty="0" smtClean="0"/>
          </a:p>
        </p:txBody>
      </p:sp>
      <p:sp>
        <p:nvSpPr>
          <p:cNvPr id="6" name="cdtText Box 101 Id6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pic>
        <p:nvPicPr>
          <p:cNvPr id="8" name="cdtPicture 7 Id8" descr="sie_logo_layer_petrol_rgb"/>
          <p:cNvPicPr>
            <a:picLocks noChangeAspect="1" noChangeArrowheads="1"/>
          </p:cNvPicPr>
          <p:nvPr userDrawn="1">
            <p:custDataLst>
              <p:tags r:id="rId6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0275887" y="0"/>
            <a:ext cx="1439863" cy="804863"/>
          </a:xfrm>
          <a:prstGeom prst="rect">
            <a:avLst/>
          </a:prstGeom>
          <a:noFill/>
        </p:spPr>
      </p:pic>
    </p:spTree>
    <p:custDataLst>
      <p:custData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title (big bar up)" type="title" preserve="1">
  <p:cSld name="Chapter title (big bar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dtRectangle 15 Id7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0" y="0"/>
            <a:ext cx="12198350" cy="5162556"/>
          </a:xfrm>
          <a:prstGeom prst="rect">
            <a:avLst/>
          </a:prstGeom>
          <a:solidFill>
            <a:srgbClr val="D7D7C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endParaRPr lang="en-US"/>
          </a:p>
        </p:txBody>
      </p:sp>
      <p:sp>
        <p:nvSpPr>
          <p:cNvPr id="57350" name="cdtRectangle 115 Id57350"/>
          <p:cNvSpPr>
            <a:spLocks noGrp="1" noChangeArrowheads="1"/>
          </p:cNvSpPr>
          <p:nvPr>
            <p:ph type="ctrTitle"/>
            <p:custDataLst>
              <p:tags r:id="rId3"/>
            </p:custDataLst>
          </p:nvPr>
        </p:nvSpPr>
        <p:spPr bwMode="gray">
          <a:xfrm>
            <a:off x="338138" y="4287202"/>
            <a:ext cx="11860212" cy="870014"/>
          </a:xfrm>
          <a:solidFill>
            <a:srgbClr val="233746">
              <a:alpha val="65000"/>
            </a:srgbClr>
          </a:solidFill>
        </p:spPr>
        <p:txBody>
          <a:bodyPr wrap="square" lIns="270000" tIns="144000" rIns="482400" bIns="108000" anchor="b" anchorCtr="0">
            <a:spAutoFit/>
          </a:bodyPr>
          <a:lstStyle>
            <a:lvl1pPr>
              <a:defRPr sz="4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57351" name="cdtRectangle 116 Id57351"/>
          <p:cNvSpPr>
            <a:spLocks noGrp="1" noChangeArrowheads="1"/>
          </p:cNvSpPr>
          <p:nvPr>
            <p:ph type="subTitle" idx="1"/>
            <p:custDataLst>
              <p:tags r:id="rId4"/>
            </p:custDataLst>
          </p:nvPr>
        </p:nvSpPr>
        <p:spPr bwMode="gray">
          <a:xfrm>
            <a:off x="338138" y="5157216"/>
            <a:ext cx="11860212" cy="393082"/>
          </a:xfrm>
          <a:solidFill>
            <a:srgbClr val="879BAA"/>
          </a:solidFill>
        </p:spPr>
        <p:txBody>
          <a:bodyPr wrap="square" lIns="270000" tIns="18000" rIns="482400" bIns="36000" anchor="t" anchorCtr="0">
            <a:noAutofit/>
          </a:bodyPr>
          <a:lstStyle>
            <a:lvl1pPr>
              <a:defRPr sz="2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smtClean="0"/>
              <a:t>Formatvorlage des Untertitelmasters durch Klicken bearbeiten</a:t>
            </a:r>
            <a:endParaRPr lang="en-US" dirty="0" smtClean="0"/>
          </a:p>
        </p:txBody>
      </p:sp>
      <p:sp>
        <p:nvSpPr>
          <p:cNvPr id="6" name="cdtText Box 101 Id6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pic>
        <p:nvPicPr>
          <p:cNvPr id="9" name="cdtPicture 7 Id9" descr="sie_logo_layer_petrol_rgb"/>
          <p:cNvPicPr>
            <a:picLocks noChangeAspect="1" noChangeArrowheads="1"/>
          </p:cNvPicPr>
          <p:nvPr userDrawn="1">
            <p:custDataLst>
              <p:tags r:id="rId6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0275887" y="0"/>
            <a:ext cx="1439863" cy="804863"/>
          </a:xfrm>
          <a:prstGeom prst="rect">
            <a:avLst/>
          </a:prstGeom>
          <a:noFill/>
        </p:spPr>
      </p:pic>
    </p:spTree>
    <p:custDataLst>
      <p:custData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Index/Contact" preserve="1" userDrawn="1">
  <p:cSld name="Image + Index/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1" name="cdtPicture Placeholder 10 Id11"/>
          <p:cNvSpPr>
            <a:spLocks noGrp="1"/>
          </p:cNvSpPr>
          <p:nvPr>
            <p:ph type="pic" sz="quarter" idx="13" hasCustomPrompt="1"/>
            <p:custDataLst>
              <p:tags r:id="rId3"/>
            </p:custDataLst>
          </p:nvPr>
        </p:nvSpPr>
        <p:spPr>
          <a:xfrm>
            <a:off x="0" y="1412875"/>
            <a:ext cx="4514977" cy="475297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custDataLst>
      <p:custData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ndex" preserve="1" userDrawn="1">
  <p:cSld name="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cdtText Placeholder 12 Id1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627063" y="1412875"/>
            <a:ext cx="3887914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cdtTextplatzhalter 12 Id5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 bwMode="auto">
          <a:xfrm>
            <a:off x="4658995" y="1412875"/>
            <a:ext cx="7539355" cy="4752975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type="titleOnly" preserve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Titelmasterformat durch Klicken 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xmlns="" val="3366034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3.xml"/><Relationship Id="rId39" Type="http://schemas.openxmlformats.org/officeDocument/2006/relationships/tags" Target="../tags/tag16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11.xml"/><Relationship Id="rId42" Type="http://schemas.openxmlformats.org/officeDocument/2006/relationships/tags" Target="../tags/tag19.xml"/><Relationship Id="rId47" Type="http://schemas.openxmlformats.org/officeDocument/2006/relationships/tags" Target="../tags/tag24.xml"/><Relationship Id="rId50" Type="http://schemas.openxmlformats.org/officeDocument/2006/relationships/tags" Target="../tags/tag27.xml"/><Relationship Id="rId55" Type="http://schemas.openxmlformats.org/officeDocument/2006/relationships/image" Target="../media/image1.w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33" Type="http://schemas.openxmlformats.org/officeDocument/2006/relationships/tags" Target="../tags/tag10.xml"/><Relationship Id="rId38" Type="http://schemas.openxmlformats.org/officeDocument/2006/relationships/tags" Target="../tags/tag15.xml"/><Relationship Id="rId46" Type="http://schemas.openxmlformats.org/officeDocument/2006/relationships/tags" Target="../tags/tag2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6.xml"/><Relationship Id="rId41" Type="http://schemas.openxmlformats.org/officeDocument/2006/relationships/tags" Target="../tags/tag18.xml"/><Relationship Id="rId54" Type="http://schemas.openxmlformats.org/officeDocument/2006/relationships/tags" Target="../tags/tag3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32" Type="http://schemas.openxmlformats.org/officeDocument/2006/relationships/tags" Target="../tags/tag9.xml"/><Relationship Id="rId37" Type="http://schemas.openxmlformats.org/officeDocument/2006/relationships/tags" Target="../tags/tag14.xml"/><Relationship Id="rId40" Type="http://schemas.openxmlformats.org/officeDocument/2006/relationships/tags" Target="../tags/tag17.xml"/><Relationship Id="rId45" Type="http://schemas.openxmlformats.org/officeDocument/2006/relationships/tags" Target="../tags/tag22.xml"/><Relationship Id="rId53" Type="http://schemas.openxmlformats.org/officeDocument/2006/relationships/tags" Target="../tags/tag3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5.xml"/><Relationship Id="rId36" Type="http://schemas.openxmlformats.org/officeDocument/2006/relationships/tags" Target="../tags/tag13.xml"/><Relationship Id="rId49" Type="http://schemas.openxmlformats.org/officeDocument/2006/relationships/tags" Target="../tags/tag2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8.xml"/><Relationship Id="rId44" Type="http://schemas.openxmlformats.org/officeDocument/2006/relationships/tags" Target="../tags/tag21.xml"/><Relationship Id="rId52" Type="http://schemas.openxmlformats.org/officeDocument/2006/relationships/tags" Target="../tags/tag2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4.xml"/><Relationship Id="rId30" Type="http://schemas.openxmlformats.org/officeDocument/2006/relationships/tags" Target="../tags/tag7.xml"/><Relationship Id="rId35" Type="http://schemas.openxmlformats.org/officeDocument/2006/relationships/tags" Target="../tags/tag12.xml"/><Relationship Id="rId43" Type="http://schemas.openxmlformats.org/officeDocument/2006/relationships/tags" Target="../tags/tag20.xml"/><Relationship Id="rId48" Type="http://schemas.openxmlformats.org/officeDocument/2006/relationships/tags" Target="../tags/tag25.xml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2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dtRectangle 12 Id15"/>
          <p:cNvSpPr>
            <a:spLocks noChangeArrowheads="1"/>
          </p:cNvSpPr>
          <p:nvPr userDrawn="1">
            <p:custDataLst>
              <p:tags r:id="rId25"/>
            </p:custDataLst>
          </p:nvPr>
        </p:nvSpPr>
        <p:spPr bwMode="gray">
          <a:xfrm>
            <a:off x="0" y="0"/>
            <a:ext cx="12198350" cy="1268413"/>
          </a:xfrm>
          <a:prstGeom prst="rect">
            <a:avLst/>
          </a:prstGeom>
          <a:solidFill>
            <a:schemeClr val="l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endParaRPr lang="en-US"/>
          </a:p>
        </p:txBody>
      </p:sp>
      <p:sp>
        <p:nvSpPr>
          <p:cNvPr id="3078" name="cdtRectangle 115 Id3078"/>
          <p:cNvSpPr>
            <a:spLocks noGrp="1" noChangeArrowheads="1"/>
          </p:cNvSpPr>
          <p:nvPr>
            <p:ph type="title"/>
            <p:custDataLst>
              <p:tags r:id="rId26"/>
            </p:custDataLst>
          </p:nvPr>
        </p:nvSpPr>
        <p:spPr bwMode="auto">
          <a:xfrm>
            <a:off x="0" y="0"/>
            <a:ext cx="121983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  <a:endParaRPr lang="en-US" dirty="0" smtClean="0"/>
          </a:p>
        </p:txBody>
      </p:sp>
      <p:sp>
        <p:nvSpPr>
          <p:cNvPr id="3079" name="cdtRectangle 116 Id3079"/>
          <p:cNvSpPr>
            <a:spLocks noGrp="1" noChangeArrowheads="1"/>
          </p:cNvSpPr>
          <p:nvPr>
            <p:ph type="body" idx="1"/>
            <p:custDataLst>
              <p:tags r:id="rId27"/>
            </p:custDataLst>
          </p:nvPr>
        </p:nvSpPr>
        <p:spPr bwMode="auto">
          <a:xfrm>
            <a:off x="627063" y="1412875"/>
            <a:ext cx="8208962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" name="cdtPicture 10 Id10" descr="SIE_Logo_Layer_Petrol_RGB_A3_76mm.wmf"/>
          <p:cNvPicPr>
            <a:picLocks noChangeAspect="1"/>
          </p:cNvPicPr>
          <p:nvPr userDrawn="1">
            <p:custDataLst>
              <p:tags r:id="rId28"/>
            </p:custDataLst>
          </p:nvPr>
        </p:nvPicPr>
        <p:blipFill>
          <a:blip r:embed="rId55"/>
          <a:stretch>
            <a:fillRect/>
          </a:stretch>
        </p:blipFill>
        <p:spPr>
          <a:xfrm>
            <a:off x="10275750" y="0"/>
            <a:ext cx="1440000" cy="806529"/>
          </a:xfrm>
          <a:prstGeom prst="rect">
            <a:avLst/>
          </a:prstGeom>
        </p:spPr>
      </p:pic>
      <p:sp>
        <p:nvSpPr>
          <p:cNvPr id="16" name="cdtText Box 133 Id16"/>
          <p:cNvSpPr txBox="1">
            <a:spLocks noChangeArrowheads="1"/>
          </p:cNvSpPr>
          <p:nvPr userDrawn="1">
            <p:custDataLst>
              <p:tags r:id="rId29"/>
            </p:custDataLst>
          </p:nvPr>
        </p:nvSpPr>
        <p:spPr bwMode="auto">
          <a:xfrm>
            <a:off x="0" y="6165850"/>
            <a:ext cx="12198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6400" tIns="144000" rIns="3211200" bIns="0" anchor="ctr"/>
          <a:lstStyle/>
          <a:p>
            <a:r>
              <a:rPr lang="en-US" sz="1000" b="1" dirty="0" smtClean="0">
                <a:solidFill>
                  <a:srgbClr val="879BAA"/>
                </a:solidFill>
              </a:rPr>
              <a:t>Unrestricted © Siemens Healthcare</a:t>
            </a:r>
            <a:r>
              <a:rPr lang="en-US" sz="1000" b="1" baseline="0" dirty="0" smtClean="0">
                <a:solidFill>
                  <a:srgbClr val="879BAA"/>
                </a:solidFill>
              </a:rPr>
              <a:t> GmbH</a:t>
            </a:r>
            <a:r>
              <a:rPr lang="en-US" sz="1000" b="1" dirty="0" smtClean="0">
                <a:solidFill>
                  <a:srgbClr val="879BAA"/>
                </a:solidFill>
              </a:rPr>
              <a:t> 2015. </a:t>
            </a:r>
            <a:endParaRPr lang="en-US" sz="1000" b="1" dirty="0">
              <a:solidFill>
                <a:srgbClr val="879BAA"/>
              </a:solidFill>
            </a:endParaRPr>
          </a:p>
        </p:txBody>
      </p:sp>
      <p:sp>
        <p:nvSpPr>
          <p:cNvPr id="18" name="cdtTextBox 11 Id18"/>
          <p:cNvSpPr txBox="1"/>
          <p:nvPr userDrawn="1">
            <p:custDataLst>
              <p:tags r:id="rId30"/>
            </p:custDataLst>
          </p:nvPr>
        </p:nvSpPr>
        <p:spPr>
          <a:xfrm>
            <a:off x="0" y="6597650"/>
            <a:ext cx="1765285" cy="260350"/>
          </a:xfrm>
          <a:prstGeom prst="rect">
            <a:avLst/>
          </a:prstGeom>
          <a:noFill/>
        </p:spPr>
        <p:txBody>
          <a:bodyPr wrap="square" lIns="626400" tIns="0" rIns="0" bIns="11520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noProof="0" dirty="0" smtClean="0">
                <a:solidFill>
                  <a:srgbClr val="000000"/>
                </a:solidFill>
              </a:rPr>
              <a:t>Page </a:t>
            </a:r>
            <a:fld id="{91E7552C-A157-4A4F-8E99-698C0325FC94}" type="slidenum">
              <a:rPr lang="en-US" sz="1000" noProof="0" smtClean="0">
                <a:solidFill>
                  <a:srgbClr val="000000"/>
                </a:solidFill>
              </a:rPr>
              <a:pPr>
                <a:lnSpc>
                  <a:spcPct val="110000"/>
                </a:lnSpc>
                <a:spcBef>
                  <a:spcPts val="0"/>
                </a:spcBef>
              </a:pPr>
              <a:t>‹nº›</a:t>
            </a:fld>
            <a:endParaRPr lang="en-US" sz="1000" noProof="0" dirty="0" smtClean="0">
              <a:solidFill>
                <a:srgbClr val="000000"/>
              </a:solidFill>
            </a:endParaRPr>
          </a:p>
        </p:txBody>
      </p:sp>
      <p:sp>
        <p:nvSpPr>
          <p:cNvPr id="20" name="cdtText Box 101 Id20"/>
          <p:cNvSpPr txBox="1">
            <a:spLocks noChangeArrowheads="1"/>
          </p:cNvSpPr>
          <p:nvPr userDrawn="1">
            <p:custDataLst>
              <p:tags r:id="rId31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cxnSp>
        <p:nvCxnSpPr>
          <p:cNvPr id="3072" name="cdtMasterTags_CL1 Id3072"/>
          <p:cNvCxnSpPr/>
          <p:nvPr userDrawn="1">
            <p:custDataLst>
              <p:tags r:id="rId3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3" name="cdtMasterTags_CL2 Id3073"/>
          <p:cNvCxnSpPr/>
          <p:nvPr userDrawn="1">
            <p:custDataLst>
              <p:tags r:id="rId3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4" name="cdtMasterTags_CL3 Id3074"/>
          <p:cNvCxnSpPr/>
          <p:nvPr userDrawn="1">
            <p:custDataLst>
              <p:tags r:id="rId3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5" name="cdtMasterTags_CL4 Id3075"/>
          <p:cNvCxnSpPr/>
          <p:nvPr userDrawn="1">
            <p:custDataLst>
              <p:tags r:id="rId3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6" name="cdtMasterTags_CL5 Id3076"/>
          <p:cNvCxnSpPr/>
          <p:nvPr userDrawn="1">
            <p:custDataLst>
              <p:tags r:id="rId3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7" name="cdtMasterTags_CL6 Id3077"/>
          <p:cNvCxnSpPr/>
          <p:nvPr userDrawn="1">
            <p:custDataLst>
              <p:tags r:id="rId3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0" name="cdtMasterTags_CL7 Id3080"/>
          <p:cNvCxnSpPr/>
          <p:nvPr userDrawn="1">
            <p:custDataLst>
              <p:tags r:id="rId3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1" name="cdtMasterTags_CL8 Id3081"/>
          <p:cNvCxnSpPr/>
          <p:nvPr userDrawn="1">
            <p:custDataLst>
              <p:tags r:id="rId3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2" name="cdtMasterTags_CL9 Id3082"/>
          <p:cNvCxnSpPr/>
          <p:nvPr userDrawn="1">
            <p:custDataLst>
              <p:tags r:id="rId4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3" name="cdtMasterTags_CL10 Id3083"/>
          <p:cNvCxnSpPr/>
          <p:nvPr userDrawn="1">
            <p:custDataLst>
              <p:tags r:id="rId4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4" name="cdtMasterTags_CL11 Id3084"/>
          <p:cNvCxnSpPr/>
          <p:nvPr userDrawn="1">
            <p:custDataLst>
              <p:tags r:id="rId4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5" name="cdtMasterTags_CL12 Id3085"/>
          <p:cNvCxnSpPr/>
          <p:nvPr userDrawn="1">
            <p:custDataLst>
              <p:tags r:id="rId4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6" name="cdtMasterTags_CL13 Id3086"/>
          <p:cNvCxnSpPr/>
          <p:nvPr userDrawn="1">
            <p:custDataLst>
              <p:tags r:id="rId4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7" name="cdtMasterTags_CL14 Id3087"/>
          <p:cNvCxnSpPr/>
          <p:nvPr userDrawn="1">
            <p:custDataLst>
              <p:tags r:id="rId4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8" name="cdtMasterTags_CL15 Id3088"/>
          <p:cNvCxnSpPr/>
          <p:nvPr userDrawn="1">
            <p:custDataLst>
              <p:tags r:id="rId4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9" name="cdtMasterTags_CL16 Id3089"/>
          <p:cNvCxnSpPr/>
          <p:nvPr userDrawn="1">
            <p:custDataLst>
              <p:tags r:id="rId4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0" name="cdtMasterTags_CL17 Id3090"/>
          <p:cNvCxnSpPr/>
          <p:nvPr userDrawn="1">
            <p:custDataLst>
              <p:tags r:id="rId4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1" name="cdtMasterTags_CL18 Id3091"/>
          <p:cNvCxnSpPr/>
          <p:nvPr userDrawn="1">
            <p:custDataLst>
              <p:tags r:id="rId4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2" name="cdtMasterTags_CL19 Id3092"/>
          <p:cNvCxnSpPr/>
          <p:nvPr userDrawn="1">
            <p:custDataLst>
              <p:tags r:id="rId5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3" name="cdtMasterTags_CL20 Id3093"/>
          <p:cNvCxnSpPr/>
          <p:nvPr userDrawn="1">
            <p:custDataLst>
              <p:tags r:id="rId5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4" name="cdtMasterTags_CL21 Id3094"/>
          <p:cNvCxnSpPr/>
          <p:nvPr userDrawn="1">
            <p:custDataLst>
              <p:tags r:id="rId5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5" name="cdtMasterTags_CL22 Id3095"/>
          <p:cNvCxnSpPr/>
          <p:nvPr userDrawn="1">
            <p:custDataLst>
              <p:tags r:id="rId5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6" name="cdtMasterTags"/>
          <p:cNvCxnSpPr/>
          <p:nvPr userDrawn="1">
            <p:custDataLst>
              <p:tags r:id="rId5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72" r:id="rId2"/>
    <p:sldLayoutId id="2147483690" r:id="rId3"/>
    <p:sldLayoutId id="2147483674" r:id="rId4"/>
    <p:sldLayoutId id="2147483676" r:id="rId5"/>
    <p:sldLayoutId id="2147483677" r:id="rId6"/>
    <p:sldLayoutId id="2147483678" r:id="rId7"/>
    <p:sldLayoutId id="2147483679" r:id="rId8"/>
    <p:sldLayoutId id="2147483695" r:id="rId9"/>
    <p:sldLayoutId id="2147483670" r:id="rId10"/>
    <p:sldLayoutId id="2147483692" r:id="rId11"/>
    <p:sldLayoutId id="2147483696" r:id="rId12"/>
    <p:sldLayoutId id="2147483683" r:id="rId13"/>
    <p:sldLayoutId id="2147483681" r:id="rId14"/>
    <p:sldLayoutId id="2147483697" r:id="rId15"/>
    <p:sldLayoutId id="2147483691" r:id="rId16"/>
    <p:sldLayoutId id="2147483693" r:id="rId17"/>
    <p:sldLayoutId id="2147483684" r:id="rId18"/>
    <p:sldLayoutId id="2147483685" r:id="rId19"/>
    <p:sldLayoutId id="2147483694" r:id="rId20"/>
    <p:sldLayoutId id="2147483686" r:id="rId21"/>
    <p:sldLayoutId id="2147483688" r:id="rId22"/>
    <p:sldLayoutId id="2147483699" r:id="rId2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dk2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9pPr>
    </p:titleStyle>
    <p:bodyStyle>
      <a:lvl1pPr marL="0" indent="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Arial" pitchFamily="34" charset="0"/>
        <a:buNone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79388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58775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38163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17550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2207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6pPr>
      <a:lvl7pPr marL="16779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7pPr>
      <a:lvl8pPr marL="21351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8pPr>
      <a:lvl9pPr marL="25923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3" name="cdtRectangle 13 Id20493"/>
          <p:cNvSpPr>
            <a:spLocks noGrp="1" noChangeArrowheads="1"/>
          </p:cNvSpPr>
          <p:nvPr>
            <p:ph type="subTitle" idx="1"/>
          </p:nvPr>
        </p:nvSpPr>
        <p:spPr>
          <a:xfrm>
            <a:off x="338137" y="3756008"/>
            <a:ext cx="11860212" cy="536592"/>
          </a:xfrm>
        </p:spPr>
        <p:txBody>
          <a:bodyPr/>
          <a:lstStyle/>
          <a:p>
            <a:r>
              <a:rPr lang="en-US" dirty="0" smtClean="0"/>
              <a:t>www.siemens.com/teamplay</a:t>
            </a:r>
            <a:endParaRPr lang="en-US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338138" y="4293108"/>
            <a:ext cx="11860212" cy="1485567"/>
          </a:xfrm>
        </p:spPr>
        <p:txBody>
          <a:bodyPr rIns="370800"/>
          <a:lstStyle/>
          <a:p>
            <a:r>
              <a:rPr lang="en-US" dirty="0" err="1" smtClean="0"/>
              <a:t>Teamplay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Connect, compare, collaborate.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62720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err="1" smtClean="0"/>
              <a:t>teamplay</a:t>
            </a:r>
            <a:r>
              <a:rPr lang="en-US" altLang="de-DE" dirty="0" smtClean="0"/>
              <a:t> concept</a:t>
            </a:r>
            <a:endParaRPr lang="de-DE" dirty="0"/>
          </a:p>
        </p:txBody>
      </p:sp>
      <p:sp>
        <p:nvSpPr>
          <p:cNvPr id="98" name="Textfeld 13"/>
          <p:cNvSpPr txBox="1"/>
          <p:nvPr/>
        </p:nvSpPr>
        <p:spPr>
          <a:xfrm>
            <a:off x="6243638" y="1412875"/>
            <a:ext cx="5472112" cy="4752975"/>
          </a:xfrm>
          <a:prstGeom prst="rect">
            <a:avLst/>
          </a:prstGeom>
          <a:solidFill>
            <a:schemeClr val="accent2"/>
          </a:solidFill>
        </p:spPr>
        <p:txBody>
          <a:bodyPr wrap="square" lIns="180000" tIns="108000" rIns="0" bIns="18000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Clr>
                <a:srgbClr val="879BAA"/>
              </a:buClr>
            </a:pPr>
            <a:r>
              <a:rPr lang="en-US" b="1" kern="0" dirty="0" smtClean="0">
                <a:solidFill>
                  <a:srgbClr val="006487"/>
                </a:solidFill>
              </a:rPr>
              <a:t>Easy and self installable DICOM </a:t>
            </a:r>
            <a:r>
              <a:rPr lang="en-US" b="1" kern="0" dirty="0" err="1" smtClean="0">
                <a:solidFill>
                  <a:srgbClr val="006487"/>
                </a:solidFill>
              </a:rPr>
              <a:t>teamplay</a:t>
            </a:r>
            <a:r>
              <a:rPr lang="en-US" b="1" kern="0" dirty="0" smtClean="0">
                <a:solidFill>
                  <a:srgbClr val="006487"/>
                </a:solidFill>
              </a:rPr>
              <a:t> Receiver software</a:t>
            </a:r>
            <a:endParaRPr lang="en-US" b="1" kern="0" dirty="0">
              <a:solidFill>
                <a:srgbClr val="006487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879BAA"/>
              </a:buClr>
            </a:pPr>
            <a:endParaRPr lang="en-US" sz="2000" b="1" kern="0" dirty="0" smtClean="0">
              <a:solidFill>
                <a:srgbClr val="006487"/>
              </a:solidFill>
              <a:latin typeface="+mn-lt"/>
            </a:endParaRPr>
          </a:p>
          <a:p>
            <a:pPr marL="180975" indent="-180975" eaLnBrk="0" hangingPunct="0">
              <a:spcBef>
                <a:spcPct val="0"/>
              </a:spcBef>
              <a:spcAft>
                <a:spcPts val="800"/>
              </a:spcAft>
              <a:buClr>
                <a:srgbClr val="879BAA"/>
              </a:buClr>
              <a:buFont typeface="Arial" pitchFamily="34" charset="0"/>
              <a:buChar char="•"/>
            </a:pPr>
            <a:r>
              <a:rPr lang="en-US" altLang="zh-CN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teamplay</a:t>
            </a:r>
            <a:r>
              <a:rPr lang="en-US" altLang="zh-CN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Receiver software connects to imaging devices</a:t>
            </a:r>
          </a:p>
          <a:p>
            <a:pPr marL="180975" indent="-180975" eaLnBrk="0" hangingPunct="0">
              <a:spcBef>
                <a:spcPct val="0"/>
              </a:spcBef>
              <a:spcAft>
                <a:spcPts val="800"/>
              </a:spcAft>
              <a:buClr>
                <a:srgbClr val="879BAA"/>
              </a:buClr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Relevant </a:t>
            </a:r>
            <a:r>
              <a:rPr lang="en-US" altLang="zh-CN" dirty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data is transferred to teamplay </a:t>
            </a:r>
            <a:r>
              <a:rPr lang="en-US" altLang="zh-CN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network</a:t>
            </a:r>
            <a:endParaRPr lang="en-US" altLang="zh-CN" dirty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180975" indent="-180975" eaLnBrk="0" hangingPunct="0">
              <a:spcBef>
                <a:spcPct val="0"/>
              </a:spcBef>
              <a:spcAft>
                <a:spcPts val="800"/>
              </a:spcAft>
              <a:buClr>
                <a:srgbClr val="879BAA"/>
              </a:buClr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Features </a:t>
            </a:r>
            <a:r>
              <a:rPr lang="en-US" altLang="zh-CN" dirty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designed to </a:t>
            </a:r>
            <a:r>
              <a:rPr lang="en-US" altLang="zh-CN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protect </a:t>
            </a:r>
            <a:r>
              <a:rPr lang="en-US" altLang="zh-CN" dirty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personal </a:t>
            </a:r>
            <a:r>
              <a:rPr lang="en-US" altLang="zh-CN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information</a:t>
            </a:r>
            <a:endParaRPr lang="en-US" altLang="zh-CN" dirty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180975" indent="-180975" eaLnBrk="0" hangingPunct="0">
              <a:spcBef>
                <a:spcPct val="0"/>
              </a:spcBef>
              <a:spcAft>
                <a:spcPts val="800"/>
              </a:spcAft>
              <a:buClr>
                <a:srgbClr val="879BAA"/>
              </a:buClr>
              <a:buFont typeface="Arial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Users have </a:t>
            </a:r>
            <a:r>
              <a:rPr lang="en-US" altLang="zh-CN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Web-based access </a:t>
            </a:r>
            <a:r>
              <a:rPr lang="en-US" altLang="zh-CN" dirty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to apps from </a:t>
            </a:r>
            <a:r>
              <a:rPr lang="en-US" altLang="zh-CN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everywhere</a:t>
            </a:r>
            <a:r>
              <a:rPr lang="en-US" altLang="zh-CN" baseline="30000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en-US" altLang="zh-CN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zh-CN" dirty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based on role and rights of account</a:t>
            </a:r>
          </a:p>
        </p:txBody>
      </p:sp>
      <p:pic>
        <p:nvPicPr>
          <p:cNvPr id="47" name="Picture 3" descr="Z:\SIEMENS\CC_Auftraege\SIE-CC-15-059_Schaugrafik_TechnischesKonzept\Input\2777_SY_Teamplay_Infografiken_DD\Bildschirmfoto 2015-02-09 um 16.06.22.png"/>
          <p:cNvPicPr>
            <a:picLocks noChangeAspect="1" noChangeArrowheads="1"/>
          </p:cNvPicPr>
          <p:nvPr/>
        </p:nvPicPr>
        <p:blipFill rotWithShape="1">
          <a:blip r:embed="rId2"/>
          <a:srcRect r="1556"/>
          <a:stretch/>
        </p:blipFill>
        <p:spPr bwMode="auto">
          <a:xfrm>
            <a:off x="362859" y="3617814"/>
            <a:ext cx="5828391" cy="2260503"/>
          </a:xfrm>
          <a:prstGeom prst="rect">
            <a:avLst/>
          </a:prstGeom>
          <a:noFill/>
        </p:spPr>
      </p:pic>
      <p:cxnSp>
        <p:nvCxnSpPr>
          <p:cNvPr id="48" name="Gerade Verbindung mit Pfeil 68"/>
          <p:cNvCxnSpPr/>
          <p:nvPr/>
        </p:nvCxnSpPr>
        <p:spPr bwMode="auto">
          <a:xfrm flipV="1">
            <a:off x="4072433" y="3065708"/>
            <a:ext cx="0" cy="1309913"/>
          </a:xfrm>
          <a:prstGeom prst="straightConnector1">
            <a:avLst/>
          </a:prstGeom>
          <a:solidFill>
            <a:schemeClr val="tx2"/>
          </a:solidFill>
          <a:ln w="19050" cap="rnd" cmpd="sng" algn="ctr">
            <a:solidFill>
              <a:srgbClr val="EB780A"/>
            </a:solidFill>
            <a:prstDash val="sysDot"/>
            <a:bevel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Gerade Verbindung mit Pfeil 61"/>
          <p:cNvCxnSpPr/>
          <p:nvPr/>
        </p:nvCxnSpPr>
        <p:spPr bwMode="auto">
          <a:xfrm flipV="1">
            <a:off x="1322390" y="3065708"/>
            <a:ext cx="1377478" cy="1863107"/>
          </a:xfrm>
          <a:prstGeom prst="straightConnector1">
            <a:avLst/>
          </a:prstGeom>
          <a:solidFill>
            <a:schemeClr val="tx2"/>
          </a:solidFill>
          <a:ln w="19050" cap="rnd" cmpd="sng" algn="ctr">
            <a:solidFill>
              <a:schemeClr val="bg2">
                <a:lumMod val="50000"/>
              </a:schemeClr>
            </a:solidFill>
            <a:prstDash val="solid"/>
            <a:bevel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0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031" y="1518062"/>
            <a:ext cx="2333158" cy="1257718"/>
          </a:xfrm>
          <a:prstGeom prst="rect">
            <a:avLst/>
          </a:prstGeom>
        </p:spPr>
      </p:pic>
      <p:pic>
        <p:nvPicPr>
          <p:cNvPr id="51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164" y="1973436"/>
            <a:ext cx="2032000" cy="381000"/>
          </a:xfrm>
          <a:prstGeom prst="rect">
            <a:avLst/>
          </a:prstGeom>
        </p:spPr>
      </p:pic>
      <p:pic>
        <p:nvPicPr>
          <p:cNvPr id="55" name="Bild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5144" y="2626554"/>
            <a:ext cx="1388780" cy="234591"/>
          </a:xfrm>
          <a:prstGeom prst="rect">
            <a:avLst/>
          </a:prstGeom>
        </p:spPr>
      </p:pic>
      <p:sp>
        <p:nvSpPr>
          <p:cNvPr id="56" name="Textfeld 9"/>
          <p:cNvSpPr txBox="1"/>
          <p:nvPr/>
        </p:nvSpPr>
        <p:spPr>
          <a:xfrm>
            <a:off x="2939432" y="2693229"/>
            <a:ext cx="1261693" cy="1249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DE" sz="800" dirty="0">
                <a:solidFill>
                  <a:schemeClr val="accent5"/>
                </a:solidFill>
              </a:rPr>
              <a:t>Microsoft </a:t>
            </a:r>
            <a:r>
              <a:rPr lang="de-DE" sz="800" dirty="0" err="1">
                <a:solidFill>
                  <a:schemeClr val="accent5"/>
                </a:solidFill>
              </a:rPr>
              <a:t>Azure</a:t>
            </a:r>
            <a:r>
              <a:rPr lang="de-DE" sz="800" dirty="0">
                <a:solidFill>
                  <a:schemeClr val="accent5"/>
                </a:solidFill>
              </a:rPr>
              <a:t> </a:t>
            </a:r>
            <a:r>
              <a:rPr lang="de-DE" sz="800" dirty="0" err="1">
                <a:solidFill>
                  <a:schemeClr val="accent5"/>
                </a:solidFill>
              </a:rPr>
              <a:t>Cloud</a:t>
            </a:r>
            <a:endParaRPr lang="de-DE" sz="800" dirty="0" smtClean="0">
              <a:solidFill>
                <a:schemeClr val="accent5"/>
              </a:solidFill>
            </a:endParaRPr>
          </a:p>
        </p:txBody>
      </p:sp>
      <p:pic>
        <p:nvPicPr>
          <p:cNvPr id="59" name="Bild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2025" y="3398738"/>
            <a:ext cx="576064" cy="576064"/>
          </a:xfrm>
          <a:prstGeom prst="rect">
            <a:avLst/>
          </a:prstGeom>
        </p:spPr>
      </p:pic>
      <p:pic>
        <p:nvPicPr>
          <p:cNvPr id="60" name="Bild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471" y="4988431"/>
            <a:ext cx="468410" cy="555556"/>
          </a:xfrm>
          <a:prstGeom prst="rect">
            <a:avLst/>
          </a:prstGeom>
        </p:spPr>
      </p:pic>
      <p:pic>
        <p:nvPicPr>
          <p:cNvPr id="61" name="Bild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4751" y="4256138"/>
            <a:ext cx="383950" cy="364753"/>
          </a:xfrm>
          <a:prstGeom prst="rect">
            <a:avLst/>
          </a:prstGeom>
        </p:spPr>
      </p:pic>
      <p:grpSp>
        <p:nvGrpSpPr>
          <p:cNvPr id="62" name="Gruppieren 96"/>
          <p:cNvGrpSpPr/>
          <p:nvPr/>
        </p:nvGrpSpPr>
        <p:grpSpPr>
          <a:xfrm>
            <a:off x="4030586" y="4228973"/>
            <a:ext cx="1330404" cy="384773"/>
            <a:chOff x="5980896" y="4365104"/>
            <a:chExt cx="1854572" cy="529332"/>
          </a:xfrm>
        </p:grpSpPr>
        <p:pic>
          <p:nvPicPr>
            <p:cNvPr id="63" name="Bild 4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80896" y="4411837"/>
              <a:ext cx="1709922" cy="482599"/>
            </a:xfrm>
            <a:prstGeom prst="rect">
              <a:avLst/>
            </a:prstGeom>
          </p:spPr>
        </p:pic>
        <p:pic>
          <p:nvPicPr>
            <p:cNvPr id="64" name="Bild 4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28968" y="4365104"/>
              <a:ext cx="1206500" cy="482600"/>
            </a:xfrm>
            <a:prstGeom prst="rect">
              <a:avLst/>
            </a:prstGeom>
          </p:spPr>
        </p:pic>
      </p:grpSp>
      <p:pic>
        <p:nvPicPr>
          <p:cNvPr id="66" name="Bild 52"/>
          <p:cNvPicPr>
            <a:picLocks noChangeAspect="1"/>
          </p:cNvPicPr>
          <p:nvPr/>
        </p:nvPicPr>
        <p:blipFill>
          <a:blip r:embed="rId11"/>
          <a:srcRect l="16896" r="36692"/>
          <a:stretch>
            <a:fillRect/>
          </a:stretch>
        </p:blipFill>
        <p:spPr>
          <a:xfrm>
            <a:off x="3493321" y="4326768"/>
            <a:ext cx="288032" cy="203631"/>
          </a:xfrm>
          <a:prstGeom prst="rect">
            <a:avLst/>
          </a:prstGeom>
        </p:spPr>
      </p:pic>
      <p:cxnSp>
        <p:nvCxnSpPr>
          <p:cNvPr id="68" name="Gerade Verbindung mit Pfeil 62"/>
          <p:cNvCxnSpPr/>
          <p:nvPr/>
        </p:nvCxnSpPr>
        <p:spPr bwMode="auto">
          <a:xfrm flipV="1">
            <a:off x="2682665" y="3066343"/>
            <a:ext cx="464531" cy="1554548"/>
          </a:xfrm>
          <a:prstGeom prst="straightConnector1">
            <a:avLst/>
          </a:prstGeom>
          <a:solidFill>
            <a:schemeClr val="tx2"/>
          </a:solidFill>
          <a:ln w="19050" cap="rnd" cmpd="sng" algn="ctr">
            <a:solidFill>
              <a:schemeClr val="bg2">
                <a:lumMod val="50000"/>
              </a:schemeClr>
            </a:solidFill>
            <a:prstDash val="solid"/>
            <a:bevel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Gerade Verbindung mit Pfeil 65"/>
          <p:cNvCxnSpPr>
            <a:stCxn id="89" idx="1"/>
          </p:cNvCxnSpPr>
          <p:nvPr/>
        </p:nvCxnSpPr>
        <p:spPr bwMode="auto">
          <a:xfrm flipH="1" flipV="1">
            <a:off x="4414766" y="2979983"/>
            <a:ext cx="875717" cy="1221804"/>
          </a:xfrm>
          <a:prstGeom prst="straightConnector1">
            <a:avLst/>
          </a:prstGeom>
          <a:solidFill>
            <a:schemeClr val="tx2"/>
          </a:solidFill>
          <a:ln w="19050" cap="rnd" cmpd="sng" algn="ctr">
            <a:solidFill>
              <a:schemeClr val="bg2">
                <a:lumMod val="50000"/>
              </a:schemeClr>
            </a:solidFill>
            <a:prstDash val="solid"/>
            <a:bevel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0" name="Textfeld 71"/>
          <p:cNvSpPr txBox="1"/>
          <p:nvPr/>
        </p:nvSpPr>
        <p:spPr>
          <a:xfrm>
            <a:off x="691168" y="5917388"/>
            <a:ext cx="772430" cy="241980"/>
          </a:xfrm>
          <a:prstGeom prst="rect">
            <a:avLst/>
          </a:prstGeom>
          <a:solidFill>
            <a:srgbClr val="BECDD7"/>
          </a:solidFill>
        </p:spPr>
        <p:txBody>
          <a:bodyPr wrap="square" lIns="72000" tIns="36000" rIns="36000" bIns="3600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1000" b="1" dirty="0" smtClean="0">
                <a:solidFill>
                  <a:schemeClr val="accent5"/>
                </a:solidFill>
              </a:rPr>
              <a:t>Home</a:t>
            </a:r>
          </a:p>
        </p:txBody>
      </p:sp>
      <p:sp>
        <p:nvSpPr>
          <p:cNvPr id="71" name="Textfeld 72"/>
          <p:cNvSpPr txBox="1"/>
          <p:nvPr/>
        </p:nvSpPr>
        <p:spPr>
          <a:xfrm>
            <a:off x="1733934" y="5923093"/>
            <a:ext cx="1413262" cy="241980"/>
          </a:xfrm>
          <a:prstGeom prst="rect">
            <a:avLst/>
          </a:prstGeom>
          <a:solidFill>
            <a:srgbClr val="BECDD7"/>
          </a:solidFill>
        </p:spPr>
        <p:txBody>
          <a:bodyPr wrap="square" lIns="72000" tIns="36000" rIns="36000" bIns="3600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b="1" dirty="0" smtClean="0">
                <a:solidFill>
                  <a:schemeClr val="accent5"/>
                </a:solidFill>
              </a:rPr>
              <a:t>External physicians</a:t>
            </a:r>
          </a:p>
        </p:txBody>
      </p:sp>
      <p:sp>
        <p:nvSpPr>
          <p:cNvPr id="72" name="Textfeld 73"/>
          <p:cNvSpPr txBox="1"/>
          <p:nvPr/>
        </p:nvSpPr>
        <p:spPr>
          <a:xfrm>
            <a:off x="3441349" y="5915949"/>
            <a:ext cx="2657826" cy="241980"/>
          </a:xfrm>
          <a:prstGeom prst="rect">
            <a:avLst/>
          </a:prstGeom>
          <a:solidFill>
            <a:srgbClr val="BECDD7"/>
          </a:solidFill>
        </p:spPr>
        <p:txBody>
          <a:bodyPr wrap="square" lIns="72000" tIns="36000" rIns="36000" bIns="3600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1000" b="1" dirty="0" smtClean="0">
                <a:solidFill>
                  <a:schemeClr val="accent5"/>
                </a:solidFill>
              </a:rPr>
              <a:t>Hospital</a:t>
            </a:r>
          </a:p>
        </p:txBody>
      </p:sp>
      <p:grpSp>
        <p:nvGrpSpPr>
          <p:cNvPr id="73" name="Gruppieren 81"/>
          <p:cNvGrpSpPr/>
          <p:nvPr/>
        </p:nvGrpSpPr>
        <p:grpSpPr>
          <a:xfrm>
            <a:off x="4036869" y="4604767"/>
            <a:ext cx="560680" cy="777428"/>
            <a:chOff x="6156176" y="4894436"/>
            <a:chExt cx="694670" cy="963216"/>
          </a:xfrm>
        </p:grpSpPr>
        <p:sp>
          <p:nvSpPr>
            <p:cNvPr id="74" name="Ellipse 74"/>
            <p:cNvSpPr/>
            <p:nvPr/>
          </p:nvSpPr>
          <p:spPr bwMode="auto">
            <a:xfrm>
              <a:off x="6156176" y="5162982"/>
              <a:ext cx="694670" cy="69467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879BAA"/>
              </a:solidFill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de-DE" sz="700" b="1" dirty="0" smtClean="0">
                  <a:solidFill>
                    <a:schemeClr val="accent5"/>
                  </a:solidFill>
                </a:rPr>
                <a:t>3rd-party</a:t>
              </a:r>
              <a:br>
                <a:rPr lang="de-DE" sz="700" b="1" dirty="0" smtClean="0">
                  <a:solidFill>
                    <a:schemeClr val="accent5"/>
                  </a:solidFill>
                </a:rPr>
              </a:br>
              <a:r>
                <a:rPr lang="de-DE" sz="700" b="1" dirty="0" smtClean="0">
                  <a:solidFill>
                    <a:schemeClr val="accent5"/>
                  </a:solidFill>
                </a:rPr>
                <a:t>Scanner</a:t>
              </a:r>
            </a:p>
          </p:txBody>
        </p:sp>
        <p:cxnSp>
          <p:nvCxnSpPr>
            <p:cNvPr id="75" name="Gerade Verbindung mit Pfeil 77"/>
            <p:cNvCxnSpPr>
              <a:stCxn id="74" idx="0"/>
            </p:cNvCxnSpPr>
            <p:nvPr/>
          </p:nvCxnSpPr>
          <p:spPr bwMode="auto">
            <a:xfrm flipV="1">
              <a:off x="6503511" y="4894436"/>
              <a:ext cx="2022" cy="268546"/>
            </a:xfrm>
            <a:prstGeom prst="straightConnector1">
              <a:avLst/>
            </a:prstGeom>
            <a:solidFill>
              <a:schemeClr val="tx2"/>
            </a:solidFill>
            <a:ln w="19050" cap="flat" cmpd="sng" algn="ctr">
              <a:solidFill>
                <a:srgbClr val="879BAA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76" name="Gerade Verbindung 83"/>
          <p:cNvCxnSpPr/>
          <p:nvPr/>
        </p:nvCxnSpPr>
        <p:spPr bwMode="auto">
          <a:xfrm flipV="1">
            <a:off x="1727174" y="5026531"/>
            <a:ext cx="6760" cy="1139322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BECDD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Gerade Verbindung 84"/>
          <p:cNvCxnSpPr/>
          <p:nvPr/>
        </p:nvCxnSpPr>
        <p:spPr bwMode="auto">
          <a:xfrm flipV="1">
            <a:off x="691168" y="5209059"/>
            <a:ext cx="0" cy="956792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BECDD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" name="Gerade Verbindung 85"/>
          <p:cNvCxnSpPr/>
          <p:nvPr/>
        </p:nvCxnSpPr>
        <p:spPr bwMode="auto">
          <a:xfrm flipH="1" flipV="1">
            <a:off x="3428745" y="4725666"/>
            <a:ext cx="2070" cy="1440191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BECDD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" name="Ellipse 90"/>
          <p:cNvSpPr/>
          <p:nvPr/>
        </p:nvSpPr>
        <p:spPr bwMode="auto">
          <a:xfrm>
            <a:off x="2699868" y="3503524"/>
            <a:ext cx="509047" cy="50904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700" b="1" dirty="0" smtClean="0">
                <a:solidFill>
                  <a:schemeClr val="bg2">
                    <a:lumMod val="50000"/>
                  </a:schemeClr>
                </a:solidFill>
              </a:rPr>
              <a:t>Web </a:t>
            </a:r>
            <a:br>
              <a:rPr lang="de-DE" sz="7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de-DE" sz="700" b="1" dirty="0" smtClean="0">
                <a:solidFill>
                  <a:schemeClr val="bg2">
                    <a:lumMod val="50000"/>
                  </a:schemeClr>
                </a:solidFill>
              </a:rPr>
              <a:t>Access</a:t>
            </a:r>
          </a:p>
        </p:txBody>
      </p:sp>
      <p:pic>
        <p:nvPicPr>
          <p:cNvPr id="85" name="Bild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5397" y="4928815"/>
            <a:ext cx="477268" cy="566062"/>
          </a:xfrm>
          <a:prstGeom prst="rect">
            <a:avLst/>
          </a:prstGeom>
        </p:spPr>
      </p:pic>
      <p:grpSp>
        <p:nvGrpSpPr>
          <p:cNvPr id="86" name="Gruppieren 98"/>
          <p:cNvGrpSpPr/>
          <p:nvPr/>
        </p:nvGrpSpPr>
        <p:grpSpPr>
          <a:xfrm>
            <a:off x="4696543" y="4600004"/>
            <a:ext cx="560680" cy="777428"/>
            <a:chOff x="6156176" y="4894436"/>
            <a:chExt cx="694670" cy="963216"/>
          </a:xfrm>
        </p:grpSpPr>
        <p:sp>
          <p:nvSpPr>
            <p:cNvPr id="87" name="Ellipse 99"/>
            <p:cNvSpPr/>
            <p:nvPr/>
          </p:nvSpPr>
          <p:spPr bwMode="auto">
            <a:xfrm>
              <a:off x="6156176" y="5162982"/>
              <a:ext cx="694670" cy="69467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879BAA"/>
              </a:solidFill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de-DE" sz="700" b="1" dirty="0" smtClean="0">
                  <a:solidFill>
                    <a:schemeClr val="accent5"/>
                  </a:solidFill>
                </a:rPr>
                <a:t>Siemens</a:t>
              </a:r>
              <a:br>
                <a:rPr lang="de-DE" sz="700" b="1" dirty="0" smtClean="0">
                  <a:solidFill>
                    <a:schemeClr val="accent5"/>
                  </a:solidFill>
                </a:rPr>
              </a:br>
              <a:r>
                <a:rPr lang="de-DE" sz="700" b="1" dirty="0" smtClean="0">
                  <a:solidFill>
                    <a:schemeClr val="accent5"/>
                  </a:solidFill>
                </a:rPr>
                <a:t>Scanner</a:t>
              </a:r>
            </a:p>
          </p:txBody>
        </p:sp>
        <p:cxnSp>
          <p:nvCxnSpPr>
            <p:cNvPr id="88" name="Gerade Verbindung mit Pfeil 100"/>
            <p:cNvCxnSpPr>
              <a:stCxn id="87" idx="0"/>
            </p:cNvCxnSpPr>
            <p:nvPr/>
          </p:nvCxnSpPr>
          <p:spPr bwMode="auto">
            <a:xfrm flipV="1">
              <a:off x="6503511" y="4894436"/>
              <a:ext cx="2022" cy="268546"/>
            </a:xfrm>
            <a:prstGeom prst="straightConnector1">
              <a:avLst/>
            </a:prstGeom>
            <a:solidFill>
              <a:schemeClr val="tx2"/>
            </a:solidFill>
            <a:ln w="19050" cap="flat" cmpd="sng" algn="ctr">
              <a:solidFill>
                <a:srgbClr val="879BAA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89" name="Bild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0483" y="3920302"/>
            <a:ext cx="474661" cy="562970"/>
          </a:xfrm>
          <a:prstGeom prst="rect">
            <a:avLst/>
          </a:prstGeom>
        </p:spPr>
      </p:pic>
      <p:cxnSp>
        <p:nvCxnSpPr>
          <p:cNvPr id="90" name="Gerade Verbindung mit Pfeil 103"/>
          <p:cNvCxnSpPr>
            <a:stCxn id="61" idx="3"/>
            <a:endCxn id="63" idx="1"/>
          </p:cNvCxnSpPr>
          <p:nvPr/>
        </p:nvCxnSpPr>
        <p:spPr bwMode="auto">
          <a:xfrm flipV="1">
            <a:off x="3848701" y="4438345"/>
            <a:ext cx="181885" cy="170"/>
          </a:xfrm>
          <a:prstGeom prst="straightConnector1">
            <a:avLst/>
          </a:prstGeom>
          <a:solidFill>
            <a:schemeClr val="tx2"/>
          </a:solidFill>
          <a:ln w="19050" cap="flat" cmpd="sng" algn="ctr">
            <a:solidFill>
              <a:srgbClr val="879BAA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1" name="Picture 4" descr="Z:\SIEMENS\CC_Auftraege\SIE-CC-15-059_Schaugrafik_TechnischesKonzept\Input\festplatte.png"/>
          <p:cNvPicPr>
            <a:picLocks noChangeAspect="1" noChangeArrowheads="1"/>
          </p:cNvPicPr>
          <p:nvPr/>
        </p:nvPicPr>
        <p:blipFill>
          <a:blip r:embed="rId12"/>
          <a:srcRect l="7791" t="14183" r="4958" b="7181"/>
          <a:stretch>
            <a:fillRect/>
          </a:stretch>
        </p:blipFill>
        <p:spPr bwMode="auto">
          <a:xfrm>
            <a:off x="4129583" y="4341589"/>
            <a:ext cx="352915" cy="193852"/>
          </a:xfrm>
          <a:prstGeom prst="rect">
            <a:avLst/>
          </a:prstGeom>
          <a:noFill/>
        </p:spPr>
      </p:pic>
      <p:sp>
        <p:nvSpPr>
          <p:cNvPr id="39" name="Ellipse 90"/>
          <p:cNvSpPr/>
          <p:nvPr/>
        </p:nvSpPr>
        <p:spPr bwMode="auto">
          <a:xfrm>
            <a:off x="1765923" y="3730333"/>
            <a:ext cx="509047" cy="50904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700" b="1" dirty="0" smtClean="0">
                <a:solidFill>
                  <a:schemeClr val="bg2">
                    <a:lumMod val="50000"/>
                  </a:schemeClr>
                </a:solidFill>
              </a:rPr>
              <a:t>Web </a:t>
            </a:r>
            <a:br>
              <a:rPr lang="de-DE" sz="7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de-DE" sz="700" b="1" dirty="0" smtClean="0">
                <a:solidFill>
                  <a:schemeClr val="bg2">
                    <a:lumMod val="50000"/>
                  </a:schemeClr>
                </a:solidFill>
              </a:rPr>
              <a:t>Access</a:t>
            </a:r>
          </a:p>
        </p:txBody>
      </p:sp>
      <p:sp>
        <p:nvSpPr>
          <p:cNvPr id="40" name="Ellipse 90"/>
          <p:cNvSpPr/>
          <p:nvPr/>
        </p:nvSpPr>
        <p:spPr bwMode="auto">
          <a:xfrm>
            <a:off x="4558843" y="3299365"/>
            <a:ext cx="509047" cy="50904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700" b="1" dirty="0" smtClean="0">
                <a:solidFill>
                  <a:schemeClr val="bg2">
                    <a:lumMod val="50000"/>
                  </a:schemeClr>
                </a:solidFill>
              </a:rPr>
              <a:t>Web </a:t>
            </a:r>
            <a:br>
              <a:rPr lang="de-DE" sz="7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de-DE" sz="700" b="1" dirty="0" smtClean="0">
                <a:solidFill>
                  <a:schemeClr val="bg2">
                    <a:lumMod val="50000"/>
                  </a:schemeClr>
                </a:solidFill>
              </a:rPr>
              <a:t>Access</a:t>
            </a:r>
          </a:p>
        </p:txBody>
      </p:sp>
      <p:sp>
        <p:nvSpPr>
          <p:cNvPr id="41" name="Textfeld 9"/>
          <p:cNvSpPr txBox="1"/>
          <p:nvPr/>
        </p:nvSpPr>
        <p:spPr>
          <a:xfrm>
            <a:off x="3722911" y="6266812"/>
            <a:ext cx="864036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85800" lvl="1" indent="-228600">
              <a:spcBef>
                <a:spcPts val="0"/>
              </a:spcBef>
              <a:tabLst>
                <a:tab pos="93663" algn="l"/>
              </a:tabLst>
            </a:pPr>
            <a:r>
              <a:rPr lang="en-US" sz="800" baseline="30000" dirty="0" smtClean="0">
                <a:solidFill>
                  <a:srgbClr val="000000"/>
                </a:solidFill>
              </a:rPr>
              <a:t>1 </a:t>
            </a:r>
            <a:r>
              <a:rPr lang="en-US" sz="800" dirty="0" smtClean="0">
                <a:solidFill>
                  <a:srgbClr val="000000"/>
                </a:solidFill>
              </a:rPr>
              <a:t>Prerequisites include: connection to a network, meeting recommended minimum hardware or browser requirements, and adherence to local data security regulations</a:t>
            </a:r>
            <a:endParaRPr lang="en-US" sz="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170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Multi-vendor capabilities </a:t>
            </a:r>
            <a:r>
              <a:rPr lang="en-US" dirty="0"/>
              <a:t>will lower operational costs</a:t>
            </a:r>
          </a:p>
        </p:txBody>
      </p:sp>
      <p:sp>
        <p:nvSpPr>
          <p:cNvPr id="5" name="Textfeld 13"/>
          <p:cNvSpPr txBox="1"/>
          <p:nvPr/>
        </p:nvSpPr>
        <p:spPr>
          <a:xfrm>
            <a:off x="6243638" y="1412876"/>
            <a:ext cx="5472111" cy="4752000"/>
          </a:xfrm>
          <a:prstGeom prst="rect">
            <a:avLst/>
          </a:prstGeom>
          <a:solidFill>
            <a:schemeClr val="accent2"/>
          </a:solidFill>
        </p:spPr>
        <p:txBody>
          <a:bodyPr wrap="square" lIns="180000" tIns="108000" rIns="108000" bIns="180000" rtlCol="0">
            <a:noAutofit/>
          </a:bodyPr>
          <a:lstStyle/>
          <a:p>
            <a:pPr marL="180975" indent="-180975" eaLnBrk="0" hangingPunct="0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>
                <a:srgbClr val="879BAA"/>
              </a:buClr>
              <a:buFont typeface="Arial" pitchFamily="34" charset="0"/>
              <a:buChar char="•"/>
              <a:defRPr/>
            </a:pPr>
            <a:r>
              <a:rPr lang="en-US" altLang="zh-CN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Full </a:t>
            </a:r>
            <a:r>
              <a:rPr lang="en-US" altLang="zh-CN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overview </a:t>
            </a:r>
            <a:r>
              <a:rPr lang="en-US" altLang="zh-CN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about all of the customer's imaging devices </a:t>
            </a:r>
            <a:r>
              <a:rPr lang="en-US" altLang="zh-CN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with only one </a:t>
            </a:r>
            <a:r>
              <a:rPr lang="en-US" altLang="zh-CN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system because of standards-based integration methods (DICOM)</a:t>
            </a:r>
          </a:p>
          <a:p>
            <a:pPr marL="180975" indent="-180975" eaLnBrk="0" hangingPunct="0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>
                <a:srgbClr val="879BAA"/>
              </a:buClr>
              <a:buFont typeface="Arial" pitchFamily="34" charset="0"/>
              <a:buChar char="•"/>
              <a:defRPr/>
            </a:pPr>
            <a:r>
              <a:rPr lang="en-US" altLang="zh-CN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Limit the complexity of handling different tools for different vendors</a:t>
            </a:r>
          </a:p>
          <a:p>
            <a:pPr marL="180975" indent="-180975" eaLnBrk="0" hangingPunct="0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>
                <a:srgbClr val="879BAA"/>
              </a:buClr>
              <a:buFont typeface="Arial" pitchFamily="34" charset="0"/>
              <a:buChar char="•"/>
              <a:defRPr/>
            </a:pPr>
            <a:r>
              <a:rPr lang="en-US" altLang="zh-CN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Lower operational </a:t>
            </a:r>
            <a:r>
              <a:rPr lang="en-US" altLang="zh-CN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cost by using only one system</a:t>
            </a:r>
          </a:p>
        </p:txBody>
      </p:sp>
      <p:pic>
        <p:nvPicPr>
          <p:cNvPr id="18" name="Picture 2" descr="http://www.kopp.eu/attachments/products/downloads/172217011-hi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184" y="1417036"/>
            <a:ext cx="4554835" cy="474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2642791" y="3706813"/>
            <a:ext cx="864096" cy="2160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698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challange_manager_foto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410" b="4310"/>
          <a:stretch/>
        </p:blipFill>
        <p:spPr>
          <a:xfrm>
            <a:off x="0" y="1412875"/>
            <a:ext cx="12198350" cy="4749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teamplay tackles the </a:t>
            </a:r>
            <a:r>
              <a:rPr lang="en-US" dirty="0" smtClean="0">
                <a:solidFill>
                  <a:schemeClr val="tx1"/>
                </a:solidFill>
              </a:rPr>
              <a:t>department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manager</a:t>
            </a:r>
            <a:r>
              <a:rPr lang="en-US" dirty="0" smtClean="0"/>
              <a:t>'s</a:t>
            </a:r>
            <a:r>
              <a:rPr lang="en-US" dirty="0" smtClean="0">
                <a:solidFill>
                  <a:schemeClr val="tx1"/>
                </a:solidFill>
              </a:rPr>
              <a:t> challenges</a:t>
            </a:r>
            <a:endParaRPr lang="en-US" dirty="0"/>
          </a:p>
        </p:txBody>
      </p:sp>
      <p:sp>
        <p:nvSpPr>
          <p:cNvPr id="14" name="Rechteckige Legende 13"/>
          <p:cNvSpPr/>
          <p:nvPr/>
        </p:nvSpPr>
        <p:spPr bwMode="auto">
          <a:xfrm>
            <a:off x="6099175" y="1700784"/>
            <a:ext cx="5616575" cy="1152144"/>
          </a:xfrm>
          <a:prstGeom prst="wedgeRectCallout">
            <a:avLst>
              <a:gd name="adj1" fmla="val -57550"/>
              <a:gd name="adj2" fmla="val 39119"/>
            </a:avLst>
          </a:prstGeom>
          <a:solidFill>
            <a:srgbClr val="006487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800" b="1" dirty="0" err="1" smtClean="0">
              <a:solidFill>
                <a:schemeClr val="tx1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6243638" y="1700784"/>
            <a:ext cx="5472112" cy="1152144"/>
          </a:xfrm>
          <a:prstGeom prst="rect">
            <a:avLst/>
          </a:prstGeom>
          <a:noFill/>
        </p:spPr>
        <p:txBody>
          <a:bodyPr wrap="square" lIns="0" tIns="0" bIns="0" anchor="ctr">
            <a:noAutofit/>
          </a:bodyPr>
          <a:lstStyle/>
          <a:p>
            <a:pPr lvl="0"/>
            <a:r>
              <a:rPr lang="en-US" b="1" kern="0" dirty="0" smtClean="0">
                <a:solidFill>
                  <a:schemeClr val="bg1"/>
                </a:solidFill>
                <a:ea typeface="ＭＳ Ｐゴシック"/>
              </a:rPr>
              <a:t>“How can I benchmark with the best in my League”?</a:t>
            </a:r>
            <a:endParaRPr lang="en-US" b="1" kern="0" dirty="0">
              <a:solidFill>
                <a:schemeClr val="bg1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3739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challange_manager_foto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410" b="4310"/>
          <a:stretch/>
        </p:blipFill>
        <p:spPr>
          <a:xfrm>
            <a:off x="0" y="1412875"/>
            <a:ext cx="12198350" cy="4749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teamplay tackles the </a:t>
            </a:r>
            <a:r>
              <a:rPr lang="en-US" dirty="0" smtClean="0">
                <a:solidFill>
                  <a:schemeClr val="tx1"/>
                </a:solidFill>
              </a:rPr>
              <a:t>department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manager</a:t>
            </a:r>
            <a:r>
              <a:rPr lang="en-US" dirty="0" smtClean="0"/>
              <a:t>'s</a:t>
            </a:r>
            <a:r>
              <a:rPr lang="en-US" dirty="0" smtClean="0">
                <a:solidFill>
                  <a:schemeClr val="tx1"/>
                </a:solidFill>
              </a:rPr>
              <a:t> challenges</a:t>
            </a:r>
            <a:endParaRPr lang="en-US" dirty="0"/>
          </a:p>
        </p:txBody>
      </p:sp>
      <p:sp>
        <p:nvSpPr>
          <p:cNvPr id="7" name="Rechteckige Legende 6"/>
          <p:cNvSpPr/>
          <p:nvPr/>
        </p:nvSpPr>
        <p:spPr bwMode="auto">
          <a:xfrm>
            <a:off x="6099175" y="1700784"/>
            <a:ext cx="5616575" cy="1584198"/>
          </a:xfrm>
          <a:prstGeom prst="wedgeRectCallout">
            <a:avLst>
              <a:gd name="adj1" fmla="val -57550"/>
              <a:gd name="adj2" fmla="val 39119"/>
            </a:avLst>
          </a:prstGeom>
          <a:solidFill>
            <a:srgbClr val="006487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800" b="1" dirty="0" err="1" smtClean="0">
              <a:solidFill>
                <a:schemeClr val="tx1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6243637" y="1700784"/>
            <a:ext cx="5447387" cy="1584198"/>
          </a:xfrm>
          <a:prstGeom prst="rect">
            <a:avLst/>
          </a:prstGeom>
        </p:spPr>
        <p:txBody>
          <a:bodyPr wrap="square" lIns="0" tIns="0" bIns="0" anchor="ctr">
            <a:noAutofit/>
          </a:bodyPr>
          <a:lstStyle/>
          <a:p>
            <a:pPr lvl="0"/>
            <a:r>
              <a:rPr lang="en-US" b="1" kern="0" dirty="0" smtClean="0">
                <a:solidFill>
                  <a:srgbClr val="FFFFFF"/>
                </a:solidFill>
              </a:rPr>
              <a:t>“We just acquired two more Hospitals.</a:t>
            </a:r>
            <a:r>
              <a:rPr lang="en-US" b="1" kern="0" dirty="0">
                <a:solidFill>
                  <a:srgbClr val="FFFFFF"/>
                </a:solidFill>
              </a:rPr>
              <a:t> </a:t>
            </a:r>
            <a:endParaRPr lang="en-US" b="1" kern="0" dirty="0" smtClean="0">
              <a:solidFill>
                <a:srgbClr val="FFFFFF"/>
              </a:solidFill>
            </a:endParaRPr>
          </a:p>
          <a:p>
            <a:pPr lvl="0"/>
            <a:r>
              <a:rPr lang="en-US" b="1" kern="0" dirty="0" smtClean="0">
                <a:solidFill>
                  <a:srgbClr val="FFFFFF"/>
                </a:solidFill>
              </a:rPr>
              <a:t>How </a:t>
            </a:r>
            <a:r>
              <a:rPr lang="en-US" b="1" kern="0" dirty="0">
                <a:solidFill>
                  <a:srgbClr val="FFFFFF"/>
                </a:solidFill>
              </a:rPr>
              <a:t>do I make </a:t>
            </a:r>
            <a:r>
              <a:rPr lang="en-US" b="1" kern="0" dirty="0" smtClean="0">
                <a:solidFill>
                  <a:srgbClr val="FFFFFF"/>
                </a:solidFill>
              </a:rPr>
              <a:t>sure I have a consolidated overview on the same platform?”</a:t>
            </a:r>
            <a:endParaRPr lang="en-US" b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9340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challange_arzt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5653"/>
          <a:stretch/>
        </p:blipFill>
        <p:spPr>
          <a:xfrm>
            <a:off x="0" y="1412749"/>
            <a:ext cx="12198350" cy="47531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teamplay tackles the radiologist's challenges</a:t>
            </a:r>
            <a:endParaRPr lang="en-US" dirty="0"/>
          </a:p>
        </p:txBody>
      </p:sp>
      <p:sp>
        <p:nvSpPr>
          <p:cNvPr id="7" name="Rechteckige Legende 6"/>
          <p:cNvSpPr/>
          <p:nvPr/>
        </p:nvSpPr>
        <p:spPr bwMode="auto">
          <a:xfrm>
            <a:off x="6099175" y="1700784"/>
            <a:ext cx="5616575" cy="1296162"/>
          </a:xfrm>
          <a:prstGeom prst="wedgeRectCallout">
            <a:avLst>
              <a:gd name="adj1" fmla="val -57550"/>
              <a:gd name="adj2" fmla="val 39119"/>
            </a:avLst>
          </a:prstGeom>
          <a:solidFill>
            <a:srgbClr val="006487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800" b="1" dirty="0" err="1" smtClean="0">
              <a:solidFill>
                <a:schemeClr val="tx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243638" y="1700784"/>
            <a:ext cx="5472240" cy="1296162"/>
          </a:xfrm>
          <a:prstGeom prst="rect">
            <a:avLst/>
          </a:prstGeom>
        </p:spPr>
        <p:txBody>
          <a:bodyPr wrap="square" lIns="0" tIns="0" bIns="0" anchor="ctr">
            <a:noAutofit/>
          </a:bodyPr>
          <a:lstStyle/>
          <a:p>
            <a:r>
              <a:rPr lang="en-US" b="1" kern="0" dirty="0" smtClean="0">
                <a:solidFill>
                  <a:srgbClr val="FFFFFF"/>
                </a:solidFill>
              </a:rPr>
              <a:t>“How can I get a second opinion?”</a:t>
            </a:r>
            <a:endParaRPr lang="en-US" b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8551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challange_arzt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5653"/>
          <a:stretch/>
        </p:blipFill>
        <p:spPr>
          <a:xfrm>
            <a:off x="0" y="1412749"/>
            <a:ext cx="12198350" cy="47531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teamplay tackles the radiologist's challenges</a:t>
            </a:r>
            <a:endParaRPr lang="en-US" dirty="0"/>
          </a:p>
        </p:txBody>
      </p:sp>
      <p:sp>
        <p:nvSpPr>
          <p:cNvPr id="7" name="Rechteckige Legende 6"/>
          <p:cNvSpPr/>
          <p:nvPr/>
        </p:nvSpPr>
        <p:spPr bwMode="auto">
          <a:xfrm>
            <a:off x="6099175" y="1700784"/>
            <a:ext cx="5616575" cy="1296162"/>
          </a:xfrm>
          <a:prstGeom prst="wedgeRectCallout">
            <a:avLst>
              <a:gd name="adj1" fmla="val -57550"/>
              <a:gd name="adj2" fmla="val 39119"/>
            </a:avLst>
          </a:prstGeom>
          <a:solidFill>
            <a:srgbClr val="006487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800" b="1" dirty="0" err="1" smtClean="0">
              <a:solidFill>
                <a:schemeClr val="tx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243638" y="1700784"/>
            <a:ext cx="5472240" cy="1296162"/>
          </a:xfrm>
          <a:prstGeom prst="rect">
            <a:avLst/>
          </a:prstGeom>
        </p:spPr>
        <p:txBody>
          <a:bodyPr wrap="square" lIns="0" tIns="0" bIns="0" anchor="ctr">
            <a:noAutofit/>
          </a:bodyPr>
          <a:lstStyle/>
          <a:p>
            <a:pPr lvl="0"/>
            <a:r>
              <a:rPr lang="en-US" b="1" kern="0" dirty="0" smtClean="0">
                <a:solidFill>
                  <a:srgbClr val="FFFFFF"/>
                </a:solidFill>
              </a:rPr>
              <a:t>“How can I manage the patient dose in my department?”</a:t>
            </a:r>
            <a:endParaRPr lang="en-US" b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8551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FloorNew_DSC00Kopie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19638" y="1412874"/>
            <a:ext cx="3607329" cy="4752975"/>
          </a:xfrm>
          <a:prstGeom prst="rect">
            <a:avLst/>
          </a:prstGeom>
        </p:spPr>
      </p:pic>
      <p:pic>
        <p:nvPicPr>
          <p:cNvPr id="4" name="Bild 3" descr="motiv01a_einzelbilder-406_ps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-472"/>
          <a:stretch/>
        </p:blipFill>
        <p:spPr>
          <a:xfrm>
            <a:off x="4370933" y="1412875"/>
            <a:ext cx="3600450" cy="4752976"/>
          </a:xfrm>
          <a:prstGeom prst="rect">
            <a:avLst/>
          </a:prstGeom>
        </p:spPr>
      </p:pic>
      <p:pic>
        <p:nvPicPr>
          <p:cNvPr id="8" name="Bild 7" descr="motiv02_teamansprache-619_ps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115428" y="1412875"/>
            <a:ext cx="3600372" cy="4752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teamplay</a:t>
            </a:r>
            <a:endParaRPr lang="en-US" dirty="0"/>
          </a:p>
        </p:txBody>
      </p:sp>
      <p:sp>
        <p:nvSpPr>
          <p:cNvPr id="26" name="Rectangle 8"/>
          <p:cNvSpPr/>
          <p:nvPr/>
        </p:nvSpPr>
        <p:spPr bwMode="auto">
          <a:xfrm>
            <a:off x="620038" y="1412875"/>
            <a:ext cx="3600766" cy="4752975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4800" b="1" dirty="0" smtClean="0">
                <a:solidFill>
                  <a:srgbClr val="FFFFFF"/>
                </a:solidFill>
              </a:rPr>
              <a:t>Connect</a:t>
            </a:r>
            <a:endParaRPr lang="en-US" sz="4800" b="1" dirty="0">
              <a:solidFill>
                <a:srgbClr val="FFFFFF"/>
              </a:solidFill>
            </a:endParaRPr>
          </a:p>
        </p:txBody>
      </p:sp>
      <p:sp>
        <p:nvSpPr>
          <p:cNvPr id="27" name="Rectangle 8"/>
          <p:cNvSpPr/>
          <p:nvPr/>
        </p:nvSpPr>
        <p:spPr bwMode="auto">
          <a:xfrm>
            <a:off x="4370387" y="1414130"/>
            <a:ext cx="3572133" cy="4751719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4800" b="1" dirty="0" smtClean="0">
                <a:solidFill>
                  <a:srgbClr val="FFFFFF"/>
                </a:solidFill>
              </a:rPr>
              <a:t>compare                                                                        </a:t>
            </a:r>
            <a:endParaRPr lang="en-US" sz="4800" b="1" dirty="0">
              <a:solidFill>
                <a:srgbClr val="FFFFFF"/>
              </a:solidFill>
            </a:endParaRPr>
          </a:p>
        </p:txBody>
      </p:sp>
      <p:sp>
        <p:nvSpPr>
          <p:cNvPr id="28" name="Rectangle 8"/>
          <p:cNvSpPr/>
          <p:nvPr/>
        </p:nvSpPr>
        <p:spPr bwMode="auto">
          <a:xfrm>
            <a:off x="8114984" y="1412875"/>
            <a:ext cx="3600766" cy="4752975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4800" b="1" dirty="0" smtClean="0">
                <a:solidFill>
                  <a:srgbClr val="FFFFFF"/>
                </a:solidFill>
              </a:rPr>
              <a:t>collaborate</a:t>
            </a:r>
            <a:endParaRPr lang="en-US" sz="4800" b="1" dirty="0">
              <a:solidFill>
                <a:srgbClr val="FFFFFF"/>
              </a:solidFill>
            </a:endParaRPr>
          </a:p>
        </p:txBody>
      </p:sp>
      <p:sp>
        <p:nvSpPr>
          <p:cNvPr id="10" name="Rectangle 13"/>
          <p:cNvSpPr/>
          <p:nvPr/>
        </p:nvSpPr>
        <p:spPr>
          <a:xfrm>
            <a:off x="6171183" y="6273225"/>
            <a:ext cx="5251450" cy="584775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marL="228600" indent="-228600">
              <a:tabLst>
                <a:tab pos="93663" algn="l"/>
              </a:tabLst>
            </a:pPr>
            <a:r>
              <a:rPr lang="en-US" sz="800" dirty="0" smtClean="0">
                <a:solidFill>
                  <a:schemeClr val="tx1"/>
                </a:solidFill>
              </a:rPr>
              <a:t>Note: Please refer to your sales representative whether the product is available for your country</a:t>
            </a:r>
          </a:p>
          <a:p>
            <a:pPr algn="r"/>
            <a:endParaRPr lang="en-US" sz="800" dirty="0" smtClean="0">
              <a:solidFill>
                <a:schemeClr val="tx1"/>
              </a:solidFill>
            </a:endParaRPr>
          </a:p>
          <a:p>
            <a:pPr algn="r"/>
            <a:endParaRPr lang="en-US" sz="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867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608131" y="1412875"/>
            <a:ext cx="5479336" cy="47372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wrap="square" lIns="252000" tIns="288000" rIns="108000" bIns="54000" numCol="1" spcCol="7200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endParaRPr 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ways how big data can transform healthcare</a:t>
            </a:r>
            <a:r>
              <a:rPr lang="en-US" baseline="30000" dirty="0" smtClean="0">
                <a:solidFill>
                  <a:schemeClr val="tx1"/>
                </a:solidFill>
              </a:rPr>
              <a:t>1,2</a:t>
            </a:r>
            <a:endParaRPr lang="de-DE" dirty="0"/>
          </a:p>
        </p:txBody>
      </p:sp>
      <p:grpSp>
        <p:nvGrpSpPr>
          <p:cNvPr id="18" name="Group 17"/>
          <p:cNvGrpSpPr/>
          <p:nvPr/>
        </p:nvGrpSpPr>
        <p:grpSpPr>
          <a:xfrm>
            <a:off x="770583" y="3163501"/>
            <a:ext cx="5306378" cy="1158663"/>
            <a:chOff x="770583" y="3104964"/>
            <a:chExt cx="5306378" cy="1158663"/>
          </a:xfrm>
        </p:grpSpPr>
        <p:sp>
          <p:nvSpPr>
            <p:cNvPr id="3" name="cdtRectangle 3 Id134147"/>
            <p:cNvSpPr txBox="1">
              <a:spLocks noChangeArrowheads="1"/>
            </p:cNvSpPr>
            <p:nvPr/>
          </p:nvSpPr>
          <p:spPr bwMode="auto">
            <a:xfrm>
              <a:off x="1657043" y="3104964"/>
              <a:ext cx="4419918" cy="1158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US" sz="2200" b="1" dirty="0">
                  <a:solidFill>
                    <a:srgbClr val="EB780A"/>
                  </a:solidFill>
                </a:rPr>
                <a:t>80 </a:t>
              </a:r>
              <a:r>
                <a:rPr lang="en-US" sz="2200" b="1" dirty="0" smtClean="0">
                  <a:solidFill>
                    <a:srgbClr val="EB780A"/>
                  </a:solidFill>
                </a:rPr>
                <a:t>%</a:t>
              </a:r>
              <a:r>
                <a:rPr lang="en-US" sz="1600" b="1" dirty="0" smtClean="0">
                  <a:solidFill>
                    <a:srgbClr val="000000"/>
                  </a:solidFill>
                </a:rPr>
                <a:t/>
              </a:r>
              <a:br>
                <a:rPr lang="en-US" sz="1600" b="1" dirty="0" smtClean="0">
                  <a:solidFill>
                    <a:srgbClr val="000000"/>
                  </a:solidFill>
                </a:rPr>
              </a:br>
              <a:r>
                <a:rPr lang="en-US" sz="1600" dirty="0" smtClean="0">
                  <a:solidFill>
                    <a:srgbClr val="000000"/>
                  </a:solidFill>
                </a:rPr>
                <a:t>of </a:t>
              </a:r>
              <a:r>
                <a:rPr lang="en-US" sz="1600" dirty="0">
                  <a:solidFill>
                    <a:srgbClr val="000000"/>
                  </a:solidFill>
                </a:rPr>
                <a:t>health data is unstructured and </a:t>
              </a:r>
              <a:r>
                <a:rPr lang="en-US" sz="1600" dirty="0" smtClean="0">
                  <a:solidFill>
                    <a:srgbClr val="000000"/>
                  </a:solidFill>
                </a:rPr>
                <a:t>stored in </a:t>
              </a:r>
              <a:r>
                <a:rPr lang="en-US" sz="1600" dirty="0">
                  <a:solidFill>
                    <a:srgbClr val="000000"/>
                  </a:solidFill>
                </a:rPr>
                <a:t>hundreds of forms such as lab results, images, and medical transcripts.</a:t>
              </a:r>
            </a:p>
          </p:txBody>
        </p:sp>
        <p:pic>
          <p:nvPicPr>
            <p:cNvPr id="5" name="Bild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0583" y="3335100"/>
              <a:ext cx="723900" cy="72390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762332" y="1715481"/>
            <a:ext cx="5306378" cy="1209463"/>
            <a:chOff x="762332" y="1578000"/>
            <a:chExt cx="5306378" cy="1209463"/>
          </a:xfrm>
        </p:grpSpPr>
        <p:sp>
          <p:nvSpPr>
            <p:cNvPr id="4" name="cdtRectangle 3 Id134147"/>
            <p:cNvSpPr txBox="1">
              <a:spLocks noChangeArrowheads="1"/>
            </p:cNvSpPr>
            <p:nvPr/>
          </p:nvSpPr>
          <p:spPr bwMode="auto">
            <a:xfrm>
              <a:off x="1648792" y="1628800"/>
              <a:ext cx="4419918" cy="1158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US" sz="2200" b="1" dirty="0" smtClean="0">
                  <a:solidFill>
                    <a:srgbClr val="EB780A"/>
                  </a:solidFill>
                </a:rPr>
                <a:t>16,000</a:t>
              </a:r>
              <a:r>
                <a:rPr lang="en-US" sz="1600" b="1" dirty="0" smtClean="0">
                  <a:solidFill>
                    <a:srgbClr val="000000"/>
                  </a:solidFill>
                </a:rPr>
                <a:t/>
              </a:r>
              <a:br>
                <a:rPr lang="en-US" sz="1600" b="1" dirty="0" smtClean="0">
                  <a:solidFill>
                    <a:srgbClr val="000000"/>
                  </a:solidFill>
                </a:rPr>
              </a:br>
              <a:r>
                <a:rPr lang="en-US" sz="1600" dirty="0">
                  <a:solidFill>
                    <a:srgbClr val="000000"/>
                  </a:solidFill>
                </a:rPr>
                <a:t>hospitals worldwide collect data on patients.</a:t>
              </a:r>
            </a:p>
          </p:txBody>
        </p:sp>
        <p:pic>
          <p:nvPicPr>
            <p:cNvPr id="6" name="Bild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332" y="1578000"/>
              <a:ext cx="571500" cy="787400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6243638" y="6150114"/>
            <a:ext cx="5472110" cy="33855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marL="228600" indent="-228600">
              <a:spcBef>
                <a:spcPts val="0"/>
              </a:spcBef>
            </a:pPr>
            <a:r>
              <a:rPr lang="en-US" sz="800" baseline="30000" dirty="0" smtClean="0">
                <a:solidFill>
                  <a:schemeClr val="tx1"/>
                </a:solidFill>
              </a:rPr>
              <a:t>1</a:t>
            </a:r>
            <a:r>
              <a:rPr lang="en-US" sz="800" dirty="0" smtClean="0">
                <a:solidFill>
                  <a:schemeClr val="tx1"/>
                </a:solidFill>
              </a:rPr>
              <a:t> Healthcare IT Connect, http://bit.ly/1zP0QPd </a:t>
            </a:r>
          </a:p>
          <a:p>
            <a:pPr marL="228600" indent="-228600">
              <a:spcBef>
                <a:spcPts val="0"/>
              </a:spcBef>
            </a:pPr>
            <a:r>
              <a:rPr lang="en-US" sz="800" baseline="30000" dirty="0" smtClean="0">
                <a:solidFill>
                  <a:schemeClr val="tx1"/>
                </a:solidFill>
              </a:rPr>
              <a:t>2</a:t>
            </a:r>
            <a:r>
              <a:rPr lang="en-US" sz="800" dirty="0" smtClean="0">
                <a:solidFill>
                  <a:schemeClr val="tx1"/>
                </a:solidFill>
              </a:rPr>
              <a:t>IBM, McKinsey Global </a:t>
            </a:r>
            <a:r>
              <a:rPr lang="en-US" sz="800" dirty="0">
                <a:solidFill>
                  <a:schemeClr val="tx1"/>
                </a:solidFill>
              </a:rPr>
              <a:t>Institute, http://</a:t>
            </a:r>
            <a:r>
              <a:rPr lang="en-US" sz="800" dirty="0" smtClean="0">
                <a:solidFill>
                  <a:schemeClr val="tx1"/>
                </a:solidFill>
              </a:rPr>
              <a:t>bit.ly/1qaeJ9t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7323138" y="3030443"/>
            <a:ext cx="4404600" cy="1260000"/>
          </a:xfrm>
          <a:prstGeom prst="rect">
            <a:avLst/>
          </a:prstGeom>
          <a:solidFill>
            <a:srgbClr val="00648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Transform data into information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Improve data communications and quality. Enhanced and efficient care will follow.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6202488" y="3410928"/>
            <a:ext cx="1079500" cy="648072"/>
          </a:xfrm>
          <a:prstGeom prst="rightArrow">
            <a:avLst/>
          </a:prstGeom>
          <a:solidFill>
            <a:srgbClr val="006487"/>
          </a:solidFill>
          <a:ln w="3175"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800" b="1" dirty="0" err="1" smtClean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323138" y="1413353"/>
            <a:ext cx="4393257" cy="1260000"/>
          </a:xfrm>
          <a:prstGeom prst="rect">
            <a:avLst/>
          </a:prstGeom>
          <a:solidFill>
            <a:srgbClr val="00648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Pool data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Big data may not cure cancer today, but its promise lies in what it can uncover to enhance diagnostics and treatment tomorrow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6201843" y="5031108"/>
            <a:ext cx="1079500" cy="648072"/>
          </a:xfrm>
          <a:prstGeom prst="rightArrow">
            <a:avLst/>
          </a:prstGeom>
          <a:solidFill>
            <a:srgbClr val="006487"/>
          </a:solidFill>
          <a:ln w="3175"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800" b="1" dirty="0" err="1" smtClean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323139" y="4647533"/>
            <a:ext cx="4404600" cy="1260000"/>
          </a:xfrm>
          <a:prstGeom prst="rect">
            <a:avLst/>
          </a:prstGeom>
          <a:solidFill>
            <a:srgbClr val="00648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200" b="1" dirty="0" smtClean="0">
                <a:solidFill>
                  <a:schemeClr val="bg1"/>
                </a:solidFill>
              </a:rPr>
              <a:t>Support providers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New user-friendly support systems alleviate pressures by saving time, money and improving outcomes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6202661" y="1790748"/>
            <a:ext cx="1079500" cy="648072"/>
          </a:xfrm>
          <a:prstGeom prst="rightArrow">
            <a:avLst/>
          </a:prstGeom>
          <a:solidFill>
            <a:srgbClr val="006487"/>
          </a:solidFill>
          <a:ln w="3175"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800" b="1" dirty="0" err="1" smtClean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82132" y="4698201"/>
            <a:ext cx="5305335" cy="1158663"/>
            <a:chOff x="782132" y="4698201"/>
            <a:chExt cx="5305335" cy="1158663"/>
          </a:xfrm>
        </p:grpSpPr>
        <p:sp>
          <p:nvSpPr>
            <p:cNvPr id="16" name="cdtRectangle 3 Id134147"/>
            <p:cNvSpPr txBox="1">
              <a:spLocks noChangeArrowheads="1"/>
            </p:cNvSpPr>
            <p:nvPr/>
          </p:nvSpPr>
          <p:spPr bwMode="auto">
            <a:xfrm>
              <a:off x="1667549" y="4698201"/>
              <a:ext cx="4419918" cy="1158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US" sz="2200" b="1" dirty="0" smtClean="0">
                  <a:solidFill>
                    <a:srgbClr val="EB780A"/>
                  </a:solidFill>
                </a:rPr>
                <a:t>$300bn-$450bn</a:t>
              </a:r>
              <a:r>
                <a:rPr lang="en-US" sz="1600" b="1" dirty="0" smtClean="0">
                  <a:solidFill>
                    <a:srgbClr val="000000"/>
                  </a:solidFill>
                </a:rPr>
                <a:t/>
              </a:r>
              <a:br>
                <a:rPr lang="en-US" sz="1600" b="1" dirty="0" smtClean="0">
                  <a:solidFill>
                    <a:srgbClr val="000000"/>
                  </a:solidFill>
                </a:rPr>
              </a:br>
              <a:r>
                <a:rPr lang="en-US" sz="1600" dirty="0" smtClean="0">
                  <a:solidFill>
                    <a:srgbClr val="000000"/>
                  </a:solidFill>
                </a:rPr>
                <a:t>If big data was used effectively, the U.S. healthcare sector could save every year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pic>
          <p:nvPicPr>
            <p:cNvPr id="17" name="Bild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2132" y="4842217"/>
              <a:ext cx="609600" cy="736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59066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Siemens </a:t>
            </a:r>
            <a:r>
              <a:rPr lang="de-DE" dirty="0" err="1" smtClean="0">
                <a:solidFill>
                  <a:schemeClr val="tx1"/>
                </a:solidFill>
              </a:rPr>
              <a:t>users</a:t>
            </a:r>
            <a:r>
              <a:rPr lang="de-DE" dirty="0" smtClean="0">
                <a:solidFill>
                  <a:schemeClr val="tx1"/>
                </a:solidFill>
              </a:rPr>
              <a:t> in Portugal </a:t>
            </a:r>
            <a:r>
              <a:rPr lang="de-DE" dirty="0" err="1" smtClean="0">
                <a:solidFill>
                  <a:schemeClr val="tx1"/>
                </a:solidFill>
              </a:rPr>
              <a:t>are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creating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big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data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6" name="Bild 3" descr="zahl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65" t="5997" r="2961" b="1055"/>
          <a:stretch/>
        </p:blipFill>
        <p:spPr>
          <a:xfrm>
            <a:off x="627063" y="1412876"/>
            <a:ext cx="11088687" cy="4752974"/>
          </a:xfrm>
          <a:prstGeom prst="rect">
            <a:avLst/>
          </a:prstGeom>
        </p:spPr>
      </p:pic>
      <p:sp>
        <p:nvSpPr>
          <p:cNvPr id="7" name="Textfeld 4"/>
          <p:cNvSpPr txBox="1"/>
          <p:nvPr/>
        </p:nvSpPr>
        <p:spPr>
          <a:xfrm>
            <a:off x="1037257" y="4783664"/>
            <a:ext cx="2900085" cy="940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DE" sz="2800" b="1" dirty="0" smtClean="0">
                <a:solidFill>
                  <a:srgbClr val="083D5D"/>
                </a:solidFill>
              </a:rPr>
              <a:t>100,000s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DE" sz="2800" b="1" dirty="0" err="1" smtClean="0">
                <a:solidFill>
                  <a:srgbClr val="083D5D"/>
                </a:solidFill>
              </a:rPr>
              <a:t>scanners</a:t>
            </a:r>
            <a:endParaRPr lang="de-DE" sz="2800" b="1" dirty="0" smtClean="0">
              <a:solidFill>
                <a:srgbClr val="083D5D"/>
              </a:solidFill>
            </a:endParaRPr>
          </a:p>
        </p:txBody>
      </p:sp>
      <p:sp>
        <p:nvSpPr>
          <p:cNvPr id="8" name="Textfeld 8"/>
          <p:cNvSpPr txBox="1"/>
          <p:nvPr/>
        </p:nvSpPr>
        <p:spPr>
          <a:xfrm>
            <a:off x="4523872" y="4783664"/>
            <a:ext cx="2900085" cy="940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DE" sz="2800" b="1" dirty="0" smtClean="0">
                <a:solidFill>
                  <a:srgbClr val="D40021"/>
                </a:solidFill>
              </a:rPr>
              <a:t>100,000s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DE" sz="2800" b="1" dirty="0" err="1" smtClean="0">
                <a:solidFill>
                  <a:srgbClr val="D40021"/>
                </a:solidFill>
              </a:rPr>
              <a:t>users</a:t>
            </a:r>
            <a:endParaRPr lang="de-DE" sz="2800" b="1" dirty="0" smtClean="0">
              <a:solidFill>
                <a:srgbClr val="D40021"/>
              </a:solidFill>
            </a:endParaRPr>
          </a:p>
        </p:txBody>
      </p:sp>
      <p:sp>
        <p:nvSpPr>
          <p:cNvPr id="9" name="Textfeld 9"/>
          <p:cNvSpPr txBox="1"/>
          <p:nvPr/>
        </p:nvSpPr>
        <p:spPr>
          <a:xfrm>
            <a:off x="8286398" y="4783664"/>
            <a:ext cx="2900085" cy="940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DE" sz="2800" b="1" dirty="0" smtClean="0">
                <a:solidFill>
                  <a:srgbClr val="7DB038"/>
                </a:solidFill>
              </a:rPr>
              <a:t>1,000,000s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DE" sz="2800" b="1" dirty="0" err="1" smtClean="0">
                <a:solidFill>
                  <a:srgbClr val="7DB038"/>
                </a:solidFill>
              </a:rPr>
              <a:t>exams</a:t>
            </a:r>
            <a:endParaRPr lang="de-DE" sz="2800" b="1" dirty="0" smtClean="0">
              <a:solidFill>
                <a:srgbClr val="7DB0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730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There's is more than just images</a:t>
            </a:r>
            <a:br>
              <a:rPr lang="en-US" dirty="0" smtClean="0"/>
            </a:br>
            <a:r>
              <a:rPr lang="en-US" dirty="0" smtClean="0"/>
              <a:t>T</a:t>
            </a:r>
            <a:r>
              <a:rPr lang="en-US" dirty="0" smtClean="0">
                <a:solidFill>
                  <a:schemeClr val="tx1"/>
                </a:solidFill>
              </a:rPr>
              <a:t>remendous amount of information is not </a:t>
            </a:r>
            <a:r>
              <a:rPr lang="en-US" dirty="0" smtClean="0"/>
              <a:t>utilized</a:t>
            </a:r>
            <a:r>
              <a:rPr lang="en-US" dirty="0" smtClean="0">
                <a:solidFill>
                  <a:schemeClr val="tx1"/>
                </a:solidFill>
              </a:rPr>
              <a:t> today</a:t>
            </a:r>
            <a:endParaRPr lang="en-US" dirty="0"/>
          </a:p>
        </p:txBody>
      </p:sp>
      <p:pic>
        <p:nvPicPr>
          <p:cNvPr id="11" name="Bild 10" descr="radioscans_raster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27063" y="1407600"/>
            <a:ext cx="9226942" cy="4759200"/>
          </a:xfrm>
          <a:prstGeom prst="rect">
            <a:avLst/>
          </a:prstGeom>
        </p:spPr>
      </p:pic>
      <p:pic>
        <p:nvPicPr>
          <p:cNvPr id="5" name="Picture 2" descr="C:\Users\reinflkl\Desktop\XA_Runoff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9965" r="7059"/>
          <a:stretch/>
        </p:blipFill>
        <p:spPr bwMode="auto">
          <a:xfrm>
            <a:off x="9827372" y="1407600"/>
            <a:ext cx="1888378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399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Precious data “behind” the images</a:t>
            </a:r>
            <a:br>
              <a:rPr lang="en-US" dirty="0" smtClean="0"/>
            </a:br>
            <a:r>
              <a:rPr lang="en-US" dirty="0" smtClean="0"/>
              <a:t>Using this data to create benefits for our customers</a:t>
            </a:r>
            <a:endParaRPr lang="en-US" dirty="0"/>
          </a:p>
        </p:txBody>
      </p:sp>
      <p:pic>
        <p:nvPicPr>
          <p:cNvPr id="4" name="Picture 2" descr="C:\Users\reinflkl\Desktop\XA_Runoff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9827372" y="1407600"/>
            <a:ext cx="1888378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ierung 8"/>
          <p:cNvGrpSpPr/>
          <p:nvPr/>
        </p:nvGrpSpPr>
        <p:grpSpPr>
          <a:xfrm>
            <a:off x="627063" y="1407601"/>
            <a:ext cx="9216580" cy="4758378"/>
            <a:chOff x="627063" y="1407601"/>
            <a:chExt cx="9216580" cy="4758378"/>
          </a:xfrm>
        </p:grpSpPr>
        <p:pic>
          <p:nvPicPr>
            <p:cNvPr id="6" name="Bild 5" descr="radioscans_raster.pn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627063" y="1407601"/>
              <a:ext cx="9216580" cy="4758378"/>
            </a:xfrm>
            <a:prstGeom prst="rect">
              <a:avLst/>
            </a:prstGeom>
          </p:spPr>
        </p:pic>
        <p:pic>
          <p:nvPicPr>
            <p:cNvPr id="5" name="Bild 4" descr="Bildschirmfoto 2014-11-11 um 11.31.2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595119" y="3969060"/>
              <a:ext cx="4007048" cy="1188132"/>
            </a:xfrm>
            <a:prstGeom prst="rect">
              <a:avLst/>
            </a:prstGeom>
          </p:spPr>
        </p:pic>
        <p:pic>
          <p:nvPicPr>
            <p:cNvPr id="7" name="Bild 6" descr="Bildschirmfoto 2014-11-11 um 11.31.2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559115" y="1556792"/>
              <a:ext cx="4007048" cy="1188132"/>
            </a:xfrm>
            <a:prstGeom prst="rect">
              <a:avLst/>
            </a:prstGeom>
          </p:spPr>
        </p:pic>
        <p:pic>
          <p:nvPicPr>
            <p:cNvPr id="8" name="Bild 7" descr="Bildschirmfoto 2014-11-11 um 11.31.2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914599" y="2528900"/>
              <a:ext cx="4007048" cy="1188132"/>
            </a:xfrm>
            <a:prstGeom prst="rect">
              <a:avLst/>
            </a:prstGeom>
          </p:spPr>
        </p:pic>
      </p:grpSp>
      <p:sp>
        <p:nvSpPr>
          <p:cNvPr id="10" name="Textfeld 9"/>
          <p:cNvSpPr txBox="1"/>
          <p:nvPr/>
        </p:nvSpPr>
        <p:spPr>
          <a:xfrm>
            <a:off x="898829" y="1899844"/>
            <a:ext cx="4245540" cy="17573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5400" b="1" dirty="0" smtClean="0">
                <a:solidFill>
                  <a:schemeClr val="bg1"/>
                </a:solidFill>
              </a:rPr>
              <a:t>Patient change time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13" name="Textfeld 10"/>
          <p:cNvSpPr txBox="1"/>
          <p:nvPr/>
        </p:nvSpPr>
        <p:spPr>
          <a:xfrm>
            <a:off x="5764535" y="1772816"/>
            <a:ext cx="3791024" cy="5621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600" b="1" dirty="0" smtClean="0">
                <a:solidFill>
                  <a:schemeClr val="bg1"/>
                </a:solidFill>
              </a:rPr>
              <a:t>Exams per hour</a:t>
            </a:r>
          </a:p>
        </p:txBody>
      </p:sp>
      <p:sp>
        <p:nvSpPr>
          <p:cNvPr id="14" name="Textfeld 11"/>
          <p:cNvSpPr txBox="1"/>
          <p:nvPr/>
        </p:nvSpPr>
        <p:spPr>
          <a:xfrm>
            <a:off x="6399907" y="3615174"/>
            <a:ext cx="2520280" cy="18959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7200" b="1" dirty="0" smtClean="0">
                <a:solidFill>
                  <a:schemeClr val="bg1"/>
                </a:solidFill>
              </a:rPr>
              <a:t>Dose </a:t>
            </a:r>
            <a:r>
              <a:rPr lang="de-DE" sz="2000" b="1" dirty="0" smtClean="0">
                <a:solidFill>
                  <a:schemeClr val="bg1"/>
                </a:solidFill>
              </a:rPr>
              <a:t>DLP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2000" b="1" dirty="0" err="1" smtClean="0">
                <a:solidFill>
                  <a:schemeClr val="bg1"/>
                </a:solidFill>
              </a:rPr>
              <a:t>CTDIVol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954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1" descr="infografik_teamplay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40442"/>
          <a:stretch/>
        </p:blipFill>
        <p:spPr>
          <a:xfrm>
            <a:off x="627063" y="1412875"/>
            <a:ext cx="6861174" cy="4464432"/>
          </a:xfrm>
          <a:prstGeom prst="rect">
            <a:avLst/>
          </a:prstGeom>
        </p:spPr>
      </p:pic>
      <p:graphicFrame>
        <p:nvGraphicFramePr>
          <p:cNvPr id="7170" name="Object 19" hidden="1"/>
          <p:cNvGraphicFramePr>
            <a:graphicFrameLocks/>
          </p:cNvGraphicFramePr>
          <p:nvPr/>
        </p:nvGraphicFramePr>
        <p:xfrm>
          <a:off x="0" y="0"/>
          <a:ext cx="211138" cy="158750"/>
        </p:xfrm>
        <a:graphic>
          <a:graphicData uri="http://schemas.openxmlformats.org/presentationml/2006/ole">
            <p:oleObj spid="_x0000_s207934" name="think-cell Slide" r:id="rId5" imgW="360" imgH="360" progId="">
              <p:embed/>
            </p:oleObj>
          </a:graphicData>
        </a:graphic>
      </p:graphicFrame>
      <p:sp>
        <p:nvSpPr>
          <p:cNvPr id="38" name="Title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teamplay</a:t>
            </a:r>
            <a:br>
              <a:rPr lang="en-US" dirty="0" smtClean="0"/>
            </a:br>
            <a:r>
              <a:rPr lang="en-US" dirty="0" smtClean="0"/>
              <a:t>Connect, compare, collaborate.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09245" y="2420888"/>
            <a:ext cx="4450968" cy="1872109"/>
          </a:xfrm>
          <a:prstGeom prst="rect">
            <a:avLst/>
          </a:prstGeom>
          <a:noFill/>
        </p:spPr>
        <p:txBody>
          <a:bodyPr wrap="square" lIns="108000" tIns="108000" rIns="10800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b="1" dirty="0" err="1" smtClean="0">
                <a:solidFill>
                  <a:srgbClr val="006487"/>
                </a:solidFill>
              </a:rPr>
              <a:t>teamplay</a:t>
            </a:r>
            <a:r>
              <a:rPr lang="en-US" sz="2400" dirty="0" smtClean="0">
                <a:solidFill>
                  <a:srgbClr val="006487"/>
                </a:solidFill>
              </a:rPr>
              <a:t> is a network that brings together healthcare professionals in order to advance medicine and human health</a:t>
            </a:r>
          </a:p>
        </p:txBody>
      </p:sp>
    </p:spTree>
    <p:extLst>
      <p:ext uri="{BB962C8B-B14F-4D97-AF65-F5344CB8AC3E}">
        <p14:creationId xmlns:p14="http://schemas.microsoft.com/office/powerpoint/2010/main" xmlns="" val="132717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teamplay</a:t>
            </a:r>
            <a:br>
              <a:rPr lang="en-US" dirty="0" smtClean="0"/>
            </a:br>
            <a:r>
              <a:rPr lang="en-US" dirty="0" smtClean="0"/>
              <a:t>Connect, compare, collaborate.</a:t>
            </a:r>
            <a:endParaRPr lang="en-US" dirty="0"/>
          </a:p>
        </p:txBody>
      </p:sp>
      <p:pic>
        <p:nvPicPr>
          <p:cNvPr id="3" name="Bild 2" descr="01_dashboar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37617" y="1533798"/>
            <a:ext cx="7241707" cy="46540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9175" y="1484784"/>
            <a:ext cx="4320480" cy="9140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5400" b="1" dirty="0" smtClean="0">
                <a:solidFill>
                  <a:schemeClr val="bg1">
                    <a:lumMod val="65000"/>
                  </a:schemeClr>
                </a:solidFill>
              </a:rPr>
              <a:t>Cloud based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27167" y="2811954"/>
            <a:ext cx="3960440" cy="2811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Benchmarking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51303" y="2306952"/>
            <a:ext cx="2304256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Optimization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04090" y="3017804"/>
            <a:ext cx="4752528" cy="8432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5400" b="1" dirty="0" smtClean="0">
                <a:solidFill>
                  <a:schemeClr val="bg1">
                    <a:lumMod val="65000"/>
                  </a:schemeClr>
                </a:solidFill>
              </a:rPr>
              <a:t>Instant access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14740" y="2671289"/>
            <a:ext cx="2489091" cy="5416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en-US" sz="3200" b="1" dirty="0" smtClean="0">
                <a:solidFill>
                  <a:schemeClr val="bg1">
                    <a:lumMod val="65000"/>
                  </a:schemeClr>
                </a:solidFill>
              </a:rPr>
              <a:t>Networking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9175" y="3789653"/>
            <a:ext cx="2952328" cy="609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600" b="1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sz="36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3600" b="1" dirty="0" smtClean="0">
                <a:solidFill>
                  <a:schemeClr val="bg1">
                    <a:lumMod val="65000"/>
                  </a:schemeClr>
                </a:solidFill>
              </a:rPr>
              <a:t> opinion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9175" y="2439232"/>
            <a:ext cx="2952328" cy="2811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Efficiency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09024" y="4287537"/>
            <a:ext cx="2694807" cy="1301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en-US" sz="4000" b="1" dirty="0" smtClean="0">
                <a:solidFill>
                  <a:schemeClr val="bg1">
                    <a:lumMod val="65000"/>
                  </a:schemeClr>
                </a:solidFill>
              </a:rPr>
              <a:t>All in One solution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1027" y="4386590"/>
            <a:ext cx="189371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Multi-vendor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65866" y="3888706"/>
            <a:ext cx="243796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Universal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23981" y="4831583"/>
            <a:ext cx="233781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Instant access at your fingertips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99175" y="6021288"/>
            <a:ext cx="6408712" cy="7448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4400" b="1" dirty="0" smtClean="0">
                <a:solidFill>
                  <a:schemeClr val="bg1">
                    <a:lumMod val="65000"/>
                  </a:schemeClr>
                </a:solidFill>
              </a:rPr>
              <a:t>No upfront investment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90156" y="5508691"/>
            <a:ext cx="4415293" cy="609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3600" b="1" dirty="0" smtClean="0">
                <a:solidFill>
                  <a:schemeClr val="bg1">
                    <a:lumMod val="65000"/>
                  </a:schemeClr>
                </a:solidFill>
              </a:rPr>
              <a:t>Dose monitoring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43391" y="1268413"/>
            <a:ext cx="3960440" cy="4372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Consolidation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666017" y="2252574"/>
            <a:ext cx="2337814" cy="312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Fleet management</a:t>
            </a:r>
          </a:p>
        </p:txBody>
      </p:sp>
    </p:spTree>
    <p:extLst>
      <p:ext uri="{BB962C8B-B14F-4D97-AF65-F5344CB8AC3E}">
        <p14:creationId xmlns:p14="http://schemas.microsoft.com/office/powerpoint/2010/main" xmlns="" val="3812248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>
              <a:spcBef>
                <a:spcPct val="30000"/>
              </a:spcBef>
              <a:defRPr/>
            </a:pPr>
            <a:r>
              <a:rPr lang="en-US" dirty="0" smtClean="0">
                <a:solidFill>
                  <a:schemeClr val="tx1"/>
                </a:solidFill>
              </a:rPr>
              <a:t>teamplay is a cloud-based solution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Bild 2" descr="simple-cloud-wallpaper-21887-22440-hd-wallpaper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952"/>
          <a:stretch/>
        </p:blipFill>
        <p:spPr>
          <a:xfrm>
            <a:off x="627063" y="1412875"/>
            <a:ext cx="5472110" cy="4752976"/>
          </a:xfrm>
          <a:prstGeom prst="rect">
            <a:avLst/>
          </a:prstGeom>
        </p:spPr>
      </p:pic>
      <p:sp>
        <p:nvSpPr>
          <p:cNvPr id="6" name="Textfeld 13"/>
          <p:cNvSpPr txBox="1"/>
          <p:nvPr/>
        </p:nvSpPr>
        <p:spPr>
          <a:xfrm>
            <a:off x="6243638" y="1412876"/>
            <a:ext cx="5472111" cy="4752000"/>
          </a:xfrm>
          <a:prstGeom prst="rect">
            <a:avLst/>
          </a:prstGeom>
          <a:solidFill>
            <a:schemeClr val="accent2"/>
          </a:solidFill>
        </p:spPr>
        <p:txBody>
          <a:bodyPr wrap="square" lIns="180000" tIns="108000" rIns="0" bIns="180000" rtlCol="0">
            <a:noAutofit/>
          </a:bodyPr>
          <a:lstStyle/>
          <a:p>
            <a:pPr lvl="0">
              <a:lnSpc>
                <a:spcPct val="110000"/>
              </a:lnSpc>
              <a:spcBef>
                <a:spcPts val="0"/>
              </a:spcBef>
              <a:buClr>
                <a:srgbClr val="879BAA"/>
              </a:buClr>
            </a:pPr>
            <a:r>
              <a:rPr lang="en-US" sz="2000" b="1" kern="0" dirty="0" smtClean="0">
                <a:solidFill>
                  <a:srgbClr val="006487"/>
                </a:solidFill>
              </a:rPr>
              <a:t>Cloud-based solutions offer huge possibilities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buClr>
                <a:srgbClr val="879BAA"/>
              </a:buClr>
            </a:pPr>
            <a:endParaRPr lang="en-US" sz="2000" b="1" kern="0" dirty="0" smtClean="0">
              <a:solidFill>
                <a:srgbClr val="006487"/>
              </a:solidFill>
            </a:endParaRPr>
          </a:p>
          <a:p>
            <a:pPr marL="180975" lvl="0" indent="-180975" eaLnBrk="0" hangingPunct="0">
              <a:spcBef>
                <a:spcPct val="0"/>
              </a:spcBef>
              <a:spcAft>
                <a:spcPts val="800"/>
              </a:spcAft>
              <a:buClr>
                <a:srgbClr val="879BAA"/>
              </a:buClr>
              <a:buFont typeface="Arial" pitchFamily="34" charset="0"/>
              <a:buChar char="•"/>
            </a:pPr>
            <a:r>
              <a:rPr lang="en-US" altLang="zh-CN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Central updates only to the cloud -&gt; no need for local server updates</a:t>
            </a:r>
          </a:p>
          <a:p>
            <a:pPr marL="180975" lvl="0" indent="-180975" eaLnBrk="0" hangingPunct="0">
              <a:spcBef>
                <a:spcPct val="0"/>
              </a:spcBef>
              <a:spcAft>
                <a:spcPts val="800"/>
              </a:spcAft>
              <a:buClr>
                <a:srgbClr val="879BAA"/>
              </a:buClr>
              <a:buFont typeface="Arial" pitchFamily="34" charset="0"/>
              <a:buChar char="•"/>
            </a:pPr>
            <a:r>
              <a:rPr lang="en-US" altLang="zh-CN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No need for client updates, because everything is browser-based</a:t>
            </a:r>
          </a:p>
          <a:p>
            <a:pPr marL="180975" lvl="0" indent="-180975" eaLnBrk="0" hangingPunct="0">
              <a:spcBef>
                <a:spcPct val="0"/>
              </a:spcBef>
              <a:spcAft>
                <a:spcPts val="800"/>
              </a:spcAft>
              <a:buClr>
                <a:srgbClr val="879BAA"/>
              </a:buClr>
              <a:buFont typeface="Arial" pitchFamily="34" charset="0"/>
              <a:buChar char="•"/>
            </a:pPr>
            <a:r>
              <a:rPr lang="en-US" altLang="zh-CN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One update push will reach all customers</a:t>
            </a:r>
          </a:p>
          <a:p>
            <a:pPr marL="180975" lvl="0" indent="-180975" eaLnBrk="0" hangingPunct="0">
              <a:spcBef>
                <a:spcPct val="0"/>
              </a:spcBef>
              <a:spcAft>
                <a:spcPts val="800"/>
              </a:spcAft>
              <a:buClr>
                <a:srgbClr val="879BAA"/>
              </a:buClr>
              <a:buFont typeface="Arial" pitchFamily="34" charset="0"/>
              <a:buChar char="•"/>
            </a:pPr>
            <a:r>
              <a:rPr lang="en-US" altLang="zh-CN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Data in the cloud enables future big data applications around clinical and operational data</a:t>
            </a:r>
            <a:endParaRPr lang="en-US" altLang="zh-CN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72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" descr="datasecurity_siegel_siemen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876" b="14348"/>
          <a:stretch/>
        </p:blipFill>
        <p:spPr>
          <a:xfrm>
            <a:off x="1062632" y="1412875"/>
            <a:ext cx="4748512" cy="4752001"/>
          </a:xfrm>
          <a:prstGeom prst="rect">
            <a:avLst/>
          </a:prstGeom>
        </p:spPr>
      </p:pic>
      <p:sp>
        <p:nvSpPr>
          <p:cNvPr id="15" name="Textfeld 13"/>
          <p:cNvSpPr txBox="1"/>
          <p:nvPr/>
        </p:nvSpPr>
        <p:spPr>
          <a:xfrm>
            <a:off x="6243638" y="1412876"/>
            <a:ext cx="5472111" cy="4752000"/>
          </a:xfrm>
          <a:prstGeom prst="rect">
            <a:avLst/>
          </a:prstGeom>
          <a:solidFill>
            <a:schemeClr val="accent2"/>
          </a:solidFill>
        </p:spPr>
        <p:txBody>
          <a:bodyPr wrap="square" lIns="180000" tIns="108000" rIns="108000" bIns="180000" rtlCol="0">
            <a:noAutofit/>
          </a:bodyPr>
          <a:lstStyle/>
          <a:p>
            <a:pPr marL="180975" indent="-180975" eaLnBrk="0" hangingPunct="0">
              <a:spcBef>
                <a:spcPct val="0"/>
              </a:spcBef>
              <a:spcAft>
                <a:spcPts val="800"/>
              </a:spcAft>
              <a:buClr>
                <a:srgbClr val="879BAA"/>
              </a:buClr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Providing different data privacy level to be compliant in</a:t>
            </a:r>
          </a:p>
          <a:p>
            <a:pPr marL="638175" lvl="1" indent="-180975" eaLnBrk="0" hangingPunct="0">
              <a:spcBef>
                <a:spcPct val="0"/>
              </a:spcBef>
              <a:spcAft>
                <a:spcPts val="800"/>
              </a:spcAft>
              <a:buClr>
                <a:srgbClr val="879BAA"/>
              </a:buClr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HIPAA</a:t>
            </a:r>
            <a:r>
              <a:rPr lang="en-US" altLang="zh-CN" baseline="30000" dirty="0" smtClean="0">
                <a:solidFill>
                  <a:schemeClr val="tx1"/>
                </a:solidFill>
              </a:rPr>
              <a:t>1</a:t>
            </a:r>
            <a:r>
              <a:rPr lang="en-US" altLang="zh-CN" dirty="0" smtClean="0">
                <a:solidFill>
                  <a:schemeClr val="tx1"/>
                </a:solidFill>
              </a:rPr>
              <a:t> (US)</a:t>
            </a:r>
          </a:p>
          <a:p>
            <a:pPr marL="638175" lvl="1" indent="-180975" eaLnBrk="0" hangingPunct="0">
              <a:spcBef>
                <a:spcPct val="0"/>
              </a:spcBef>
              <a:spcAft>
                <a:spcPts val="800"/>
              </a:spcAft>
              <a:buClr>
                <a:srgbClr val="879BAA"/>
              </a:buClr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EuroPriSe</a:t>
            </a:r>
            <a:r>
              <a:rPr lang="en-US" altLang="zh-CN" baseline="30000" dirty="0" smtClean="0">
                <a:solidFill>
                  <a:schemeClr val="tx1"/>
                </a:solidFill>
              </a:rPr>
              <a:t>2</a:t>
            </a:r>
            <a:r>
              <a:rPr lang="en-US" altLang="zh-CN" dirty="0" smtClean="0">
                <a:solidFill>
                  <a:schemeClr val="tx1"/>
                </a:solidFill>
              </a:rPr>
              <a:t> (Europe)</a:t>
            </a:r>
          </a:p>
          <a:p>
            <a:pPr marL="638175" lvl="1" indent="-180975" eaLnBrk="0" hangingPunct="0">
              <a:spcBef>
                <a:spcPct val="0"/>
              </a:spcBef>
              <a:spcAft>
                <a:spcPts val="800"/>
              </a:spcAft>
              <a:buClr>
                <a:srgbClr val="879BAA"/>
              </a:buClr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ULD³ (Germany)</a:t>
            </a:r>
          </a:p>
          <a:p>
            <a:pPr marL="180975" indent="-180975" eaLnBrk="0" hangingPunct="0">
              <a:spcBef>
                <a:spcPct val="0"/>
              </a:spcBef>
              <a:spcAft>
                <a:spcPts val="800"/>
              </a:spcAft>
              <a:buClr>
                <a:srgbClr val="879BAA"/>
              </a:buClr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No </a:t>
            </a:r>
            <a:r>
              <a:rPr lang="en-US" altLang="zh-CN" dirty="0">
                <a:solidFill>
                  <a:schemeClr val="tx1"/>
                </a:solidFill>
              </a:rPr>
              <a:t>p</a:t>
            </a:r>
            <a:r>
              <a:rPr lang="en-US" altLang="zh-CN" dirty="0" smtClean="0">
                <a:solidFill>
                  <a:schemeClr val="tx1"/>
                </a:solidFill>
              </a:rPr>
              <a:t>rotected health </a:t>
            </a:r>
            <a:r>
              <a:rPr lang="en-US" altLang="zh-CN" dirty="0">
                <a:solidFill>
                  <a:schemeClr val="tx1"/>
                </a:solidFill>
              </a:rPr>
              <a:t>i</a:t>
            </a:r>
            <a:r>
              <a:rPr lang="en-US" altLang="zh-CN" dirty="0" smtClean="0">
                <a:solidFill>
                  <a:schemeClr val="tx1"/>
                </a:solidFill>
              </a:rPr>
              <a:t>nformation (PHI) will be sent into teamplay without customer agreement</a:t>
            </a:r>
          </a:p>
          <a:p>
            <a:pPr marL="180975" indent="-180975" eaLnBrk="0" hangingPunct="0">
              <a:spcBef>
                <a:spcPct val="0"/>
              </a:spcBef>
              <a:spcAft>
                <a:spcPts val="800"/>
              </a:spcAft>
              <a:buClr>
                <a:srgbClr val="879BAA"/>
              </a:buClr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Going beyond HIPAA / </a:t>
            </a:r>
            <a:r>
              <a:rPr lang="en-US" altLang="zh-CN" dirty="0" err="1" smtClean="0">
                <a:solidFill>
                  <a:schemeClr val="tx1"/>
                </a:solidFill>
              </a:rPr>
              <a:t>EuroPriSe</a:t>
            </a:r>
            <a:r>
              <a:rPr lang="en-US" altLang="zh-CN" dirty="0" smtClean="0">
                <a:solidFill>
                  <a:schemeClr val="tx1"/>
                </a:solidFill>
              </a:rPr>
              <a:t> compliance by providing highest encryption methods for data security ensures best patient data privacy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privacy and data security</a:t>
            </a:r>
            <a:br>
              <a:rPr lang="en-US" dirty="0" smtClean="0"/>
            </a:br>
            <a:r>
              <a:rPr lang="en-US" dirty="0" smtClean="0"/>
              <a:t>teamplay </a:t>
            </a:r>
            <a:r>
              <a:rPr lang="en-US" dirty="0"/>
              <a:t>targets to be </a:t>
            </a:r>
            <a:r>
              <a:rPr lang="en-US" dirty="0" smtClean="0"/>
              <a:t>HIPAA </a:t>
            </a:r>
            <a:r>
              <a:rPr lang="en-US" dirty="0"/>
              <a:t>&amp; </a:t>
            </a:r>
            <a:r>
              <a:rPr lang="en-US" dirty="0" err="1" smtClean="0"/>
              <a:t>EuroPriSe</a:t>
            </a:r>
            <a:r>
              <a:rPr lang="en-US" dirty="0" smtClean="0"/>
              <a:t> </a:t>
            </a:r>
            <a:r>
              <a:rPr lang="en-US" dirty="0"/>
              <a:t>compliant</a:t>
            </a:r>
          </a:p>
        </p:txBody>
      </p:sp>
      <p:sp>
        <p:nvSpPr>
          <p:cNvPr id="9" name="Rectangle 8"/>
          <p:cNvSpPr/>
          <p:nvPr/>
        </p:nvSpPr>
        <p:spPr>
          <a:xfrm>
            <a:off x="6278563" y="6165850"/>
            <a:ext cx="38780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aseline="30000" dirty="0" smtClean="0">
                <a:solidFill>
                  <a:schemeClr val="tx1"/>
                </a:solidFill>
              </a:rPr>
              <a:t>1</a:t>
            </a:r>
            <a:r>
              <a:rPr lang="en-US" sz="800" dirty="0" smtClean="0">
                <a:solidFill>
                  <a:schemeClr val="tx1"/>
                </a:solidFill>
              </a:rPr>
              <a:t>HIPAA compliant</a:t>
            </a:r>
          </a:p>
          <a:p>
            <a:r>
              <a:rPr lang="en-US" sz="800" baseline="30000" dirty="0" smtClean="0">
                <a:solidFill>
                  <a:schemeClr val="tx1"/>
                </a:solidFill>
              </a:rPr>
              <a:t>2</a:t>
            </a:r>
            <a:r>
              <a:rPr lang="en-US" sz="800" dirty="0" smtClean="0">
                <a:solidFill>
                  <a:schemeClr val="tx1"/>
                </a:solidFill>
              </a:rPr>
              <a:t>EuroPriSe - Certified to European Privacy Seal standard is initiated but pending</a:t>
            </a:r>
          </a:p>
          <a:p>
            <a:r>
              <a:rPr lang="en-US" sz="800" baseline="30000" dirty="0" smtClean="0">
                <a:solidFill>
                  <a:schemeClr val="tx1"/>
                </a:solidFill>
              </a:rPr>
              <a:t>3</a:t>
            </a:r>
            <a:r>
              <a:rPr lang="en-US" sz="800" dirty="0" smtClean="0">
                <a:solidFill>
                  <a:schemeClr val="tx1"/>
                </a:solidFill>
              </a:rPr>
              <a:t>ULD </a:t>
            </a:r>
            <a:r>
              <a:rPr lang="en-US" sz="800" dirty="0">
                <a:solidFill>
                  <a:schemeClr val="tx1"/>
                </a:solidFill>
              </a:rPr>
              <a:t>- Certified to </a:t>
            </a:r>
            <a:r>
              <a:rPr lang="en-US" sz="800" dirty="0" smtClean="0">
                <a:solidFill>
                  <a:schemeClr val="tx1"/>
                </a:solidFill>
              </a:rPr>
              <a:t>ULD </a:t>
            </a:r>
            <a:r>
              <a:rPr lang="en-US" sz="800" dirty="0">
                <a:solidFill>
                  <a:schemeClr val="tx1"/>
                </a:solidFill>
              </a:rPr>
              <a:t>Seal standard is initiated but </a:t>
            </a:r>
            <a:r>
              <a:rPr lang="en-US" sz="800" dirty="0" smtClean="0">
                <a:solidFill>
                  <a:schemeClr val="tx1"/>
                </a:solidFill>
              </a:rPr>
              <a:t>pending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2" name="Rechteck 37"/>
          <p:cNvSpPr/>
          <p:nvPr/>
        </p:nvSpPr>
        <p:spPr bwMode="auto">
          <a:xfrm>
            <a:off x="2644888" y="2825033"/>
            <a:ext cx="1366055" cy="360000"/>
          </a:xfrm>
          <a:prstGeom prst="rect">
            <a:avLst/>
          </a:prstGeom>
          <a:solidFill>
            <a:srgbClr val="1341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90000" bIns="46800" numCol="1" rtlCol="0" anchor="b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de-DE" sz="1600" dirty="0" smtClean="0">
                <a:solidFill>
                  <a:schemeClr val="bg1"/>
                </a:solidFill>
                <a:latin typeface="+mn-lt"/>
              </a:rPr>
              <a:t>EuroPriSe</a:t>
            </a:r>
            <a:r>
              <a:rPr lang="de-DE" sz="1600" baseline="30000" dirty="0" smtClean="0">
                <a:solidFill>
                  <a:schemeClr val="bg1"/>
                </a:solidFill>
                <a:latin typeface="+mn-lt"/>
              </a:rPr>
              <a:t>2</a:t>
            </a:r>
            <a:endParaRPr lang="de-DE" sz="1600" baseline="30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hteck 39"/>
          <p:cNvSpPr/>
          <p:nvPr/>
        </p:nvSpPr>
        <p:spPr bwMode="auto">
          <a:xfrm>
            <a:off x="4227513" y="4797152"/>
            <a:ext cx="792000" cy="360040"/>
          </a:xfrm>
          <a:prstGeom prst="rect">
            <a:avLst/>
          </a:prstGeom>
          <a:solidFill>
            <a:srgbClr val="1341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90000" bIns="46800" numCol="1" rtlCol="0" anchor="b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de-DE" sz="1600" dirty="0" smtClean="0">
                <a:solidFill>
                  <a:schemeClr val="bg1"/>
                </a:solidFill>
                <a:latin typeface="+mn-lt"/>
              </a:rPr>
              <a:t>ULD</a:t>
            </a:r>
            <a:r>
              <a:rPr lang="de-DE" sz="1600" baseline="30000" dirty="0" smtClean="0">
                <a:solidFill>
                  <a:schemeClr val="bg1"/>
                </a:solidFill>
                <a:latin typeface="+mn-lt"/>
              </a:rPr>
              <a:t>3</a:t>
            </a:r>
            <a:endParaRPr lang="de-DE" sz="1600" baseline="30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Rechteck 40"/>
          <p:cNvSpPr/>
          <p:nvPr/>
        </p:nvSpPr>
        <p:spPr bwMode="auto">
          <a:xfrm>
            <a:off x="1202631" y="4324861"/>
            <a:ext cx="948975" cy="360000"/>
          </a:xfrm>
          <a:prstGeom prst="rect">
            <a:avLst/>
          </a:prstGeom>
          <a:solidFill>
            <a:srgbClr val="1341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90000" bIns="46800" numCol="1" rtlCol="0" anchor="b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de-DE" sz="1600" dirty="0" smtClean="0">
                <a:solidFill>
                  <a:schemeClr val="bg1"/>
                </a:solidFill>
                <a:latin typeface="+mn-lt"/>
              </a:rPr>
              <a:t>HIPAA</a:t>
            </a:r>
            <a:r>
              <a:rPr lang="de-DE" sz="1600" baseline="30000" dirty="0" smtClean="0">
                <a:solidFill>
                  <a:schemeClr val="bg1"/>
                </a:solidFill>
                <a:latin typeface="+mn-lt"/>
              </a:rPr>
              <a:t>1</a:t>
            </a:r>
            <a:endParaRPr lang="de-DE" sz="1600" baseline="30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559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CUSTOMER" val="Siemens_I_2013_16x9"/>
  <p:tag name="CDT_CUSTOMER_NAME" val="Siemens AG, Industry Sector"/>
  <p:tag name="CDT_VERSION" val="4.1.2.0"/>
  <p:tag name="CDT_CREATORVERSION" val="4.1.2.0"/>
  <p:tag name="CDT_TEMPLATEVERSION" val="2.0.0"/>
  <p:tag name="CDT_LANGUAGE" val="1033"/>
  <p:tag name="CDT_FONTSET" val="Arial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406,08-960,5"/>
  <p:tag name="CDT_MASTERSHAPE2" val="13:0-0-406,08-960,5"/>
  <p:tag name="CDT_MASTERSHAPE3" val="57350:337,575-26,62496-68,50504-933,8749"/>
  <p:tag name="CDT_MASTERSHAPE4" val="57351:406,08-26,62496-30,95134-933,8749"/>
  <p:tag name="CDT_MASTERSHAPE5" val="11:0-480,25-0,1250394-0,1250394"/>
  <p:tag name="CDT_MASTERSHAPE6" val="14:0-49,37504-76,20732-136,063"/>
  <p:tag name="CDT_MASTERSHAPE7" val="15:485,5-0-34-960,5"/>
  <p:tag name="CDT_MASTERSHAPE8" val="12:485,5-695,75-34-264,7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17,4803"/>
  <p:tag name="CDT_PROT_HEIGHT" val="374,2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7"/>
  <p:tag name="CDT_PROT_WIDTH" val="317,4803"/>
  <p:tag name="CDT_PROT_HEIGHT" val="374,2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190,6199-26,62496-99,70441-933,8749"/>
  <p:tag name="CDT_MASTERSHAPE4" val="11:0-480,25-0,1250394-0,1250394"/>
  <p:tag name="CDT_MASTERSHAPE5" val="12:0-49,37504-76,20732-136,063"/>
  <p:tag name="CDT_MASTERSHAPE6" val="15:485,5-0-34-960,5"/>
  <p:tag name="CDT_MASTERSHAPE7" val="57351:190,62-26,62504-30,95134-933,8749"/>
  <p:tag name="CDT_MASTERSHAPE8" val="13:485,5-695,75-34-264,7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04,0945"/>
  <p:tag name="CDT_PROT_HEIGHT" val="374,2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264,7559"/>
  <p:tag name="CDT_PROT_WIDTH" val="215,4941"/>
  <p:tag name="CDT_PROT_HEIGHT" val="374,2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204,125"/>
  <p:tag name="CDT_PROT_HEIGHT" val="374,2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317,4803"/>
  <p:tag name="CDT_PROT_HEIGHT" val="181,3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235,2668-26,62496-99,70441-933,8749"/>
  <p:tag name="CDT_MASTERSHAPE4" val="11:0-480,25-0,1250394-0,1250394"/>
  <p:tag name="CDT_MASTERSHAPE5" val="13:0-49,37504-76,20732-136,063"/>
  <p:tag name="CDT_MASTERSHAPE6" val="15:485,5-0-34-960,5"/>
  <p:tag name="CDT_MASTERSHAPE7" val="57351:304-26,62504-30,95134-933,8749"/>
  <p:tag name="CDT_MASTERSHAPE8" val="12:485,5-695,75-34-264,7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6"/>
  <p:tag name="CDT_PROT_WIDTH" val="317,4803"/>
  <p:tag name="CDT_PROT_HEIGHT" val="181,37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317,4803"/>
  <p:tag name="CDT_PROT_HEIGHT" val="181,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378,2697"/>
  <p:tag name="CDT_PROT_WIDTH" val="317,4803"/>
  <p:tag name="CDT_PROT_HEIGHT" val="181,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INTERSECT_SLIDE" val="False"/>
  <p:tag name="CDT_NAVBARONTHISSLIDE" val="True"/>
  <p:tag name="CDT_DESIGNS_NAME" val="Siemens 2013 – 16:9"/>
  <p:tag name="CDT_MASTERS_NAME" val="Title (big bar down)"/>
  <p:tag name="CDT_LAYOUT_TYPE" val="1"/>
  <p:tag name="CDT_ORIGINAL_DESIGNS_NAME" val="Siemens 2013 – 16:9"/>
  <p:tag name="CDT_ORIGINAL_MASTERS_NAME" val="Title (big bar down)"/>
  <p:tag name="CDT_ORIGINAL_LAYOUT_TYP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326,75-960,5"/>
  <p:tag name="CDT_MASTERSHAPE2" val="57350:326,7-26,62504-68,50504-933,8749"/>
  <p:tag name="CDT_MASTERSHAPE3" val="57351:295,7487-26,62504-30,95134-933,8749"/>
  <p:tag name="CDT_MASTERSHAPE4" val="6:0-480,25-0,1250394-0,1250394"/>
  <p:tag name="CDT_MASTERSHAPE5" val="8:0-809,1249-63,37504-113,3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406,5005-960,5"/>
  <p:tag name="CDT_MASTERSHAPE2" val="57350:337,575-26,62504-68,50504-933,8749"/>
  <p:tag name="CDT_MASTERSHAPE3" val="57351:406,08-26,62504-30,95134-933,8749"/>
  <p:tag name="CDT_MASTERSHAPE4" val="6:0-480,25-0,1250394-0,1250394"/>
  <p:tag name="CDT_MASTERSHAPE5" val="9:0-809,1249-63,37504-113,3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5:111,25-366,85-374,25-593,65"/>
  <p:tag name="CDT_MASTERSHAPE2" val="13:111,25-366,8501-374,25-593,6499"/>
  <p:tag name="CDT_MASTERSHAPE3" val="2:0-0-99,87504-960,5"/>
  <p:tag name="CDT_MASTERSHAPE4" val="11:111,25-0-374,25-355,5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13:111,25-49,37504-374,25-306,1349"/>
  <p:tag name="CDT_MASTERSHAPE3" val="5:111,25-366,85-374,25-593,6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PROT" val="3"/>
  <p:tag name="CDT_PROT_TOP" val="0"/>
  <p:tag name="CDT_PROT_LEFT" val="0"/>
  <p:tag name="CDT_PROT_WIDTH" val="960,5"/>
  <p:tag name="CDT_PROT_HEIGHT" val="99,87504"/>
  <p:tag name="CDT_DELETE_ONEVENT_NEWPRES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430,875"/>
  <p:tag name="CDT_MASTERSHAPE3" val="4:111,25-491,625-374,25-430,8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83,5"/>
  <p:tag name="CDT_MASTERSHAPE3" val="13:111,25-344,125-374,25-283,4646"/>
  <p:tag name="CDT_MASTERSHAPE4" val="12:111,25-639,0355-374,25-283,464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430,875"/>
  <p:tag name="CDT_MASTERSHAPE3" val="4:111,25-491,625-181,375-430,875"/>
  <p:tag name="CDT_MASTERSHAPE4" val="5:304-49,37504-181,5-430,875"/>
  <p:tag name="CDT_MASTERSHAPE5" val="6:304-491,625-181,5-430,87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5:111,25-820,4528-374,25-102,04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  <p:tag name="CDT_MASTERSHAPE3" val="5:111,25-820,4528-374,25-102,047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  <p:tag name="CDT_MASTERSHAPE3" val="6:111,25-820,4528-374,25-102,047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317,4803"/>
  <p:tag name="CDT_MASTERSHAPE3" val="13:111,25-378,2697-374,25-317,4803"/>
  <p:tag name="CDT_MASTERSHAPE4" val="6:111,25-820,4528-374,25-102,047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04,0945"/>
  <p:tag name="CDT_MASTERSHAPE3" val="13:111,25-264,7559-374,25-215,4941"/>
  <p:tag name="CDT_MASTERSHAPE4" val="12:111,25-491,625-374,25-204,125"/>
  <p:tag name="CDT_MASTERSHAPE5" val="7:111,25-820,4528-374,25-102,047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  <p:tag name="CDT_MASTERSHAPE4" val="6:111,25-820,4528-374,25-102,047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DELETE_ONEVENT_NEWPRES" val="False"/>
  <p:tag name="CDT_PROT" val="2"/>
  <p:tag name="CDT_PROT_TOP" val="0"/>
  <p:tag name="CDT_PROT_LEFT" val="0"/>
  <p:tag name="CDT_PROT_WIDTH" val="960,5"/>
  <p:tag name="CDT_PROT_HEIGHT" val="99,8750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317,4803"/>
  <p:tag name="CDT_MASTERSHAPE3" val="13:111,25-378,2696-181,375-317,4803"/>
  <p:tag name="CDT_MASTERSHAPE4" val="12:304-49,37504-181,5-317,4803"/>
  <p:tag name="CDT_MASTERSHAPE5" val="15:304-378,2697-181,5-317,4803"/>
  <p:tag name="CDT_MASTERSHAPE6" val="10:111,25-820,4528-374,25-102,047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99,87504-960,5"/>
  <p:tag name="CDT_MASTERSHAPE2" val="3078:0-0-99,87504-960,5"/>
  <p:tag name="CDT_MASTERSHAPE3" val="3079:111,25-49,37504-374,25-646,3749"/>
  <p:tag name="CDT_MASTERSHAPE4" val="10:0-809,1142-63,50622-113,3858"/>
  <p:tag name="CDT_MASTERSHAPE5" val="16:485,5-0-34-960,5"/>
  <p:tag name="CDT_MASTERSHAPE6" val="17:519,5-0-20,5-309,6244"/>
  <p:tag name="CDT_MASTERSHAPE7" val="18:519,5-0-20,5-138,9988"/>
  <p:tag name="CDT_MASTERSHAPE8" val="19:519,5-298,2492-20,5-662,2507"/>
  <p:tag name="CDT_MASTERSHAPE9" val="20:0-480,25-0,1250394-0,1250394"/>
  <p:tag name="CDT_MASTERSHAPE10" val="3072:0-0-0-0"/>
  <p:tag name="CDT_MASTERSHAPE11" val="3073:0-0-0-0"/>
  <p:tag name="CDT_MASTERSHAPE12" val="3074:0-0-0-0"/>
  <p:tag name="CDT_MASTERSHAPE13" val="3075:0-0-0-0"/>
  <p:tag name="CDT_MASTERSHAPE14" val="3076:0-0-0-0"/>
  <p:tag name="CDT_MASTERSHAPE15" val="3077:0-0-0-0"/>
  <p:tag name="CDT_MASTERSHAPE16" val="3080:0-0-0-0"/>
  <p:tag name="CDT_MASTERSHAPE17" val="3081:0-0-0-0"/>
  <p:tag name="CDT_MASTERSHAPE18" val="3082:0-0-0-0"/>
  <p:tag name="CDT_MASTERSHAPE19" val="3083:0-0-0-0"/>
  <p:tag name="CDT_MASTERSHAPE20" val="3084:0-0-0-0"/>
  <p:tag name="CDT_MASTERSHAPE21" val="3085:0-0-0-0"/>
  <p:tag name="CDT_MASTERSHAPE22" val="3086:0-0-0-0"/>
  <p:tag name="CDT_MASTERSHAPE23" val="3087:0-0-0-0"/>
  <p:tag name="CDT_MASTERSHAPE24" val="3088:0-0-0-0"/>
  <p:tag name="CDT_MASTERSHAPE25" val="3089:0-0-0-0"/>
  <p:tag name="CDT_MASTERSHAPE26" val="3090:0-0-0-0"/>
  <p:tag name="CDT_MASTERSHAPE27" val="3091:0-0-0-0"/>
  <p:tag name="CDT_MASTERSHAPE28" val="3092:0-0-0-0"/>
  <p:tag name="CDT_MASTERSHAPE29" val="3093:0-0-0-0"/>
  <p:tag name="CDT_MASTERSHAPE30" val="3094:0-0-0-0"/>
  <p:tag name="CDT_MASTERSHAPE31" val="3095:0-0-0-0"/>
  <p:tag name="CDT_MASTERSHAPE32" val="3096:0-0-0-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7"/>
  <p:tag name="CDT_COLFF_NEW" val="17"/>
  <p:tag name="CDT_EXTCOL" val="True"/>
  <p:tag name="CDT_COLTX_NEW" val="18"/>
  <p:tag name="CDT_TARGETSHAPE_NEW" val="3"/>
  <p:tag name="CDT_PROT" val="5"/>
  <p:tag name="CDT_PROT_TOP" val="326,7"/>
  <p:tag name="CDT_PROT_LEFT" val="26,62496"/>
  <p:tag name="CDT_PROT_WIDTH" val="933,8749"/>
  <p:tag name="CDT_PROT_HEIGHT" val="68,50504"/>
  <p:tag name="CDT_DELETE_ONEVENT_NEWPRES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DELETE_ONEVENT_NEWPRES" val="False"/>
  <p:tag name="CDT_PROT" val="2"/>
  <p:tag name="CDT_PROT_TOP" val="295,7487"/>
  <p:tag name="CDT_PROT_LEFT" val="26,62496"/>
  <p:tag name="CDT_PROT_WIDTH" val="933,8749"/>
  <p:tag name="CDT_PROT_HEIGHT" val="30,9513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4"/>
  <p:tag name="CDT_TARGETSHAPE_NEW" val="1"/>
  <p:tag name="CDT_PROT" val="3"/>
  <p:tag name="CDT_PROT_TOP" val="485,5"/>
  <p:tag name="CDT_PROT_LEFT" val="0"/>
  <p:tag name="CDT_PROT_WIDTH" val="960,5"/>
  <p:tag name="CDT_PROT_HEIGHT" val="3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4"/>
  <p:tag name="CDT_PROT" val="3"/>
  <p:tag name="CDT_PROT_TOP" val="485,5"/>
  <p:tag name="CDT_PROT_LEFT" val="695,75"/>
  <p:tag name="CDT_PROT_WIDTH" val="264,75"/>
  <p:tag name="CDT_PROT_HEIGHT" val="3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PROT" val="3"/>
  <p:tag name="CDT_PROT_TOP" val="0"/>
  <p:tag name="CDT_PROT_LEFT" val="49,37504"/>
  <p:tag name="CDT_PROT_WIDTH" val="136,063"/>
  <p:tag name="CDT_PROT_HEIGHT" val="76,2073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EXTCOL" val="True"/>
  <p:tag name="CDT_COLFF_NEW" val="21"/>
  <p:tag name="CDT_PROT" val="3"/>
  <p:tag name="CDT_PROT_TOP" val="0"/>
  <p:tag name="CDT_PROT_LEFT" val="0"/>
  <p:tag name="CDT_PROT_WIDTH" val="960,5"/>
  <p:tag name="CDT_PROT_HEIGHT" val="406,0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DUMMYPICTURE" val="True"/>
  <p:tag name="CDT_FILLFIXED" val="True"/>
  <p:tag name="CDT_LINEFIXED" val="True"/>
  <p:tag name="CDT_FILLUNVISIBLE" val="False"/>
  <p:tag name="CDT_LINEUNVISIBLE" val="True"/>
  <p:tag name="CDT_AUTODIALOG" val="2"/>
  <p:tag name="CDT_TARGETSHAPE_NEW" val="14"/>
  <p:tag name="CDT_PROT" val="3"/>
  <p:tag name="CDT_PROT_TOP" val="0"/>
  <p:tag name="CDT_PROT_LEFT" val="0"/>
  <p:tag name="CDT_PROT_WIDTH" val="960,5"/>
  <p:tag name="CDT_PROT_HEIGHT" val="406,08"/>
  <p:tag name="CDT_DELETE_ONEVENT_NEWPRES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DELETE_ONEVENT_NEWPRES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337,575"/>
  <p:tag name="CDT_PROT_LEFT" val="26,62496"/>
  <p:tag name="CDT_PROT_WIDTH" val="933,8749"/>
  <p:tag name="CDT_PROT_HEIGHT" val="68,50504"/>
  <p:tag name="CDT_DELETE_ONEVENT_NEWPRES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7"/>
  <p:tag name="CDT_COLFF_NEW" val="17"/>
  <p:tag name="CDT_EXTCOL" val="True"/>
  <p:tag name="CDT_COLTX_NEW" val="18"/>
  <p:tag name="CDT_DELETE_ONEVENT_NEWPRES" val="False"/>
  <p:tag name="CDT_PROT" val="2"/>
  <p:tag name="CDT_PROT_TOP" val="406,08"/>
  <p:tag name="CDT_PROT_LEFT" val="26,62496"/>
  <p:tag name="CDT_PROT_WIDTH" val="933,8749"/>
  <p:tag name="CDT_PROT_HEIGHT" val="30,9513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PROT" val="3"/>
  <p:tag name="CDT_PROT_TOP" val="0"/>
  <p:tag name="CDT_PROT_LEFT" val="49,37504"/>
  <p:tag name="CDT_PROT_WIDTH" val="136,063"/>
  <p:tag name="CDT_PROT_HEIGHT" val="76,2073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4"/>
  <p:tag name="CDT_TARGETSHAPE_NEW" val="1"/>
  <p:tag name="CDT_PROT" val="3"/>
  <p:tag name="CDT_PROT_TOP" val="485,5"/>
  <p:tag name="CDT_PROT_LEFT" val="0"/>
  <p:tag name="CDT_PROT_WIDTH" val="960,5"/>
  <p:tag name="CDT_PROT_HEIGHT" val="3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4"/>
  <p:tag name="CDT_PROT" val="3"/>
  <p:tag name="CDT_PROT_TOP" val="485,5"/>
  <p:tag name="CDT_PROT_LEFT" val="695,75"/>
  <p:tag name="CDT_PROT_WIDTH" val="264,75"/>
  <p:tag name="CDT_PROT_HEIGHT" val="3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FILLUNVISIBLE" val="False"/>
  <p:tag name="CDT_COLBF_NEW" val="19"/>
  <p:tag name="CDT_COLFF_NEW" val="19"/>
  <p:tag name="CDT_EXTCOL" val="True"/>
  <p:tag name="CDT_COLTX_NEW" val="20"/>
  <p:tag name="CDT_TARGETSHAPE_NEW" val="3"/>
  <p:tag name="CDT_PROT" val="5"/>
  <p:tag name="CDT_PROT_TOP" val="190,6199"/>
  <p:tag name="CDT_PROT_LEFT" val="26,62496"/>
  <p:tag name="CDT_PROT_WIDTH" val="933,8749"/>
  <p:tag name="CDT_PROT_HEIGHT" val="99,70441"/>
  <p:tag name="CDT_DELETE_ONEVENT_NEWPRES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PROT" val="3"/>
  <p:tag name="CDT_PROT_TOP" val="0"/>
  <p:tag name="CDT_PROT_LEFT" val="49,37504"/>
  <p:tag name="CDT_PROT_WIDTH" val="136,063"/>
  <p:tag name="CDT_PROT_HEIGHT" val="76,2073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PROT" val="3"/>
  <p:tag name="CDT_PROT_TOP" val="0"/>
  <p:tag name="CDT_PROT_LEFT" val="809,1142"/>
  <p:tag name="CDT_PROT_WIDTH" val="113,3858"/>
  <p:tag name="CDT_PROT_HEIGHT" val="63,5062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3"/>
  <p:tag name="CDT_TARGETSHAPE_NEW" val="1"/>
  <p:tag name="CDT_PROT" val="3"/>
  <p:tag name="CDT_PROT_TOP" val="485,5"/>
  <p:tag name="CDT_PROT_LEFT" val="0"/>
  <p:tag name="CDT_PROT_WIDTH" val="960,5"/>
  <p:tag name="CDT_PROT_HEIGHT" val="3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EXTCOL" val="True"/>
  <p:tag name="CDT_COLTX_NEW" val="20"/>
  <p:tag name="CDT_DELETE_ONEVENT_NEWPRES" val="False"/>
  <p:tag name="CDT_PROT" val="2"/>
  <p:tag name="CDT_PROT_TOP" val="190,62"/>
  <p:tag name="CDT_PROT_LEFT" val="26,62504"/>
  <p:tag name="CDT_PROT_WIDTH" val="933,8749"/>
  <p:tag name="CDT_PROT_HEIGHT" val="30,9513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4"/>
  <p:tag name="CDT_PROT" val="3"/>
  <p:tag name="CDT_PROT_TOP" val="485,5"/>
  <p:tag name="CDT_PROT_LEFT" val="695,75"/>
  <p:tag name="CDT_PROT_WIDTH" val="264,75"/>
  <p:tag name="CDT_PROT_HEIGHT" val="3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EXTCOL" val="True"/>
  <p:tag name="CDT_COLFF_NEW" val="21"/>
  <p:tag name="CDT_PROT" val="3"/>
  <p:tag name="CDT_PROT_TOP" val="0"/>
  <p:tag name="CDT_PROT_LEFT" val="0"/>
  <p:tag name="CDT_PROT_WIDTH" val="960,5"/>
  <p:tag name="CDT_PROT_HEIGHT" val="54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DUMMYPICTURE" val="True"/>
  <p:tag name="CDT_FILLUNVISIBLE" val="False"/>
  <p:tag name="CDT_LINEUNVISIBLE" val="True"/>
  <p:tag name="CDT_AUTODIALOG" val="2"/>
  <p:tag name="CDT_TARGETSHAPE_NEW" val="14"/>
  <p:tag name="CDT_PROT" val="3"/>
  <p:tag name="CDT_PROT_TOP" val="0"/>
  <p:tag name="CDT_PROT_LEFT" val="0"/>
  <p:tag name="CDT_PROT_WIDTH" val="960,5"/>
  <p:tag name="CDT_PROT_HEIGHT" val="540"/>
  <p:tag name="CDT_DELETE_ONEVENT_NEWPRES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DELETE_ONEVENT_NEWPRES" val="Tr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PROT" val="3"/>
  <p:tag name="CDT_PROT_TOP" val="0"/>
  <p:tag name="CDT_PROT_LEFT" val="49,37504"/>
  <p:tag name="CDT_PROT_WIDTH" val="136,063"/>
  <p:tag name="CDT_PROT_HEIGHT" val="76,2073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3"/>
  <p:tag name="CDT_TARGETSHAPE_NEW" val="1"/>
  <p:tag name="CDT_PROT" val="3"/>
  <p:tag name="CDT_PROT_TOP" val="485,5"/>
  <p:tag name="CDT_PROT_LEFT" val="0"/>
  <p:tag name="CDT_PROT_WIDTH" val="960,5"/>
  <p:tag name="CDT_PROT_HEIGHT" val="3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4"/>
  <p:tag name="CDT_TARGETSHAPE_NEW" val="1"/>
  <p:tag name="CDT_PROT" val="3"/>
  <p:tag name="CDT_PROT_TOP" val="485,5"/>
  <p:tag name="CDT_PROT_LEFT" val="0"/>
  <p:tag name="CDT_PROT_WIDTH" val="960,5"/>
  <p:tag name="CDT_PROT_HEIGHT" val="3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EXTCOL" val="True"/>
  <p:tag name="CDT_COLTX_NEW" val="20"/>
  <p:tag name="CDT_DELETE_ONEVENT_NEWPRES" val="False"/>
  <p:tag name="CDT_PROT" val="2"/>
  <p:tag name="CDT_PROT_TOP" val="304"/>
  <p:tag name="CDT_PROT_LEFT" val="26,62504"/>
  <p:tag name="CDT_PROT_WIDTH" val="933,8749"/>
  <p:tag name="CDT_PROT_HEIGHT" val="30,9513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4"/>
  <p:tag name="CDT_PROT" val="3"/>
  <p:tag name="CDT_PROT_TOP" val="485,5"/>
  <p:tag name="CDT_PROT_LEFT" val="695,75"/>
  <p:tag name="CDT_PROT_WIDTH" val="264,75"/>
  <p:tag name="CDT_PROT_HEIGHT" val="3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EXTCOL" val="True"/>
  <p:tag name="CDT_COLFF_NEW" val="21"/>
  <p:tag name="CDT_PROT" val="3"/>
  <p:tag name="CDT_PROT_TOP" val="0"/>
  <p:tag name="CDT_PROT_LEFT" val="0"/>
  <p:tag name="CDT_PROT_WIDTH" val="960,5"/>
  <p:tag name="CDT_PROT_HEIGHT" val="326,7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7"/>
  <p:tag name="CDT_COLFF_NEW" val="17"/>
  <p:tag name="CDT_EXTCOL" val="True"/>
  <p:tag name="CDT_COLTX_NEW" val="18"/>
  <p:tag name="CDT_PROT" val="5"/>
  <p:tag name="CDT_PROT_TOP" val="326,7"/>
  <p:tag name="CDT_PROT_LEFT" val="26,62504"/>
  <p:tag name="CDT_PROT_WIDTH" val="933,8749"/>
  <p:tag name="CDT_PROT_HEIGHT" val="68,50504"/>
  <p:tag name="CDT_DELETE_ONEVENT_NEWPRES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DELETE_ONEVENT_NEWPRES" val="False"/>
  <p:tag name="CDT_PROT" val="2"/>
  <p:tag name="CDT_PROT_TOP" val="295,7487"/>
  <p:tag name="CDT_PROT_LEFT" val="26,62504"/>
  <p:tag name="CDT_PROT_WIDTH" val="933,8749"/>
  <p:tag name="CDT_PROT_HEIGHT" val="30,9513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PROT" val="3"/>
  <p:tag name="CDT_PROT_TOP" val="0"/>
  <p:tag name="CDT_PROT_LEFT" val="809,1249"/>
  <p:tag name="CDT_PROT_WIDTH" val="113,375"/>
  <p:tag name="CDT_PROT_HEIGHT" val="63,3750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EXTCOL" val="True"/>
  <p:tag name="CDT_COLFF_NEW" val="21"/>
  <p:tag name="CDT_PROT" val="3"/>
  <p:tag name="CDT_PROT_TOP" val="0"/>
  <p:tag name="CDT_PROT_LEFT" val="0"/>
  <p:tag name="CDT_PROT_WIDTH" val="960,5"/>
  <p:tag name="CDT_PROT_HEIGHT" val="406,500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PROT" val="4"/>
  <p:tag name="CDT_PROT_TOP" val="337,575"/>
  <p:tag name="CDT_PROT_LEFT" val="26,62504"/>
  <p:tag name="CDT_PROT_WIDTH" val="933,8749"/>
  <p:tag name="CDT_PROT_HEIGHT" val="68,50504"/>
  <p:tag name="CDT_DELETE_ONEVENT_NEWPRES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7"/>
  <p:tag name="CDT_COLFF_NEW" val="17"/>
  <p:tag name="CDT_EXTCOL" val="True"/>
  <p:tag name="CDT_COLTX_NEW" val="18"/>
  <p:tag name="CDT_DELETE_ONEVENT_NEWPRES" val="False"/>
  <p:tag name="CDT_PROT" val="2"/>
  <p:tag name="CDT_PROT_TOP" val="406,08"/>
  <p:tag name="CDT_PROT_LEFT" val="26,62504"/>
  <p:tag name="CDT_PROT_WIDTH" val="933,8749"/>
  <p:tag name="CDT_PROT_HEIGHT" val="30,9513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7"/>
  <p:tag name="CDT_PROT" val="3"/>
  <p:tag name="CDT_PROT_TOP" val="519,5"/>
  <p:tag name="CDT_PROT_LEFT" val="0"/>
  <p:tag name="CDT_PROT_WIDTH" val="138,9988"/>
  <p:tag name="CDT_PROT_HEIGHT" val="20,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PROT" val="3"/>
  <p:tag name="CDT_PROT_TOP" val="0"/>
  <p:tag name="CDT_PROT_LEFT" val="809,1249"/>
  <p:tag name="CDT_PROT_WIDTH" val="113,375"/>
  <p:tag name="CDT_PROT_HEIGHT" val="63,3750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2"/>
  <p:tag name="CDT_TARGETSHAPE_NEW" val="13"/>
  <p:tag name="CDT_DELETE_ONEVENT_NEWPRES" val="False"/>
  <p:tag name="CDT_PROT" val="2"/>
  <p:tag name="CDT_PROT_TOP" val="111,25"/>
  <p:tag name="CDT_PROT_LEFT" val="0"/>
  <p:tag name="CDT_PROT_WIDTH" val="355,51"/>
  <p:tag name="CDT_PROT_HEIGHT" val="374,2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06,1349"/>
  <p:tag name="CDT_PROT_HEIGHT" val="374,2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DELETE_ONEVENT_NEWPRES" val="False"/>
  <p:tag name="CDT_PROT" val="2"/>
  <p:tag name="CDT_PROT_TOP" val="111,25"/>
  <p:tag name="CDT_PROT_LEFT" val="366,85"/>
  <p:tag name="CDT_PROT_WIDTH" val="593,65"/>
  <p:tag name="CDT_PROT_HEIGHT" val="374,2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374,2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83,5"/>
  <p:tag name="CDT_PROT_HEIGHT" val="374,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326,7-960,5"/>
  <p:tag name="CDT_MASTERSHAPE2" val="11:0-0-326,7-960,5"/>
  <p:tag name="CDT_MASTERSHAPE3" val="57350:326,7-26,62496-68,50504-933,8749"/>
  <p:tag name="CDT_MASTERSHAPE4" val="57351:295,7487-26,62496-30,95134-933,8749"/>
  <p:tag name="CDT_MASTERSHAPE5" val="12:0-480,25-0,1250394-0,1250394"/>
  <p:tag name="CDT_MASTERSHAPE6" val="13:0-49,37504-76,20732-136,063"/>
  <p:tag name="CDT_MASTERSHAPE7" val="14:485,5-0-34-960,5"/>
  <p:tag name="CDT_MASTERSHAPE8" val="10:485,5-695,75-34-264,7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44,125"/>
  <p:tag name="CDT_PROT_WIDTH" val="283,4646"/>
  <p:tag name="CDT_PROT_HEIGHT" val="374,2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639,0355"/>
  <p:tag name="CDT_PROT_WIDTH" val="283,4646"/>
  <p:tag name="CDT_PROT_HEIGHT" val="374,2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430,875"/>
  <p:tag name="CDT_PROT_HEIGHT" val="181,37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181,37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430,875"/>
  <p:tag name="CDT_PROT_HEIGHT" val="181,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1,625"/>
  <p:tag name="CDT_PROT_WIDTH" val="430,875"/>
  <p:tag name="CDT_PROT_HEIGHT" val="181,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heme/theme1.xml><?xml version="1.0" encoding="utf-8"?>
<a:theme xmlns:a="http://schemas.openxmlformats.org/drawingml/2006/main" name="Siemens 2013 – 16:9">
  <a:themeElements>
    <a:clrScheme name="Benutzerdefiniert 5">
      <a:dk1>
        <a:srgbClr val="000000"/>
      </a:dk1>
      <a:lt1>
        <a:srgbClr val="FFFFFF"/>
      </a:lt1>
      <a:dk2>
        <a:srgbClr val="000000"/>
      </a:dk2>
      <a:lt2>
        <a:srgbClr val="ADBECB"/>
      </a:lt2>
      <a:accent1>
        <a:srgbClr val="879BAA"/>
      </a:accent1>
      <a:accent2>
        <a:srgbClr val="BECDD7"/>
      </a:accent2>
      <a:accent3>
        <a:srgbClr val="EB780A"/>
      </a:accent3>
      <a:accent4>
        <a:srgbClr val="641946"/>
      </a:accent4>
      <a:accent5>
        <a:srgbClr val="006487"/>
      </a:accent5>
      <a:accent6>
        <a:srgbClr val="647D2D"/>
      </a:accent6>
      <a:hlink>
        <a:srgbClr val="FFFFFF"/>
      </a:hlink>
      <a:folHlink>
        <a:srgbClr val="641946"/>
      </a:folHlink>
    </a:clrScheme>
    <a:fontScheme name="Siemens PPT 2007 DEU">
      <a:majorFont>
        <a:latin typeface=""/>
        <a:ea typeface="ＭＳ Ｐゴシック"/>
        <a:cs typeface=""/>
      </a:majorFont>
      <a:minorFont>
        <a:latin typeface="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wrap="square" lIns="108000" tIns="54000" rIns="108000" bIns="54000" numCol="1" spcCol="72000" rtlCol="0" anchor="ctr">
        <a:noAutofit/>
      </a:bodyPr>
      <a:lstStyle>
        <a:defPPr algn="ctr">
          <a:lnSpc>
            <a:spcPct val="110000"/>
          </a:lnSpc>
          <a:spcBef>
            <a:spcPct val="0"/>
          </a:spcBef>
          <a:buFont typeface="Wingdings" charset="0"/>
          <a:buNone/>
          <a:defRPr sz="1800" b="1" dirty="0" err="1" smtClean="0">
            <a:solidFill>
              <a:schemeClr val="tx1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0000"/>
          </a:lnSpc>
          <a:spcBef>
            <a:spcPts val="0"/>
          </a:spcBef>
          <a:defRPr sz="1200" dirty="0" err="1" smtClean="0">
            <a:solidFill>
              <a:schemeClr val="tx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p4ppTags>
  <Name>Two rows</Name>
  <PpLayout>32</PpLayout>
  <Index>13</Index>
</p4ppTags>
</file>

<file path=customXml/item10.xml><?xml version="1.0" encoding="utf-8"?>
<p4ppTags>
  <Name>Two columns + Navigation</Name>
  <PpLayout>32</PpLayout>
  <Index>19</Index>
</p4ppTags>
</file>

<file path=customXml/item11.xml><?xml version="1.0" encoding="utf-8"?>
<p4ppTags>
  <Name>Title (big bar up)</Name>
  <PpLayout>1</PpLayout>
  <Index>2</Index>
</p4ppTags>
</file>

<file path=customXml/item12.xml><?xml version="1.0" encoding="utf-8"?>
<p4ppTags>
  <Name>Two rows + Navigation</Name>
  <PpLayout>32</PpLayout>
  <Index>21</Index>
</p4ppTags>
</file>

<file path=customXml/item1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.xml><?xml version="1.0" encoding="utf-8"?>
<p4ppTags>
  <Name>Chapter title (big bar down)</Name>
  <PpLayout>1</PpLayout>
  <Index>5</Index>
</p4ppTags>
</file>

<file path=customXml/item15.xml><?xml version="1.0" encoding="utf-8"?>
<p4ppTags>
  <Name>Three columns + Navigation</Name>
  <PpLayout>32</PpLayout>
  <Index>20</Index>
</p4ppTags>
</file>

<file path=customXml/item16.xml><?xml version="1.0" encoding="utf-8"?>
<p4ppTags>
  <Name>Three columns</Name>
  <PpLayout>32</PpLayout>
  <Index>14</Index>
</p4ppTags>
</file>

<file path=customXml/item17.xml><?xml version="1.0" encoding="utf-8"?>
<p4ppTags>
  <Name>Title (big bar down)</Name>
  <PpLayout>1</PpLayout>
  <Index>1</Index>
</p4ppTags>
</file>

<file path=customXml/item18.xml><?xml version="1.0" encoding="utf-8"?>
<p4ppTags>
  <Name>One object (large)</Name>
  <PpLayout>16</PpLayout>
  <Index>10</Index>
</p4ppTags>
</file>

<file path=customXml/item19.xml><?xml version="1.0" encoding="utf-8"?>
<p4ppTags/>
</file>

<file path=customXml/item2.xml><?xml version="1.0" encoding="utf-8"?>
<p4ppTags>
  <Name>Four objects + Navigation</Name>
  <PpLayout>32</PpLayout>
  <Index>22</Index>
</p4ppTags>
</file>

<file path=customXml/item20.xml><?xml version="1.0" encoding="utf-8"?>
<p4ppTags>
  <Name>Image + Index/Contact</Name>
  <PpLayout>32</PpLayout>
  <Index>7</Index>
</p4ppTags>
</file>

<file path=customXml/item21.xml><?xml version="1.0" encoding="utf-8"?>
<p4ppTags>
  <Name>Free Content + Navigation</Name>
  <PpLayout>32</PpLayout>
  <Index>16</Index>
</p4ppTags>
</file>

<file path=customXml/item22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3.xml><?xml version="1.0" encoding="utf-8"?>
<p4ppTags>
  <Name>One object (small)</Name>
  <PpLayout>16</PpLayout>
  <Index>11</Index>
</p4ppTags>
</file>

<file path=customXml/item2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B57A98F564774C9D972FDC42BE58F3" ma:contentTypeVersion="1" ma:contentTypeDescription="Create a new document." ma:contentTypeScope="" ma:versionID="9677c27895cad648c7f00fb42e3c12a2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5.xml><?xml version="1.0" encoding="utf-8"?>
<p4ppTags>
  <Name>Two columns</Name>
  <PpLayout>29</PpLayout>
  <Index>12</Index>
</p4ppTags>
</file>

<file path=customXml/item26.xml><?xml version="1.0" encoding="utf-8"?>
<p4ppTags>
  <Name>Free Content</Name>
  <PpLayout>11</PpLayout>
  <Index>9</Index>
</p4ppTags>
</file>

<file path=customXml/item27.xml><?xml version="1.0" encoding="utf-8"?>
<p4ppTags>
  <Name>Image + Index/Contact</Name>
  <PpLayout>32</PpLayout>
  <Index>7</Index>
</p4ppTags>
</file>

<file path=customXml/item28.xml><?xml version="1.0" encoding="utf-8"?>
<p4ppTags>
  <Name>Chapter title (big bar up)</Name>
  <PpLayout>1</PpLayout>
  <Index>6</Index>
</p4ppTags>
</file>

<file path=customXml/item3.xml><?xml version="1.0" encoding="utf-8"?>
<p4ppTags>
  <Name>Title (big bar down)</Name>
  <PpLayout>1</PpLayout>
  <Index>1</Index>
</p4ppTags>
</file>

<file path=customXml/item4.xml><?xml version="1.0" encoding="utf-8"?>
<p4ppTags>
  <Name>Text + Index</Name>
  <PpLayout>32</PpLayout>
  <Index>8</Index>
</p4ppTags>
</file>

<file path=customXml/item5.xml><?xml version="1.0" encoding="utf-8"?>
<p4ppTags>
  <Name>One object (large) + Navigation</Name>
  <PpLayout>32</PpLayout>
  <Index>17</Index>
</p4ppTags>
</file>

<file path=customXml/item6.xml><?xml version="1.0" encoding="utf-8"?>
<p4ppTags>
  <Name>Four objects</Name>
  <PpLayout>24</PpLayout>
  <Index>15</Index>
</p4ppTags>
</file>

<file path=customXml/item7.xml><?xml version="1.0" encoding="utf-8"?>
<p4ppTags>
  <Name>Title fullscreen (big bar down)</Name>
  <PpLayout>1</PpLayout>
  <Index>3</Index>
</p4ppTags>
</file>

<file path=customXml/item8.xml><?xml version="1.0" encoding="utf-8"?>
<p4ppTags>
  <Name>Title fullscreen (big bar up)</Name>
  <PpLayout>1</PpLayout>
  <Index>4</Index>
</p4ppTags>
</file>

<file path=customXml/item9.xml><?xml version="1.0" encoding="utf-8"?>
<p4ppTags>
  <Name>One object (small) + Navigation</Name>
  <PpLayout>32</PpLayout>
  <Index>18</Index>
</p4ppTags>
</file>

<file path=customXml/itemProps1.xml><?xml version="1.0" encoding="utf-8"?>
<ds:datastoreItem xmlns:ds="http://schemas.openxmlformats.org/officeDocument/2006/customXml" ds:itemID="{38AB8DE4-FD9B-4166-BEC3-3F1753596133}">
  <ds:schemaRefs/>
</ds:datastoreItem>
</file>

<file path=customXml/itemProps10.xml><?xml version="1.0" encoding="utf-8"?>
<ds:datastoreItem xmlns:ds="http://schemas.openxmlformats.org/officeDocument/2006/customXml" ds:itemID="{D7BABA95-BFFE-422B-8591-3271669EEA88}">
  <ds:schemaRefs/>
</ds:datastoreItem>
</file>

<file path=customXml/itemProps11.xml><?xml version="1.0" encoding="utf-8"?>
<ds:datastoreItem xmlns:ds="http://schemas.openxmlformats.org/officeDocument/2006/customXml" ds:itemID="{B893464B-AF76-49EA-968D-6744BB7C6C36}">
  <ds:schemaRefs/>
</ds:datastoreItem>
</file>

<file path=customXml/itemProps12.xml><?xml version="1.0" encoding="utf-8"?>
<ds:datastoreItem xmlns:ds="http://schemas.openxmlformats.org/officeDocument/2006/customXml" ds:itemID="{6C79E4F8-DCFB-483C-880A-AEEC6AAFC838}">
  <ds:schemaRefs/>
</ds:datastoreItem>
</file>

<file path=customXml/itemProps13.xml><?xml version="1.0" encoding="utf-8"?>
<ds:datastoreItem xmlns:ds="http://schemas.openxmlformats.org/officeDocument/2006/customXml" ds:itemID="{76CD817B-8609-4594-8C97-6C08CE1E4084}">
  <ds:schemaRefs>
    <ds:schemaRef ds:uri="http://schemas.microsoft.com/sharepoint/v3/contenttype/forms"/>
  </ds:schemaRefs>
</ds:datastoreItem>
</file>

<file path=customXml/itemProps14.xml><?xml version="1.0" encoding="utf-8"?>
<ds:datastoreItem xmlns:ds="http://schemas.openxmlformats.org/officeDocument/2006/customXml" ds:itemID="{AB7EE923-C3FC-4B3A-A4A4-5156CA0884C8}">
  <ds:schemaRefs/>
</ds:datastoreItem>
</file>

<file path=customXml/itemProps15.xml><?xml version="1.0" encoding="utf-8"?>
<ds:datastoreItem xmlns:ds="http://schemas.openxmlformats.org/officeDocument/2006/customXml" ds:itemID="{85D77EE6-52B7-48BE-9EDB-748F1EBB53DE}">
  <ds:schemaRefs/>
</ds:datastoreItem>
</file>

<file path=customXml/itemProps16.xml><?xml version="1.0" encoding="utf-8"?>
<ds:datastoreItem xmlns:ds="http://schemas.openxmlformats.org/officeDocument/2006/customXml" ds:itemID="{15CF3461-70D1-4B54-AFAB-DAFDA0A238CD}">
  <ds:schemaRefs/>
</ds:datastoreItem>
</file>

<file path=customXml/itemProps17.xml><?xml version="1.0" encoding="utf-8"?>
<ds:datastoreItem xmlns:ds="http://schemas.openxmlformats.org/officeDocument/2006/customXml" ds:itemID="{0AF43C66-F80E-4D06-B53C-02D3867504FE}">
  <ds:schemaRefs/>
</ds:datastoreItem>
</file>

<file path=customXml/itemProps18.xml><?xml version="1.0" encoding="utf-8"?>
<ds:datastoreItem xmlns:ds="http://schemas.openxmlformats.org/officeDocument/2006/customXml" ds:itemID="{80661B8B-A327-44F9-823B-4D9EE0B3EC78}">
  <ds:schemaRefs/>
</ds:datastoreItem>
</file>

<file path=customXml/itemProps19.xml><?xml version="1.0" encoding="utf-8"?>
<ds:datastoreItem xmlns:ds="http://schemas.openxmlformats.org/officeDocument/2006/customXml" ds:itemID="{572FBA73-6DBF-45DA-8282-9342320CFAB0}">
  <ds:schemaRefs/>
</ds:datastoreItem>
</file>

<file path=customXml/itemProps2.xml><?xml version="1.0" encoding="utf-8"?>
<ds:datastoreItem xmlns:ds="http://schemas.openxmlformats.org/officeDocument/2006/customXml" ds:itemID="{EAB520BC-C6EC-457E-8AB5-55DB67C86858}">
  <ds:schemaRefs/>
</ds:datastoreItem>
</file>

<file path=customXml/itemProps20.xml><?xml version="1.0" encoding="utf-8"?>
<ds:datastoreItem xmlns:ds="http://schemas.openxmlformats.org/officeDocument/2006/customXml" ds:itemID="{6CD86598-CDB1-406C-B053-6D93FD78DF3A}">
  <ds:schemaRefs/>
</ds:datastoreItem>
</file>

<file path=customXml/itemProps21.xml><?xml version="1.0" encoding="utf-8"?>
<ds:datastoreItem xmlns:ds="http://schemas.openxmlformats.org/officeDocument/2006/customXml" ds:itemID="{7CC5F709-E74B-4E5F-A728-923D5062EBEF}">
  <ds:schemaRefs/>
</ds:datastoreItem>
</file>

<file path=customXml/itemProps22.xml><?xml version="1.0" encoding="utf-8"?>
<ds:datastoreItem xmlns:ds="http://schemas.openxmlformats.org/officeDocument/2006/customXml" ds:itemID="{C96B48F8-81C0-4DCA-9A3F-F4C322449305}">
  <ds:schemaRefs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sharepoint/v3"/>
    <ds:schemaRef ds:uri="http://www.w3.org/XML/1998/namespace"/>
    <ds:schemaRef ds:uri="http://purl.org/dc/elements/1.1/"/>
    <ds:schemaRef ds:uri="http://schemas.microsoft.com/office/2006/metadata/properties"/>
  </ds:schemaRefs>
</ds:datastoreItem>
</file>

<file path=customXml/itemProps23.xml><?xml version="1.0" encoding="utf-8"?>
<ds:datastoreItem xmlns:ds="http://schemas.openxmlformats.org/officeDocument/2006/customXml" ds:itemID="{1618AA06-B22E-4D19-9680-0D7830426729}">
  <ds:schemaRefs/>
</ds:datastoreItem>
</file>

<file path=customXml/itemProps24.xml><?xml version="1.0" encoding="utf-8"?>
<ds:datastoreItem xmlns:ds="http://schemas.openxmlformats.org/officeDocument/2006/customXml" ds:itemID="{E59BF6D3-8B03-40D2-B18A-FD7D168FCC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5.xml><?xml version="1.0" encoding="utf-8"?>
<ds:datastoreItem xmlns:ds="http://schemas.openxmlformats.org/officeDocument/2006/customXml" ds:itemID="{1666F4C2-68F5-4840-A44A-1A646C0925A1}">
  <ds:schemaRefs/>
</ds:datastoreItem>
</file>

<file path=customXml/itemProps26.xml><?xml version="1.0" encoding="utf-8"?>
<ds:datastoreItem xmlns:ds="http://schemas.openxmlformats.org/officeDocument/2006/customXml" ds:itemID="{D8097D0C-BE3E-4AEC-9593-65CFCCB19297}">
  <ds:schemaRefs/>
</ds:datastoreItem>
</file>

<file path=customXml/itemProps27.xml><?xml version="1.0" encoding="utf-8"?>
<ds:datastoreItem xmlns:ds="http://schemas.openxmlformats.org/officeDocument/2006/customXml" ds:itemID="{17E2436E-C9A9-41F0-BD4E-B0231726090B}">
  <ds:schemaRefs/>
</ds:datastoreItem>
</file>

<file path=customXml/itemProps28.xml><?xml version="1.0" encoding="utf-8"?>
<ds:datastoreItem xmlns:ds="http://schemas.openxmlformats.org/officeDocument/2006/customXml" ds:itemID="{F0D32D62-F16D-41E9-A11D-FC8705C261B2}">
  <ds:schemaRefs/>
</ds:datastoreItem>
</file>

<file path=customXml/itemProps3.xml><?xml version="1.0" encoding="utf-8"?>
<ds:datastoreItem xmlns:ds="http://schemas.openxmlformats.org/officeDocument/2006/customXml" ds:itemID="{127E6BAF-936F-4264-ABFD-08FF377322FF}">
  <ds:schemaRefs/>
</ds:datastoreItem>
</file>

<file path=customXml/itemProps4.xml><?xml version="1.0" encoding="utf-8"?>
<ds:datastoreItem xmlns:ds="http://schemas.openxmlformats.org/officeDocument/2006/customXml" ds:itemID="{7E35FEDB-1F0E-4D67-A313-4AC59C26FF29}">
  <ds:schemaRefs/>
</ds:datastoreItem>
</file>

<file path=customXml/itemProps5.xml><?xml version="1.0" encoding="utf-8"?>
<ds:datastoreItem xmlns:ds="http://schemas.openxmlformats.org/officeDocument/2006/customXml" ds:itemID="{B27F640E-84DF-4F97-BC70-D045F1E6594F}">
  <ds:schemaRefs/>
</ds:datastoreItem>
</file>

<file path=customXml/itemProps6.xml><?xml version="1.0" encoding="utf-8"?>
<ds:datastoreItem xmlns:ds="http://schemas.openxmlformats.org/officeDocument/2006/customXml" ds:itemID="{1581BFFB-B4CE-47A8-BE77-DC1339B1E5A7}">
  <ds:schemaRefs/>
</ds:datastoreItem>
</file>

<file path=customXml/itemProps7.xml><?xml version="1.0" encoding="utf-8"?>
<ds:datastoreItem xmlns:ds="http://schemas.openxmlformats.org/officeDocument/2006/customXml" ds:itemID="{ACF78F0D-713B-46D3-8FAD-6E70E92EC862}">
  <ds:schemaRefs/>
</ds:datastoreItem>
</file>

<file path=customXml/itemProps8.xml><?xml version="1.0" encoding="utf-8"?>
<ds:datastoreItem xmlns:ds="http://schemas.openxmlformats.org/officeDocument/2006/customXml" ds:itemID="{5BC22A60-C0AD-4D52-8959-760F0772AFDD}">
  <ds:schemaRefs/>
</ds:datastoreItem>
</file>

<file path=customXml/itemProps9.xml><?xml version="1.0" encoding="utf-8"?>
<ds:datastoreItem xmlns:ds="http://schemas.openxmlformats.org/officeDocument/2006/customXml" ds:itemID="{D9FE249F-833E-4CF0-BECB-552D01D7DC9E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SIM_PPT_2007_16x9_DEU_V2_0_0_BASIC.pptx</Template>
  <TotalTime>0</TotalTime>
  <Words>591</Words>
  <Application>Microsoft Office PowerPoint</Application>
  <PresentationFormat>Personalizados</PresentationFormat>
  <Paragraphs>113</Paragraphs>
  <Slides>16</Slides>
  <Notes>12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16</vt:i4>
      </vt:variant>
    </vt:vector>
  </HeadingPairs>
  <TitlesOfParts>
    <vt:vector size="18" baseType="lpstr">
      <vt:lpstr>Siemens 2013 – 16:9</vt:lpstr>
      <vt:lpstr>think-cell Slide</vt:lpstr>
      <vt:lpstr>Teamplay Connect, compare, collaborate.</vt:lpstr>
      <vt:lpstr>Three ways how big data can transform healthcare1,2</vt:lpstr>
      <vt:lpstr>Siemens users in Portugal are creating big data</vt:lpstr>
      <vt:lpstr>There's is more than just images Tremendous amount of information is not utilized today</vt:lpstr>
      <vt:lpstr>Precious data “behind” the images Using this data to create benefits for our customers</vt:lpstr>
      <vt:lpstr>   teamplay Connect, compare, collaborate.</vt:lpstr>
      <vt:lpstr>teamplay Connect, compare, collaborate.</vt:lpstr>
      <vt:lpstr>teamplay is a cloud-based solution</vt:lpstr>
      <vt:lpstr>Data privacy and data security teamplay targets to be HIPAA &amp; EuroPriSe compliant</vt:lpstr>
      <vt:lpstr>teamplay concept</vt:lpstr>
      <vt:lpstr>Multi-vendor capabilities will lower operational costs</vt:lpstr>
      <vt:lpstr>How teamplay tackles the department manager's challenges</vt:lpstr>
      <vt:lpstr>How teamplay tackles the department manager's challenges</vt:lpstr>
      <vt:lpstr>How teamplay tackles the radiologist's challenges</vt:lpstr>
      <vt:lpstr>How teamplay tackles the radiologist's challenges</vt:lpstr>
      <vt:lpstr>teamplay</vt:lpstr>
    </vt:vector>
  </TitlesOfParts>
  <Company>SIEMENS AG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Siemens Corporate Design PowerPoint-Templates – Healthcare</dc:title>
  <dc:creator>Zeichen und Zeit</dc:creator>
  <cp:lastModifiedBy>sgoncalves</cp:lastModifiedBy>
  <cp:revision>462</cp:revision>
  <cp:lastPrinted>2014-10-29T10:34:47Z</cp:lastPrinted>
  <dcterms:created xsi:type="dcterms:W3CDTF">2006-04-07T10:01:45Z</dcterms:created>
  <dcterms:modified xsi:type="dcterms:W3CDTF">2015-09-11T10:59:56Z</dcterms:modified>
  <dc:language>English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Release date">
    <vt:lpwstr>March 2013</vt:lpwstr>
  </property>
  <property fmtid="{D5CDD505-2E9C-101B-9397-08002B2CF9AE}" pid="4" name="Office version">
    <vt:lpwstr>2007/2010</vt:lpwstr>
  </property>
  <property fmtid="{D5CDD505-2E9C-101B-9397-08002B2CF9AE}" pid="5" name="Release version">
    <vt:lpwstr>2.0.0</vt:lpwstr>
  </property>
  <property fmtid="{D5CDD505-2E9C-101B-9397-08002B2CF9AE}" pid="6" name="ContentTypeId">
    <vt:lpwstr>0x01010060B57A98F564774C9D972FDC42BE58F3</vt:lpwstr>
  </property>
  <property fmtid="{D5CDD505-2E9C-101B-9397-08002B2CF9AE}" pid="7" name="Organization">
    <vt:lpwstr>H IM SY MK</vt:lpwstr>
  </property>
  <property fmtid="{D5CDD505-2E9C-101B-9397-08002B2CF9AE}" pid="8" name="_AdHocReviewCycleID">
    <vt:i4>-885647757</vt:i4>
  </property>
  <property fmtid="{D5CDD505-2E9C-101B-9397-08002B2CF9AE}" pid="9" name="_NewReviewCycle">
    <vt:lpwstr/>
  </property>
  <property fmtid="{D5CDD505-2E9C-101B-9397-08002B2CF9AE}" pid="10" name="_EmailSubject">
    <vt:lpwstr>UCLA Slides teamplay</vt:lpwstr>
  </property>
  <property fmtid="{D5CDD505-2E9C-101B-9397-08002B2CF9AE}" pid="11" name="_AuthorEmail">
    <vt:lpwstr>Joerg.Aumueller@siemens.com</vt:lpwstr>
  </property>
  <property fmtid="{D5CDD505-2E9C-101B-9397-08002B2CF9AE}" pid="12" name="_AuthorEmailDisplayName">
    <vt:lpwstr>Aumueller, Joerg</vt:lpwstr>
  </property>
</Properties>
</file>