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256" r:id="rId2"/>
    <p:sldId id="898" r:id="rId3"/>
    <p:sldId id="906" r:id="rId4"/>
    <p:sldId id="953" r:id="rId5"/>
    <p:sldId id="899" r:id="rId6"/>
    <p:sldId id="966" r:id="rId7"/>
    <p:sldId id="976" r:id="rId8"/>
    <p:sldId id="905" r:id="rId9"/>
    <p:sldId id="955" r:id="rId10"/>
    <p:sldId id="978" r:id="rId11"/>
    <p:sldId id="958" r:id="rId12"/>
    <p:sldId id="959" r:id="rId13"/>
    <p:sldId id="960" r:id="rId14"/>
    <p:sldId id="971" r:id="rId15"/>
    <p:sldId id="979" r:id="rId16"/>
    <p:sldId id="1150" r:id="rId17"/>
    <p:sldId id="974" r:id="rId18"/>
    <p:sldId id="980" r:id="rId19"/>
    <p:sldId id="911" r:id="rId20"/>
    <p:sldId id="1148" r:id="rId21"/>
    <p:sldId id="1145" r:id="rId22"/>
    <p:sldId id="1106" r:id="rId23"/>
    <p:sldId id="1059" r:id="rId24"/>
    <p:sldId id="983" r:id="rId25"/>
    <p:sldId id="910" r:id="rId26"/>
    <p:sldId id="1001" r:id="rId27"/>
    <p:sldId id="938" r:id="rId28"/>
    <p:sldId id="989" r:id="rId29"/>
    <p:sldId id="1149" r:id="rId30"/>
    <p:sldId id="1123" r:id="rId31"/>
    <p:sldId id="1002" r:id="rId32"/>
    <p:sldId id="1017" r:id="rId33"/>
    <p:sldId id="1016" r:id="rId34"/>
    <p:sldId id="1010" r:id="rId35"/>
    <p:sldId id="1012" r:id="rId36"/>
    <p:sldId id="1014" r:id="rId37"/>
    <p:sldId id="1143" r:id="rId38"/>
    <p:sldId id="1144" r:id="rId39"/>
    <p:sldId id="1128" r:id="rId40"/>
    <p:sldId id="1003" r:id="rId41"/>
    <p:sldId id="1124" r:id="rId42"/>
    <p:sldId id="913" r:id="rId43"/>
    <p:sldId id="1045" r:id="rId44"/>
    <p:sldId id="1051" r:id="rId45"/>
    <p:sldId id="1084" r:id="rId46"/>
    <p:sldId id="1085" r:id="rId47"/>
    <p:sldId id="1086" r:id="rId48"/>
    <p:sldId id="1087" r:id="rId49"/>
    <p:sldId id="1088" r:id="rId50"/>
    <p:sldId id="1089" r:id="rId51"/>
    <p:sldId id="1090" r:id="rId52"/>
    <p:sldId id="1091" r:id="rId53"/>
    <p:sldId id="1092" r:id="rId54"/>
    <p:sldId id="1151" r:id="rId55"/>
    <p:sldId id="1152" r:id="rId56"/>
    <p:sldId id="1113" r:id="rId57"/>
    <p:sldId id="1114" r:id="rId58"/>
    <p:sldId id="1116" r:id="rId59"/>
    <p:sldId id="1117" r:id="rId60"/>
    <p:sldId id="1118" r:id="rId61"/>
    <p:sldId id="964" r:id="rId62"/>
    <p:sldId id="961" r:id="rId63"/>
    <p:sldId id="1115" r:id="rId64"/>
    <p:sldId id="1047" r:id="rId65"/>
    <p:sldId id="1119" r:id="rId66"/>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0000"/>
    <a:srgbClr val="33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60" autoAdjust="0"/>
    <p:restoredTop sz="74473" autoAdjust="0"/>
  </p:normalViewPr>
  <p:slideViewPr>
    <p:cSldViewPr>
      <p:cViewPr varScale="1">
        <p:scale>
          <a:sx n="54" d="100"/>
          <a:sy n="54" d="100"/>
        </p:scale>
        <p:origin x="-199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202"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mep01\nhs-rpr\RPInternalStuff\Staff%20Directories\ALP\Conferences,%20courses%20and%20seminars\2015\2015%20Justificacao%20IPOFG%20Lisbon\Tables%20with%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ep01\nhs-rpr\RPInternalStuff\Staff%20Directories\ALP\Conferences,%20courses%20and%20seminars\2015\2015%20Justificacao%20IPOFG%20Lisbon\Tables%20with%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ep01\nhs-rpr\RPInternalStuff\Staff%20Directories\ALP\Conferences,%20courses%20and%20seminars\2015\2015%20Justificacao%20IPOFG%20Lisbon\Tables%20with%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ep01\nhs-rpr\RPInternalStuff\Staff%20Directories\ALP\Conferences,%20courses%20and%20seminars\2015\2015%20Justificacao%20IPOFG%20Lisbon\Tables%20with%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ep01\nhs-rpr\RPInternalStuff\Staff%20Directories\ALP\Conferences,%20courses%20and%20seminars\2015\2015%20Justificacao%20IPOFG%20Lisbon\Tables%20with%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ep01\nhs-rpr\RPInternalStuff\Staff%20Directories\ALP\Conferences,%20courses%20and%20seminars\2015\2015%20Justificacao%20IPOFG%20Lisbon\Tables%20with%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mep01\nhs-rpr\RPInternalStuff\Staff%20Directories\ALP\In%20progress\Skin%20doses%20-%20interventional2.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a:t>Extremity dose </a:t>
            </a:r>
          </a:p>
          <a:p>
            <a:pPr>
              <a:defRPr/>
            </a:pPr>
            <a:r>
              <a:rPr lang="en-GB" sz="1200"/>
              <a:t>(r</a:t>
            </a:r>
            <a:r>
              <a:rPr lang="en-GB" sz="1200" baseline="0"/>
              <a:t>ight finger)</a:t>
            </a:r>
            <a:endParaRPr lang="en-GB" sz="1200"/>
          </a:p>
        </c:rich>
      </c:tx>
      <c:layout>
        <c:manualLayout>
          <c:xMode val="edge"/>
          <c:yMode val="edge"/>
          <c:x val="0.28350411483117499"/>
          <c:y val="3.7037037037037021E-2"/>
        </c:manualLayout>
      </c:layout>
      <c:overlay val="1"/>
    </c:title>
    <c:autoTitleDeleted val="0"/>
    <c:plotArea>
      <c:layout>
        <c:manualLayout>
          <c:layoutTarget val="inner"/>
          <c:xMode val="edge"/>
          <c:yMode val="edge"/>
          <c:x val="0.151807609414677"/>
          <c:y val="0.19028944298629316"/>
          <c:w val="0.58766532232251523"/>
          <c:h val="0.65669364246135942"/>
        </c:manualLayout>
      </c:layout>
      <c:barChart>
        <c:barDir val="col"/>
        <c:grouping val="clustered"/>
        <c:varyColors val="0"/>
        <c:ser>
          <c:idx val="0"/>
          <c:order val="0"/>
          <c:tx>
            <c:strRef>
              <c:f>'Inter Card doses'!$B$30</c:f>
              <c:strCache>
                <c:ptCount val="1"/>
                <c:pt idx="0">
                  <c:v>Dr House</c:v>
                </c:pt>
              </c:strCache>
            </c:strRef>
          </c:tx>
          <c:invertIfNegative val="0"/>
          <c:cat>
            <c:numRef>
              <c:f>'Inter Card doses'!$C$29:$E$29</c:f>
              <c:numCache>
                <c:formatCode>mmm\-yy</c:formatCode>
                <c:ptCount val="3"/>
                <c:pt idx="0">
                  <c:v>41640</c:v>
                </c:pt>
                <c:pt idx="1">
                  <c:v>41671</c:v>
                </c:pt>
                <c:pt idx="2">
                  <c:v>41699</c:v>
                </c:pt>
              </c:numCache>
            </c:numRef>
          </c:cat>
          <c:val>
            <c:numRef>
              <c:f>'Inter Card doses'!$C$30:$E$30</c:f>
              <c:numCache>
                <c:formatCode>General</c:formatCode>
                <c:ptCount val="3"/>
                <c:pt idx="0">
                  <c:v>2.4</c:v>
                </c:pt>
                <c:pt idx="1">
                  <c:v>1.8</c:v>
                </c:pt>
                <c:pt idx="2">
                  <c:v>2.2999999999999998</c:v>
                </c:pt>
              </c:numCache>
            </c:numRef>
          </c:val>
        </c:ser>
        <c:ser>
          <c:idx val="1"/>
          <c:order val="1"/>
          <c:tx>
            <c:strRef>
              <c:f>'Inter Card doses'!$B$31</c:f>
              <c:strCache>
                <c:ptCount val="1"/>
                <c:pt idx="0">
                  <c:v>Dr Grey</c:v>
                </c:pt>
              </c:strCache>
            </c:strRef>
          </c:tx>
          <c:invertIfNegative val="0"/>
          <c:cat>
            <c:numRef>
              <c:f>'Inter Card doses'!$C$29:$E$29</c:f>
              <c:numCache>
                <c:formatCode>mmm\-yy</c:formatCode>
                <c:ptCount val="3"/>
                <c:pt idx="0">
                  <c:v>41640</c:v>
                </c:pt>
                <c:pt idx="1">
                  <c:v>41671</c:v>
                </c:pt>
                <c:pt idx="2">
                  <c:v>41699</c:v>
                </c:pt>
              </c:numCache>
            </c:numRef>
          </c:cat>
          <c:val>
            <c:numRef>
              <c:f>'Inter Card doses'!$C$31:$E$31</c:f>
              <c:numCache>
                <c:formatCode>General</c:formatCode>
                <c:ptCount val="3"/>
                <c:pt idx="0">
                  <c:v>3.6</c:v>
                </c:pt>
                <c:pt idx="1">
                  <c:v>2.2000000000000002</c:v>
                </c:pt>
                <c:pt idx="2">
                  <c:v>1.9</c:v>
                </c:pt>
              </c:numCache>
            </c:numRef>
          </c:val>
        </c:ser>
        <c:ser>
          <c:idx val="2"/>
          <c:order val="2"/>
          <c:tx>
            <c:strRef>
              <c:f>'Inter Card doses'!$B$32</c:f>
              <c:strCache>
                <c:ptCount val="1"/>
                <c:pt idx="0">
                  <c:v>Dr Doolitle</c:v>
                </c:pt>
              </c:strCache>
            </c:strRef>
          </c:tx>
          <c:invertIfNegative val="0"/>
          <c:cat>
            <c:numRef>
              <c:f>'Inter Card doses'!$C$29:$E$29</c:f>
              <c:numCache>
                <c:formatCode>mmm\-yy</c:formatCode>
                <c:ptCount val="3"/>
                <c:pt idx="0">
                  <c:v>41640</c:v>
                </c:pt>
                <c:pt idx="1">
                  <c:v>41671</c:v>
                </c:pt>
                <c:pt idx="2">
                  <c:v>41699</c:v>
                </c:pt>
              </c:numCache>
            </c:numRef>
          </c:cat>
          <c:val>
            <c:numRef>
              <c:f>'Inter Card doses'!$C$32:$E$32</c:f>
              <c:numCache>
                <c:formatCode>General</c:formatCode>
                <c:ptCount val="3"/>
                <c:pt idx="0">
                  <c:v>6.4</c:v>
                </c:pt>
                <c:pt idx="1">
                  <c:v>5.3</c:v>
                </c:pt>
                <c:pt idx="2">
                  <c:v>11.3</c:v>
                </c:pt>
              </c:numCache>
            </c:numRef>
          </c:val>
        </c:ser>
        <c:ser>
          <c:idx val="3"/>
          <c:order val="3"/>
          <c:tx>
            <c:strRef>
              <c:f>'Inter Card doses'!$B$33</c:f>
              <c:strCache>
                <c:ptCount val="1"/>
                <c:pt idx="0">
                  <c:v>Dr Who</c:v>
                </c:pt>
              </c:strCache>
            </c:strRef>
          </c:tx>
          <c:invertIfNegative val="0"/>
          <c:cat>
            <c:numRef>
              <c:f>'Inter Card doses'!$C$29:$E$29</c:f>
              <c:numCache>
                <c:formatCode>mmm\-yy</c:formatCode>
                <c:ptCount val="3"/>
                <c:pt idx="0">
                  <c:v>41640</c:v>
                </c:pt>
                <c:pt idx="1">
                  <c:v>41671</c:v>
                </c:pt>
                <c:pt idx="2">
                  <c:v>41699</c:v>
                </c:pt>
              </c:numCache>
            </c:numRef>
          </c:cat>
          <c:val>
            <c:numRef>
              <c:f>'Inter Card doses'!$C$33:$E$33</c:f>
              <c:numCache>
                <c:formatCode>General</c:formatCode>
                <c:ptCount val="3"/>
                <c:pt idx="0">
                  <c:v>1.1000000000000001</c:v>
                </c:pt>
                <c:pt idx="1">
                  <c:v>0.6000000000000002</c:v>
                </c:pt>
                <c:pt idx="2">
                  <c:v>1.1000000000000001</c:v>
                </c:pt>
              </c:numCache>
            </c:numRef>
          </c:val>
        </c:ser>
        <c:dLbls>
          <c:showLegendKey val="0"/>
          <c:showVal val="0"/>
          <c:showCatName val="0"/>
          <c:showSerName val="0"/>
          <c:showPercent val="0"/>
          <c:showBubbleSize val="0"/>
        </c:dLbls>
        <c:gapWidth val="150"/>
        <c:axId val="68700800"/>
        <c:axId val="68710784"/>
      </c:barChart>
      <c:dateAx>
        <c:axId val="68700800"/>
        <c:scaling>
          <c:orientation val="minMax"/>
        </c:scaling>
        <c:delete val="0"/>
        <c:axPos val="b"/>
        <c:numFmt formatCode="mmm\-yy" sourceLinked="1"/>
        <c:majorTickMark val="out"/>
        <c:minorTickMark val="none"/>
        <c:tickLblPos val="nextTo"/>
        <c:txPr>
          <a:bodyPr/>
          <a:lstStyle/>
          <a:p>
            <a:pPr>
              <a:defRPr sz="1100"/>
            </a:pPr>
            <a:endParaRPr lang="pt-PT"/>
          </a:p>
        </c:txPr>
        <c:crossAx val="68710784"/>
        <c:crosses val="autoZero"/>
        <c:auto val="1"/>
        <c:lblOffset val="100"/>
        <c:baseTimeUnit val="months"/>
      </c:dateAx>
      <c:valAx>
        <c:axId val="68710784"/>
        <c:scaling>
          <c:orientation val="minMax"/>
          <c:max val="12"/>
        </c:scaling>
        <c:delete val="0"/>
        <c:axPos val="l"/>
        <c:majorGridlines>
          <c:spPr>
            <a:ln>
              <a:solidFill>
                <a:schemeClr val="bg1">
                  <a:lumMod val="75000"/>
                </a:schemeClr>
              </a:solidFill>
            </a:ln>
          </c:spPr>
        </c:majorGridlines>
        <c:title>
          <c:tx>
            <c:rich>
              <a:bodyPr rot="-5400000" vert="horz"/>
              <a:lstStyle/>
              <a:p>
                <a:pPr>
                  <a:defRPr sz="1100" b="0"/>
                </a:pPr>
                <a:r>
                  <a:rPr lang="en-GB" sz="1100" b="0"/>
                  <a:t>Dose Hp(0.07)  (mSv)</a:t>
                </a:r>
              </a:p>
            </c:rich>
          </c:tx>
          <c:layout>
            <c:manualLayout>
              <c:xMode val="edge"/>
              <c:yMode val="edge"/>
              <c:x val="1.1334883952514108E-2"/>
              <c:y val="0.24319626713327505"/>
            </c:manualLayout>
          </c:layout>
          <c:overlay val="0"/>
        </c:title>
        <c:numFmt formatCode="General" sourceLinked="1"/>
        <c:majorTickMark val="out"/>
        <c:minorTickMark val="none"/>
        <c:tickLblPos val="nextTo"/>
        <c:crossAx val="68700800"/>
        <c:crosses val="autoZero"/>
        <c:crossBetween val="between"/>
      </c:valAx>
    </c:plotArea>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a:t>Chest</a:t>
            </a:r>
            <a:r>
              <a:rPr lang="en-GB" sz="1200" baseline="0"/>
              <a:t> dose </a:t>
            </a:r>
          </a:p>
          <a:p>
            <a:pPr>
              <a:defRPr/>
            </a:pPr>
            <a:r>
              <a:rPr lang="en-GB" sz="1200" baseline="0"/>
              <a:t>(underneath the lead apron) </a:t>
            </a:r>
            <a:endParaRPr lang="en-GB" sz="1200"/>
          </a:p>
        </c:rich>
      </c:tx>
      <c:layout>
        <c:manualLayout>
          <c:xMode val="edge"/>
          <c:yMode val="edge"/>
          <c:x val="0.14980944455113815"/>
          <c:y val="2.3148148148148098E-2"/>
        </c:manualLayout>
      </c:layout>
      <c:overlay val="1"/>
    </c:title>
    <c:autoTitleDeleted val="0"/>
    <c:plotArea>
      <c:layout>
        <c:manualLayout>
          <c:layoutTarget val="inner"/>
          <c:xMode val="edge"/>
          <c:yMode val="edge"/>
          <c:x val="0.151807609414677"/>
          <c:y val="0.19028944298629311"/>
          <c:w val="0.587665322322515"/>
          <c:h val="0.65669364246135942"/>
        </c:manualLayout>
      </c:layout>
      <c:barChart>
        <c:barDir val="col"/>
        <c:grouping val="clustered"/>
        <c:varyColors val="0"/>
        <c:ser>
          <c:idx val="0"/>
          <c:order val="0"/>
          <c:tx>
            <c:strRef>
              <c:f>'Inter Card doses'!$B$44</c:f>
              <c:strCache>
                <c:ptCount val="1"/>
                <c:pt idx="0">
                  <c:v>Dr House</c:v>
                </c:pt>
              </c:strCache>
            </c:strRef>
          </c:tx>
          <c:invertIfNegative val="0"/>
          <c:cat>
            <c:numRef>
              <c:f>'Inter Card doses'!$C$29:$E$29</c:f>
              <c:numCache>
                <c:formatCode>mmm\-yy</c:formatCode>
                <c:ptCount val="3"/>
                <c:pt idx="0">
                  <c:v>41640</c:v>
                </c:pt>
                <c:pt idx="1">
                  <c:v>41671</c:v>
                </c:pt>
                <c:pt idx="2">
                  <c:v>41699</c:v>
                </c:pt>
              </c:numCache>
            </c:numRef>
          </c:cat>
          <c:val>
            <c:numRef>
              <c:f>'Inter Card doses'!$C$44:$E$44</c:f>
              <c:numCache>
                <c:formatCode>General</c:formatCode>
                <c:ptCount val="3"/>
                <c:pt idx="0">
                  <c:v>0</c:v>
                </c:pt>
                <c:pt idx="1">
                  <c:v>0</c:v>
                </c:pt>
                <c:pt idx="2">
                  <c:v>0</c:v>
                </c:pt>
              </c:numCache>
            </c:numRef>
          </c:val>
        </c:ser>
        <c:ser>
          <c:idx val="1"/>
          <c:order val="1"/>
          <c:tx>
            <c:strRef>
              <c:f>'Inter Card doses'!$B$45</c:f>
              <c:strCache>
                <c:ptCount val="1"/>
                <c:pt idx="0">
                  <c:v>Dr Grey</c:v>
                </c:pt>
              </c:strCache>
            </c:strRef>
          </c:tx>
          <c:invertIfNegative val="0"/>
          <c:cat>
            <c:numRef>
              <c:f>'Inter Card doses'!$C$29:$E$29</c:f>
              <c:numCache>
                <c:formatCode>mmm\-yy</c:formatCode>
                <c:ptCount val="3"/>
                <c:pt idx="0">
                  <c:v>41640</c:v>
                </c:pt>
                <c:pt idx="1">
                  <c:v>41671</c:v>
                </c:pt>
                <c:pt idx="2">
                  <c:v>41699</c:v>
                </c:pt>
              </c:numCache>
            </c:numRef>
          </c:cat>
          <c:val>
            <c:numRef>
              <c:f>'Inter Card doses'!$C$45:$E$45</c:f>
              <c:numCache>
                <c:formatCode>General</c:formatCode>
                <c:ptCount val="3"/>
                <c:pt idx="0">
                  <c:v>0.2</c:v>
                </c:pt>
                <c:pt idx="1">
                  <c:v>1.0000000000000004E-2</c:v>
                </c:pt>
                <c:pt idx="2">
                  <c:v>0</c:v>
                </c:pt>
              </c:numCache>
            </c:numRef>
          </c:val>
        </c:ser>
        <c:ser>
          <c:idx val="2"/>
          <c:order val="2"/>
          <c:tx>
            <c:strRef>
              <c:f>'Inter Card doses'!$B$46</c:f>
              <c:strCache>
                <c:ptCount val="1"/>
                <c:pt idx="0">
                  <c:v>Dr Doolitle</c:v>
                </c:pt>
              </c:strCache>
            </c:strRef>
          </c:tx>
          <c:invertIfNegative val="0"/>
          <c:cat>
            <c:numRef>
              <c:f>'Inter Card doses'!$C$29:$E$29</c:f>
              <c:numCache>
                <c:formatCode>mmm\-yy</c:formatCode>
                <c:ptCount val="3"/>
                <c:pt idx="0">
                  <c:v>41640</c:v>
                </c:pt>
                <c:pt idx="1">
                  <c:v>41671</c:v>
                </c:pt>
                <c:pt idx="2">
                  <c:v>41699</c:v>
                </c:pt>
              </c:numCache>
            </c:numRef>
          </c:cat>
          <c:val>
            <c:numRef>
              <c:f>'Inter Card doses'!$C$46:$E$46</c:f>
              <c:numCache>
                <c:formatCode>General</c:formatCode>
                <c:ptCount val="3"/>
                <c:pt idx="0">
                  <c:v>0</c:v>
                </c:pt>
                <c:pt idx="1">
                  <c:v>0</c:v>
                </c:pt>
                <c:pt idx="2">
                  <c:v>0</c:v>
                </c:pt>
              </c:numCache>
            </c:numRef>
          </c:val>
        </c:ser>
        <c:ser>
          <c:idx val="3"/>
          <c:order val="3"/>
          <c:tx>
            <c:strRef>
              <c:f>'Inter Card doses'!$B$47</c:f>
              <c:strCache>
                <c:ptCount val="1"/>
                <c:pt idx="0">
                  <c:v>Dr Who</c:v>
                </c:pt>
              </c:strCache>
            </c:strRef>
          </c:tx>
          <c:invertIfNegative val="0"/>
          <c:cat>
            <c:numRef>
              <c:f>'Inter Card doses'!$C$29:$E$29</c:f>
              <c:numCache>
                <c:formatCode>mmm\-yy</c:formatCode>
                <c:ptCount val="3"/>
                <c:pt idx="0">
                  <c:v>41640</c:v>
                </c:pt>
                <c:pt idx="1">
                  <c:v>41671</c:v>
                </c:pt>
                <c:pt idx="2">
                  <c:v>41699</c:v>
                </c:pt>
              </c:numCache>
            </c:numRef>
          </c:cat>
          <c:val>
            <c:numRef>
              <c:f>'Inter Card doses'!$C$47:$E$47</c:f>
              <c:numCache>
                <c:formatCode>General</c:formatCode>
                <c:ptCount val="3"/>
                <c:pt idx="0">
                  <c:v>0</c:v>
                </c:pt>
                <c:pt idx="1">
                  <c:v>0</c:v>
                </c:pt>
                <c:pt idx="2">
                  <c:v>0</c:v>
                </c:pt>
              </c:numCache>
            </c:numRef>
          </c:val>
        </c:ser>
        <c:dLbls>
          <c:showLegendKey val="0"/>
          <c:showVal val="0"/>
          <c:showCatName val="0"/>
          <c:showSerName val="0"/>
          <c:showPercent val="0"/>
          <c:showBubbleSize val="0"/>
        </c:dLbls>
        <c:gapWidth val="150"/>
        <c:axId val="69506176"/>
        <c:axId val="69507712"/>
      </c:barChart>
      <c:dateAx>
        <c:axId val="69506176"/>
        <c:scaling>
          <c:orientation val="minMax"/>
        </c:scaling>
        <c:delete val="0"/>
        <c:axPos val="b"/>
        <c:numFmt formatCode="mmm\-yy" sourceLinked="1"/>
        <c:majorTickMark val="out"/>
        <c:minorTickMark val="none"/>
        <c:tickLblPos val="nextTo"/>
        <c:txPr>
          <a:bodyPr/>
          <a:lstStyle/>
          <a:p>
            <a:pPr>
              <a:defRPr sz="1100"/>
            </a:pPr>
            <a:endParaRPr lang="pt-PT"/>
          </a:p>
        </c:txPr>
        <c:crossAx val="69507712"/>
        <c:crosses val="autoZero"/>
        <c:auto val="1"/>
        <c:lblOffset val="100"/>
        <c:baseTimeUnit val="months"/>
      </c:dateAx>
      <c:valAx>
        <c:axId val="69507712"/>
        <c:scaling>
          <c:orientation val="minMax"/>
          <c:max val="5"/>
        </c:scaling>
        <c:delete val="0"/>
        <c:axPos val="l"/>
        <c:majorGridlines>
          <c:spPr>
            <a:ln>
              <a:solidFill>
                <a:schemeClr val="bg1">
                  <a:lumMod val="75000"/>
                </a:schemeClr>
              </a:solidFill>
            </a:ln>
          </c:spPr>
        </c:majorGridlines>
        <c:title>
          <c:tx>
            <c:rich>
              <a:bodyPr rot="-5400000" vert="horz"/>
              <a:lstStyle/>
              <a:p>
                <a:pPr>
                  <a:defRPr sz="1100" b="0"/>
                </a:pPr>
                <a:r>
                  <a:rPr lang="en-GB" sz="1100" b="0"/>
                  <a:t>Dose Hp(10)  (mSv)</a:t>
                </a:r>
              </a:p>
            </c:rich>
          </c:tx>
          <c:layout>
            <c:manualLayout>
              <c:xMode val="edge"/>
              <c:yMode val="edge"/>
              <c:x val="1.1334883952514106E-2"/>
              <c:y val="0.24319626713327505"/>
            </c:manualLayout>
          </c:layout>
          <c:overlay val="0"/>
        </c:title>
        <c:numFmt formatCode="General" sourceLinked="1"/>
        <c:majorTickMark val="out"/>
        <c:minorTickMark val="none"/>
        <c:tickLblPos val="nextTo"/>
        <c:crossAx val="69506176"/>
        <c:crosses val="autoZero"/>
        <c:crossBetween val="between"/>
        <c:majorUnit val="1"/>
      </c:valAx>
    </c:plotArea>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a:t>Colar</a:t>
            </a:r>
            <a:r>
              <a:rPr lang="en-GB" sz="1200" baseline="0"/>
              <a:t> dose</a:t>
            </a:r>
          </a:p>
          <a:p>
            <a:pPr>
              <a:defRPr/>
            </a:pPr>
            <a:r>
              <a:rPr lang="en-GB" sz="1200" baseline="0"/>
              <a:t>(outside colar shield)  </a:t>
            </a:r>
            <a:endParaRPr lang="en-GB" sz="1200"/>
          </a:p>
        </c:rich>
      </c:tx>
      <c:layout>
        <c:manualLayout>
          <c:xMode val="edge"/>
          <c:yMode val="edge"/>
          <c:x val="0.225690203358727"/>
          <c:y val="3.2407407407407406E-2"/>
        </c:manualLayout>
      </c:layout>
      <c:overlay val="1"/>
    </c:title>
    <c:autoTitleDeleted val="0"/>
    <c:plotArea>
      <c:layout>
        <c:manualLayout>
          <c:layoutTarget val="inner"/>
          <c:xMode val="edge"/>
          <c:yMode val="edge"/>
          <c:x val="0.151807609414677"/>
          <c:y val="0.19028944298629311"/>
          <c:w val="0.82967461259123443"/>
          <c:h val="0.65669364246135942"/>
        </c:manualLayout>
      </c:layout>
      <c:barChart>
        <c:barDir val="col"/>
        <c:grouping val="clustered"/>
        <c:varyColors val="0"/>
        <c:ser>
          <c:idx val="0"/>
          <c:order val="0"/>
          <c:tx>
            <c:strRef>
              <c:f>'Inter Card doses'!$B$37</c:f>
              <c:strCache>
                <c:ptCount val="1"/>
                <c:pt idx="0">
                  <c:v>DR House</c:v>
                </c:pt>
              </c:strCache>
            </c:strRef>
          </c:tx>
          <c:invertIfNegative val="0"/>
          <c:cat>
            <c:numRef>
              <c:f>'Inter Card doses'!$C$29:$E$29</c:f>
              <c:numCache>
                <c:formatCode>mmm\-yy</c:formatCode>
                <c:ptCount val="3"/>
                <c:pt idx="0">
                  <c:v>41640</c:v>
                </c:pt>
                <c:pt idx="1">
                  <c:v>41671</c:v>
                </c:pt>
                <c:pt idx="2">
                  <c:v>41699</c:v>
                </c:pt>
              </c:numCache>
            </c:numRef>
          </c:cat>
          <c:val>
            <c:numRef>
              <c:f>'Inter Card doses'!$C$37:$E$37</c:f>
              <c:numCache>
                <c:formatCode>General</c:formatCode>
                <c:ptCount val="3"/>
                <c:pt idx="0">
                  <c:v>0</c:v>
                </c:pt>
                <c:pt idx="1">
                  <c:v>0</c:v>
                </c:pt>
                <c:pt idx="2">
                  <c:v>0.16</c:v>
                </c:pt>
              </c:numCache>
            </c:numRef>
          </c:val>
        </c:ser>
        <c:ser>
          <c:idx val="1"/>
          <c:order val="1"/>
          <c:tx>
            <c:strRef>
              <c:f>'Inter Card doses'!$B$38</c:f>
              <c:strCache>
                <c:ptCount val="1"/>
                <c:pt idx="0">
                  <c:v>Dr Grey</c:v>
                </c:pt>
              </c:strCache>
            </c:strRef>
          </c:tx>
          <c:invertIfNegative val="0"/>
          <c:cat>
            <c:numRef>
              <c:f>'Inter Card doses'!$C$29:$E$29</c:f>
              <c:numCache>
                <c:formatCode>mmm\-yy</c:formatCode>
                <c:ptCount val="3"/>
                <c:pt idx="0">
                  <c:v>41640</c:v>
                </c:pt>
                <c:pt idx="1">
                  <c:v>41671</c:v>
                </c:pt>
                <c:pt idx="2">
                  <c:v>41699</c:v>
                </c:pt>
              </c:numCache>
            </c:numRef>
          </c:cat>
          <c:val>
            <c:numRef>
              <c:f>'Inter Card doses'!$C$38:$E$38</c:f>
              <c:numCache>
                <c:formatCode>General</c:formatCode>
                <c:ptCount val="3"/>
                <c:pt idx="0">
                  <c:v>9.0000000000000024E-2</c:v>
                </c:pt>
                <c:pt idx="1">
                  <c:v>0.16</c:v>
                </c:pt>
                <c:pt idx="2">
                  <c:v>0</c:v>
                </c:pt>
              </c:numCache>
            </c:numRef>
          </c:val>
        </c:ser>
        <c:ser>
          <c:idx val="2"/>
          <c:order val="2"/>
          <c:tx>
            <c:strRef>
              <c:f>'Inter Card doses'!$B$39</c:f>
              <c:strCache>
                <c:ptCount val="1"/>
                <c:pt idx="0">
                  <c:v>Dr Who</c:v>
                </c:pt>
              </c:strCache>
            </c:strRef>
          </c:tx>
          <c:invertIfNegative val="0"/>
          <c:cat>
            <c:numRef>
              <c:f>'Inter Card doses'!$C$29:$E$29</c:f>
              <c:numCache>
                <c:formatCode>mmm\-yy</c:formatCode>
                <c:ptCount val="3"/>
                <c:pt idx="0">
                  <c:v>41640</c:v>
                </c:pt>
                <c:pt idx="1">
                  <c:v>41671</c:v>
                </c:pt>
                <c:pt idx="2">
                  <c:v>41699</c:v>
                </c:pt>
              </c:numCache>
            </c:numRef>
          </c:cat>
          <c:val>
            <c:numRef>
              <c:f>'Inter Card doses'!$C$39:$E$39</c:f>
              <c:numCache>
                <c:formatCode>General</c:formatCode>
                <c:ptCount val="3"/>
                <c:pt idx="0">
                  <c:v>7.0000000000000021E-2</c:v>
                </c:pt>
                <c:pt idx="1">
                  <c:v>0</c:v>
                </c:pt>
                <c:pt idx="2">
                  <c:v>0</c:v>
                </c:pt>
              </c:numCache>
            </c:numRef>
          </c:val>
        </c:ser>
        <c:ser>
          <c:idx val="3"/>
          <c:order val="3"/>
          <c:tx>
            <c:strRef>
              <c:f>'Inter Card doses'!$B$40</c:f>
              <c:strCache>
                <c:ptCount val="1"/>
                <c:pt idx="0">
                  <c:v>Dr Doolitle</c:v>
                </c:pt>
              </c:strCache>
            </c:strRef>
          </c:tx>
          <c:invertIfNegative val="0"/>
          <c:cat>
            <c:numRef>
              <c:f>'Inter Card doses'!$C$29:$E$29</c:f>
              <c:numCache>
                <c:formatCode>mmm\-yy</c:formatCode>
                <c:ptCount val="3"/>
                <c:pt idx="0">
                  <c:v>41640</c:v>
                </c:pt>
                <c:pt idx="1">
                  <c:v>41671</c:v>
                </c:pt>
                <c:pt idx="2">
                  <c:v>41699</c:v>
                </c:pt>
              </c:numCache>
            </c:numRef>
          </c:cat>
          <c:val>
            <c:numRef>
              <c:f>'Inter Card doses'!$C$40:$E$40</c:f>
              <c:numCache>
                <c:formatCode>General</c:formatCode>
                <c:ptCount val="3"/>
                <c:pt idx="0">
                  <c:v>1.4</c:v>
                </c:pt>
                <c:pt idx="1">
                  <c:v>0.70000000000000018</c:v>
                </c:pt>
                <c:pt idx="2">
                  <c:v>1.6900000000000004</c:v>
                </c:pt>
              </c:numCache>
            </c:numRef>
          </c:val>
        </c:ser>
        <c:dLbls>
          <c:showLegendKey val="0"/>
          <c:showVal val="0"/>
          <c:showCatName val="0"/>
          <c:showSerName val="0"/>
          <c:showPercent val="0"/>
          <c:showBubbleSize val="0"/>
        </c:dLbls>
        <c:gapWidth val="150"/>
        <c:axId val="73082368"/>
        <c:axId val="73083904"/>
      </c:barChart>
      <c:dateAx>
        <c:axId val="73082368"/>
        <c:scaling>
          <c:orientation val="minMax"/>
        </c:scaling>
        <c:delete val="0"/>
        <c:axPos val="b"/>
        <c:numFmt formatCode="mmm\-yy" sourceLinked="1"/>
        <c:majorTickMark val="out"/>
        <c:minorTickMark val="none"/>
        <c:tickLblPos val="nextTo"/>
        <c:txPr>
          <a:bodyPr/>
          <a:lstStyle/>
          <a:p>
            <a:pPr>
              <a:defRPr sz="1100"/>
            </a:pPr>
            <a:endParaRPr lang="pt-PT"/>
          </a:p>
        </c:txPr>
        <c:crossAx val="73083904"/>
        <c:crosses val="autoZero"/>
        <c:auto val="1"/>
        <c:lblOffset val="100"/>
        <c:baseTimeUnit val="months"/>
      </c:dateAx>
      <c:valAx>
        <c:axId val="73083904"/>
        <c:scaling>
          <c:orientation val="minMax"/>
          <c:max val="6"/>
        </c:scaling>
        <c:delete val="0"/>
        <c:axPos val="l"/>
        <c:majorGridlines>
          <c:spPr>
            <a:ln>
              <a:solidFill>
                <a:schemeClr val="bg1">
                  <a:lumMod val="75000"/>
                </a:schemeClr>
              </a:solidFill>
            </a:ln>
          </c:spPr>
        </c:majorGridlines>
        <c:title>
          <c:tx>
            <c:rich>
              <a:bodyPr rot="-5400000" vert="horz"/>
              <a:lstStyle/>
              <a:p>
                <a:pPr>
                  <a:defRPr sz="1100" b="0"/>
                </a:pPr>
                <a:r>
                  <a:rPr lang="en-GB" sz="1100" b="0"/>
                  <a:t>Dose Hp(10)  (mSv)</a:t>
                </a:r>
              </a:p>
            </c:rich>
          </c:tx>
          <c:layout>
            <c:manualLayout>
              <c:xMode val="edge"/>
              <c:yMode val="edge"/>
              <c:x val="1.1334883952514106E-2"/>
              <c:y val="0.24319626713327505"/>
            </c:manualLayout>
          </c:layout>
          <c:overlay val="0"/>
        </c:title>
        <c:numFmt formatCode="General" sourceLinked="1"/>
        <c:majorTickMark val="out"/>
        <c:minorTickMark val="none"/>
        <c:tickLblPos val="nextTo"/>
        <c:crossAx val="73082368"/>
        <c:crosses val="autoZero"/>
        <c:crossBetween val="between"/>
      </c:valAx>
    </c:plotArea>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pt-P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a:t>Extremity dose </a:t>
            </a:r>
          </a:p>
          <a:p>
            <a:pPr>
              <a:defRPr/>
            </a:pPr>
            <a:r>
              <a:rPr lang="en-GB" sz="1200"/>
              <a:t>(r</a:t>
            </a:r>
            <a:r>
              <a:rPr lang="en-GB" sz="1200" baseline="0"/>
              <a:t>ight finger)</a:t>
            </a:r>
            <a:endParaRPr lang="en-GB" sz="1200"/>
          </a:p>
        </c:rich>
      </c:tx>
      <c:layout>
        <c:manualLayout>
          <c:xMode val="edge"/>
          <c:yMode val="edge"/>
          <c:x val="0.28350411483117499"/>
          <c:y val="3.7037037037037014E-2"/>
        </c:manualLayout>
      </c:layout>
      <c:overlay val="1"/>
    </c:title>
    <c:autoTitleDeleted val="0"/>
    <c:plotArea>
      <c:layout>
        <c:manualLayout>
          <c:layoutTarget val="inner"/>
          <c:xMode val="edge"/>
          <c:yMode val="edge"/>
          <c:x val="0.151807609414677"/>
          <c:y val="0.19028944298629311"/>
          <c:w val="0.587665322322515"/>
          <c:h val="0.55947142023913721"/>
        </c:manualLayout>
      </c:layout>
      <c:barChart>
        <c:barDir val="col"/>
        <c:grouping val="clustered"/>
        <c:varyColors val="0"/>
        <c:ser>
          <c:idx val="0"/>
          <c:order val="0"/>
          <c:tx>
            <c:strRef>
              <c:f>'Inter Card doses'!$B$30</c:f>
              <c:strCache>
                <c:ptCount val="1"/>
                <c:pt idx="0">
                  <c:v>Dr House</c:v>
                </c:pt>
              </c:strCache>
            </c:strRef>
          </c:tx>
          <c:invertIfNegative val="0"/>
          <c:cat>
            <c:numRef>
              <c:f>'Inter Card doses'!$C$29:$G$29</c:f>
              <c:numCache>
                <c:formatCode>mmm\-yy</c:formatCode>
                <c:ptCount val="5"/>
                <c:pt idx="0">
                  <c:v>41640</c:v>
                </c:pt>
                <c:pt idx="1">
                  <c:v>41671</c:v>
                </c:pt>
                <c:pt idx="2">
                  <c:v>41699</c:v>
                </c:pt>
                <c:pt idx="3">
                  <c:v>41730</c:v>
                </c:pt>
                <c:pt idx="4">
                  <c:v>41760</c:v>
                </c:pt>
              </c:numCache>
            </c:numRef>
          </c:cat>
          <c:val>
            <c:numRef>
              <c:f>'Inter Card doses'!$C$30:$G$30</c:f>
              <c:numCache>
                <c:formatCode>General</c:formatCode>
                <c:ptCount val="5"/>
                <c:pt idx="0">
                  <c:v>2.4</c:v>
                </c:pt>
                <c:pt idx="1">
                  <c:v>1.8</c:v>
                </c:pt>
                <c:pt idx="2">
                  <c:v>2.2999999999999998</c:v>
                </c:pt>
                <c:pt idx="3">
                  <c:v>1.5</c:v>
                </c:pt>
                <c:pt idx="4">
                  <c:v>1.8</c:v>
                </c:pt>
              </c:numCache>
            </c:numRef>
          </c:val>
        </c:ser>
        <c:ser>
          <c:idx val="1"/>
          <c:order val="1"/>
          <c:tx>
            <c:strRef>
              <c:f>'Inter Card doses'!$B$31</c:f>
              <c:strCache>
                <c:ptCount val="1"/>
                <c:pt idx="0">
                  <c:v>Dr Grey</c:v>
                </c:pt>
              </c:strCache>
            </c:strRef>
          </c:tx>
          <c:invertIfNegative val="0"/>
          <c:cat>
            <c:numRef>
              <c:f>'Inter Card doses'!$C$29:$G$29</c:f>
              <c:numCache>
                <c:formatCode>mmm\-yy</c:formatCode>
                <c:ptCount val="5"/>
                <c:pt idx="0">
                  <c:v>41640</c:v>
                </c:pt>
                <c:pt idx="1">
                  <c:v>41671</c:v>
                </c:pt>
                <c:pt idx="2">
                  <c:v>41699</c:v>
                </c:pt>
                <c:pt idx="3">
                  <c:v>41730</c:v>
                </c:pt>
                <c:pt idx="4">
                  <c:v>41760</c:v>
                </c:pt>
              </c:numCache>
            </c:numRef>
          </c:cat>
          <c:val>
            <c:numRef>
              <c:f>'Inter Card doses'!$C$31:$G$31</c:f>
              <c:numCache>
                <c:formatCode>General</c:formatCode>
                <c:ptCount val="5"/>
                <c:pt idx="0">
                  <c:v>3.6</c:v>
                </c:pt>
                <c:pt idx="1">
                  <c:v>2.2000000000000002</c:v>
                </c:pt>
                <c:pt idx="2">
                  <c:v>1.9000000000000001</c:v>
                </c:pt>
                <c:pt idx="3">
                  <c:v>2.4</c:v>
                </c:pt>
                <c:pt idx="4">
                  <c:v>1.2</c:v>
                </c:pt>
              </c:numCache>
            </c:numRef>
          </c:val>
        </c:ser>
        <c:ser>
          <c:idx val="2"/>
          <c:order val="2"/>
          <c:tx>
            <c:strRef>
              <c:f>'Inter Card doses'!$B$32</c:f>
              <c:strCache>
                <c:ptCount val="1"/>
                <c:pt idx="0">
                  <c:v>Dr Doolitle</c:v>
                </c:pt>
              </c:strCache>
            </c:strRef>
          </c:tx>
          <c:invertIfNegative val="0"/>
          <c:cat>
            <c:numRef>
              <c:f>'Inter Card doses'!$C$29:$G$29</c:f>
              <c:numCache>
                <c:formatCode>mmm\-yy</c:formatCode>
                <c:ptCount val="5"/>
                <c:pt idx="0">
                  <c:v>41640</c:v>
                </c:pt>
                <c:pt idx="1">
                  <c:v>41671</c:v>
                </c:pt>
                <c:pt idx="2">
                  <c:v>41699</c:v>
                </c:pt>
                <c:pt idx="3">
                  <c:v>41730</c:v>
                </c:pt>
                <c:pt idx="4">
                  <c:v>41760</c:v>
                </c:pt>
              </c:numCache>
            </c:numRef>
          </c:cat>
          <c:val>
            <c:numRef>
              <c:f>'Inter Card doses'!$C$32:$G$32</c:f>
              <c:numCache>
                <c:formatCode>General</c:formatCode>
                <c:ptCount val="5"/>
                <c:pt idx="0">
                  <c:v>6.4</c:v>
                </c:pt>
                <c:pt idx="1">
                  <c:v>5.3</c:v>
                </c:pt>
                <c:pt idx="2">
                  <c:v>11.3</c:v>
                </c:pt>
                <c:pt idx="3">
                  <c:v>2.2000000000000002</c:v>
                </c:pt>
                <c:pt idx="4">
                  <c:v>3.4</c:v>
                </c:pt>
              </c:numCache>
            </c:numRef>
          </c:val>
        </c:ser>
        <c:ser>
          <c:idx val="3"/>
          <c:order val="3"/>
          <c:tx>
            <c:strRef>
              <c:f>'Inter Card doses'!$B$33</c:f>
              <c:strCache>
                <c:ptCount val="1"/>
                <c:pt idx="0">
                  <c:v>Dr Who</c:v>
                </c:pt>
              </c:strCache>
            </c:strRef>
          </c:tx>
          <c:invertIfNegative val="0"/>
          <c:cat>
            <c:numRef>
              <c:f>'Inter Card doses'!$C$29:$G$29</c:f>
              <c:numCache>
                <c:formatCode>mmm\-yy</c:formatCode>
                <c:ptCount val="5"/>
                <c:pt idx="0">
                  <c:v>41640</c:v>
                </c:pt>
                <c:pt idx="1">
                  <c:v>41671</c:v>
                </c:pt>
                <c:pt idx="2">
                  <c:v>41699</c:v>
                </c:pt>
                <c:pt idx="3">
                  <c:v>41730</c:v>
                </c:pt>
                <c:pt idx="4">
                  <c:v>41760</c:v>
                </c:pt>
              </c:numCache>
            </c:numRef>
          </c:cat>
          <c:val>
            <c:numRef>
              <c:f>'Inter Card doses'!$C$33:$G$33</c:f>
              <c:numCache>
                <c:formatCode>General</c:formatCode>
                <c:ptCount val="5"/>
                <c:pt idx="0">
                  <c:v>1.1000000000000001</c:v>
                </c:pt>
                <c:pt idx="1">
                  <c:v>0.6000000000000002</c:v>
                </c:pt>
                <c:pt idx="2">
                  <c:v>1.1000000000000001</c:v>
                </c:pt>
                <c:pt idx="3">
                  <c:v>0.21000000000000005</c:v>
                </c:pt>
                <c:pt idx="4">
                  <c:v>0.17</c:v>
                </c:pt>
              </c:numCache>
            </c:numRef>
          </c:val>
        </c:ser>
        <c:dLbls>
          <c:showLegendKey val="0"/>
          <c:showVal val="0"/>
          <c:showCatName val="0"/>
          <c:showSerName val="0"/>
          <c:showPercent val="0"/>
          <c:showBubbleSize val="0"/>
        </c:dLbls>
        <c:gapWidth val="150"/>
        <c:axId val="78565760"/>
        <c:axId val="78567296"/>
      </c:barChart>
      <c:dateAx>
        <c:axId val="78565760"/>
        <c:scaling>
          <c:orientation val="minMax"/>
        </c:scaling>
        <c:delete val="0"/>
        <c:axPos val="b"/>
        <c:numFmt formatCode="mmm\-yy" sourceLinked="1"/>
        <c:majorTickMark val="out"/>
        <c:minorTickMark val="none"/>
        <c:tickLblPos val="nextTo"/>
        <c:txPr>
          <a:bodyPr/>
          <a:lstStyle/>
          <a:p>
            <a:pPr>
              <a:defRPr sz="1100"/>
            </a:pPr>
            <a:endParaRPr lang="pt-PT"/>
          </a:p>
        </c:txPr>
        <c:crossAx val="78567296"/>
        <c:crosses val="autoZero"/>
        <c:auto val="1"/>
        <c:lblOffset val="100"/>
        <c:baseTimeUnit val="months"/>
      </c:dateAx>
      <c:valAx>
        <c:axId val="78567296"/>
        <c:scaling>
          <c:orientation val="minMax"/>
          <c:max val="12"/>
        </c:scaling>
        <c:delete val="0"/>
        <c:axPos val="l"/>
        <c:majorGridlines>
          <c:spPr>
            <a:ln>
              <a:solidFill>
                <a:schemeClr val="bg1">
                  <a:lumMod val="75000"/>
                </a:schemeClr>
              </a:solidFill>
            </a:ln>
          </c:spPr>
        </c:majorGridlines>
        <c:title>
          <c:tx>
            <c:rich>
              <a:bodyPr rot="-5400000" vert="horz"/>
              <a:lstStyle/>
              <a:p>
                <a:pPr>
                  <a:defRPr sz="1100" b="0"/>
                </a:pPr>
                <a:r>
                  <a:rPr lang="en-GB" sz="1100" b="0"/>
                  <a:t>Dose Hp(0.07)  (mSv)</a:t>
                </a:r>
              </a:p>
            </c:rich>
          </c:tx>
          <c:layout>
            <c:manualLayout>
              <c:xMode val="edge"/>
              <c:yMode val="edge"/>
              <c:x val="1.1334883952514106E-2"/>
              <c:y val="0.24319626713327505"/>
            </c:manualLayout>
          </c:layout>
          <c:overlay val="0"/>
        </c:title>
        <c:numFmt formatCode="General" sourceLinked="1"/>
        <c:majorTickMark val="out"/>
        <c:minorTickMark val="none"/>
        <c:tickLblPos val="nextTo"/>
        <c:crossAx val="78565760"/>
        <c:crosses val="autoZero"/>
        <c:crossBetween val="between"/>
      </c:valAx>
    </c:plotArea>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pt-P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a:t>Colar</a:t>
            </a:r>
            <a:r>
              <a:rPr lang="en-GB" sz="1200" baseline="0"/>
              <a:t> dose</a:t>
            </a:r>
          </a:p>
          <a:p>
            <a:pPr>
              <a:defRPr/>
            </a:pPr>
            <a:r>
              <a:rPr lang="en-GB" sz="1200" baseline="0"/>
              <a:t>(outside colar shield)  </a:t>
            </a:r>
            <a:endParaRPr lang="en-GB" sz="1200"/>
          </a:p>
        </c:rich>
      </c:tx>
      <c:layout>
        <c:manualLayout>
          <c:xMode val="edge"/>
          <c:yMode val="edge"/>
          <c:x val="0.225690203358727"/>
          <c:y val="3.2407407407407406E-2"/>
        </c:manualLayout>
      </c:layout>
      <c:overlay val="1"/>
    </c:title>
    <c:autoTitleDeleted val="0"/>
    <c:plotArea>
      <c:layout>
        <c:manualLayout>
          <c:layoutTarget val="inner"/>
          <c:xMode val="edge"/>
          <c:yMode val="edge"/>
          <c:x val="0.151807609414677"/>
          <c:y val="0.19028944298629311"/>
          <c:w val="0.82967461259123443"/>
          <c:h val="0.57336030912802582"/>
        </c:manualLayout>
      </c:layout>
      <c:barChart>
        <c:barDir val="col"/>
        <c:grouping val="clustered"/>
        <c:varyColors val="0"/>
        <c:ser>
          <c:idx val="0"/>
          <c:order val="0"/>
          <c:tx>
            <c:strRef>
              <c:f>'Inter Card doses'!$B$37</c:f>
              <c:strCache>
                <c:ptCount val="1"/>
                <c:pt idx="0">
                  <c:v>DR House</c:v>
                </c:pt>
              </c:strCache>
            </c:strRef>
          </c:tx>
          <c:invertIfNegative val="0"/>
          <c:cat>
            <c:numRef>
              <c:f>'Inter Card doses'!$C$29:$G$29</c:f>
              <c:numCache>
                <c:formatCode>mmm\-yy</c:formatCode>
                <c:ptCount val="5"/>
                <c:pt idx="0">
                  <c:v>41640</c:v>
                </c:pt>
                <c:pt idx="1">
                  <c:v>41671</c:v>
                </c:pt>
                <c:pt idx="2">
                  <c:v>41699</c:v>
                </c:pt>
                <c:pt idx="3">
                  <c:v>41730</c:v>
                </c:pt>
                <c:pt idx="4">
                  <c:v>41760</c:v>
                </c:pt>
              </c:numCache>
            </c:numRef>
          </c:cat>
          <c:val>
            <c:numRef>
              <c:f>'Inter Card doses'!$C$37:$E$37</c:f>
              <c:numCache>
                <c:formatCode>General</c:formatCode>
                <c:ptCount val="3"/>
                <c:pt idx="0">
                  <c:v>0</c:v>
                </c:pt>
                <c:pt idx="1">
                  <c:v>0</c:v>
                </c:pt>
                <c:pt idx="2">
                  <c:v>0.16</c:v>
                </c:pt>
              </c:numCache>
            </c:numRef>
          </c:val>
        </c:ser>
        <c:ser>
          <c:idx val="1"/>
          <c:order val="1"/>
          <c:tx>
            <c:strRef>
              <c:f>'Inter Card doses'!$B$38</c:f>
              <c:strCache>
                <c:ptCount val="1"/>
                <c:pt idx="0">
                  <c:v>Dr Grey</c:v>
                </c:pt>
              </c:strCache>
            </c:strRef>
          </c:tx>
          <c:invertIfNegative val="0"/>
          <c:cat>
            <c:numRef>
              <c:f>'Inter Card doses'!$C$29:$G$29</c:f>
              <c:numCache>
                <c:formatCode>mmm\-yy</c:formatCode>
                <c:ptCount val="5"/>
                <c:pt idx="0">
                  <c:v>41640</c:v>
                </c:pt>
                <c:pt idx="1">
                  <c:v>41671</c:v>
                </c:pt>
                <c:pt idx="2">
                  <c:v>41699</c:v>
                </c:pt>
                <c:pt idx="3">
                  <c:v>41730</c:v>
                </c:pt>
                <c:pt idx="4">
                  <c:v>41760</c:v>
                </c:pt>
              </c:numCache>
            </c:numRef>
          </c:cat>
          <c:val>
            <c:numRef>
              <c:f>'Inter Card doses'!$C$38:$E$38</c:f>
              <c:numCache>
                <c:formatCode>General</c:formatCode>
                <c:ptCount val="3"/>
                <c:pt idx="0">
                  <c:v>9.0000000000000024E-2</c:v>
                </c:pt>
                <c:pt idx="1">
                  <c:v>0.16</c:v>
                </c:pt>
                <c:pt idx="2">
                  <c:v>0</c:v>
                </c:pt>
              </c:numCache>
            </c:numRef>
          </c:val>
        </c:ser>
        <c:ser>
          <c:idx val="2"/>
          <c:order val="2"/>
          <c:tx>
            <c:strRef>
              <c:f>'Inter Card doses'!$B$39</c:f>
              <c:strCache>
                <c:ptCount val="1"/>
                <c:pt idx="0">
                  <c:v>Dr Who</c:v>
                </c:pt>
              </c:strCache>
            </c:strRef>
          </c:tx>
          <c:invertIfNegative val="0"/>
          <c:cat>
            <c:numRef>
              <c:f>'Inter Card doses'!$C$29:$G$29</c:f>
              <c:numCache>
                <c:formatCode>mmm\-yy</c:formatCode>
                <c:ptCount val="5"/>
                <c:pt idx="0">
                  <c:v>41640</c:v>
                </c:pt>
                <c:pt idx="1">
                  <c:v>41671</c:v>
                </c:pt>
                <c:pt idx="2">
                  <c:v>41699</c:v>
                </c:pt>
                <c:pt idx="3">
                  <c:v>41730</c:v>
                </c:pt>
                <c:pt idx="4">
                  <c:v>41760</c:v>
                </c:pt>
              </c:numCache>
            </c:numRef>
          </c:cat>
          <c:val>
            <c:numRef>
              <c:f>'Inter Card doses'!$C$39:$E$39</c:f>
              <c:numCache>
                <c:formatCode>General</c:formatCode>
                <c:ptCount val="3"/>
                <c:pt idx="0">
                  <c:v>7.0000000000000021E-2</c:v>
                </c:pt>
                <c:pt idx="1">
                  <c:v>0</c:v>
                </c:pt>
                <c:pt idx="2">
                  <c:v>0</c:v>
                </c:pt>
              </c:numCache>
            </c:numRef>
          </c:val>
        </c:ser>
        <c:ser>
          <c:idx val="3"/>
          <c:order val="3"/>
          <c:tx>
            <c:strRef>
              <c:f>'Inter Card doses'!$B$40</c:f>
              <c:strCache>
                <c:ptCount val="1"/>
                <c:pt idx="0">
                  <c:v>Dr Doolitle</c:v>
                </c:pt>
              </c:strCache>
            </c:strRef>
          </c:tx>
          <c:invertIfNegative val="0"/>
          <c:cat>
            <c:numRef>
              <c:f>'Inter Card doses'!$C$29:$G$29</c:f>
              <c:numCache>
                <c:formatCode>mmm\-yy</c:formatCode>
                <c:ptCount val="5"/>
                <c:pt idx="0">
                  <c:v>41640</c:v>
                </c:pt>
                <c:pt idx="1">
                  <c:v>41671</c:v>
                </c:pt>
                <c:pt idx="2">
                  <c:v>41699</c:v>
                </c:pt>
                <c:pt idx="3">
                  <c:v>41730</c:v>
                </c:pt>
                <c:pt idx="4">
                  <c:v>41760</c:v>
                </c:pt>
              </c:numCache>
            </c:numRef>
          </c:cat>
          <c:val>
            <c:numRef>
              <c:f>'Inter Card doses'!$C$40:$G$40</c:f>
              <c:numCache>
                <c:formatCode>General</c:formatCode>
                <c:ptCount val="5"/>
                <c:pt idx="0">
                  <c:v>1.4</c:v>
                </c:pt>
                <c:pt idx="1">
                  <c:v>0.70000000000000018</c:v>
                </c:pt>
                <c:pt idx="2">
                  <c:v>1.6900000000000004</c:v>
                </c:pt>
                <c:pt idx="3">
                  <c:v>1.0000000000000004E-2</c:v>
                </c:pt>
                <c:pt idx="4">
                  <c:v>1.0000000000000004E-2</c:v>
                </c:pt>
              </c:numCache>
            </c:numRef>
          </c:val>
        </c:ser>
        <c:dLbls>
          <c:showLegendKey val="0"/>
          <c:showVal val="0"/>
          <c:showCatName val="0"/>
          <c:showSerName val="0"/>
          <c:showPercent val="0"/>
          <c:showBubbleSize val="0"/>
        </c:dLbls>
        <c:gapWidth val="150"/>
        <c:axId val="78792192"/>
        <c:axId val="78793728"/>
      </c:barChart>
      <c:dateAx>
        <c:axId val="78792192"/>
        <c:scaling>
          <c:orientation val="minMax"/>
        </c:scaling>
        <c:delete val="0"/>
        <c:axPos val="b"/>
        <c:numFmt formatCode="mmm\-yy" sourceLinked="1"/>
        <c:majorTickMark val="out"/>
        <c:minorTickMark val="none"/>
        <c:tickLblPos val="nextTo"/>
        <c:txPr>
          <a:bodyPr/>
          <a:lstStyle/>
          <a:p>
            <a:pPr>
              <a:defRPr sz="1100"/>
            </a:pPr>
            <a:endParaRPr lang="pt-PT"/>
          </a:p>
        </c:txPr>
        <c:crossAx val="78793728"/>
        <c:crosses val="autoZero"/>
        <c:auto val="1"/>
        <c:lblOffset val="100"/>
        <c:baseTimeUnit val="months"/>
      </c:dateAx>
      <c:valAx>
        <c:axId val="78793728"/>
        <c:scaling>
          <c:orientation val="minMax"/>
          <c:max val="6"/>
        </c:scaling>
        <c:delete val="0"/>
        <c:axPos val="l"/>
        <c:majorGridlines>
          <c:spPr>
            <a:ln>
              <a:solidFill>
                <a:schemeClr val="bg1">
                  <a:lumMod val="75000"/>
                </a:schemeClr>
              </a:solidFill>
            </a:ln>
          </c:spPr>
        </c:majorGridlines>
        <c:title>
          <c:tx>
            <c:rich>
              <a:bodyPr rot="-5400000" vert="horz"/>
              <a:lstStyle/>
              <a:p>
                <a:pPr>
                  <a:defRPr sz="1100" b="0"/>
                </a:pPr>
                <a:r>
                  <a:rPr lang="en-GB" sz="1100" b="0"/>
                  <a:t>Dose Hp(10)  (mSv)</a:t>
                </a:r>
              </a:p>
            </c:rich>
          </c:tx>
          <c:layout>
            <c:manualLayout>
              <c:xMode val="edge"/>
              <c:yMode val="edge"/>
              <c:x val="1.1334883952514106E-2"/>
              <c:y val="0.24319626713327505"/>
            </c:manualLayout>
          </c:layout>
          <c:overlay val="0"/>
        </c:title>
        <c:numFmt formatCode="General" sourceLinked="1"/>
        <c:majorTickMark val="out"/>
        <c:minorTickMark val="none"/>
        <c:tickLblPos val="nextTo"/>
        <c:crossAx val="78792192"/>
        <c:crosses val="autoZero"/>
        <c:crossBetween val="between"/>
      </c:valAx>
    </c:plotArea>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pt-P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a:t>Chest</a:t>
            </a:r>
            <a:r>
              <a:rPr lang="en-GB" sz="1200" baseline="0"/>
              <a:t> dose </a:t>
            </a:r>
          </a:p>
          <a:p>
            <a:pPr>
              <a:defRPr/>
            </a:pPr>
            <a:r>
              <a:rPr lang="en-GB" sz="1200" baseline="0"/>
              <a:t>(underneath the lead apron) </a:t>
            </a:r>
            <a:endParaRPr lang="en-GB" sz="1200"/>
          </a:p>
        </c:rich>
      </c:tx>
      <c:layout>
        <c:manualLayout>
          <c:xMode val="edge"/>
          <c:yMode val="edge"/>
          <c:x val="0.14980944455113815"/>
          <c:y val="2.3148148148148098E-2"/>
        </c:manualLayout>
      </c:layout>
      <c:overlay val="1"/>
    </c:title>
    <c:autoTitleDeleted val="0"/>
    <c:plotArea>
      <c:layout>
        <c:manualLayout>
          <c:layoutTarget val="inner"/>
          <c:xMode val="edge"/>
          <c:yMode val="edge"/>
          <c:x val="0.17911119471840806"/>
          <c:y val="0.19028944298629311"/>
          <c:w val="0.78334220167871504"/>
          <c:h val="0.55484179060950745"/>
        </c:manualLayout>
      </c:layout>
      <c:barChart>
        <c:barDir val="col"/>
        <c:grouping val="clustered"/>
        <c:varyColors val="0"/>
        <c:ser>
          <c:idx val="0"/>
          <c:order val="0"/>
          <c:tx>
            <c:strRef>
              <c:f>'Inter Card doses'!$B$44</c:f>
              <c:strCache>
                <c:ptCount val="1"/>
                <c:pt idx="0">
                  <c:v>Dr House</c:v>
                </c:pt>
              </c:strCache>
            </c:strRef>
          </c:tx>
          <c:invertIfNegative val="0"/>
          <c:cat>
            <c:numRef>
              <c:f>'Inter Card doses'!$C$29:$G$29</c:f>
              <c:numCache>
                <c:formatCode>mmm\-yy</c:formatCode>
                <c:ptCount val="5"/>
                <c:pt idx="0">
                  <c:v>41640</c:v>
                </c:pt>
                <c:pt idx="1">
                  <c:v>41671</c:v>
                </c:pt>
                <c:pt idx="2">
                  <c:v>41699</c:v>
                </c:pt>
                <c:pt idx="3">
                  <c:v>41730</c:v>
                </c:pt>
                <c:pt idx="4">
                  <c:v>41760</c:v>
                </c:pt>
              </c:numCache>
            </c:numRef>
          </c:cat>
          <c:val>
            <c:numRef>
              <c:f>'Inter Card doses'!$C$44:$G$44</c:f>
              <c:numCache>
                <c:formatCode>General</c:formatCode>
                <c:ptCount val="5"/>
                <c:pt idx="0">
                  <c:v>0</c:v>
                </c:pt>
                <c:pt idx="1">
                  <c:v>0</c:v>
                </c:pt>
                <c:pt idx="2">
                  <c:v>0</c:v>
                </c:pt>
                <c:pt idx="3">
                  <c:v>0</c:v>
                </c:pt>
                <c:pt idx="4">
                  <c:v>0</c:v>
                </c:pt>
              </c:numCache>
            </c:numRef>
          </c:val>
        </c:ser>
        <c:ser>
          <c:idx val="1"/>
          <c:order val="1"/>
          <c:tx>
            <c:strRef>
              <c:f>'Inter Card doses'!$B$45</c:f>
              <c:strCache>
                <c:ptCount val="1"/>
                <c:pt idx="0">
                  <c:v>Dr Grey</c:v>
                </c:pt>
              </c:strCache>
            </c:strRef>
          </c:tx>
          <c:invertIfNegative val="0"/>
          <c:cat>
            <c:numRef>
              <c:f>'Inter Card doses'!$C$29:$G$29</c:f>
              <c:numCache>
                <c:formatCode>mmm\-yy</c:formatCode>
                <c:ptCount val="5"/>
                <c:pt idx="0">
                  <c:v>41640</c:v>
                </c:pt>
                <c:pt idx="1">
                  <c:v>41671</c:v>
                </c:pt>
                <c:pt idx="2">
                  <c:v>41699</c:v>
                </c:pt>
                <c:pt idx="3">
                  <c:v>41730</c:v>
                </c:pt>
                <c:pt idx="4">
                  <c:v>41760</c:v>
                </c:pt>
              </c:numCache>
            </c:numRef>
          </c:cat>
          <c:val>
            <c:numRef>
              <c:f>'Inter Card doses'!$C$45:$G$45</c:f>
              <c:numCache>
                <c:formatCode>General</c:formatCode>
                <c:ptCount val="5"/>
                <c:pt idx="0">
                  <c:v>0.2</c:v>
                </c:pt>
                <c:pt idx="1">
                  <c:v>1.0000000000000004E-2</c:v>
                </c:pt>
                <c:pt idx="2">
                  <c:v>0</c:v>
                </c:pt>
                <c:pt idx="3">
                  <c:v>0</c:v>
                </c:pt>
                <c:pt idx="4">
                  <c:v>0</c:v>
                </c:pt>
              </c:numCache>
            </c:numRef>
          </c:val>
        </c:ser>
        <c:ser>
          <c:idx val="2"/>
          <c:order val="2"/>
          <c:tx>
            <c:strRef>
              <c:f>'Inter Card doses'!$B$46</c:f>
              <c:strCache>
                <c:ptCount val="1"/>
                <c:pt idx="0">
                  <c:v>Dr Doolitle</c:v>
                </c:pt>
              </c:strCache>
            </c:strRef>
          </c:tx>
          <c:invertIfNegative val="0"/>
          <c:cat>
            <c:numRef>
              <c:f>'Inter Card doses'!$C$29:$G$29</c:f>
              <c:numCache>
                <c:formatCode>mmm\-yy</c:formatCode>
                <c:ptCount val="5"/>
                <c:pt idx="0">
                  <c:v>41640</c:v>
                </c:pt>
                <c:pt idx="1">
                  <c:v>41671</c:v>
                </c:pt>
                <c:pt idx="2">
                  <c:v>41699</c:v>
                </c:pt>
                <c:pt idx="3">
                  <c:v>41730</c:v>
                </c:pt>
                <c:pt idx="4">
                  <c:v>41760</c:v>
                </c:pt>
              </c:numCache>
            </c:numRef>
          </c:cat>
          <c:val>
            <c:numRef>
              <c:f>'Inter Card doses'!$C$46:$G$46</c:f>
              <c:numCache>
                <c:formatCode>General</c:formatCode>
                <c:ptCount val="5"/>
                <c:pt idx="0">
                  <c:v>0</c:v>
                </c:pt>
                <c:pt idx="1">
                  <c:v>0</c:v>
                </c:pt>
                <c:pt idx="2">
                  <c:v>0</c:v>
                </c:pt>
                <c:pt idx="3">
                  <c:v>0</c:v>
                </c:pt>
                <c:pt idx="4">
                  <c:v>0</c:v>
                </c:pt>
              </c:numCache>
            </c:numRef>
          </c:val>
        </c:ser>
        <c:ser>
          <c:idx val="3"/>
          <c:order val="3"/>
          <c:tx>
            <c:strRef>
              <c:f>'Inter Card doses'!$B$47</c:f>
              <c:strCache>
                <c:ptCount val="1"/>
                <c:pt idx="0">
                  <c:v>Dr Who</c:v>
                </c:pt>
              </c:strCache>
            </c:strRef>
          </c:tx>
          <c:invertIfNegative val="0"/>
          <c:cat>
            <c:numRef>
              <c:f>'Inter Card doses'!$C$29:$G$29</c:f>
              <c:numCache>
                <c:formatCode>mmm\-yy</c:formatCode>
                <c:ptCount val="5"/>
                <c:pt idx="0">
                  <c:v>41640</c:v>
                </c:pt>
                <c:pt idx="1">
                  <c:v>41671</c:v>
                </c:pt>
                <c:pt idx="2">
                  <c:v>41699</c:v>
                </c:pt>
                <c:pt idx="3">
                  <c:v>41730</c:v>
                </c:pt>
                <c:pt idx="4">
                  <c:v>41760</c:v>
                </c:pt>
              </c:numCache>
            </c:numRef>
          </c:cat>
          <c:val>
            <c:numRef>
              <c:f>'Inter Card doses'!$C$47:$G$47</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axId val="79956992"/>
        <c:axId val="80042624"/>
      </c:barChart>
      <c:dateAx>
        <c:axId val="79956992"/>
        <c:scaling>
          <c:orientation val="minMax"/>
        </c:scaling>
        <c:delete val="0"/>
        <c:axPos val="b"/>
        <c:numFmt formatCode="mmm\-yy" sourceLinked="1"/>
        <c:majorTickMark val="out"/>
        <c:minorTickMark val="none"/>
        <c:tickLblPos val="nextTo"/>
        <c:txPr>
          <a:bodyPr/>
          <a:lstStyle/>
          <a:p>
            <a:pPr>
              <a:defRPr sz="1100"/>
            </a:pPr>
            <a:endParaRPr lang="pt-PT"/>
          </a:p>
        </c:txPr>
        <c:crossAx val="80042624"/>
        <c:crosses val="autoZero"/>
        <c:auto val="1"/>
        <c:lblOffset val="100"/>
        <c:baseTimeUnit val="months"/>
      </c:dateAx>
      <c:valAx>
        <c:axId val="80042624"/>
        <c:scaling>
          <c:orientation val="minMax"/>
          <c:max val="5"/>
        </c:scaling>
        <c:delete val="0"/>
        <c:axPos val="l"/>
        <c:majorGridlines>
          <c:spPr>
            <a:ln>
              <a:solidFill>
                <a:schemeClr val="bg1">
                  <a:lumMod val="75000"/>
                </a:schemeClr>
              </a:solidFill>
            </a:ln>
          </c:spPr>
        </c:majorGridlines>
        <c:title>
          <c:tx>
            <c:rich>
              <a:bodyPr rot="-5400000" vert="horz"/>
              <a:lstStyle/>
              <a:p>
                <a:pPr>
                  <a:defRPr sz="1100" b="0"/>
                </a:pPr>
                <a:r>
                  <a:rPr lang="en-GB" sz="1100" b="0"/>
                  <a:t>Dose Hp(10)  (mSv)</a:t>
                </a:r>
              </a:p>
            </c:rich>
          </c:tx>
          <c:layout>
            <c:manualLayout>
              <c:xMode val="edge"/>
              <c:yMode val="edge"/>
              <c:x val="1.1334883952514106E-2"/>
              <c:y val="0.24319626713327505"/>
            </c:manualLayout>
          </c:layout>
          <c:overlay val="0"/>
        </c:title>
        <c:numFmt formatCode="General" sourceLinked="1"/>
        <c:majorTickMark val="out"/>
        <c:minorTickMark val="none"/>
        <c:tickLblPos val="nextTo"/>
        <c:crossAx val="79956992"/>
        <c:crosses val="autoZero"/>
        <c:crossBetween val="between"/>
        <c:majorUnit val="1"/>
      </c:valAx>
    </c:plotArea>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pt-P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US" sz="1800" b="0" baseline="0" dirty="0"/>
              <a:t>Skin dose in cardiac intervention procedures  at KCH </a:t>
            </a:r>
            <a:endParaRPr lang="en-US" sz="1800" b="0" baseline="0" dirty="0" smtClean="0"/>
          </a:p>
          <a:p>
            <a:pPr>
              <a:defRPr sz="1800" b="0"/>
            </a:pPr>
            <a:r>
              <a:rPr lang="en-US" sz="1800" b="0" baseline="0" dirty="0" smtClean="0"/>
              <a:t>(</a:t>
            </a:r>
            <a:r>
              <a:rPr lang="en-US" sz="1800" b="0" baseline="0" dirty="0"/>
              <a:t>DAP &gt; 30000 cGy.cm2) ; Data for 2015</a:t>
            </a:r>
            <a:endParaRPr lang="en-US" sz="1800" b="0" dirty="0"/>
          </a:p>
        </c:rich>
      </c:tx>
      <c:layout>
        <c:manualLayout>
          <c:xMode val="edge"/>
          <c:yMode val="edge"/>
          <c:x val="0.173924634988877"/>
          <c:y val="3.4265785944418897E-2"/>
        </c:manualLayout>
      </c:layout>
      <c:overlay val="0"/>
    </c:title>
    <c:autoTitleDeleted val="0"/>
    <c:plotArea>
      <c:layout>
        <c:manualLayout>
          <c:layoutTarget val="inner"/>
          <c:xMode val="edge"/>
          <c:yMode val="edge"/>
          <c:x val="0.18216531976705805"/>
          <c:y val="0.25076157212690692"/>
          <c:w val="0.74816059831246196"/>
          <c:h val="0.5073094556953992"/>
        </c:manualLayout>
      </c:layout>
      <c:barChart>
        <c:barDir val="col"/>
        <c:grouping val="clustered"/>
        <c:varyColors val="0"/>
        <c:ser>
          <c:idx val="0"/>
          <c:order val="0"/>
          <c:tx>
            <c:strRef>
              <c:f>'Case data'!$C$4:$T$4</c:f>
              <c:strCache>
                <c:ptCount val="1"/>
                <c:pt idx="0">
                  <c:v>1 2 3 4 5 6 7 8 9 10 11 12 13 14 15 16 17 18</c:v>
                </c:pt>
              </c:strCache>
            </c:strRef>
          </c:tx>
          <c:invertIfNegative val="0"/>
          <c:val>
            <c:numRef>
              <c:f>'Case data'!$C$31:$O$31</c:f>
              <c:numCache>
                <c:formatCode>0.0</c:formatCode>
                <c:ptCount val="13"/>
                <c:pt idx="0">
                  <c:v>6.4795800781249966</c:v>
                </c:pt>
                <c:pt idx="1">
                  <c:v>9.595482421875003</c:v>
                </c:pt>
                <c:pt idx="2">
                  <c:v>11.465879574970483</c:v>
                </c:pt>
                <c:pt idx="3">
                  <c:v>13.671302875571078</c:v>
                </c:pt>
                <c:pt idx="4">
                  <c:v>6.4202962962962946</c:v>
                </c:pt>
                <c:pt idx="5">
                  <c:v>11.368193047974719</c:v>
                </c:pt>
                <c:pt idx="6">
                  <c:v>24.813279811097988</c:v>
                </c:pt>
                <c:pt idx="7">
                  <c:v>3.8685010000000002</c:v>
                </c:pt>
                <c:pt idx="8">
                  <c:v>14.888126654064273</c:v>
                </c:pt>
                <c:pt idx="9">
                  <c:v>3.3944631117604072</c:v>
                </c:pt>
                <c:pt idx="10">
                  <c:v>2.8494047619047609</c:v>
                </c:pt>
                <c:pt idx="11">
                  <c:v>2.9600749367088581</c:v>
                </c:pt>
                <c:pt idx="12">
                  <c:v>8.9876837098692111</c:v>
                </c:pt>
              </c:numCache>
            </c:numRef>
          </c:val>
        </c:ser>
        <c:dLbls>
          <c:showLegendKey val="0"/>
          <c:showVal val="0"/>
          <c:showCatName val="0"/>
          <c:showSerName val="0"/>
          <c:showPercent val="0"/>
          <c:showBubbleSize val="0"/>
        </c:dLbls>
        <c:gapWidth val="150"/>
        <c:axId val="131706240"/>
        <c:axId val="141059584"/>
      </c:barChart>
      <c:catAx>
        <c:axId val="131706240"/>
        <c:scaling>
          <c:orientation val="minMax"/>
        </c:scaling>
        <c:delete val="0"/>
        <c:axPos val="b"/>
        <c:title>
          <c:tx>
            <c:rich>
              <a:bodyPr/>
              <a:lstStyle/>
              <a:p>
                <a:pPr>
                  <a:defRPr sz="1800" b="0"/>
                </a:pPr>
                <a:r>
                  <a:rPr lang="en-GB" sz="1800" b="0"/>
                  <a:t>Case</a:t>
                </a:r>
                <a:r>
                  <a:rPr lang="en-GB" sz="1800" b="0" baseline="0"/>
                  <a:t> #</a:t>
                </a:r>
                <a:endParaRPr lang="en-GB" sz="1800" b="0"/>
              </a:p>
            </c:rich>
          </c:tx>
          <c:layout>
            <c:manualLayout>
              <c:xMode val="edge"/>
              <c:yMode val="edge"/>
              <c:x val="0.47681206937343723"/>
              <c:y val="0.88793963254593222"/>
            </c:manualLayout>
          </c:layout>
          <c:overlay val="0"/>
        </c:title>
        <c:majorTickMark val="none"/>
        <c:minorTickMark val="none"/>
        <c:tickLblPos val="nextTo"/>
        <c:txPr>
          <a:bodyPr/>
          <a:lstStyle/>
          <a:p>
            <a:pPr>
              <a:defRPr sz="1600"/>
            </a:pPr>
            <a:endParaRPr lang="pt-PT"/>
          </a:p>
        </c:txPr>
        <c:crossAx val="141059584"/>
        <c:crosses val="autoZero"/>
        <c:auto val="1"/>
        <c:lblAlgn val="ctr"/>
        <c:lblOffset val="100"/>
        <c:noMultiLvlLbl val="0"/>
      </c:catAx>
      <c:valAx>
        <c:axId val="141059584"/>
        <c:scaling>
          <c:orientation val="minMax"/>
        </c:scaling>
        <c:delete val="0"/>
        <c:axPos val="l"/>
        <c:majorGridlines/>
        <c:title>
          <c:tx>
            <c:rich>
              <a:bodyPr/>
              <a:lstStyle/>
              <a:p>
                <a:pPr>
                  <a:defRPr sz="1800" b="0"/>
                </a:pPr>
                <a:r>
                  <a:rPr lang="en-GB" sz="1800" b="0" baseline="0"/>
                  <a:t>Skin dose (mGy)</a:t>
                </a:r>
                <a:endParaRPr lang="en-GB" sz="1800" b="0"/>
              </a:p>
            </c:rich>
          </c:tx>
          <c:layout>
            <c:manualLayout>
              <c:xMode val="edge"/>
              <c:yMode val="edge"/>
              <c:x val="2.0553271858682397E-2"/>
              <c:y val="0.28881240378053213"/>
            </c:manualLayout>
          </c:layout>
          <c:overlay val="0"/>
        </c:title>
        <c:numFmt formatCode="0" sourceLinked="0"/>
        <c:majorTickMark val="out"/>
        <c:minorTickMark val="none"/>
        <c:tickLblPos val="nextTo"/>
        <c:txPr>
          <a:bodyPr/>
          <a:lstStyle/>
          <a:p>
            <a:pPr>
              <a:defRPr sz="1600"/>
            </a:pPr>
            <a:endParaRPr lang="pt-PT"/>
          </a:p>
        </c:txPr>
        <c:crossAx val="13170624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87020887-DAB1-47A4-8285-B261532F7CD8}" type="datetimeFigureOut">
              <a:rPr lang="en-GB" smtClean="0"/>
              <a:pPr/>
              <a:t>11/09/2015</a:t>
            </a:fld>
            <a:endParaRPr lang="en-GB"/>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1025D636-BBC2-4ABB-B595-BD41088FE1F5}" type="slidenum">
              <a:rPr lang="en-GB" smtClean="0"/>
              <a:pPr/>
              <a:t>‹nº›</a:t>
            </a:fld>
            <a:endParaRPr lang="en-GB"/>
          </a:p>
        </p:txBody>
      </p:sp>
    </p:spTree>
    <p:extLst>
      <p:ext uri="{BB962C8B-B14F-4D97-AF65-F5344CB8AC3E}">
        <p14:creationId xmlns:p14="http://schemas.microsoft.com/office/powerpoint/2010/main" val="286195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D4C4B2C9-522B-479B-9248-70A7AD535E81}" type="datetimeFigureOut">
              <a:rPr lang="en-GB" smtClean="0"/>
              <a:pPr/>
              <a:t>11/09/2015</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02021679-3F48-4AD4-9C2C-9BFBC0EA294D}" type="slidenum">
              <a:rPr lang="en-GB" smtClean="0"/>
              <a:pPr/>
              <a:t>‹nº›</a:t>
            </a:fld>
            <a:endParaRPr lang="en-GB"/>
          </a:p>
        </p:txBody>
      </p:sp>
    </p:spTree>
    <p:extLst>
      <p:ext uri="{BB962C8B-B14F-4D97-AF65-F5344CB8AC3E}">
        <p14:creationId xmlns:p14="http://schemas.microsoft.com/office/powerpoint/2010/main" val="25951810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1</a:t>
            </a:fld>
            <a:endParaRPr lang="en-GB"/>
          </a:p>
        </p:txBody>
      </p:sp>
    </p:spTree>
    <p:extLst>
      <p:ext uri="{BB962C8B-B14F-4D97-AF65-F5344CB8AC3E}">
        <p14:creationId xmlns:p14="http://schemas.microsoft.com/office/powerpoint/2010/main" val="331069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11</a:t>
            </a:fld>
            <a:endParaRPr lang="en-GB"/>
          </a:p>
        </p:txBody>
      </p:sp>
    </p:spTree>
    <p:extLst>
      <p:ext uri="{BB962C8B-B14F-4D97-AF65-F5344CB8AC3E}">
        <p14:creationId xmlns:p14="http://schemas.microsoft.com/office/powerpoint/2010/main" val="167528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13</a:t>
            </a:fld>
            <a:endParaRPr lang="en-GB"/>
          </a:p>
        </p:txBody>
      </p:sp>
    </p:spTree>
    <p:extLst>
      <p:ext uri="{BB962C8B-B14F-4D97-AF65-F5344CB8AC3E}">
        <p14:creationId xmlns:p14="http://schemas.microsoft.com/office/powerpoint/2010/main" val="167528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14</a:t>
            </a:fld>
            <a:endParaRPr lang="en-GB"/>
          </a:p>
        </p:txBody>
      </p:sp>
    </p:spTree>
    <p:extLst>
      <p:ext uri="{BB962C8B-B14F-4D97-AF65-F5344CB8AC3E}">
        <p14:creationId xmlns:p14="http://schemas.microsoft.com/office/powerpoint/2010/main" val="167528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15</a:t>
            </a:fld>
            <a:endParaRPr lang="en-GB"/>
          </a:p>
        </p:txBody>
      </p:sp>
    </p:spTree>
    <p:extLst>
      <p:ext uri="{BB962C8B-B14F-4D97-AF65-F5344CB8AC3E}">
        <p14:creationId xmlns:p14="http://schemas.microsoft.com/office/powerpoint/2010/main" val="167528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Identify key people</a:t>
            </a:r>
          </a:p>
          <a:p>
            <a:r>
              <a:rPr lang="en-GB" dirty="0" smtClean="0"/>
              <a:t>Agree roles and </a:t>
            </a:r>
            <a:r>
              <a:rPr lang="en-GB" dirty="0" err="1" smtClean="0"/>
              <a:t>responsabilities</a:t>
            </a:r>
            <a:endParaRPr lang="en-GB"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16</a:t>
            </a:fld>
            <a:endParaRPr lang="en-GB"/>
          </a:p>
        </p:txBody>
      </p:sp>
    </p:spTree>
    <p:extLst>
      <p:ext uri="{BB962C8B-B14F-4D97-AF65-F5344CB8AC3E}">
        <p14:creationId xmlns:p14="http://schemas.microsoft.com/office/powerpoint/2010/main" val="2147809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18</a:t>
            </a:fld>
            <a:endParaRPr lang="en-GB"/>
          </a:p>
        </p:txBody>
      </p:sp>
    </p:spTree>
    <p:extLst>
      <p:ext uri="{BB962C8B-B14F-4D97-AF65-F5344CB8AC3E}">
        <p14:creationId xmlns:p14="http://schemas.microsoft.com/office/powerpoint/2010/main" val="167528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Further investigation is required to understand the observed variations between doses for the same examination codes performed on different CT scanners within the Trust and adjust protocols as appropriate and where necessary. </a:t>
            </a:r>
          </a:p>
          <a:p>
            <a:endParaRPr lang="en-US" sz="1200" dirty="0" smtClean="0"/>
          </a:p>
          <a:p>
            <a:endParaRPr lang="en-GB"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21</a:t>
            </a:fld>
            <a:endParaRPr lang="en-GB"/>
          </a:p>
        </p:txBody>
      </p:sp>
    </p:spTree>
    <p:extLst>
      <p:ext uri="{BB962C8B-B14F-4D97-AF65-F5344CB8AC3E}">
        <p14:creationId xmlns:p14="http://schemas.microsoft.com/office/powerpoint/2010/main" val="2924773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CQC provides bespoke analysis to trust on request, to help them compare local notification rates against the national (England) notification data set (IRMER annual report 2013).</a:t>
            </a:r>
          </a:p>
          <a:p>
            <a:endParaRPr lang="en-GB"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23</a:t>
            </a:fld>
            <a:endParaRPr lang="en-GB"/>
          </a:p>
        </p:txBody>
      </p:sp>
    </p:spTree>
    <p:extLst>
      <p:ext uri="{BB962C8B-B14F-4D97-AF65-F5344CB8AC3E}">
        <p14:creationId xmlns:p14="http://schemas.microsoft.com/office/powerpoint/2010/main" val="1866822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24</a:t>
            </a:fld>
            <a:endParaRPr lang="en-GB"/>
          </a:p>
        </p:txBody>
      </p:sp>
    </p:spTree>
    <p:extLst>
      <p:ext uri="{BB962C8B-B14F-4D97-AF65-F5344CB8AC3E}">
        <p14:creationId xmlns:p14="http://schemas.microsoft.com/office/powerpoint/2010/main" val="167528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a typeface="MS PGothic" charset="0"/>
              </a:rPr>
              <a:t>The risk for a particular age band, sex and examination can vary from the nominal risk coefficient by more than a factor of 10.</a:t>
            </a:r>
          </a:p>
          <a:p>
            <a:r>
              <a:rPr lang="en-GB" dirty="0" smtClean="0"/>
              <a:t>ICRP reviews t.</a:t>
            </a:r>
          </a:p>
          <a:p>
            <a:endParaRPr lang="en-GB" dirty="0" smtClean="0"/>
          </a:p>
          <a:p>
            <a:pPr>
              <a:defRPr/>
            </a:pPr>
            <a:r>
              <a:rPr lang="en-US" sz="2800" dirty="0" smtClean="0">
                <a:ea typeface="ＭＳ Ｐゴシック" charset="0"/>
                <a:cs typeface="+mn-cs"/>
              </a:rPr>
              <a:t>The total harm caused is the combined detriment. This includes:</a:t>
            </a:r>
          </a:p>
          <a:p>
            <a:pPr lvl="1">
              <a:defRPr/>
            </a:pPr>
            <a:r>
              <a:rPr lang="en-US" sz="2400" dirty="0" smtClean="0">
                <a:ea typeface="ＭＳ Ｐゴシック" charset="0"/>
              </a:rPr>
              <a:t>Fatal cancer</a:t>
            </a:r>
          </a:p>
          <a:p>
            <a:pPr lvl="1">
              <a:defRPr/>
            </a:pPr>
            <a:r>
              <a:rPr lang="en-US" sz="2400" dirty="0" smtClean="0">
                <a:ea typeface="ＭＳ Ｐゴシック" charset="0"/>
              </a:rPr>
              <a:t>Non-fatal cancer</a:t>
            </a:r>
          </a:p>
          <a:p>
            <a:pPr lvl="1">
              <a:defRPr/>
            </a:pPr>
            <a:r>
              <a:rPr lang="en-US" sz="2400" dirty="0" smtClean="0">
                <a:ea typeface="ＭＳ Ｐゴシック" charset="0"/>
              </a:rPr>
              <a:t>Heritable effects (with weighting by life lost and severity)</a:t>
            </a:r>
          </a:p>
          <a:p>
            <a:pPr>
              <a:defRPr/>
            </a:pPr>
            <a:r>
              <a:rPr lang="en-US" sz="2800" dirty="0" smtClean="0">
                <a:ea typeface="ＭＳ Ｐゴシック" charset="0"/>
                <a:cs typeface="+mn-cs"/>
              </a:rPr>
              <a:t>Corresponds to a lifetime additional risk </a:t>
            </a:r>
          </a:p>
          <a:p>
            <a:r>
              <a:rPr lang="en-GB" dirty="0" smtClean="0"/>
              <a:t>he evidence and updates this risk factors</a:t>
            </a:r>
            <a:endParaRPr lang="en-GB"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27</a:t>
            </a:fld>
            <a:endParaRPr lang="en-GB"/>
          </a:p>
        </p:txBody>
      </p:sp>
    </p:spTree>
    <p:extLst>
      <p:ext uri="{BB962C8B-B14F-4D97-AF65-F5344CB8AC3E}">
        <p14:creationId xmlns:p14="http://schemas.microsoft.com/office/powerpoint/2010/main" val="422009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2</a:t>
            </a:fld>
            <a:endParaRPr lang="en-GB"/>
          </a:p>
        </p:txBody>
      </p:sp>
    </p:spTree>
    <p:extLst>
      <p:ext uri="{BB962C8B-B14F-4D97-AF65-F5344CB8AC3E}">
        <p14:creationId xmlns:p14="http://schemas.microsoft.com/office/powerpoint/2010/main" val="2446098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49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Frutiger" charset="0"/>
                <a:ea typeface="MS PGothic" charset="0"/>
              </a:rPr>
              <a:t>The International Commission on Radiological Protection (ICRP) evaluate the evidence every few years</a:t>
            </a:r>
          </a:p>
          <a:p>
            <a:pPr>
              <a:defRPr/>
            </a:pPr>
            <a:r>
              <a:rPr lang="en-GB" dirty="0">
                <a:ea typeface="MS PGothic" charset="0"/>
              </a:rPr>
              <a:t>W</a:t>
            </a:r>
            <a:r>
              <a:rPr lang="en-US" dirty="0" err="1">
                <a:ea typeface="MS PGothic" charset="0"/>
              </a:rPr>
              <a:t>embley</a:t>
            </a:r>
            <a:r>
              <a:rPr lang="en-US" dirty="0">
                <a:ea typeface="MS PGothic" charset="0"/>
              </a:rPr>
              <a:t> stadium capacity is 90,000</a:t>
            </a:r>
          </a:p>
        </p:txBody>
      </p:sp>
      <p:sp>
        <p:nvSpPr>
          <p:cNvPr id="1249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82561" eaLnBrk="0" hangingPunct="0">
              <a:defRPr sz="3600">
                <a:solidFill>
                  <a:schemeClr val="tx2"/>
                </a:solidFill>
                <a:latin typeface="Arial Black" pitchFamily="34" charset="0"/>
                <a:ea typeface="ＭＳ Ｐゴシック" pitchFamily="34" charset="-128"/>
              </a:defRPr>
            </a:lvl1pPr>
            <a:lvl2pPr marL="742875" indent="-285721" defTabSz="882561" eaLnBrk="0" hangingPunct="0">
              <a:defRPr sz="3600">
                <a:solidFill>
                  <a:schemeClr val="tx2"/>
                </a:solidFill>
                <a:latin typeface="Arial Black" pitchFamily="34" charset="0"/>
                <a:ea typeface="ＭＳ Ｐゴシック" pitchFamily="34" charset="-128"/>
              </a:defRPr>
            </a:lvl2pPr>
            <a:lvl3pPr marL="1142885" indent="-228577" defTabSz="882561" eaLnBrk="0" hangingPunct="0">
              <a:defRPr sz="3600">
                <a:solidFill>
                  <a:schemeClr val="tx2"/>
                </a:solidFill>
                <a:latin typeface="Arial Black" pitchFamily="34" charset="0"/>
                <a:ea typeface="ＭＳ Ｐゴシック" pitchFamily="34" charset="-128"/>
              </a:defRPr>
            </a:lvl3pPr>
            <a:lvl4pPr marL="1600039" indent="-228577" defTabSz="882561" eaLnBrk="0" hangingPunct="0">
              <a:defRPr sz="3600">
                <a:solidFill>
                  <a:schemeClr val="tx2"/>
                </a:solidFill>
                <a:latin typeface="Arial Black" pitchFamily="34" charset="0"/>
                <a:ea typeface="ＭＳ Ｐゴシック" pitchFamily="34" charset="-128"/>
              </a:defRPr>
            </a:lvl4pPr>
            <a:lvl5pPr marL="2057192" indent="-228577" defTabSz="882561" eaLnBrk="0" hangingPunct="0">
              <a:defRPr sz="3600">
                <a:solidFill>
                  <a:schemeClr val="tx2"/>
                </a:solidFill>
                <a:latin typeface="Arial Black" pitchFamily="34" charset="0"/>
                <a:ea typeface="ＭＳ Ｐゴシック" pitchFamily="34" charset="-128"/>
              </a:defRPr>
            </a:lvl5pPr>
            <a:lvl6pPr marL="2514347" indent="-228577" defTabSz="882561" eaLnBrk="0" fontAlgn="base" hangingPunct="0">
              <a:spcBef>
                <a:spcPct val="0"/>
              </a:spcBef>
              <a:spcAft>
                <a:spcPct val="0"/>
              </a:spcAft>
              <a:defRPr sz="3600">
                <a:solidFill>
                  <a:schemeClr val="tx2"/>
                </a:solidFill>
                <a:latin typeface="Arial Black" pitchFamily="34" charset="0"/>
                <a:ea typeface="ＭＳ Ｐゴシック" pitchFamily="34" charset="-128"/>
              </a:defRPr>
            </a:lvl6pPr>
            <a:lvl7pPr marL="2971500" indent="-228577" defTabSz="882561" eaLnBrk="0" fontAlgn="base" hangingPunct="0">
              <a:spcBef>
                <a:spcPct val="0"/>
              </a:spcBef>
              <a:spcAft>
                <a:spcPct val="0"/>
              </a:spcAft>
              <a:defRPr sz="3600">
                <a:solidFill>
                  <a:schemeClr val="tx2"/>
                </a:solidFill>
                <a:latin typeface="Arial Black" pitchFamily="34" charset="0"/>
                <a:ea typeface="ＭＳ Ｐゴシック" pitchFamily="34" charset="-128"/>
              </a:defRPr>
            </a:lvl7pPr>
            <a:lvl8pPr marL="3428655" indent="-228577" defTabSz="882561" eaLnBrk="0" fontAlgn="base" hangingPunct="0">
              <a:spcBef>
                <a:spcPct val="0"/>
              </a:spcBef>
              <a:spcAft>
                <a:spcPct val="0"/>
              </a:spcAft>
              <a:defRPr sz="3600">
                <a:solidFill>
                  <a:schemeClr val="tx2"/>
                </a:solidFill>
                <a:latin typeface="Arial Black" pitchFamily="34" charset="0"/>
                <a:ea typeface="ＭＳ Ｐゴシック" pitchFamily="34" charset="-128"/>
              </a:defRPr>
            </a:lvl8pPr>
            <a:lvl9pPr marL="3885808" indent="-228577" defTabSz="882561" eaLnBrk="0" fontAlgn="base" hangingPunct="0">
              <a:spcBef>
                <a:spcPct val="0"/>
              </a:spcBef>
              <a:spcAft>
                <a:spcPct val="0"/>
              </a:spcAft>
              <a:defRPr sz="3600">
                <a:solidFill>
                  <a:schemeClr val="tx2"/>
                </a:solidFill>
                <a:latin typeface="Arial Black" pitchFamily="34" charset="0"/>
                <a:ea typeface="ＭＳ Ｐゴシック" pitchFamily="34" charset="-128"/>
              </a:defRPr>
            </a:lvl9pPr>
          </a:lstStyle>
          <a:p>
            <a:pPr eaLnBrk="1" hangingPunct="1">
              <a:defRPr/>
            </a:pPr>
            <a:fld id="{2538F9D5-0D8C-4BFE-A44A-8BAF62B5F818}" type="slidenum">
              <a:rPr lang="en-GB" altLang="en-US" sz="1200">
                <a:solidFill>
                  <a:schemeClr val="tx1"/>
                </a:solidFill>
                <a:latin typeface="Arial" pitchFamily="34" charset="0"/>
              </a:rPr>
              <a:pPr eaLnBrk="1" hangingPunct="1">
                <a:defRPr/>
              </a:pPr>
              <a:t>28</a:t>
            </a:fld>
            <a:endParaRPr lang="en-GB" altLang="en-US" sz="1200">
              <a:solidFill>
                <a:schemeClr val="tx1"/>
              </a:solidFill>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30</a:t>
            </a:fld>
            <a:endParaRPr lang="en-GB"/>
          </a:p>
        </p:txBody>
      </p:sp>
    </p:spTree>
    <p:extLst>
      <p:ext uri="{BB962C8B-B14F-4D97-AF65-F5344CB8AC3E}">
        <p14:creationId xmlns:p14="http://schemas.microsoft.com/office/powerpoint/2010/main" val="1675289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The relation between signal-to-noise ratio and image quality has been described in the past and is well accepted therefore this is a parameter commonly used for IQ metrics. </a:t>
            </a:r>
          </a:p>
          <a:p>
            <a:r>
              <a:rPr lang="en-GB" altLang="en-US" dirty="0" smtClean="0"/>
              <a:t>For medical imaging purposes, more important than the signal itself is he difference between 2 signals corresponding adjacent regions in the image, here represented by a brighter square region and the surrounding noisy background. </a:t>
            </a:r>
          </a:p>
          <a:p>
            <a:r>
              <a:rPr lang="en-GB" altLang="en-US" dirty="0" smtClean="0"/>
              <a:t>The graphs shows the signal in each individual region, the difference between the 2 signals and it is visible the variability in the background signal which represents the noise and plays an essential role in the ability discriminate the signal difference from the background.</a:t>
            </a:r>
          </a:p>
          <a:p>
            <a:r>
              <a:rPr lang="en-GB" altLang="en-US" dirty="0" smtClean="0"/>
              <a:t>These quantities can be used to calculate the so called signal difference-to-noise ratio which then can be used as an IQ indicator.</a:t>
            </a:r>
          </a:p>
          <a:p>
            <a:r>
              <a:rPr lang="en-GB" altLang="en-US" dirty="0" smtClean="0"/>
              <a:t>Higher </a:t>
            </a:r>
            <a:r>
              <a:rPr lang="en-GB" altLang="en-US" dirty="0" err="1" smtClean="0"/>
              <a:t>S</a:t>
            </a:r>
            <a:r>
              <a:rPr lang="en-GB" altLang="en-US" baseline="-25000" dirty="0" err="1" smtClean="0"/>
              <a:t>d</a:t>
            </a:r>
            <a:r>
              <a:rPr lang="en-GB" altLang="en-US" dirty="0" err="1" smtClean="0"/>
              <a:t>NR</a:t>
            </a:r>
            <a:r>
              <a:rPr lang="en-GB" altLang="en-US" dirty="0" smtClean="0"/>
              <a:t> are associated with better image quality.</a:t>
            </a:r>
          </a:p>
          <a:p>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35</a:t>
            </a:fld>
            <a:endParaRPr lang="en-GB"/>
          </a:p>
        </p:txBody>
      </p:sp>
    </p:spTree>
    <p:extLst>
      <p:ext uri="{BB962C8B-B14F-4D97-AF65-F5344CB8AC3E}">
        <p14:creationId xmlns:p14="http://schemas.microsoft.com/office/powerpoint/2010/main" val="197968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Anthropomorphic phantoms are extremely useful since they provide clinical-like images of various parts of the human anatomy that can be used to measure absolute image quality using established image quality criteria or to measure relative image quality as in comparative studies.</a:t>
            </a:r>
          </a:p>
          <a:p>
            <a:r>
              <a:rPr lang="en-GB" altLang="en-US" dirty="0" smtClean="0"/>
              <a:t>Those phantom images can be assessed in terms of normal anatomy or can contain simulated details to mimic pathologic conditions. </a:t>
            </a:r>
          </a:p>
          <a:p>
            <a:r>
              <a:rPr lang="en-GB" altLang="en-US" dirty="0" smtClean="0"/>
              <a:t>An important advantage of assessing image quality using anthropomorphic phantom images is that they because they are acquired and processed using the clinical algorithms they reflect the image processing capabilities of the imaging system.</a:t>
            </a:r>
          </a:p>
          <a:p>
            <a:endParaRPr lang="en-GB"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36</a:t>
            </a:fld>
            <a:endParaRPr lang="en-GB"/>
          </a:p>
        </p:txBody>
      </p:sp>
    </p:spTree>
    <p:extLst>
      <p:ext uri="{BB962C8B-B14F-4D97-AF65-F5344CB8AC3E}">
        <p14:creationId xmlns:p14="http://schemas.microsoft.com/office/powerpoint/2010/main" val="2531678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40</a:t>
            </a:fld>
            <a:endParaRPr lang="en-GB"/>
          </a:p>
        </p:txBody>
      </p:sp>
    </p:spTree>
    <p:extLst>
      <p:ext uri="{BB962C8B-B14F-4D97-AF65-F5344CB8AC3E}">
        <p14:creationId xmlns:p14="http://schemas.microsoft.com/office/powerpoint/2010/main" val="1675289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43</a:t>
            </a:fld>
            <a:endParaRPr lang="en-GB"/>
          </a:p>
        </p:txBody>
      </p:sp>
    </p:spTree>
    <p:extLst>
      <p:ext uri="{BB962C8B-B14F-4D97-AF65-F5344CB8AC3E}">
        <p14:creationId xmlns:p14="http://schemas.microsoft.com/office/powerpoint/2010/main" val="1675289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May add that current ICRP guidance is revised</a:t>
            </a:r>
            <a:r>
              <a:rPr lang="en-GB" baseline="0" dirty="0" smtClean="0"/>
              <a:t> and will follow closely to update radiation users of changes that might occur in UK regulations and trust policies.</a:t>
            </a:r>
          </a:p>
          <a:p>
            <a:endParaRPr lang="en-GB"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55</a:t>
            </a:fld>
            <a:endParaRPr lang="en-GB"/>
          </a:p>
        </p:txBody>
      </p:sp>
    </p:spTree>
    <p:extLst>
      <p:ext uri="{BB962C8B-B14F-4D97-AF65-F5344CB8AC3E}">
        <p14:creationId xmlns:p14="http://schemas.microsoft.com/office/powerpoint/2010/main" val="2593768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Deterministic</a:t>
            </a:r>
            <a:r>
              <a:rPr lang="en-GB" baseline="0" dirty="0" smtClean="0"/>
              <a:t> effects for skin </a:t>
            </a:r>
            <a:r>
              <a:rPr lang="en-GB" baseline="0" dirty="0" err="1" smtClean="0"/>
              <a:t>exposur</a:t>
            </a:r>
            <a:endParaRPr lang="en-GB" baseline="0" dirty="0" smtClean="0"/>
          </a:p>
          <a:p>
            <a:r>
              <a:rPr lang="en-GB" baseline="0" dirty="0" smtClean="0"/>
              <a:t>Total interventional cases in 2015?</a:t>
            </a:r>
          </a:p>
          <a:p>
            <a:r>
              <a:rPr lang="en-GB" baseline="0" dirty="0" smtClean="0"/>
              <a:t>Cath labs 1-3</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2021679-3F48-4AD4-9C2C-9BFBC0EA294D}" type="slidenum">
              <a:rPr lang="en-GB" smtClean="0"/>
              <a:pPr/>
              <a:t>57</a:t>
            </a:fld>
            <a:endParaRPr lang="en-GB"/>
          </a:p>
        </p:txBody>
      </p:sp>
    </p:spTree>
    <p:extLst>
      <p:ext uri="{BB962C8B-B14F-4D97-AF65-F5344CB8AC3E}">
        <p14:creationId xmlns:p14="http://schemas.microsoft.com/office/powerpoint/2010/main" val="2980747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61</a:t>
            </a:fld>
            <a:endParaRPr lang="en-GB"/>
          </a:p>
        </p:txBody>
      </p:sp>
    </p:spTree>
    <p:extLst>
      <p:ext uri="{BB962C8B-B14F-4D97-AF65-F5344CB8AC3E}">
        <p14:creationId xmlns:p14="http://schemas.microsoft.com/office/powerpoint/2010/main" val="167528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3</a:t>
            </a:fld>
            <a:endParaRPr lang="en-GB"/>
          </a:p>
        </p:txBody>
      </p:sp>
    </p:spTree>
    <p:extLst>
      <p:ext uri="{BB962C8B-B14F-4D97-AF65-F5344CB8AC3E}">
        <p14:creationId xmlns:p14="http://schemas.microsoft.com/office/powerpoint/2010/main" val="16752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Objectivo</a:t>
            </a:r>
            <a:r>
              <a:rPr lang="en-US" dirty="0" smtClean="0"/>
              <a:t> da </a:t>
            </a:r>
            <a:r>
              <a:rPr lang="en-US" dirty="0" err="1" smtClean="0"/>
              <a:t>proteccao</a:t>
            </a:r>
            <a:r>
              <a:rPr lang="en-US" dirty="0" smtClean="0"/>
              <a:t> </a:t>
            </a:r>
            <a:r>
              <a:rPr lang="en-US" dirty="0" err="1" smtClean="0"/>
              <a:t>radiologica</a:t>
            </a:r>
            <a:r>
              <a:rPr lang="en-US" dirty="0" smtClean="0"/>
              <a:t> e </a:t>
            </a:r>
            <a:r>
              <a:rPr lang="en-US" dirty="0" err="1" smtClean="0"/>
              <a:t>minimizar</a:t>
            </a:r>
            <a:r>
              <a:rPr lang="en-US" dirty="0" smtClean="0"/>
              <a:t> o </a:t>
            </a:r>
            <a:r>
              <a:rPr lang="en-US" dirty="0" err="1" smtClean="0"/>
              <a:t>perigo</a:t>
            </a:r>
            <a:r>
              <a:rPr lang="en-US" baseline="0" dirty="0" smtClean="0"/>
              <a:t> </a:t>
            </a:r>
            <a:r>
              <a:rPr lang="en-US" baseline="0" dirty="0" err="1" smtClean="0"/>
              <a:t>decorrente</a:t>
            </a:r>
            <a:r>
              <a:rPr lang="en-US" baseline="0" dirty="0" smtClean="0"/>
              <a:t> da </a:t>
            </a:r>
            <a:r>
              <a:rPr lang="en-US" baseline="0" dirty="0" err="1" smtClean="0"/>
              <a:t>exposição</a:t>
            </a:r>
            <a:r>
              <a:rPr lang="en-US" baseline="0" dirty="0" smtClean="0"/>
              <a:t> do </a:t>
            </a:r>
            <a:r>
              <a:rPr lang="en-US" baseline="0" dirty="0" err="1" smtClean="0"/>
              <a:t>corpo</a:t>
            </a:r>
            <a:r>
              <a:rPr lang="en-US" baseline="0" dirty="0" smtClean="0"/>
              <a:t> </a:t>
            </a:r>
            <a:r>
              <a:rPr lang="en-US" baseline="0" dirty="0" err="1" smtClean="0"/>
              <a:t>humano</a:t>
            </a:r>
            <a:r>
              <a:rPr lang="en-US" baseline="0" dirty="0" smtClean="0"/>
              <a:t> </a:t>
            </a:r>
            <a:r>
              <a:rPr lang="en-US" baseline="0" dirty="0" err="1" smtClean="0"/>
              <a:t>à</a:t>
            </a:r>
            <a:r>
              <a:rPr lang="en-US" baseline="0" dirty="0" smtClean="0"/>
              <a:t> </a:t>
            </a:r>
            <a:r>
              <a:rPr lang="en-US" baseline="0" dirty="0" err="1" smtClean="0"/>
              <a:t>radiação</a:t>
            </a:r>
            <a:r>
              <a:rPr lang="en-US" baseline="0" dirty="0" smtClean="0"/>
              <a:t> </a:t>
            </a:r>
            <a:r>
              <a:rPr lang="en-US" baseline="0" dirty="0" err="1" smtClean="0"/>
              <a:t>ionizante</a:t>
            </a:r>
            <a:r>
              <a:rPr lang="en-US" baseline="0" dirty="0" smtClean="0"/>
              <a:t>. Estes </a:t>
            </a:r>
            <a:r>
              <a:rPr lang="en-US" baseline="0" dirty="0" err="1" smtClean="0"/>
              <a:t>efeitos</a:t>
            </a:r>
            <a:r>
              <a:rPr lang="en-US" baseline="0" dirty="0" smtClean="0"/>
              <a:t> </a:t>
            </a:r>
            <a:r>
              <a:rPr lang="en-US" baseline="0" dirty="0" err="1" smtClean="0"/>
              <a:t>podem</a:t>
            </a:r>
            <a:r>
              <a:rPr lang="en-US" baseline="0" dirty="0" smtClean="0"/>
              <a:t> </a:t>
            </a:r>
            <a:r>
              <a:rPr lang="en-US" baseline="0" dirty="0" err="1" smtClean="0"/>
              <a:t>ser</a:t>
            </a:r>
            <a:r>
              <a:rPr lang="en-US" baseline="0" dirty="0" smtClean="0"/>
              <a:t> </a:t>
            </a:r>
            <a:r>
              <a:rPr lang="en-US" baseline="0" dirty="0" err="1" smtClean="0"/>
              <a:t>estocasticos</a:t>
            </a:r>
            <a:r>
              <a:rPr lang="en-US" baseline="0" dirty="0" smtClean="0"/>
              <a:t> </a:t>
            </a:r>
            <a:r>
              <a:rPr lang="en-US" baseline="0" dirty="0" err="1" smtClean="0"/>
              <a:t>ou</a:t>
            </a:r>
            <a:r>
              <a:rPr lang="en-US" baseline="0" dirty="0" smtClean="0"/>
              <a:t> </a:t>
            </a:r>
            <a:r>
              <a:rPr lang="en-US" baseline="0" dirty="0" err="1" smtClean="0"/>
              <a:t>deterministicos</a:t>
            </a:r>
            <a:r>
              <a:rPr lang="en-US" baseline="0" dirty="0" smtClean="0"/>
              <a:t> </a:t>
            </a:r>
            <a:r>
              <a:rPr lang="en-US" baseline="0" dirty="0" err="1" smtClean="0"/>
              <a:t>dependendo</a:t>
            </a:r>
            <a:r>
              <a:rPr lang="en-US" baseline="0" dirty="0" smtClean="0"/>
              <a:t> da dose</a:t>
            </a:r>
          </a:p>
          <a:p>
            <a:pPr marL="171450" indent="-171450">
              <a:buFontTx/>
              <a:buChar char="•"/>
            </a:pPr>
            <a:r>
              <a:rPr lang="en-US" baseline="0" dirty="0" smtClean="0"/>
              <a:t>A </a:t>
            </a:r>
            <a:r>
              <a:rPr lang="en-US" baseline="0" dirty="0" err="1" smtClean="0"/>
              <a:t>optimizacao</a:t>
            </a:r>
            <a:r>
              <a:rPr lang="en-US" baseline="0" dirty="0" smtClean="0"/>
              <a:t> tem </a:t>
            </a:r>
            <a:r>
              <a:rPr lang="en-US" baseline="0" dirty="0" err="1" smtClean="0"/>
              <a:t>por</a:t>
            </a:r>
            <a:r>
              <a:rPr lang="en-US" baseline="0" dirty="0" smtClean="0"/>
              <a:t> </a:t>
            </a:r>
            <a:r>
              <a:rPr lang="en-US" baseline="0" dirty="0" err="1" smtClean="0"/>
              <a:t>objectivo</a:t>
            </a:r>
            <a:r>
              <a:rPr lang="en-US" baseline="0" dirty="0" smtClean="0"/>
              <a:t> </a:t>
            </a:r>
            <a:r>
              <a:rPr lang="en-US" baseline="0" dirty="0" err="1" smtClean="0"/>
              <a:t>determinar</a:t>
            </a:r>
            <a:r>
              <a:rPr lang="en-US" baseline="0" dirty="0" smtClean="0"/>
              <a:t> </a:t>
            </a:r>
            <a:r>
              <a:rPr lang="en-US" baseline="0" dirty="0" err="1" smtClean="0"/>
              <a:t>qual</a:t>
            </a:r>
            <a:r>
              <a:rPr lang="en-US" baseline="0" dirty="0" smtClean="0"/>
              <a:t> e a dose de </a:t>
            </a:r>
            <a:r>
              <a:rPr lang="en-US" baseline="0" dirty="0" err="1" smtClean="0"/>
              <a:t>radiação</a:t>
            </a:r>
            <a:r>
              <a:rPr lang="en-US" baseline="0" dirty="0" smtClean="0"/>
              <a:t> que </a:t>
            </a:r>
            <a:r>
              <a:rPr lang="en-US" baseline="0" dirty="0" err="1" smtClean="0"/>
              <a:t>maximiza</a:t>
            </a:r>
            <a:r>
              <a:rPr lang="en-US" baseline="0" dirty="0" smtClean="0"/>
              <a:t> o </a:t>
            </a:r>
            <a:r>
              <a:rPr lang="en-US" baseline="0" dirty="0" err="1" smtClean="0"/>
              <a:t>beneficio</a:t>
            </a:r>
            <a:r>
              <a:rPr lang="en-US" baseline="0" dirty="0" smtClean="0"/>
              <a:t>  versus o </a:t>
            </a:r>
            <a:r>
              <a:rPr lang="en-US" baseline="0" dirty="0" err="1" smtClean="0"/>
              <a:t>risco</a:t>
            </a:r>
            <a:r>
              <a:rPr lang="en-US" baseline="0" dirty="0" smtClean="0"/>
              <a:t>.</a:t>
            </a:r>
          </a:p>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02021679-3F48-4AD4-9C2C-9BFBC0EA294D}" type="slidenum">
              <a:rPr lang="en-GB" smtClean="0"/>
              <a:pPr/>
              <a:t>4</a:t>
            </a:fld>
            <a:endParaRPr lang="en-GB"/>
          </a:p>
        </p:txBody>
      </p:sp>
    </p:spTree>
    <p:extLst>
      <p:ext uri="{BB962C8B-B14F-4D97-AF65-F5344CB8AC3E}">
        <p14:creationId xmlns:p14="http://schemas.microsoft.com/office/powerpoint/2010/main" val="1420125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directive is binding, as to the result to be achieved, upon each member state to which it is addressed, but shall leave to the national authorities the choice of form and methods.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Revokes Directives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89/618/</a:t>
            </a:r>
            <a:r>
              <a:rPr lang="en-GB" b="0" dirty="0" err="1" smtClean="0"/>
              <a:t>Euratom</a:t>
            </a:r>
            <a:r>
              <a:rPr lang="en-GB" b="0" dirty="0" smtClean="0"/>
              <a:t> - </a:t>
            </a:r>
            <a:r>
              <a:rPr lang="en-GB" sz="1200" b="0" kern="1200" dirty="0" smtClean="0">
                <a:solidFill>
                  <a:schemeClr val="tx1"/>
                </a:solidFill>
                <a:effectLst/>
                <a:latin typeface="+mn-lt"/>
                <a:ea typeface="+mn-ea"/>
                <a:cs typeface="+mn-cs"/>
              </a:rPr>
              <a:t> informing the general public about health protection measures to be applied and steps to be taken in the event of a radiological emergency </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90/641/</a:t>
            </a:r>
            <a:r>
              <a:rPr lang="en-GB" b="0" dirty="0" err="1" smtClean="0"/>
              <a:t>Euratom</a:t>
            </a:r>
            <a:r>
              <a:rPr lang="en-GB" b="0" dirty="0" smtClean="0"/>
              <a:t> – outside workers in controlled areas</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96/29/</a:t>
            </a:r>
            <a:r>
              <a:rPr lang="en-GB" b="0" dirty="0" err="1" smtClean="0"/>
              <a:t>Euratom</a:t>
            </a:r>
            <a:r>
              <a:rPr lang="en-GB" b="0" dirty="0" smtClean="0"/>
              <a:t> –</a:t>
            </a:r>
            <a:r>
              <a:rPr lang="en-GB" b="0" baseline="0" dirty="0" smtClean="0"/>
              <a:t> permits to set installations and staff protection</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97/43/</a:t>
            </a:r>
            <a:r>
              <a:rPr lang="en-GB" b="0" dirty="0" err="1" smtClean="0"/>
              <a:t>Euratom</a:t>
            </a:r>
            <a:r>
              <a:rPr lang="en-GB" b="0" dirty="0" smtClean="0"/>
              <a:t> – patient doses</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2003/122/</a:t>
            </a:r>
            <a:r>
              <a:rPr lang="en-GB" b="0" dirty="0" err="1" smtClean="0"/>
              <a:t>Euratom</a:t>
            </a:r>
            <a:r>
              <a:rPr lang="en-GB" b="0" dirty="0" smtClean="0"/>
              <a:t>  - radioactive substances</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5</a:t>
            </a:fld>
            <a:endParaRPr lang="en-GB"/>
          </a:p>
        </p:txBody>
      </p:sp>
    </p:spTree>
    <p:extLst>
      <p:ext uri="{BB962C8B-B14F-4D97-AF65-F5344CB8AC3E}">
        <p14:creationId xmlns:p14="http://schemas.microsoft.com/office/powerpoint/2010/main" val="244609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clinical responsibility" means responsibility of a </a:t>
            </a:r>
            <a:r>
              <a:rPr lang="en-US" sz="1200" kern="1200" dirty="0" err="1" smtClean="0">
                <a:solidFill>
                  <a:schemeClr val="tx1"/>
                </a:solidFill>
                <a:effectLst/>
                <a:latin typeface="+mn-lt"/>
                <a:ea typeface="+mn-ea"/>
                <a:cs typeface="+mn-cs"/>
              </a:rPr>
              <a:t>practi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tioner</a:t>
            </a:r>
            <a:r>
              <a:rPr lang="en-US" sz="1200" kern="1200" dirty="0" smtClean="0">
                <a:solidFill>
                  <a:schemeClr val="tx1"/>
                </a:solidFill>
                <a:effectLst/>
                <a:latin typeface="+mn-lt"/>
                <a:ea typeface="+mn-ea"/>
                <a:cs typeface="+mn-cs"/>
              </a:rPr>
              <a:t> for individual medical exposures, in particular, justification; </a:t>
            </a:r>
            <a:r>
              <a:rPr lang="en-US" sz="1200" kern="1200" dirty="0" err="1" smtClean="0">
                <a:solidFill>
                  <a:schemeClr val="tx1"/>
                </a:solidFill>
                <a:effectLst/>
                <a:latin typeface="+mn-lt"/>
                <a:ea typeface="+mn-ea"/>
                <a:cs typeface="+mn-cs"/>
              </a:rPr>
              <a:t>optimisation</a:t>
            </a:r>
            <a:r>
              <a:rPr lang="en-US" sz="1200" kern="1200" dirty="0" smtClean="0">
                <a:solidFill>
                  <a:schemeClr val="tx1"/>
                </a:solidFill>
                <a:effectLst/>
                <a:latin typeface="+mn-lt"/>
                <a:ea typeface="+mn-ea"/>
                <a:cs typeface="+mn-cs"/>
              </a:rPr>
              <a:t>; clinical evaluation of the outcome; cooperation with other specialists and staff, as appropriate, regarding practical aspects of medical radio­ logical procedures; obtaining information, if appropriate, on previous examinations; providing existing medical radiological information and/or records to other </a:t>
            </a:r>
            <a:r>
              <a:rPr lang="en-US" sz="1200" kern="1200" dirty="0" err="1" smtClean="0">
                <a:solidFill>
                  <a:schemeClr val="tx1"/>
                </a:solidFill>
                <a:effectLst/>
                <a:latin typeface="+mn-lt"/>
                <a:ea typeface="+mn-ea"/>
                <a:cs typeface="+mn-cs"/>
              </a:rPr>
              <a:t>practi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tioners</a:t>
            </a:r>
            <a:r>
              <a:rPr lang="en-US" sz="1200" kern="1200" dirty="0" smtClean="0">
                <a:solidFill>
                  <a:schemeClr val="tx1"/>
                </a:solidFill>
                <a:effectLst/>
                <a:latin typeface="+mn-lt"/>
                <a:ea typeface="+mn-ea"/>
                <a:cs typeface="+mn-cs"/>
              </a:rPr>
              <a:t> and/or the referrer, as required; and giving information on the risk of </a:t>
            </a:r>
            <a:r>
              <a:rPr lang="en-US" sz="1200" kern="1200" dirty="0" err="1" smtClean="0">
                <a:solidFill>
                  <a:schemeClr val="tx1"/>
                </a:solidFill>
                <a:effectLst/>
                <a:latin typeface="+mn-lt"/>
                <a:ea typeface="+mn-ea"/>
                <a:cs typeface="+mn-cs"/>
              </a:rPr>
              <a:t>ionising</a:t>
            </a:r>
            <a:r>
              <a:rPr lang="en-US" sz="1200" kern="1200" dirty="0" smtClean="0">
                <a:solidFill>
                  <a:schemeClr val="tx1"/>
                </a:solidFill>
                <a:effectLst/>
                <a:latin typeface="+mn-lt"/>
                <a:ea typeface="+mn-ea"/>
                <a:cs typeface="+mn-cs"/>
              </a:rPr>
              <a:t> radiation to patients and other individuals involved, as appropriate; </a:t>
            </a:r>
            <a:endParaRPr lang="en-US" dirty="0" smtClean="0"/>
          </a:p>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6</a:t>
            </a:fld>
            <a:endParaRPr lang="en-GB"/>
          </a:p>
        </p:txBody>
      </p:sp>
    </p:spTree>
    <p:extLst>
      <p:ext uri="{BB962C8B-B14F-4D97-AF65-F5344CB8AC3E}">
        <p14:creationId xmlns:p14="http://schemas.microsoft.com/office/powerpoint/2010/main" val="322500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6803" name="Notes Placeholder 2"/>
          <p:cNvSpPr>
            <a:spLocks noGrp="1"/>
          </p:cNvSpPr>
          <p:nvPr>
            <p:ph type="body" idx="1"/>
          </p:nvPr>
        </p:nvSpPr>
        <p:spPr>
          <a:noFill/>
        </p:spPr>
        <p:txBody>
          <a:bodyPr/>
          <a:lstStyle/>
          <a:p>
            <a:r>
              <a:rPr lang="en-US" altLang="en-US" dirty="0" smtClean="0">
                <a:latin typeface="Arial" pitchFamily="34" charset="0"/>
              </a:rPr>
              <a:t>Available on king´s docs.</a:t>
            </a:r>
          </a:p>
          <a:p>
            <a:endParaRPr lang="en-US" altLang="en-US" dirty="0" smtClean="0">
              <a:latin typeface="Arial" pitchFamily="34" charset="0"/>
            </a:endParaRPr>
          </a:p>
          <a:p>
            <a:r>
              <a:rPr lang="en-GB" altLang="en-US" dirty="0" smtClean="0">
                <a:latin typeface="Arial" pitchFamily="34" charset="0"/>
              </a:rPr>
              <a:t>King's has a radiation safety polity that aims to achieve compliance with the relevant legislation.</a:t>
            </a:r>
          </a:p>
          <a:p>
            <a:r>
              <a:rPr lang="en-GB" altLang="en-US" dirty="0" smtClean="0">
                <a:latin typeface="Arial" pitchFamily="34" charset="0"/>
              </a:rPr>
              <a:t>This legislation comes from European Directive Requirements.</a:t>
            </a:r>
          </a:p>
          <a:p>
            <a:r>
              <a:rPr lang="en-GB" altLang="en-US" dirty="0" smtClean="0">
                <a:latin typeface="Arial" pitchFamily="34" charset="0"/>
              </a:rPr>
              <a:t>The relevant directives have been reviewed – a new basic safety standards has been published in -  and currently WIP to update the UK regulations accordingly. This needs to be done by </a:t>
            </a:r>
          </a:p>
          <a:p>
            <a:r>
              <a:rPr lang="en-GB" altLang="en-US" dirty="0" smtClean="0">
                <a:latin typeface="Arial" pitchFamily="34" charset="0"/>
              </a:rPr>
              <a:t>By February 2018.</a:t>
            </a:r>
          </a:p>
        </p:txBody>
      </p:sp>
      <p:sp>
        <p:nvSpPr>
          <p:cNvPr id="768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05C0F523-516B-4E16-8A05-BAB93EDBF735}" type="slidenum">
              <a:rPr lang="en-GB" altLang="en-US" smtClean="0"/>
              <a:pPr eaLnBrk="1" hangingPunct="1">
                <a:spcBef>
                  <a:spcPct val="0"/>
                </a:spcBef>
              </a:pPr>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Optimise</a:t>
            </a:r>
            <a:r>
              <a:rPr lang="en-US" dirty="0" smtClean="0"/>
              <a:t> what? </a:t>
            </a:r>
          </a:p>
          <a:p>
            <a:r>
              <a:rPr lang="en-US" dirty="0" smtClean="0"/>
              <a:t>&gt;&gt; Radiation risk (</a:t>
            </a:r>
            <a:r>
              <a:rPr lang="en-US" dirty="0" smtClean="0">
                <a:latin typeface="Wingdings"/>
                <a:ea typeface="Wingdings"/>
                <a:cs typeface="Wingdings"/>
                <a:sym typeface="Wingdings"/>
              </a:rPr>
              <a:t></a:t>
            </a:r>
            <a:r>
              <a:rPr lang="en-US" dirty="0" smtClean="0"/>
              <a:t>dose) and Benefit (</a:t>
            </a:r>
            <a:r>
              <a:rPr lang="en-US" dirty="0" smtClean="0">
                <a:latin typeface="Wingdings"/>
                <a:ea typeface="Wingdings"/>
                <a:cs typeface="Wingdings"/>
                <a:sym typeface="Wingdings"/>
              </a:rPr>
              <a:t></a:t>
            </a:r>
            <a:r>
              <a:rPr lang="en-US" dirty="0" smtClean="0"/>
              <a:t>image quality)</a:t>
            </a:r>
          </a:p>
          <a:p>
            <a:endParaRPr lang="en-US" dirty="0" smtClean="0"/>
          </a:p>
          <a:p>
            <a:r>
              <a:rPr lang="en-US" dirty="0" smtClean="0"/>
              <a:t>To whom it applies?</a:t>
            </a:r>
          </a:p>
          <a:p>
            <a:r>
              <a:rPr lang="en-US" dirty="0" smtClean="0"/>
              <a:t>&gt;&gt; Patients, Staff and Public</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8</a:t>
            </a:fld>
            <a:endParaRPr lang="en-GB"/>
          </a:p>
        </p:txBody>
      </p:sp>
    </p:spTree>
    <p:extLst>
      <p:ext uri="{BB962C8B-B14F-4D97-AF65-F5344CB8AC3E}">
        <p14:creationId xmlns:p14="http://schemas.microsoft.com/office/powerpoint/2010/main" val="251999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21679-3F48-4AD4-9C2C-9BFBC0EA294D}" type="slidenum">
              <a:rPr lang="en-GB" smtClean="0"/>
              <a:pPr/>
              <a:t>9</a:t>
            </a:fld>
            <a:endParaRPr lang="en-GB"/>
          </a:p>
        </p:txBody>
      </p:sp>
    </p:spTree>
    <p:extLst>
      <p:ext uri="{BB962C8B-B14F-4D97-AF65-F5344CB8AC3E}">
        <p14:creationId xmlns:p14="http://schemas.microsoft.com/office/powerpoint/2010/main" val="1675289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a:xfrm>
            <a:off x="539552" y="6356350"/>
            <a:ext cx="7560840" cy="365125"/>
          </a:xfrm>
        </p:spPr>
        <p:txBody>
          <a:bodyPr/>
          <a:lstStyle/>
          <a:p>
            <a:r>
              <a:rPr lang="pt-BR" smtClean="0"/>
              <a:t>Workshop "Justificação e Optimização das Exposições Médicas a Radiações Ionizantes, Lisboa, 10-12 Set 2015                      A. Pascoal, KCH</a:t>
            </a:r>
            <a:endParaRPr lang="en-GB" dirty="0"/>
          </a:p>
        </p:txBody>
      </p:sp>
      <p:sp>
        <p:nvSpPr>
          <p:cNvPr id="6" name="Slide Number Placeholder 5"/>
          <p:cNvSpPr>
            <a:spLocks noGrp="1"/>
          </p:cNvSpPr>
          <p:nvPr>
            <p:ph type="sldNum" sz="quarter" idx="12"/>
          </p:nvPr>
        </p:nvSpPr>
        <p:spPr/>
        <p:txBody>
          <a:bodyPr/>
          <a:lstStyle/>
          <a:p>
            <a:fld id="{12EFD154-7930-4232-9B38-2BB00303CBA3}" type="slidenum">
              <a:rPr lang="en-GB" smtClean="0"/>
              <a:pPr/>
              <a:t>‹nº›</a:t>
            </a:fld>
            <a:endParaRPr lang="en-GB"/>
          </a:p>
        </p:txBody>
      </p:sp>
      <p:sp>
        <p:nvSpPr>
          <p:cNvPr id="7" name="Rectangle 2"/>
          <p:cNvSpPr>
            <a:spLocks noChangeArrowheads="1"/>
          </p:cNvSpPr>
          <p:nvPr userDrawn="1"/>
        </p:nvSpPr>
        <p:spPr bwMode="auto">
          <a:xfrm>
            <a:off x="0" y="-27384"/>
            <a:ext cx="9144000" cy="906463"/>
          </a:xfrm>
          <a:prstGeom prst="rect">
            <a:avLst/>
          </a:prstGeom>
          <a:solidFill>
            <a:srgbClr val="0072C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 name="Freeform 3"/>
          <p:cNvSpPr>
            <a:spLocks/>
          </p:cNvSpPr>
          <p:nvPr userDrawn="1"/>
        </p:nvSpPr>
        <p:spPr bwMode="auto">
          <a:xfrm>
            <a:off x="90488" y="40879"/>
            <a:ext cx="755650" cy="755650"/>
          </a:xfrm>
          <a:custGeom>
            <a:avLst/>
            <a:gdLst>
              <a:gd name="T0" fmla="*/ 0 w 1088"/>
              <a:gd name="T1" fmla="*/ 46534 h 1088"/>
              <a:gd name="T2" fmla="*/ 0 w 1088"/>
              <a:gd name="T3" fmla="*/ 708422 h 1088"/>
              <a:gd name="T4" fmla="*/ 2778 w 1088"/>
              <a:gd name="T5" fmla="*/ 723007 h 1088"/>
              <a:gd name="T6" fmla="*/ 9029 w 1088"/>
              <a:gd name="T7" fmla="*/ 736203 h 1088"/>
              <a:gd name="T8" fmla="*/ 19447 w 1088"/>
              <a:gd name="T9" fmla="*/ 746621 h 1088"/>
              <a:gd name="T10" fmla="*/ 32643 w 1088"/>
              <a:gd name="T11" fmla="*/ 752872 h 1088"/>
              <a:gd name="T12" fmla="*/ 47228 w 1088"/>
              <a:gd name="T13" fmla="*/ 755650 h 1088"/>
              <a:gd name="T14" fmla="*/ 709116 w 1088"/>
              <a:gd name="T15" fmla="*/ 755650 h 1088"/>
              <a:gd name="T16" fmla="*/ 723007 w 1088"/>
              <a:gd name="T17" fmla="*/ 752872 h 1088"/>
              <a:gd name="T18" fmla="*/ 736203 w 1088"/>
              <a:gd name="T19" fmla="*/ 746621 h 1088"/>
              <a:gd name="T20" fmla="*/ 746621 w 1088"/>
              <a:gd name="T21" fmla="*/ 736203 h 1088"/>
              <a:gd name="T22" fmla="*/ 752872 w 1088"/>
              <a:gd name="T23" fmla="*/ 723007 h 1088"/>
              <a:gd name="T24" fmla="*/ 755650 w 1088"/>
              <a:gd name="T25" fmla="*/ 709811 h 1088"/>
              <a:gd name="T26" fmla="*/ 755650 w 1088"/>
              <a:gd name="T27" fmla="*/ 45839 h 1088"/>
              <a:gd name="T28" fmla="*/ 752872 w 1088"/>
              <a:gd name="T29" fmla="*/ 32643 h 1088"/>
              <a:gd name="T30" fmla="*/ 746621 w 1088"/>
              <a:gd name="T31" fmla="*/ 19447 h 1088"/>
              <a:gd name="T32" fmla="*/ 736203 w 1088"/>
              <a:gd name="T33" fmla="*/ 9029 h 1088"/>
              <a:gd name="T34" fmla="*/ 723007 w 1088"/>
              <a:gd name="T35" fmla="*/ 2778 h 1088"/>
              <a:gd name="T36" fmla="*/ 709811 w 1088"/>
              <a:gd name="T37" fmla="*/ 0 h 1088"/>
              <a:gd name="T38" fmla="*/ 45839 w 1088"/>
              <a:gd name="T39" fmla="*/ 0 h 1088"/>
              <a:gd name="T40" fmla="*/ 32643 w 1088"/>
              <a:gd name="T41" fmla="*/ 2778 h 1088"/>
              <a:gd name="T42" fmla="*/ 19447 w 1088"/>
              <a:gd name="T43" fmla="*/ 9029 h 1088"/>
              <a:gd name="T44" fmla="*/ 9029 w 1088"/>
              <a:gd name="T45" fmla="*/ 19447 h 1088"/>
              <a:gd name="T46" fmla="*/ 2778 w 1088"/>
              <a:gd name="T47" fmla="*/ 32643 h 1088"/>
              <a:gd name="T48" fmla="*/ 0 w 1088"/>
              <a:gd name="T49" fmla="*/ 46534 h 1088"/>
              <a:gd name="T50" fmla="*/ 0 w 1088"/>
              <a:gd name="T51" fmla="*/ 46534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9" name="Picture 7"/>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61013" y="183754"/>
            <a:ext cx="344487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4"/>
          <p:cNvSpPr>
            <a:spLocks noEditPoints="1"/>
          </p:cNvSpPr>
          <p:nvPr userDrawn="1"/>
        </p:nvSpPr>
        <p:spPr bwMode="auto">
          <a:xfrm rot="16200000">
            <a:off x="-61119" y="279798"/>
            <a:ext cx="663575" cy="265112"/>
          </a:xfrm>
          <a:custGeom>
            <a:avLst/>
            <a:gdLst>
              <a:gd name="T0" fmla="*/ 27127 w 954"/>
              <a:gd name="T1" fmla="*/ 203556 h 379"/>
              <a:gd name="T2" fmla="*/ 27127 w 954"/>
              <a:gd name="T3" fmla="*/ 93734 h 379"/>
              <a:gd name="T4" fmla="*/ 150243 w 954"/>
              <a:gd name="T5" fmla="*/ 203556 h 379"/>
              <a:gd name="T6" fmla="*/ 195456 w 954"/>
              <a:gd name="T7" fmla="*/ 29379 h 379"/>
              <a:gd name="T8" fmla="*/ 168328 w 954"/>
              <a:gd name="T9" fmla="*/ 60857 h 379"/>
              <a:gd name="T10" fmla="*/ 325527 w 954"/>
              <a:gd name="T11" fmla="*/ 129408 h 379"/>
              <a:gd name="T12" fmla="*/ 307443 w 954"/>
              <a:gd name="T13" fmla="*/ 81142 h 379"/>
              <a:gd name="T14" fmla="*/ 264317 w 954"/>
              <a:gd name="T15" fmla="*/ 94433 h 379"/>
              <a:gd name="T16" fmla="*/ 254579 w 954"/>
              <a:gd name="T17" fmla="*/ 203556 h 379"/>
              <a:gd name="T18" fmla="*/ 253884 w 954"/>
              <a:gd name="T19" fmla="*/ 82541 h 379"/>
              <a:gd name="T20" fmla="*/ 285184 w 954"/>
              <a:gd name="T21" fmla="*/ 59458 h 379"/>
              <a:gd name="T22" fmla="*/ 338048 w 954"/>
              <a:gd name="T23" fmla="*/ 73448 h 379"/>
              <a:gd name="T24" fmla="*/ 350568 w 954"/>
              <a:gd name="T25" fmla="*/ 203556 h 379"/>
              <a:gd name="T26" fmla="*/ 404822 w 954"/>
              <a:gd name="T27" fmla="*/ 260915 h 379"/>
              <a:gd name="T28" fmla="*/ 421516 w 954"/>
              <a:gd name="T29" fmla="*/ 242028 h 379"/>
              <a:gd name="T30" fmla="*/ 469511 w 954"/>
              <a:gd name="T31" fmla="*/ 231536 h 379"/>
              <a:gd name="T32" fmla="*/ 480640 w 954"/>
              <a:gd name="T33" fmla="*/ 181172 h 379"/>
              <a:gd name="T34" fmla="*/ 447252 w 954"/>
              <a:gd name="T35" fmla="*/ 202157 h 379"/>
              <a:gd name="T36" fmla="*/ 397867 w 954"/>
              <a:gd name="T37" fmla="*/ 190965 h 379"/>
              <a:gd name="T38" fmla="*/ 375608 w 954"/>
              <a:gd name="T39" fmla="*/ 132906 h 379"/>
              <a:gd name="T40" fmla="*/ 398562 w 954"/>
              <a:gd name="T41" fmla="*/ 71349 h 379"/>
              <a:gd name="T42" fmla="*/ 447948 w 954"/>
              <a:gd name="T43" fmla="*/ 58758 h 379"/>
              <a:gd name="T44" fmla="*/ 482031 w 954"/>
              <a:gd name="T45" fmla="*/ 81842 h 379"/>
              <a:gd name="T46" fmla="*/ 505680 w 954"/>
              <a:gd name="T47" fmla="*/ 196561 h 379"/>
              <a:gd name="T48" fmla="*/ 483422 w 954"/>
              <a:gd name="T49" fmla="*/ 252521 h 379"/>
              <a:gd name="T50" fmla="*/ 470902 w 954"/>
              <a:gd name="T51" fmla="*/ 94433 h 379"/>
              <a:gd name="T52" fmla="*/ 429167 w 954"/>
              <a:gd name="T53" fmla="*/ 81142 h 379"/>
              <a:gd name="T54" fmla="*/ 402040 w 954"/>
              <a:gd name="T55" fmla="*/ 131507 h 379"/>
              <a:gd name="T56" fmla="*/ 420821 w 954"/>
              <a:gd name="T57" fmla="*/ 174876 h 379"/>
              <a:gd name="T58" fmla="*/ 461164 w 954"/>
              <a:gd name="T59" fmla="*/ 174876 h 379"/>
              <a:gd name="T60" fmla="*/ 480640 w 954"/>
              <a:gd name="T61" fmla="*/ 133605 h 379"/>
              <a:gd name="T62" fmla="*/ 555761 w 954"/>
              <a:gd name="T63" fmla="*/ 76945 h 379"/>
              <a:gd name="T64" fmla="*/ 555761 w 954"/>
              <a:gd name="T65" fmla="*/ 76945 h 379"/>
              <a:gd name="T66" fmla="*/ 627405 w 954"/>
              <a:gd name="T67" fmla="*/ 119615 h 379"/>
              <a:gd name="T68" fmla="*/ 649664 w 954"/>
              <a:gd name="T69" fmla="*/ 132206 h 379"/>
              <a:gd name="T70" fmla="*/ 660793 w 954"/>
              <a:gd name="T71" fmla="*/ 146196 h 379"/>
              <a:gd name="T72" fmla="*/ 656619 w 954"/>
              <a:gd name="T73" fmla="*/ 186768 h 379"/>
              <a:gd name="T74" fmla="*/ 614885 w 954"/>
              <a:gd name="T75" fmla="*/ 206354 h 379"/>
              <a:gd name="T76" fmla="*/ 577324 w 954"/>
              <a:gd name="T77" fmla="*/ 198659 h 379"/>
              <a:gd name="T78" fmla="*/ 603756 w 954"/>
              <a:gd name="T79" fmla="*/ 183970 h 379"/>
              <a:gd name="T80" fmla="*/ 632274 w 954"/>
              <a:gd name="T81" fmla="*/ 176975 h 379"/>
              <a:gd name="T82" fmla="*/ 634361 w 954"/>
              <a:gd name="T83" fmla="*/ 155989 h 379"/>
              <a:gd name="T84" fmla="*/ 606538 w 954"/>
              <a:gd name="T85" fmla="*/ 137802 h 379"/>
              <a:gd name="T86" fmla="*/ 585671 w 954"/>
              <a:gd name="T87" fmla="*/ 123812 h 379"/>
              <a:gd name="T88" fmla="*/ 578020 w 954"/>
              <a:gd name="T89" fmla="*/ 87438 h 379"/>
              <a:gd name="T90" fmla="*/ 611407 w 954"/>
              <a:gd name="T91" fmla="*/ 58758 h 379"/>
              <a:gd name="T92" fmla="*/ 653837 w 954"/>
              <a:gd name="T93" fmla="*/ 85339 h 379"/>
              <a:gd name="T94" fmla="*/ 632970 w 954"/>
              <a:gd name="T95" fmla="*/ 79743 h 379"/>
              <a:gd name="T96" fmla="*/ 607234 w 954"/>
              <a:gd name="T97" fmla="*/ 85339 h 379"/>
              <a:gd name="T98" fmla="*/ 603060 w 954"/>
              <a:gd name="T99" fmla="*/ 99330 h 379"/>
              <a:gd name="T100" fmla="*/ 612103 w 954"/>
              <a:gd name="T101" fmla="*/ 11192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19491141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0" y="2257"/>
            <a:ext cx="9144000" cy="906463"/>
          </a:xfrm>
          <a:prstGeom prst="rect">
            <a:avLst/>
          </a:prstGeom>
          <a:solidFill>
            <a:srgbClr val="0072C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 name="Freeform 3"/>
          <p:cNvSpPr>
            <a:spLocks/>
          </p:cNvSpPr>
          <p:nvPr userDrawn="1"/>
        </p:nvSpPr>
        <p:spPr bwMode="auto">
          <a:xfrm>
            <a:off x="90488" y="70520"/>
            <a:ext cx="755650" cy="755650"/>
          </a:xfrm>
          <a:custGeom>
            <a:avLst/>
            <a:gdLst>
              <a:gd name="T0" fmla="*/ 0 w 1088"/>
              <a:gd name="T1" fmla="*/ 46534 h 1088"/>
              <a:gd name="T2" fmla="*/ 0 w 1088"/>
              <a:gd name="T3" fmla="*/ 708422 h 1088"/>
              <a:gd name="T4" fmla="*/ 2778 w 1088"/>
              <a:gd name="T5" fmla="*/ 723007 h 1088"/>
              <a:gd name="T6" fmla="*/ 9029 w 1088"/>
              <a:gd name="T7" fmla="*/ 736203 h 1088"/>
              <a:gd name="T8" fmla="*/ 19447 w 1088"/>
              <a:gd name="T9" fmla="*/ 746621 h 1088"/>
              <a:gd name="T10" fmla="*/ 32643 w 1088"/>
              <a:gd name="T11" fmla="*/ 752872 h 1088"/>
              <a:gd name="T12" fmla="*/ 47228 w 1088"/>
              <a:gd name="T13" fmla="*/ 755650 h 1088"/>
              <a:gd name="T14" fmla="*/ 709116 w 1088"/>
              <a:gd name="T15" fmla="*/ 755650 h 1088"/>
              <a:gd name="T16" fmla="*/ 723007 w 1088"/>
              <a:gd name="T17" fmla="*/ 752872 h 1088"/>
              <a:gd name="T18" fmla="*/ 736203 w 1088"/>
              <a:gd name="T19" fmla="*/ 746621 h 1088"/>
              <a:gd name="T20" fmla="*/ 746621 w 1088"/>
              <a:gd name="T21" fmla="*/ 736203 h 1088"/>
              <a:gd name="T22" fmla="*/ 752872 w 1088"/>
              <a:gd name="T23" fmla="*/ 723007 h 1088"/>
              <a:gd name="T24" fmla="*/ 755650 w 1088"/>
              <a:gd name="T25" fmla="*/ 709811 h 1088"/>
              <a:gd name="T26" fmla="*/ 755650 w 1088"/>
              <a:gd name="T27" fmla="*/ 45839 h 1088"/>
              <a:gd name="T28" fmla="*/ 752872 w 1088"/>
              <a:gd name="T29" fmla="*/ 32643 h 1088"/>
              <a:gd name="T30" fmla="*/ 746621 w 1088"/>
              <a:gd name="T31" fmla="*/ 19447 h 1088"/>
              <a:gd name="T32" fmla="*/ 736203 w 1088"/>
              <a:gd name="T33" fmla="*/ 9029 h 1088"/>
              <a:gd name="T34" fmla="*/ 723007 w 1088"/>
              <a:gd name="T35" fmla="*/ 2778 h 1088"/>
              <a:gd name="T36" fmla="*/ 709811 w 1088"/>
              <a:gd name="T37" fmla="*/ 0 h 1088"/>
              <a:gd name="T38" fmla="*/ 45839 w 1088"/>
              <a:gd name="T39" fmla="*/ 0 h 1088"/>
              <a:gd name="T40" fmla="*/ 32643 w 1088"/>
              <a:gd name="T41" fmla="*/ 2778 h 1088"/>
              <a:gd name="T42" fmla="*/ 19447 w 1088"/>
              <a:gd name="T43" fmla="*/ 9029 h 1088"/>
              <a:gd name="T44" fmla="*/ 9029 w 1088"/>
              <a:gd name="T45" fmla="*/ 19447 h 1088"/>
              <a:gd name="T46" fmla="*/ 2778 w 1088"/>
              <a:gd name="T47" fmla="*/ 32643 h 1088"/>
              <a:gd name="T48" fmla="*/ 0 w 1088"/>
              <a:gd name="T49" fmla="*/ 46534 h 1088"/>
              <a:gd name="T50" fmla="*/ 0 w 1088"/>
              <a:gd name="T51" fmla="*/ 46534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4"/>
          <p:cNvSpPr>
            <a:spLocks noEditPoints="1"/>
          </p:cNvSpPr>
          <p:nvPr userDrawn="1"/>
        </p:nvSpPr>
        <p:spPr bwMode="auto">
          <a:xfrm rot="16200000">
            <a:off x="-61119" y="309439"/>
            <a:ext cx="663575" cy="265112"/>
          </a:xfrm>
          <a:custGeom>
            <a:avLst/>
            <a:gdLst>
              <a:gd name="T0" fmla="*/ 27127 w 954"/>
              <a:gd name="T1" fmla="*/ 203556 h 379"/>
              <a:gd name="T2" fmla="*/ 27127 w 954"/>
              <a:gd name="T3" fmla="*/ 93734 h 379"/>
              <a:gd name="T4" fmla="*/ 150243 w 954"/>
              <a:gd name="T5" fmla="*/ 203556 h 379"/>
              <a:gd name="T6" fmla="*/ 195456 w 954"/>
              <a:gd name="T7" fmla="*/ 29379 h 379"/>
              <a:gd name="T8" fmla="*/ 168328 w 954"/>
              <a:gd name="T9" fmla="*/ 60857 h 379"/>
              <a:gd name="T10" fmla="*/ 325527 w 954"/>
              <a:gd name="T11" fmla="*/ 129408 h 379"/>
              <a:gd name="T12" fmla="*/ 307443 w 954"/>
              <a:gd name="T13" fmla="*/ 81142 h 379"/>
              <a:gd name="T14" fmla="*/ 264317 w 954"/>
              <a:gd name="T15" fmla="*/ 94433 h 379"/>
              <a:gd name="T16" fmla="*/ 254579 w 954"/>
              <a:gd name="T17" fmla="*/ 203556 h 379"/>
              <a:gd name="T18" fmla="*/ 253884 w 954"/>
              <a:gd name="T19" fmla="*/ 82541 h 379"/>
              <a:gd name="T20" fmla="*/ 285184 w 954"/>
              <a:gd name="T21" fmla="*/ 59458 h 379"/>
              <a:gd name="T22" fmla="*/ 338048 w 954"/>
              <a:gd name="T23" fmla="*/ 73448 h 379"/>
              <a:gd name="T24" fmla="*/ 350568 w 954"/>
              <a:gd name="T25" fmla="*/ 203556 h 379"/>
              <a:gd name="T26" fmla="*/ 404822 w 954"/>
              <a:gd name="T27" fmla="*/ 260915 h 379"/>
              <a:gd name="T28" fmla="*/ 421516 w 954"/>
              <a:gd name="T29" fmla="*/ 242028 h 379"/>
              <a:gd name="T30" fmla="*/ 469511 w 954"/>
              <a:gd name="T31" fmla="*/ 231536 h 379"/>
              <a:gd name="T32" fmla="*/ 480640 w 954"/>
              <a:gd name="T33" fmla="*/ 181172 h 379"/>
              <a:gd name="T34" fmla="*/ 447252 w 954"/>
              <a:gd name="T35" fmla="*/ 202157 h 379"/>
              <a:gd name="T36" fmla="*/ 397867 w 954"/>
              <a:gd name="T37" fmla="*/ 190965 h 379"/>
              <a:gd name="T38" fmla="*/ 375608 w 954"/>
              <a:gd name="T39" fmla="*/ 132906 h 379"/>
              <a:gd name="T40" fmla="*/ 398562 w 954"/>
              <a:gd name="T41" fmla="*/ 71349 h 379"/>
              <a:gd name="T42" fmla="*/ 447948 w 954"/>
              <a:gd name="T43" fmla="*/ 58758 h 379"/>
              <a:gd name="T44" fmla="*/ 482031 w 954"/>
              <a:gd name="T45" fmla="*/ 81842 h 379"/>
              <a:gd name="T46" fmla="*/ 505680 w 954"/>
              <a:gd name="T47" fmla="*/ 196561 h 379"/>
              <a:gd name="T48" fmla="*/ 483422 w 954"/>
              <a:gd name="T49" fmla="*/ 252521 h 379"/>
              <a:gd name="T50" fmla="*/ 470902 w 954"/>
              <a:gd name="T51" fmla="*/ 94433 h 379"/>
              <a:gd name="T52" fmla="*/ 429167 w 954"/>
              <a:gd name="T53" fmla="*/ 81142 h 379"/>
              <a:gd name="T54" fmla="*/ 402040 w 954"/>
              <a:gd name="T55" fmla="*/ 131507 h 379"/>
              <a:gd name="T56" fmla="*/ 420821 w 954"/>
              <a:gd name="T57" fmla="*/ 174876 h 379"/>
              <a:gd name="T58" fmla="*/ 461164 w 954"/>
              <a:gd name="T59" fmla="*/ 174876 h 379"/>
              <a:gd name="T60" fmla="*/ 480640 w 954"/>
              <a:gd name="T61" fmla="*/ 133605 h 379"/>
              <a:gd name="T62" fmla="*/ 555761 w 954"/>
              <a:gd name="T63" fmla="*/ 76945 h 379"/>
              <a:gd name="T64" fmla="*/ 555761 w 954"/>
              <a:gd name="T65" fmla="*/ 76945 h 379"/>
              <a:gd name="T66" fmla="*/ 627405 w 954"/>
              <a:gd name="T67" fmla="*/ 119615 h 379"/>
              <a:gd name="T68" fmla="*/ 649664 w 954"/>
              <a:gd name="T69" fmla="*/ 132206 h 379"/>
              <a:gd name="T70" fmla="*/ 660793 w 954"/>
              <a:gd name="T71" fmla="*/ 146196 h 379"/>
              <a:gd name="T72" fmla="*/ 656619 w 954"/>
              <a:gd name="T73" fmla="*/ 186768 h 379"/>
              <a:gd name="T74" fmla="*/ 614885 w 954"/>
              <a:gd name="T75" fmla="*/ 206354 h 379"/>
              <a:gd name="T76" fmla="*/ 577324 w 954"/>
              <a:gd name="T77" fmla="*/ 198659 h 379"/>
              <a:gd name="T78" fmla="*/ 603756 w 954"/>
              <a:gd name="T79" fmla="*/ 183970 h 379"/>
              <a:gd name="T80" fmla="*/ 632274 w 954"/>
              <a:gd name="T81" fmla="*/ 176975 h 379"/>
              <a:gd name="T82" fmla="*/ 634361 w 954"/>
              <a:gd name="T83" fmla="*/ 155989 h 379"/>
              <a:gd name="T84" fmla="*/ 606538 w 954"/>
              <a:gd name="T85" fmla="*/ 137802 h 379"/>
              <a:gd name="T86" fmla="*/ 585671 w 954"/>
              <a:gd name="T87" fmla="*/ 123812 h 379"/>
              <a:gd name="T88" fmla="*/ 578020 w 954"/>
              <a:gd name="T89" fmla="*/ 87438 h 379"/>
              <a:gd name="T90" fmla="*/ 611407 w 954"/>
              <a:gd name="T91" fmla="*/ 58758 h 379"/>
              <a:gd name="T92" fmla="*/ 653837 w 954"/>
              <a:gd name="T93" fmla="*/ 85339 h 379"/>
              <a:gd name="T94" fmla="*/ 632970 w 954"/>
              <a:gd name="T95" fmla="*/ 79743 h 379"/>
              <a:gd name="T96" fmla="*/ 607234 w 954"/>
              <a:gd name="T97" fmla="*/ 85339 h 379"/>
              <a:gd name="T98" fmla="*/ 603060 w 954"/>
              <a:gd name="T99" fmla="*/ 99330 h 379"/>
              <a:gd name="T100" fmla="*/ 612103 w 954"/>
              <a:gd name="T101" fmla="*/ 11192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034440" y="167308"/>
            <a:ext cx="7632848" cy="562074"/>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nSpc>
                <a:spcPct val="100000"/>
              </a:lnSpc>
              <a:spcBef>
                <a:spcPts val="400"/>
              </a:spcBef>
              <a:defRPr sz="2600"/>
            </a:lvl1pPr>
            <a:lvl2pPr>
              <a:lnSpc>
                <a:spcPct val="100000"/>
              </a:lnSpc>
              <a:spcBef>
                <a:spcPts val="400"/>
              </a:spcBef>
              <a:defRPr sz="2400"/>
            </a:lvl2pPr>
            <a:lvl3pPr>
              <a:lnSpc>
                <a:spcPct val="100000"/>
              </a:lnSpc>
              <a:spcBef>
                <a:spcPts val="400"/>
              </a:spcBef>
              <a:defRPr sz="2200"/>
            </a:lvl3pPr>
            <a:lvl4pPr>
              <a:lnSpc>
                <a:spcPct val="100000"/>
              </a:lnSpc>
              <a:spcBef>
                <a:spcPts val="400"/>
              </a:spcBef>
              <a:defRPr sz="2000"/>
            </a:lvl4pPr>
            <a:lvl5pPr>
              <a:lnSpc>
                <a:spcPct val="100000"/>
              </a:lnSpc>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Footer Placeholder 4"/>
          <p:cNvSpPr>
            <a:spLocks noGrp="1"/>
          </p:cNvSpPr>
          <p:nvPr>
            <p:ph type="ftr" sz="quarter" idx="11"/>
          </p:nvPr>
        </p:nvSpPr>
        <p:spPr>
          <a:xfrm>
            <a:off x="467544" y="6356350"/>
            <a:ext cx="7776864" cy="365125"/>
          </a:xfrm>
        </p:spPr>
        <p:txBody>
          <a:bodyPr/>
          <a:lstStyle>
            <a:lvl1pPr>
              <a:defRPr b="0">
                <a:solidFill>
                  <a:schemeClr val="tx1">
                    <a:lumMod val="65000"/>
                    <a:lumOff val="35000"/>
                  </a:schemeClr>
                </a:solidFill>
              </a:defRPr>
            </a:lvl1pPr>
          </a:lstStyle>
          <a:p>
            <a:r>
              <a:rPr lang="pt-BR" smtClean="0"/>
              <a:t>Workshop "Justificação e Optimização das Exposições Médicas a Radiações Ionizantes, Lisboa, 10-12 Set 2015                      A. Pascoal, KCH</a:t>
            </a:r>
            <a:endParaRPr lang="en-GB" dirty="0"/>
          </a:p>
        </p:txBody>
      </p:sp>
      <p:sp>
        <p:nvSpPr>
          <p:cNvPr id="10" name="Slide Number Placeholder 5"/>
          <p:cNvSpPr>
            <a:spLocks noGrp="1"/>
          </p:cNvSpPr>
          <p:nvPr>
            <p:ph type="sldNum" sz="quarter" idx="12"/>
          </p:nvPr>
        </p:nvSpPr>
        <p:spPr>
          <a:xfrm>
            <a:off x="8316416" y="6356350"/>
            <a:ext cx="370384" cy="365125"/>
          </a:xfrm>
        </p:spPr>
        <p:txBody>
          <a:bodyPr/>
          <a:lstStyle>
            <a:lvl1pPr>
              <a:defRPr b="0">
                <a:solidFill>
                  <a:schemeClr val="tx1">
                    <a:lumMod val="65000"/>
                    <a:lumOff val="35000"/>
                  </a:schemeClr>
                </a:solidFill>
              </a:defRPr>
            </a:lvl1pPr>
          </a:lstStyle>
          <a:p>
            <a:fld id="{12EFD154-7930-4232-9B38-2BB00303CBA3}" type="slidenum">
              <a:rPr lang="en-GB" smtClean="0"/>
              <a:pPr/>
              <a:t>‹nº›</a:t>
            </a:fld>
            <a:endParaRPr lang="en-GB" dirty="0"/>
          </a:p>
        </p:txBody>
      </p:sp>
      <p:cxnSp>
        <p:nvCxnSpPr>
          <p:cNvPr id="11" name="Straight Connector 10"/>
          <p:cNvCxnSpPr/>
          <p:nvPr userDrawn="1"/>
        </p:nvCxnSpPr>
        <p:spPr>
          <a:xfrm>
            <a:off x="467544" y="6309320"/>
            <a:ext cx="8208912" cy="0"/>
          </a:xfrm>
          <a:prstGeom prst="line">
            <a:avLst/>
          </a:prstGeom>
          <a:ln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8120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052736"/>
            <a:ext cx="8229600" cy="50734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467544" y="6356350"/>
            <a:ext cx="763284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pt-BR" smtClean="0"/>
              <a:t>Workshop "Justificação e Optimização das Exposições Médicas a Radiações Ionizantes, Lisboa, 10-12 Set 2015                      A. Pascoal, KCH</a:t>
            </a:r>
            <a:endParaRPr lang="en-GB" dirty="0"/>
          </a:p>
        </p:txBody>
      </p:sp>
      <p:sp>
        <p:nvSpPr>
          <p:cNvPr id="6" name="Slide Number Placeholder 5"/>
          <p:cNvSpPr>
            <a:spLocks noGrp="1"/>
          </p:cNvSpPr>
          <p:nvPr>
            <p:ph type="sldNum" sz="quarter" idx="4"/>
          </p:nvPr>
        </p:nvSpPr>
        <p:spPr>
          <a:xfrm>
            <a:off x="8244408" y="6356350"/>
            <a:ext cx="442392" cy="365125"/>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12EFD154-7930-4232-9B38-2BB00303CBA3}" type="slidenum">
              <a:rPr lang="en-GB" smtClean="0"/>
              <a:pPr/>
              <a:t>‹nº›</a:t>
            </a:fld>
            <a:endParaRPr lang="en-GB"/>
          </a:p>
        </p:txBody>
      </p:sp>
    </p:spTree>
    <p:extLst>
      <p:ext uri="{BB962C8B-B14F-4D97-AF65-F5344CB8AC3E}">
        <p14:creationId xmlns:p14="http://schemas.microsoft.com/office/powerpoint/2010/main" val="388225589"/>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ü"/>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a.pascoal@nh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65.xml.rels><?xml version="1.0" encoding="UTF-8" standalone="yes"?>
<Relationships xmlns="http://schemas.openxmlformats.org/package/2006/relationships"><Relationship Id="rId8" Type="http://schemas.openxmlformats.org/officeDocument/2006/relationships/hyperlink" Target="http://www.fda.gov/MedicalDevices/Safety/AlertsandNotices/PublicHealthNotifications/ucm062185.htm" TargetMode="External"/><Relationship Id="rId3" Type="http://schemas.openxmlformats.org/officeDocument/2006/relationships/hyperlink" Target="http://www.drs.dk/guidelines/ct/quality/index.htm" TargetMode="External"/><Relationship Id="rId7" Type="http://schemas.openxmlformats.org/officeDocument/2006/relationships/hyperlink" Target="http://www.ncbi.nlm.nih.gov/pmc/articles/PMC3675255/" TargetMode="External"/><Relationship Id="rId2" Type="http://schemas.openxmlformats.org/officeDocument/2006/relationships/hyperlink" Target="http://www.ensreg.eu/nuclear-safety-regulation/eu-instruments/Basic-Safety-Standards-Directive" TargetMode="External"/><Relationship Id="rId1" Type="http://schemas.openxmlformats.org/officeDocument/2006/relationships/slideLayout" Target="../slideLayouts/slideLayout2.xml"/><Relationship Id="rId6" Type="http://schemas.openxmlformats.org/officeDocument/2006/relationships/hyperlink" Target="https://rpop.iaea.org/RPOP/RPoP/Content/Documents/Whitepapers/conference/S5-Vano-Diagnostic-reference-levels.pdf" TargetMode="External"/><Relationship Id="rId5" Type="http://schemas.openxmlformats.org/officeDocument/2006/relationships/hyperlink" Target="https://rpop.iaea.org/RPOP/RPoP/Content/InformationFor/HealthProfessionals/1_Radiology/ComputedTomography/diagnostic-reference-levels.htm" TargetMode="External"/><Relationship Id="rId4" Type="http://schemas.openxmlformats.org/officeDocument/2006/relationships/hyperlink" Target="http://www.imagewisely.org/imaging-modalities/computed-tomography/medical-physicists/articles/diagnostic-reference-levels" TargetMode="External"/><Relationship Id="rId9" Type="http://schemas.openxmlformats.org/officeDocument/2006/relationships/image" Target="../media/image7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dreamatico.com/data_images/umbrella/umbrella-2.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340768"/>
            <a:ext cx="7772400" cy="1470025"/>
          </a:xfrm>
        </p:spPr>
        <p:txBody>
          <a:bodyPr>
            <a:noAutofit/>
          </a:bodyPr>
          <a:lstStyle/>
          <a:p>
            <a:pPr algn="l"/>
            <a:r>
              <a:rPr lang="en-GB" sz="3600" dirty="0" err="1" smtClean="0">
                <a:solidFill>
                  <a:srgbClr val="3366FF"/>
                </a:solidFill>
              </a:rPr>
              <a:t>Optimização</a:t>
            </a:r>
            <a:r>
              <a:rPr lang="en-GB" sz="3600" dirty="0" smtClean="0">
                <a:solidFill>
                  <a:srgbClr val="3366FF"/>
                </a:solidFill>
              </a:rPr>
              <a:t> </a:t>
            </a:r>
            <a:r>
              <a:rPr lang="en-GB" sz="3600" dirty="0" err="1" smtClean="0">
                <a:solidFill>
                  <a:srgbClr val="3366FF"/>
                </a:solidFill>
              </a:rPr>
              <a:t>em</a:t>
            </a:r>
            <a:r>
              <a:rPr lang="en-GB" sz="3600" dirty="0" smtClean="0">
                <a:solidFill>
                  <a:srgbClr val="3366FF"/>
                </a:solidFill>
              </a:rPr>
              <a:t> </a:t>
            </a:r>
            <a:r>
              <a:rPr lang="en-GB" sz="3600" dirty="0" err="1" smtClean="0">
                <a:solidFill>
                  <a:srgbClr val="3366FF"/>
                </a:solidFill>
              </a:rPr>
              <a:t>radiologia</a:t>
            </a:r>
            <a:r>
              <a:rPr lang="en-GB" sz="3600" dirty="0" smtClean="0">
                <a:solidFill>
                  <a:srgbClr val="3366FF"/>
                </a:solidFill>
              </a:rPr>
              <a:t> </a:t>
            </a:r>
            <a:r>
              <a:rPr lang="en-GB" sz="3600" dirty="0">
                <a:solidFill>
                  <a:srgbClr val="3366FF"/>
                </a:solidFill>
              </a:rPr>
              <a:t/>
            </a:r>
            <a:br>
              <a:rPr lang="en-GB" sz="3600" dirty="0">
                <a:solidFill>
                  <a:srgbClr val="3366FF"/>
                </a:solidFill>
              </a:rPr>
            </a:br>
            <a:r>
              <a:rPr lang="en-GB" sz="3600" dirty="0" smtClean="0">
                <a:solidFill>
                  <a:srgbClr val="3366FF"/>
                </a:solidFill>
              </a:rPr>
              <a:t>– </a:t>
            </a:r>
            <a:r>
              <a:rPr lang="en-GB" sz="3600" dirty="0" err="1" smtClean="0">
                <a:solidFill>
                  <a:srgbClr val="3366FF"/>
                </a:solidFill>
              </a:rPr>
              <a:t>uma</a:t>
            </a:r>
            <a:r>
              <a:rPr lang="en-GB" sz="3600" dirty="0" smtClean="0">
                <a:solidFill>
                  <a:srgbClr val="3366FF"/>
                </a:solidFill>
              </a:rPr>
              <a:t> </a:t>
            </a:r>
            <a:r>
              <a:rPr lang="en-GB" sz="3600" dirty="0" err="1" smtClean="0">
                <a:solidFill>
                  <a:srgbClr val="3366FF"/>
                </a:solidFill>
              </a:rPr>
              <a:t>abordagem</a:t>
            </a:r>
            <a:r>
              <a:rPr lang="en-GB" sz="3600" dirty="0" smtClean="0">
                <a:solidFill>
                  <a:srgbClr val="3366FF"/>
                </a:solidFill>
              </a:rPr>
              <a:t> </a:t>
            </a:r>
            <a:r>
              <a:rPr lang="en-GB" sz="3600" dirty="0" err="1" smtClean="0">
                <a:solidFill>
                  <a:srgbClr val="3366FF"/>
                </a:solidFill>
              </a:rPr>
              <a:t>pragmática</a:t>
            </a:r>
            <a:r>
              <a:rPr lang="en-GB" sz="3600" dirty="0" smtClean="0">
                <a:solidFill>
                  <a:srgbClr val="3366FF"/>
                </a:solidFill>
              </a:rPr>
              <a:t> – </a:t>
            </a:r>
            <a:endParaRPr lang="en-GB" sz="3600" dirty="0">
              <a:solidFill>
                <a:srgbClr val="3366FF"/>
              </a:solidFill>
            </a:endParaRPr>
          </a:p>
        </p:txBody>
      </p:sp>
      <p:sp>
        <p:nvSpPr>
          <p:cNvPr id="3" name="Subtitle 2"/>
          <p:cNvSpPr>
            <a:spLocks noGrp="1"/>
          </p:cNvSpPr>
          <p:nvPr>
            <p:ph type="subTitle" idx="1"/>
          </p:nvPr>
        </p:nvSpPr>
        <p:spPr>
          <a:xfrm>
            <a:off x="251520" y="4365104"/>
            <a:ext cx="7992888" cy="1944216"/>
          </a:xfrm>
        </p:spPr>
        <p:txBody>
          <a:bodyPr>
            <a:normAutofit fontScale="92500" lnSpcReduction="20000"/>
          </a:bodyPr>
          <a:lstStyle/>
          <a:p>
            <a:pPr algn="l"/>
            <a:r>
              <a:rPr lang="en-GB" sz="2000" dirty="0" smtClean="0">
                <a:solidFill>
                  <a:schemeClr val="tx1"/>
                </a:solidFill>
              </a:rPr>
              <a:t>Ana Pascoal</a:t>
            </a:r>
          </a:p>
          <a:p>
            <a:pPr algn="l"/>
            <a:r>
              <a:rPr lang="en-GB" sz="2000" dirty="0" smtClean="0">
                <a:solidFill>
                  <a:schemeClr val="tx1"/>
                </a:solidFill>
              </a:rPr>
              <a:t>(</a:t>
            </a:r>
            <a:r>
              <a:rPr lang="en-GB" sz="2000" dirty="0" smtClean="0">
                <a:solidFill>
                  <a:schemeClr val="tx1"/>
                </a:solidFill>
                <a:hlinkClick r:id="rId3"/>
              </a:rPr>
              <a:t>ana.pascoal@nhs.net</a:t>
            </a:r>
            <a:r>
              <a:rPr lang="en-GB" sz="2000" dirty="0" smtClean="0">
                <a:solidFill>
                  <a:schemeClr val="tx1"/>
                </a:solidFill>
              </a:rPr>
              <a:t>)</a:t>
            </a:r>
          </a:p>
          <a:p>
            <a:pPr algn="l"/>
            <a:endParaRPr lang="en-GB" sz="2000" dirty="0" smtClean="0">
              <a:solidFill>
                <a:schemeClr val="tx1"/>
              </a:solidFill>
            </a:endParaRPr>
          </a:p>
          <a:p>
            <a:pPr algn="l"/>
            <a:r>
              <a:rPr lang="en-GB" sz="2000" dirty="0" smtClean="0">
                <a:solidFill>
                  <a:schemeClr val="tx1"/>
                </a:solidFill>
              </a:rPr>
              <a:t>Medical Physicist</a:t>
            </a:r>
          </a:p>
          <a:p>
            <a:pPr algn="l"/>
            <a:r>
              <a:rPr lang="en-GB" sz="2000" dirty="0" smtClean="0">
                <a:solidFill>
                  <a:schemeClr val="tx1"/>
                </a:solidFill>
              </a:rPr>
              <a:t>Medical Engineering &amp; Physics - Radiation Protection</a:t>
            </a:r>
          </a:p>
          <a:p>
            <a:pPr algn="l"/>
            <a:r>
              <a:rPr lang="en-GB" sz="2000" dirty="0" smtClean="0">
                <a:solidFill>
                  <a:schemeClr val="tx1"/>
                </a:solidFill>
              </a:rPr>
              <a:t>King’s </a:t>
            </a:r>
            <a:r>
              <a:rPr lang="en-GB" sz="2000" dirty="0">
                <a:solidFill>
                  <a:schemeClr val="tx1"/>
                </a:solidFill>
              </a:rPr>
              <a:t>College Hospital, </a:t>
            </a:r>
            <a:r>
              <a:rPr lang="en-GB" sz="2000" dirty="0" smtClean="0">
                <a:solidFill>
                  <a:schemeClr val="tx1"/>
                </a:solidFill>
              </a:rPr>
              <a:t>London, UK</a:t>
            </a:r>
          </a:p>
          <a:p>
            <a:pPr algn="l"/>
            <a:endParaRPr lang="en-GB" sz="2000" dirty="0">
              <a:solidFill>
                <a:schemeClr val="tx1"/>
              </a:solidFill>
            </a:endParaRPr>
          </a:p>
          <a:p>
            <a:pPr algn="l"/>
            <a:endParaRPr lang="en-GB" sz="2000" dirty="0" smtClean="0"/>
          </a:p>
        </p:txBody>
      </p:sp>
      <p:sp>
        <p:nvSpPr>
          <p:cNvPr id="5" name="Subtitle 2"/>
          <p:cNvSpPr txBox="1">
            <a:spLocks/>
          </p:cNvSpPr>
          <p:nvPr/>
        </p:nvSpPr>
        <p:spPr>
          <a:xfrm>
            <a:off x="1331640" y="6190456"/>
            <a:ext cx="6400800" cy="406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Tx/>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Wingdings"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000" dirty="0" err="1" smtClean="0">
                <a:solidFill>
                  <a:schemeClr val="tx1">
                    <a:lumMod val="75000"/>
                    <a:lumOff val="25000"/>
                  </a:schemeClr>
                </a:solidFill>
              </a:rPr>
              <a:t>Lisboa</a:t>
            </a:r>
            <a:r>
              <a:rPr lang="en-GB" sz="2000" dirty="0" smtClean="0">
                <a:solidFill>
                  <a:schemeClr val="tx1">
                    <a:lumMod val="75000"/>
                    <a:lumOff val="25000"/>
                  </a:schemeClr>
                </a:solidFill>
              </a:rPr>
              <a:t>, 10-12 Set 2015</a:t>
            </a:r>
          </a:p>
        </p:txBody>
      </p:sp>
      <p:sp>
        <p:nvSpPr>
          <p:cNvPr id="9" name="Rectangle 2"/>
          <p:cNvSpPr>
            <a:spLocks noChangeArrowheads="1"/>
          </p:cNvSpPr>
          <p:nvPr/>
        </p:nvSpPr>
        <p:spPr bwMode="auto">
          <a:xfrm>
            <a:off x="0" y="39688"/>
            <a:ext cx="9144000" cy="906463"/>
          </a:xfrm>
          <a:prstGeom prst="rect">
            <a:avLst/>
          </a:prstGeom>
          <a:solidFill>
            <a:srgbClr val="0072C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3"/>
          <p:cNvSpPr>
            <a:spLocks/>
          </p:cNvSpPr>
          <p:nvPr/>
        </p:nvSpPr>
        <p:spPr bwMode="auto">
          <a:xfrm>
            <a:off x="90488" y="107951"/>
            <a:ext cx="755650" cy="755650"/>
          </a:xfrm>
          <a:custGeom>
            <a:avLst/>
            <a:gdLst>
              <a:gd name="T0" fmla="*/ 0 w 1088"/>
              <a:gd name="T1" fmla="*/ 46534 h 1088"/>
              <a:gd name="T2" fmla="*/ 0 w 1088"/>
              <a:gd name="T3" fmla="*/ 708422 h 1088"/>
              <a:gd name="T4" fmla="*/ 2778 w 1088"/>
              <a:gd name="T5" fmla="*/ 723007 h 1088"/>
              <a:gd name="T6" fmla="*/ 9029 w 1088"/>
              <a:gd name="T7" fmla="*/ 736203 h 1088"/>
              <a:gd name="T8" fmla="*/ 19447 w 1088"/>
              <a:gd name="T9" fmla="*/ 746621 h 1088"/>
              <a:gd name="T10" fmla="*/ 32643 w 1088"/>
              <a:gd name="T11" fmla="*/ 752872 h 1088"/>
              <a:gd name="T12" fmla="*/ 47228 w 1088"/>
              <a:gd name="T13" fmla="*/ 755650 h 1088"/>
              <a:gd name="T14" fmla="*/ 709116 w 1088"/>
              <a:gd name="T15" fmla="*/ 755650 h 1088"/>
              <a:gd name="T16" fmla="*/ 723007 w 1088"/>
              <a:gd name="T17" fmla="*/ 752872 h 1088"/>
              <a:gd name="T18" fmla="*/ 736203 w 1088"/>
              <a:gd name="T19" fmla="*/ 746621 h 1088"/>
              <a:gd name="T20" fmla="*/ 746621 w 1088"/>
              <a:gd name="T21" fmla="*/ 736203 h 1088"/>
              <a:gd name="T22" fmla="*/ 752872 w 1088"/>
              <a:gd name="T23" fmla="*/ 723007 h 1088"/>
              <a:gd name="T24" fmla="*/ 755650 w 1088"/>
              <a:gd name="T25" fmla="*/ 709811 h 1088"/>
              <a:gd name="T26" fmla="*/ 755650 w 1088"/>
              <a:gd name="T27" fmla="*/ 45839 h 1088"/>
              <a:gd name="T28" fmla="*/ 752872 w 1088"/>
              <a:gd name="T29" fmla="*/ 32643 h 1088"/>
              <a:gd name="T30" fmla="*/ 746621 w 1088"/>
              <a:gd name="T31" fmla="*/ 19447 h 1088"/>
              <a:gd name="T32" fmla="*/ 736203 w 1088"/>
              <a:gd name="T33" fmla="*/ 9029 h 1088"/>
              <a:gd name="T34" fmla="*/ 723007 w 1088"/>
              <a:gd name="T35" fmla="*/ 2778 h 1088"/>
              <a:gd name="T36" fmla="*/ 709811 w 1088"/>
              <a:gd name="T37" fmla="*/ 0 h 1088"/>
              <a:gd name="T38" fmla="*/ 45839 w 1088"/>
              <a:gd name="T39" fmla="*/ 0 h 1088"/>
              <a:gd name="T40" fmla="*/ 32643 w 1088"/>
              <a:gd name="T41" fmla="*/ 2778 h 1088"/>
              <a:gd name="T42" fmla="*/ 19447 w 1088"/>
              <a:gd name="T43" fmla="*/ 9029 h 1088"/>
              <a:gd name="T44" fmla="*/ 9029 w 1088"/>
              <a:gd name="T45" fmla="*/ 19447 h 1088"/>
              <a:gd name="T46" fmla="*/ 2778 w 1088"/>
              <a:gd name="T47" fmla="*/ 32643 h 1088"/>
              <a:gd name="T48" fmla="*/ 0 w 1088"/>
              <a:gd name="T49" fmla="*/ 46534 h 1088"/>
              <a:gd name="T50" fmla="*/ 0 w 1088"/>
              <a:gd name="T51" fmla="*/ 46534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11"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1013" y="250826"/>
            <a:ext cx="344487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4"/>
          <p:cNvSpPr>
            <a:spLocks noEditPoints="1"/>
          </p:cNvSpPr>
          <p:nvPr/>
        </p:nvSpPr>
        <p:spPr bwMode="auto">
          <a:xfrm rot="16200000">
            <a:off x="-61119" y="346870"/>
            <a:ext cx="663575" cy="265112"/>
          </a:xfrm>
          <a:custGeom>
            <a:avLst/>
            <a:gdLst>
              <a:gd name="T0" fmla="*/ 27127 w 954"/>
              <a:gd name="T1" fmla="*/ 203556 h 379"/>
              <a:gd name="T2" fmla="*/ 27127 w 954"/>
              <a:gd name="T3" fmla="*/ 93734 h 379"/>
              <a:gd name="T4" fmla="*/ 150243 w 954"/>
              <a:gd name="T5" fmla="*/ 203556 h 379"/>
              <a:gd name="T6" fmla="*/ 195456 w 954"/>
              <a:gd name="T7" fmla="*/ 29379 h 379"/>
              <a:gd name="T8" fmla="*/ 168328 w 954"/>
              <a:gd name="T9" fmla="*/ 60857 h 379"/>
              <a:gd name="T10" fmla="*/ 325527 w 954"/>
              <a:gd name="T11" fmla="*/ 129408 h 379"/>
              <a:gd name="T12" fmla="*/ 307443 w 954"/>
              <a:gd name="T13" fmla="*/ 81142 h 379"/>
              <a:gd name="T14" fmla="*/ 264317 w 954"/>
              <a:gd name="T15" fmla="*/ 94433 h 379"/>
              <a:gd name="T16" fmla="*/ 254579 w 954"/>
              <a:gd name="T17" fmla="*/ 203556 h 379"/>
              <a:gd name="T18" fmla="*/ 253884 w 954"/>
              <a:gd name="T19" fmla="*/ 82541 h 379"/>
              <a:gd name="T20" fmla="*/ 285184 w 954"/>
              <a:gd name="T21" fmla="*/ 59458 h 379"/>
              <a:gd name="T22" fmla="*/ 338048 w 954"/>
              <a:gd name="T23" fmla="*/ 73448 h 379"/>
              <a:gd name="T24" fmla="*/ 350568 w 954"/>
              <a:gd name="T25" fmla="*/ 203556 h 379"/>
              <a:gd name="T26" fmla="*/ 404822 w 954"/>
              <a:gd name="T27" fmla="*/ 260915 h 379"/>
              <a:gd name="T28" fmla="*/ 421516 w 954"/>
              <a:gd name="T29" fmla="*/ 242028 h 379"/>
              <a:gd name="T30" fmla="*/ 469511 w 954"/>
              <a:gd name="T31" fmla="*/ 231536 h 379"/>
              <a:gd name="T32" fmla="*/ 480640 w 954"/>
              <a:gd name="T33" fmla="*/ 181172 h 379"/>
              <a:gd name="T34" fmla="*/ 447252 w 954"/>
              <a:gd name="T35" fmla="*/ 202157 h 379"/>
              <a:gd name="T36" fmla="*/ 397867 w 954"/>
              <a:gd name="T37" fmla="*/ 190965 h 379"/>
              <a:gd name="T38" fmla="*/ 375608 w 954"/>
              <a:gd name="T39" fmla="*/ 132906 h 379"/>
              <a:gd name="T40" fmla="*/ 398562 w 954"/>
              <a:gd name="T41" fmla="*/ 71349 h 379"/>
              <a:gd name="T42" fmla="*/ 447948 w 954"/>
              <a:gd name="T43" fmla="*/ 58758 h 379"/>
              <a:gd name="T44" fmla="*/ 482031 w 954"/>
              <a:gd name="T45" fmla="*/ 81842 h 379"/>
              <a:gd name="T46" fmla="*/ 505680 w 954"/>
              <a:gd name="T47" fmla="*/ 196561 h 379"/>
              <a:gd name="T48" fmla="*/ 483422 w 954"/>
              <a:gd name="T49" fmla="*/ 252521 h 379"/>
              <a:gd name="T50" fmla="*/ 470902 w 954"/>
              <a:gd name="T51" fmla="*/ 94433 h 379"/>
              <a:gd name="T52" fmla="*/ 429167 w 954"/>
              <a:gd name="T53" fmla="*/ 81142 h 379"/>
              <a:gd name="T54" fmla="*/ 402040 w 954"/>
              <a:gd name="T55" fmla="*/ 131507 h 379"/>
              <a:gd name="T56" fmla="*/ 420821 w 954"/>
              <a:gd name="T57" fmla="*/ 174876 h 379"/>
              <a:gd name="T58" fmla="*/ 461164 w 954"/>
              <a:gd name="T59" fmla="*/ 174876 h 379"/>
              <a:gd name="T60" fmla="*/ 480640 w 954"/>
              <a:gd name="T61" fmla="*/ 133605 h 379"/>
              <a:gd name="T62" fmla="*/ 555761 w 954"/>
              <a:gd name="T63" fmla="*/ 76945 h 379"/>
              <a:gd name="T64" fmla="*/ 555761 w 954"/>
              <a:gd name="T65" fmla="*/ 76945 h 379"/>
              <a:gd name="T66" fmla="*/ 627405 w 954"/>
              <a:gd name="T67" fmla="*/ 119615 h 379"/>
              <a:gd name="T68" fmla="*/ 649664 w 954"/>
              <a:gd name="T69" fmla="*/ 132206 h 379"/>
              <a:gd name="T70" fmla="*/ 660793 w 954"/>
              <a:gd name="T71" fmla="*/ 146196 h 379"/>
              <a:gd name="T72" fmla="*/ 656619 w 954"/>
              <a:gd name="T73" fmla="*/ 186768 h 379"/>
              <a:gd name="T74" fmla="*/ 614885 w 954"/>
              <a:gd name="T75" fmla="*/ 206354 h 379"/>
              <a:gd name="T76" fmla="*/ 577324 w 954"/>
              <a:gd name="T77" fmla="*/ 198659 h 379"/>
              <a:gd name="T78" fmla="*/ 603756 w 954"/>
              <a:gd name="T79" fmla="*/ 183970 h 379"/>
              <a:gd name="T80" fmla="*/ 632274 w 954"/>
              <a:gd name="T81" fmla="*/ 176975 h 379"/>
              <a:gd name="T82" fmla="*/ 634361 w 954"/>
              <a:gd name="T83" fmla="*/ 155989 h 379"/>
              <a:gd name="T84" fmla="*/ 606538 w 954"/>
              <a:gd name="T85" fmla="*/ 137802 h 379"/>
              <a:gd name="T86" fmla="*/ 585671 w 954"/>
              <a:gd name="T87" fmla="*/ 123812 h 379"/>
              <a:gd name="T88" fmla="*/ 578020 w 954"/>
              <a:gd name="T89" fmla="*/ 87438 h 379"/>
              <a:gd name="T90" fmla="*/ 611407 w 954"/>
              <a:gd name="T91" fmla="*/ 58758 h 379"/>
              <a:gd name="T92" fmla="*/ 653837 w 954"/>
              <a:gd name="T93" fmla="*/ 85339 h 379"/>
              <a:gd name="T94" fmla="*/ 632970 w 954"/>
              <a:gd name="T95" fmla="*/ 79743 h 379"/>
              <a:gd name="T96" fmla="*/ 607234 w 954"/>
              <a:gd name="T97" fmla="*/ 85339 h 379"/>
              <a:gd name="T98" fmla="*/ 603060 w 954"/>
              <a:gd name="T99" fmla="*/ 99330 h 379"/>
              <a:gd name="T100" fmla="*/ 612103 w 954"/>
              <a:gd name="T101" fmla="*/ 11192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5298" name="Picture 2" descr="eats to try in lisb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2852935"/>
            <a:ext cx="4970887" cy="223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611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Optimisation in Radiology </a:t>
            </a:r>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10</a:t>
            </a:fld>
            <a:endParaRPr lang="en-GB" dirty="0"/>
          </a:p>
        </p:txBody>
      </p:sp>
      <p:sp>
        <p:nvSpPr>
          <p:cNvPr id="10" name="Rounded Rectangle 9"/>
          <p:cNvSpPr/>
          <p:nvPr/>
        </p:nvSpPr>
        <p:spPr>
          <a:xfrm>
            <a:off x="818473" y="1196752"/>
            <a:ext cx="3672408" cy="4896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dirty="0" smtClean="0">
                <a:solidFill>
                  <a:schemeClr val="tx1"/>
                </a:solidFill>
              </a:rPr>
              <a:t>Patient Radiation Exposures</a:t>
            </a:r>
            <a:endParaRPr lang="en-GB" sz="2800" dirty="0">
              <a:solidFill>
                <a:schemeClr val="tx1"/>
              </a:solidFill>
            </a:endParaRPr>
          </a:p>
        </p:txBody>
      </p:sp>
      <p:sp>
        <p:nvSpPr>
          <p:cNvPr id="13" name="Rounded Rectangle 12"/>
          <p:cNvSpPr/>
          <p:nvPr/>
        </p:nvSpPr>
        <p:spPr>
          <a:xfrm>
            <a:off x="4994937" y="1196752"/>
            <a:ext cx="3465495" cy="4896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dirty="0" smtClean="0">
                <a:solidFill>
                  <a:schemeClr val="tx1"/>
                </a:solidFill>
              </a:rPr>
              <a:t>Staff radiation Exposures</a:t>
            </a:r>
            <a:endParaRPr lang="en-GB" sz="2800" dirty="0">
              <a:solidFill>
                <a:schemeClr val="tx1"/>
              </a:solidFill>
            </a:endParaRPr>
          </a:p>
        </p:txBody>
      </p:sp>
      <p:pic>
        <p:nvPicPr>
          <p:cNvPr id="15" name="Picture 2" descr="http://losingfatnow.com/wp-content/uploads/2014/02/163210-300x247-pregnantclipar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646" y="2499968"/>
            <a:ext cx="1390756" cy="11450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415" y="2936163"/>
            <a:ext cx="1390972" cy="141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4566" y="4634049"/>
            <a:ext cx="1197618" cy="125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mammography%20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8351" y="4686971"/>
            <a:ext cx="1142051" cy="11535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4829" y="3525517"/>
            <a:ext cx="2001855" cy="116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5128" y="2367712"/>
            <a:ext cx="1476494" cy="113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84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endParaRPr lang="en-US" sz="4000" dirty="0" smtClean="0"/>
          </a:p>
          <a:p>
            <a:pPr algn="ctr"/>
            <a:r>
              <a:rPr lang="en-US" sz="3600" dirty="0" err="1" smtClean="0">
                <a:solidFill>
                  <a:srgbClr val="0066FF"/>
                </a:solidFill>
              </a:rPr>
              <a:t>Optimise</a:t>
            </a:r>
            <a:r>
              <a:rPr lang="en-US" sz="3600" dirty="0" smtClean="0">
                <a:solidFill>
                  <a:srgbClr val="0066FF"/>
                </a:solidFill>
              </a:rPr>
              <a:t> When?</a:t>
            </a: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11</a:t>
            </a:fld>
            <a:endParaRPr lang="en-GB" dirty="0"/>
          </a:p>
        </p:txBody>
      </p:sp>
    </p:spTree>
    <p:extLst>
      <p:ext uri="{BB962C8B-B14F-4D97-AF65-F5344CB8AC3E}">
        <p14:creationId xmlns:p14="http://schemas.microsoft.com/office/powerpoint/2010/main" val="2659274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Optimisation</a:t>
            </a:r>
            <a:endParaRPr lang="en-US" dirty="0"/>
          </a:p>
        </p:txBody>
      </p:sp>
      <p:sp>
        <p:nvSpPr>
          <p:cNvPr id="3" name="Content Placeholder 2"/>
          <p:cNvSpPr>
            <a:spLocks noGrp="1"/>
          </p:cNvSpPr>
          <p:nvPr>
            <p:ph idx="1"/>
          </p:nvPr>
        </p:nvSpPr>
        <p:spPr/>
        <p:txBody>
          <a:bodyPr>
            <a:normAutofit/>
          </a:bodyPr>
          <a:lstStyle/>
          <a:p>
            <a:r>
              <a:rPr lang="en-US" dirty="0" err="1" smtClean="0"/>
              <a:t>Optimisation</a:t>
            </a:r>
            <a:r>
              <a:rPr lang="en-US" dirty="0" smtClean="0"/>
              <a:t> might be particularly appropriate when</a:t>
            </a:r>
          </a:p>
          <a:p>
            <a:pPr marL="457200" indent="-457200">
              <a:buFont typeface="Arial"/>
              <a:buChar char="•"/>
            </a:pPr>
            <a:endParaRPr lang="en-US" dirty="0" smtClean="0"/>
          </a:p>
          <a:p>
            <a:pPr marL="1200150" lvl="1" indent="-457200">
              <a:buFont typeface="Arial"/>
              <a:buChar char="•"/>
            </a:pPr>
            <a:r>
              <a:rPr lang="en-US" dirty="0" smtClean="0"/>
              <a:t>New protocols/procedures are adopted</a:t>
            </a:r>
          </a:p>
          <a:p>
            <a:pPr marL="1200150" lvl="1" indent="-457200">
              <a:buFont typeface="Arial"/>
              <a:buChar char="•"/>
            </a:pPr>
            <a:r>
              <a:rPr lang="en-US" dirty="0"/>
              <a:t>New equipment is installed</a:t>
            </a:r>
          </a:p>
          <a:p>
            <a:pPr marL="1200150" lvl="1" indent="-457200">
              <a:buFont typeface="Arial"/>
              <a:buChar char="•"/>
            </a:pPr>
            <a:r>
              <a:rPr lang="en-US" dirty="0" smtClean="0"/>
              <a:t>Following dose audits</a:t>
            </a:r>
          </a:p>
          <a:p>
            <a:pPr marL="1200150" lvl="1" indent="-457200">
              <a:buFont typeface="Arial"/>
              <a:buChar char="•"/>
            </a:pPr>
            <a:r>
              <a:rPr lang="en-US" dirty="0" smtClean="0"/>
              <a:t>Following risk assessment </a:t>
            </a:r>
          </a:p>
          <a:p>
            <a:pPr marL="1200150" lvl="1" indent="-457200">
              <a:buFont typeface="Arial"/>
              <a:buChar char="•"/>
            </a:pPr>
            <a:r>
              <a:rPr lang="en-US" dirty="0" smtClean="0"/>
              <a:t>New scientific evidence</a:t>
            </a:r>
          </a:p>
          <a:p>
            <a:pPr marL="457200" indent="-457200">
              <a:buFont typeface="Arial"/>
              <a:buChar char="•"/>
            </a:pPr>
            <a:endParaRPr lang="en-US" dirty="0"/>
          </a:p>
          <a:p>
            <a:endParaRPr lang="en-US" dirty="0" smtClean="0"/>
          </a:p>
          <a:p>
            <a:r>
              <a:rPr lang="en-US" dirty="0" smtClean="0"/>
              <a:t>Processes </a:t>
            </a:r>
            <a:r>
              <a:rPr lang="en-US" dirty="0"/>
              <a:t>in place should be audited periodically </a:t>
            </a:r>
            <a:r>
              <a:rPr lang="en-US" dirty="0" smtClean="0"/>
              <a:t>and reviewed as deemed necessary.</a:t>
            </a:r>
            <a:endParaRPr lang="en-US" dirty="0"/>
          </a:p>
          <a:p>
            <a:endParaRPr lang="en-US" dirty="0" smtClean="0"/>
          </a:p>
          <a:p>
            <a:endParaRPr lang="en-US" dirty="0"/>
          </a:p>
          <a:p>
            <a:pPr marL="457200" indent="-457200">
              <a:buFont typeface="Arial"/>
              <a:buChar char="•"/>
            </a:pPr>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12</a:t>
            </a:fld>
            <a:endParaRPr lang="en-GB" dirty="0"/>
          </a:p>
        </p:txBody>
      </p:sp>
    </p:spTree>
    <p:extLst>
      <p:ext uri="{BB962C8B-B14F-4D97-AF65-F5344CB8AC3E}">
        <p14:creationId xmlns:p14="http://schemas.microsoft.com/office/powerpoint/2010/main" val="425231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endParaRPr lang="en-US" sz="4000" dirty="0" smtClean="0"/>
          </a:p>
          <a:p>
            <a:pPr algn="ctr"/>
            <a:r>
              <a:rPr lang="en-US" sz="3600" dirty="0" err="1" smtClean="0">
                <a:solidFill>
                  <a:srgbClr val="0066FF"/>
                </a:solidFill>
              </a:rPr>
              <a:t>Optimise</a:t>
            </a:r>
            <a:r>
              <a:rPr lang="en-US" sz="3600" dirty="0" smtClean="0">
                <a:solidFill>
                  <a:srgbClr val="0066FF"/>
                </a:solidFill>
              </a:rPr>
              <a:t> How?</a:t>
            </a: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13</a:t>
            </a:fld>
            <a:endParaRPr lang="en-GB" dirty="0"/>
          </a:p>
        </p:txBody>
      </p:sp>
    </p:spTree>
    <p:extLst>
      <p:ext uri="{BB962C8B-B14F-4D97-AF65-F5344CB8AC3E}">
        <p14:creationId xmlns:p14="http://schemas.microsoft.com/office/powerpoint/2010/main" val="2973862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endParaRPr lang="en-US" sz="4000" dirty="0" smtClean="0"/>
          </a:p>
          <a:p>
            <a:pPr algn="ctr"/>
            <a:r>
              <a:rPr lang="en-US" sz="3600" dirty="0" smtClean="0">
                <a:solidFill>
                  <a:srgbClr val="0066FF"/>
                </a:solidFill>
              </a:rPr>
              <a:t>Six Steps for </a:t>
            </a:r>
            <a:r>
              <a:rPr lang="en-US" sz="3600" dirty="0" err="1" smtClean="0">
                <a:solidFill>
                  <a:srgbClr val="0066FF"/>
                </a:solidFill>
              </a:rPr>
              <a:t>Optimisation</a:t>
            </a:r>
            <a:r>
              <a:rPr lang="en-US" sz="3600" dirty="0" smtClean="0">
                <a:solidFill>
                  <a:srgbClr val="0066FF"/>
                </a:solidFill>
              </a:rPr>
              <a:t> </a:t>
            </a: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14</a:t>
            </a:fld>
            <a:endParaRPr lang="en-GB" dirty="0"/>
          </a:p>
        </p:txBody>
      </p:sp>
      <p:pic>
        <p:nvPicPr>
          <p:cNvPr id="6" name="Picture 2" descr="http://1.bp.blogspot.com/-jrcJ9YUZSGI/TdIFB63vypI/AAAAAAAAAQ8/vmzM3IFfurI/s1600/Staircas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933056"/>
            <a:ext cx="1467425" cy="205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318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sz="4000" dirty="0" smtClean="0"/>
          </a:p>
          <a:p>
            <a:pPr algn="ctr"/>
            <a:r>
              <a:rPr lang="en-US" sz="3600" dirty="0" smtClean="0">
                <a:solidFill>
                  <a:srgbClr val="0066FF"/>
                </a:solidFill>
              </a:rPr>
              <a:t> Step 1</a:t>
            </a:r>
          </a:p>
          <a:p>
            <a:pPr algn="ctr"/>
            <a:endParaRPr lang="en-US" sz="3600" dirty="0">
              <a:solidFill>
                <a:srgbClr val="0066FF"/>
              </a:solidFill>
            </a:endParaRPr>
          </a:p>
          <a:p>
            <a:pPr algn="ctr"/>
            <a:r>
              <a:rPr lang="en-US" sz="3600" dirty="0" smtClean="0">
                <a:solidFill>
                  <a:srgbClr val="0066FF"/>
                </a:solidFill>
              </a:rPr>
              <a:t>Set up a multidisciplinary team</a:t>
            </a: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15</a:t>
            </a:fld>
            <a:endParaRPr lang="en-GB" dirty="0"/>
          </a:p>
        </p:txBody>
      </p:sp>
      <p:pic>
        <p:nvPicPr>
          <p:cNvPr id="7" name="Picture 6"/>
          <p:cNvPicPr>
            <a:picLocks noChangeAspect="1"/>
          </p:cNvPicPr>
          <p:nvPr/>
        </p:nvPicPr>
        <p:blipFill>
          <a:blip r:embed="rId3" cstate="print"/>
          <a:stretch>
            <a:fillRect/>
          </a:stretch>
        </p:blipFill>
        <p:spPr>
          <a:xfrm>
            <a:off x="6300192" y="4365104"/>
            <a:ext cx="2160241" cy="1620576"/>
          </a:xfrm>
          <a:prstGeom prst="rect">
            <a:avLst/>
          </a:prstGeom>
        </p:spPr>
      </p:pic>
    </p:spTree>
    <p:extLst>
      <p:ext uri="{BB962C8B-B14F-4D97-AF65-F5344CB8AC3E}">
        <p14:creationId xmlns:p14="http://schemas.microsoft.com/office/powerpoint/2010/main" val="2720209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 Set up a multidisciplinary team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Involve the key personnel</a:t>
            </a:r>
          </a:p>
          <a:p>
            <a:r>
              <a:rPr lang="en-US" dirty="0" smtClean="0"/>
              <a:t> </a:t>
            </a: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16</a:t>
            </a:fld>
            <a:endParaRPr lang="en-GB" dirty="0"/>
          </a:p>
        </p:txBody>
      </p:sp>
      <p:pic>
        <p:nvPicPr>
          <p:cNvPr id="9" name="Picture 8" descr="Screen Shot 2015-09-05 at 00.58.4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772816"/>
            <a:ext cx="2630330" cy="3312368"/>
          </a:xfrm>
          <a:prstGeom prst="rect">
            <a:avLst/>
          </a:prstGeom>
        </p:spPr>
      </p:pic>
      <p:pic>
        <p:nvPicPr>
          <p:cNvPr id="12" name="Picture 11" descr="Screen Shot 2015-09-05 at 01.05.4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7054" y="1772816"/>
            <a:ext cx="2844998" cy="3304264"/>
          </a:xfrm>
          <a:prstGeom prst="rect">
            <a:avLst/>
          </a:prstGeom>
        </p:spPr>
      </p:pic>
      <p:sp>
        <p:nvSpPr>
          <p:cNvPr id="13" name="TextBox 12"/>
          <p:cNvSpPr txBox="1"/>
          <p:nvPr/>
        </p:nvSpPr>
        <p:spPr>
          <a:xfrm>
            <a:off x="971600" y="5229200"/>
            <a:ext cx="1334340" cy="400110"/>
          </a:xfrm>
          <a:prstGeom prst="rect">
            <a:avLst/>
          </a:prstGeom>
          <a:noFill/>
        </p:spPr>
        <p:txBody>
          <a:bodyPr wrap="none" rtlCol="0">
            <a:spAutoFit/>
          </a:bodyPr>
          <a:lstStyle/>
          <a:p>
            <a:r>
              <a:rPr lang="en-US" sz="2000" dirty="0" smtClean="0"/>
              <a:t>Radiologist</a:t>
            </a:r>
            <a:endParaRPr lang="en-US" sz="2000" dirty="0"/>
          </a:p>
        </p:txBody>
      </p:sp>
      <p:sp>
        <p:nvSpPr>
          <p:cNvPr id="15" name="TextBox 14"/>
          <p:cNvSpPr txBox="1"/>
          <p:nvPr/>
        </p:nvSpPr>
        <p:spPr>
          <a:xfrm>
            <a:off x="3779912" y="5157192"/>
            <a:ext cx="1595309" cy="400110"/>
          </a:xfrm>
          <a:prstGeom prst="rect">
            <a:avLst/>
          </a:prstGeom>
          <a:noFill/>
        </p:spPr>
        <p:txBody>
          <a:bodyPr wrap="none" rtlCol="0">
            <a:spAutoFit/>
          </a:bodyPr>
          <a:lstStyle/>
          <a:p>
            <a:r>
              <a:rPr lang="en-US" sz="2000" dirty="0" smtClean="0"/>
              <a:t>Radiographer</a:t>
            </a:r>
            <a:endParaRPr lang="en-US" sz="2000" dirty="0"/>
          </a:p>
        </p:txBody>
      </p:sp>
      <p:pic>
        <p:nvPicPr>
          <p:cNvPr id="16" name="Picture 15" descr="Screen Shot 2015-09-05 at 00.56.5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1700808"/>
            <a:ext cx="2600958" cy="3356992"/>
          </a:xfrm>
          <a:prstGeom prst="rect">
            <a:avLst/>
          </a:prstGeom>
        </p:spPr>
      </p:pic>
      <p:sp>
        <p:nvSpPr>
          <p:cNvPr id="17" name="TextBox 16"/>
          <p:cNvSpPr txBox="1"/>
          <p:nvPr/>
        </p:nvSpPr>
        <p:spPr>
          <a:xfrm>
            <a:off x="6553117" y="5157192"/>
            <a:ext cx="2051331" cy="400110"/>
          </a:xfrm>
          <a:prstGeom prst="rect">
            <a:avLst/>
          </a:prstGeom>
          <a:noFill/>
        </p:spPr>
        <p:txBody>
          <a:bodyPr wrap="none" rtlCol="0">
            <a:spAutoFit/>
          </a:bodyPr>
          <a:lstStyle/>
          <a:p>
            <a:r>
              <a:rPr lang="en-US" sz="2000" dirty="0" smtClean="0"/>
              <a:t>Physicist/Scientist</a:t>
            </a:r>
            <a:endParaRPr lang="en-US" sz="2000" dirty="0"/>
          </a:p>
        </p:txBody>
      </p:sp>
    </p:spTree>
    <p:extLst>
      <p:ext uri="{BB962C8B-B14F-4D97-AF65-F5344CB8AC3E}">
        <p14:creationId xmlns:p14="http://schemas.microsoft.com/office/powerpoint/2010/main" val="416769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 Set up a multidisciplinary team</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Involve </a:t>
            </a:r>
            <a:r>
              <a:rPr lang="en-US" sz="2400" dirty="0"/>
              <a:t>people who </a:t>
            </a:r>
            <a:r>
              <a:rPr lang="en-US" sz="2400" dirty="0" smtClean="0"/>
              <a:t>will make it work!</a:t>
            </a:r>
          </a:p>
          <a:p>
            <a:pPr marL="1085850" lvl="1" indent="-342900"/>
            <a:r>
              <a:rPr lang="en-US" sz="2200" dirty="0" smtClean="0">
                <a:solidFill>
                  <a:srgbClr val="FF0000"/>
                </a:solidFill>
              </a:rPr>
              <a:t>W</a:t>
            </a:r>
            <a:r>
              <a:rPr lang="en-US" sz="2200" dirty="0" smtClean="0"/>
              <a:t>illing</a:t>
            </a:r>
          </a:p>
          <a:p>
            <a:pPr marL="1085850" lvl="1" indent="-342900"/>
            <a:r>
              <a:rPr lang="en-US" sz="2200" dirty="0" err="1" smtClean="0">
                <a:solidFill>
                  <a:srgbClr val="FF0000"/>
                </a:solidFill>
              </a:rPr>
              <a:t>O</a:t>
            </a:r>
            <a:r>
              <a:rPr lang="en-US" sz="2200" dirty="0" err="1" smtClean="0"/>
              <a:t>rganised</a:t>
            </a:r>
            <a:endParaRPr lang="en-US" sz="2200" dirty="0" smtClean="0"/>
          </a:p>
          <a:p>
            <a:pPr marL="1085850" lvl="1" indent="-342900"/>
            <a:r>
              <a:rPr lang="en-US" sz="2200" dirty="0" smtClean="0">
                <a:solidFill>
                  <a:srgbClr val="FF0000"/>
                </a:solidFill>
              </a:rPr>
              <a:t>R</a:t>
            </a:r>
            <a:r>
              <a:rPr lang="en-US" sz="2200" dirty="0" smtClean="0"/>
              <a:t>esponsive</a:t>
            </a:r>
          </a:p>
          <a:p>
            <a:pPr marL="1085850" lvl="1" indent="-342900"/>
            <a:r>
              <a:rPr lang="en-US" sz="2200" dirty="0" smtClean="0">
                <a:solidFill>
                  <a:srgbClr val="FF0000"/>
                </a:solidFill>
              </a:rPr>
              <a:t>K</a:t>
            </a:r>
            <a:r>
              <a:rPr lang="en-US" sz="2200" dirty="0" smtClean="0"/>
              <a:t>nowledgeable</a:t>
            </a:r>
          </a:p>
          <a:p>
            <a:pPr marL="342900" indent="-342900">
              <a:buFont typeface="Arial" panose="020B0604020202020204" pitchFamily="34" charset="0"/>
              <a:buChar char="•"/>
            </a:pPr>
            <a:r>
              <a:rPr lang="en-US" sz="2400" dirty="0"/>
              <a:t>No experience? Get help from experts/external collaborators </a:t>
            </a:r>
          </a:p>
          <a:p>
            <a:pPr marL="342900" indent="-342900">
              <a:buFont typeface="Arial" panose="020B0604020202020204" pitchFamily="34" charset="0"/>
              <a:buChar char="•"/>
            </a:pPr>
            <a:r>
              <a:rPr lang="en-US" sz="2400" dirty="0"/>
              <a:t>Create/Join online forums</a:t>
            </a:r>
          </a:p>
          <a:p>
            <a:pPr marL="342900" indent="-342900">
              <a:buFont typeface="Arial" panose="020B0604020202020204" pitchFamily="34" charset="0"/>
              <a:buChar char="•"/>
            </a:pPr>
            <a:r>
              <a:rPr lang="en-US" sz="2400" dirty="0" smtClean="0"/>
              <a:t>Draft </a:t>
            </a:r>
            <a:r>
              <a:rPr lang="en-US" sz="2400" dirty="0"/>
              <a:t>a </a:t>
            </a:r>
            <a:r>
              <a:rPr lang="en-US" sz="2400" dirty="0" smtClean="0"/>
              <a:t>preliminary work </a:t>
            </a:r>
            <a:r>
              <a:rPr lang="en-US" sz="2400" dirty="0"/>
              <a:t>plan – and a timetable!</a:t>
            </a:r>
          </a:p>
          <a:p>
            <a:pPr marL="342900" indent="-342900">
              <a:buFont typeface="Arial" panose="020B0604020202020204" pitchFamily="34" charset="0"/>
              <a:buChar char="•"/>
            </a:pPr>
            <a:r>
              <a:rPr lang="en-US" sz="2400" dirty="0" smtClean="0"/>
              <a:t>Agree </a:t>
            </a:r>
            <a:r>
              <a:rPr lang="en-US" sz="2400" dirty="0"/>
              <a:t>roles and </a:t>
            </a:r>
            <a:r>
              <a:rPr lang="en-US" sz="2400" dirty="0" smtClean="0"/>
              <a:t>responsibilities</a:t>
            </a:r>
          </a:p>
          <a:p>
            <a:pPr marL="342900" indent="-342900">
              <a:buFont typeface="Arial" panose="020B0604020202020204" pitchFamily="34" charset="0"/>
              <a:buChar char="•"/>
            </a:pPr>
            <a:endParaRPr lang="en-US" sz="2400" dirty="0" smtClean="0"/>
          </a:p>
          <a:p>
            <a:r>
              <a:rPr lang="en-US" sz="2400" dirty="0"/>
              <a:t> </a:t>
            </a:r>
            <a:r>
              <a:rPr lang="en-US" sz="2400" dirty="0" smtClean="0"/>
              <a:t>             Use </a:t>
            </a:r>
            <a:r>
              <a:rPr lang="en-US" sz="2400" dirty="0"/>
              <a:t>your network!</a:t>
            </a:r>
          </a:p>
          <a:p>
            <a:endParaRPr lang="en-US" sz="2400" dirty="0" smtClean="0"/>
          </a:p>
          <a:p>
            <a:endParaRPr lang="en-US" sz="2800" dirty="0"/>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17</a:t>
            </a:fld>
            <a:endParaRPr lang="en-GB" dirty="0"/>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919239"/>
            <a:ext cx="1228264" cy="124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3" cstate="print"/>
          <a:stretch>
            <a:fillRect/>
          </a:stretch>
        </p:blipFill>
        <p:spPr>
          <a:xfrm>
            <a:off x="6228184" y="1196752"/>
            <a:ext cx="2436832" cy="1828070"/>
          </a:xfrm>
          <a:prstGeom prst="rect">
            <a:avLst/>
          </a:prstGeom>
        </p:spPr>
      </p:pic>
      <p:pic>
        <p:nvPicPr>
          <p:cNvPr id="9" name="Picture 2" descr="http://www.theinspiredclassroom.com/wp-content/uploads/2010/10/004393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4658563"/>
            <a:ext cx="1506806" cy="150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6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sz="4000" dirty="0" smtClean="0"/>
          </a:p>
          <a:p>
            <a:pPr algn="ctr"/>
            <a:r>
              <a:rPr lang="en-US" sz="3600" dirty="0" smtClean="0"/>
              <a:t> </a:t>
            </a:r>
            <a:r>
              <a:rPr lang="en-US" sz="3600" dirty="0" smtClean="0">
                <a:solidFill>
                  <a:srgbClr val="0066FF"/>
                </a:solidFill>
              </a:rPr>
              <a:t>Step 2</a:t>
            </a:r>
          </a:p>
          <a:p>
            <a:pPr algn="ctr"/>
            <a:endParaRPr lang="en-US" sz="3600" dirty="0">
              <a:solidFill>
                <a:srgbClr val="0066FF"/>
              </a:solidFill>
            </a:endParaRPr>
          </a:p>
          <a:p>
            <a:pPr algn="ctr"/>
            <a:r>
              <a:rPr lang="en-US" sz="3600" dirty="0">
                <a:solidFill>
                  <a:srgbClr val="0066FF"/>
                </a:solidFill>
              </a:rPr>
              <a:t>Identify procedures that </a:t>
            </a:r>
            <a:r>
              <a:rPr lang="en-US" sz="3600" dirty="0" smtClean="0">
                <a:solidFill>
                  <a:srgbClr val="0066FF"/>
                </a:solidFill>
              </a:rPr>
              <a:t>require optimization</a:t>
            </a:r>
            <a:endParaRPr lang="en-US" sz="3600" dirty="0">
              <a:solidFill>
                <a:srgbClr val="0066FF"/>
              </a:solidFill>
            </a:endParaRP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18</a:t>
            </a:fld>
            <a:endParaRPr lang="en-GB" dirty="0"/>
          </a:p>
        </p:txBody>
      </p:sp>
    </p:spTree>
    <p:extLst>
      <p:ext uri="{BB962C8B-B14F-4D97-AF65-F5344CB8AC3E}">
        <p14:creationId xmlns:p14="http://schemas.microsoft.com/office/powerpoint/2010/main" val="7229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 Identify procedures </a:t>
            </a:r>
            <a:r>
              <a:rPr lang="en-US" dirty="0" smtClean="0"/>
              <a:t>for </a:t>
            </a:r>
            <a:r>
              <a:rPr lang="en-US" dirty="0" err="1" smtClean="0"/>
              <a:t>optimisation</a:t>
            </a:r>
            <a:endParaRPr lang="en-US" dirty="0"/>
          </a:p>
        </p:txBody>
      </p:sp>
      <p:sp>
        <p:nvSpPr>
          <p:cNvPr id="3" name="Content Placeholder 2"/>
          <p:cNvSpPr>
            <a:spLocks noGrp="1"/>
          </p:cNvSpPr>
          <p:nvPr>
            <p:ph idx="1"/>
          </p:nvPr>
        </p:nvSpPr>
        <p:spPr/>
        <p:txBody>
          <a:bodyPr/>
          <a:lstStyle/>
          <a:p>
            <a:r>
              <a:rPr lang="en-US" dirty="0" smtClean="0"/>
              <a:t>Sources of useful information include</a:t>
            </a:r>
          </a:p>
          <a:p>
            <a:pPr marL="457200" indent="-457200">
              <a:buFont typeface="Arial" panose="020B0604020202020204" pitchFamily="34" charset="0"/>
              <a:buChar char="•"/>
            </a:pPr>
            <a:r>
              <a:rPr lang="en-US" dirty="0" smtClean="0"/>
              <a:t>Dose audits </a:t>
            </a:r>
          </a:p>
          <a:p>
            <a:pPr marL="457200" indent="-457200">
              <a:buFont typeface="Arial" panose="020B0604020202020204" pitchFamily="34" charset="0"/>
              <a:buChar char="•"/>
            </a:pPr>
            <a:r>
              <a:rPr lang="en-US" dirty="0" smtClean="0"/>
              <a:t>Reports of </a:t>
            </a:r>
            <a:r>
              <a:rPr lang="en-US" dirty="0"/>
              <a:t>sub</a:t>
            </a:r>
            <a:r>
              <a:rPr lang="en-US" dirty="0" smtClean="0"/>
              <a:t>-standard clinical image quality</a:t>
            </a:r>
            <a:endParaRPr lang="en-US" dirty="0"/>
          </a:p>
          <a:p>
            <a:pPr marL="457200" indent="-457200">
              <a:buFont typeface="Arial" panose="020B0604020202020204" pitchFamily="34" charset="0"/>
              <a:buChar char="•"/>
            </a:pPr>
            <a:r>
              <a:rPr lang="en-US" dirty="0" smtClean="0"/>
              <a:t>Repeats</a:t>
            </a:r>
          </a:p>
          <a:p>
            <a:pPr marL="457200" indent="-457200">
              <a:buFont typeface="Arial" panose="020B0604020202020204" pitchFamily="34" charset="0"/>
              <a:buChar char="•"/>
            </a:pPr>
            <a:r>
              <a:rPr lang="en-US" dirty="0" smtClean="0"/>
              <a:t>Observation </a:t>
            </a:r>
          </a:p>
          <a:p>
            <a:pPr marL="457200" indent="-457200">
              <a:buFont typeface="Arial" panose="020B0604020202020204" pitchFamily="34" charset="0"/>
              <a:buChar char="•"/>
            </a:pPr>
            <a:r>
              <a:rPr lang="en-US" dirty="0" smtClean="0"/>
              <a:t>Adverse incidents</a:t>
            </a:r>
          </a:p>
          <a:p>
            <a:pPr marL="457200" indent="-457200">
              <a:buFont typeface="Arial" panose="020B0604020202020204" pitchFamily="34" charset="0"/>
              <a:buChar char="•"/>
            </a:pPr>
            <a:r>
              <a:rPr lang="en-US" dirty="0" smtClean="0"/>
              <a:t>Guidelines and scientific literature.</a:t>
            </a:r>
          </a:p>
          <a:p>
            <a:pPr marL="457200" indent="-457200">
              <a:buFont typeface="Arial" panose="020B0604020202020204" pitchFamily="34" charset="0"/>
              <a:buChar char="•"/>
            </a:pPr>
            <a:r>
              <a:rPr lang="en-US" dirty="0" smtClean="0"/>
              <a:t>Other </a:t>
            </a:r>
          </a:p>
          <a:p>
            <a:pPr marL="457200" indent="-457200">
              <a:buFont typeface="Arial" panose="020B0604020202020204" pitchFamily="34" charset="0"/>
              <a:buChar char="•"/>
            </a:pPr>
            <a:endParaRPr lang="en-US" dirty="0" smtClean="0"/>
          </a:p>
          <a:p>
            <a:pPr marL="1200150" lvl="1" indent="-457200">
              <a:buFont typeface="Arial"/>
              <a:buChar char="•"/>
            </a:pPr>
            <a:endParaRPr lang="en-US" dirty="0" smtClean="0"/>
          </a:p>
          <a:p>
            <a:pPr marL="1200150" lvl="1" indent="-457200">
              <a:buFont typeface="Arial"/>
              <a:buChar char="•"/>
            </a:pPr>
            <a:endParaRPr lang="en-US" dirty="0" smtClean="0"/>
          </a:p>
          <a:p>
            <a:pPr marL="1200150" lvl="1" indent="-457200">
              <a:buFont typeface="Arial"/>
              <a:buChar char="•"/>
            </a:pPr>
            <a:endParaRPr lang="en-US" dirty="0"/>
          </a:p>
          <a:p>
            <a:pPr marL="514350" indent="-514350">
              <a:buAutoNum type="arabicPeriod" startAt="2"/>
            </a:pPr>
            <a:endParaRPr lang="en-US" dirty="0" smtClean="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19</a:t>
            </a:fld>
            <a:endParaRPr lang="en-GB" dirty="0"/>
          </a:p>
        </p:txBody>
      </p:sp>
    </p:spTree>
    <p:extLst>
      <p:ext uri="{BB962C8B-B14F-4D97-AF65-F5344CB8AC3E}">
        <p14:creationId xmlns:p14="http://schemas.microsoft.com/office/powerpoint/2010/main" val="27818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err="1" smtClean="0"/>
              <a:t>Optimisation</a:t>
            </a:r>
            <a:r>
              <a:rPr lang="en-US" dirty="0"/>
              <a:t> </a:t>
            </a:r>
            <a:r>
              <a:rPr lang="en-US" dirty="0" smtClean="0"/>
              <a:t>- Why, What, When and How?</a:t>
            </a:r>
          </a:p>
          <a:p>
            <a:pPr marL="457200" indent="-457200">
              <a:buFont typeface="Arial"/>
              <a:buChar char="•"/>
            </a:pPr>
            <a:r>
              <a:rPr lang="en-US" dirty="0" smtClean="0"/>
              <a:t>Six steps for optimization</a:t>
            </a:r>
          </a:p>
          <a:p>
            <a:pPr marL="457200" indent="-457200">
              <a:buFont typeface="Arial"/>
              <a:buChar char="•"/>
            </a:pPr>
            <a:r>
              <a:rPr lang="en-US" dirty="0" smtClean="0"/>
              <a:t>Examples </a:t>
            </a:r>
          </a:p>
          <a:p>
            <a:pPr marL="457200" indent="-457200">
              <a:buFont typeface="Arial"/>
              <a:buChar char="•"/>
            </a:pPr>
            <a:r>
              <a:rPr lang="en-US" dirty="0" smtClean="0"/>
              <a:t>Take home messages</a:t>
            </a:r>
          </a:p>
          <a:p>
            <a:pPr marL="457200" indent="-457200">
              <a:buFont typeface="Arial"/>
              <a:buChar char="•"/>
            </a:pPr>
            <a:endParaRPr lang="en-US" dirty="0" smtClean="0"/>
          </a:p>
          <a:p>
            <a:pPr marL="457200" indent="-457200">
              <a:buFont typeface="Arial"/>
              <a:buChar char="•"/>
            </a:pPr>
            <a:r>
              <a:rPr lang="en-US" dirty="0" smtClean="0"/>
              <a:t>References </a:t>
            </a:r>
          </a:p>
          <a:p>
            <a:pPr marL="457200" indent="-457200">
              <a:buFont typeface="Arial"/>
              <a:buChar char="•"/>
            </a:pPr>
            <a:endParaRPr lang="en-US" dirty="0"/>
          </a:p>
          <a:p>
            <a:pPr marL="457200" indent="-457200">
              <a:buFont typeface="Arial"/>
              <a:buChar char="•"/>
            </a:pPr>
            <a:endParaRPr lang="en-US" dirty="0" smtClean="0"/>
          </a:p>
          <a:p>
            <a:pPr marL="457200" indent="-457200">
              <a:buFont typeface="Arial"/>
              <a:buChar char="•"/>
            </a:pPr>
            <a:endParaRPr lang="en-US" dirty="0" smtClean="0"/>
          </a:p>
          <a:p>
            <a:endParaRPr lang="en-US"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2</a:t>
            </a:fld>
            <a:endParaRPr lang="en-GB" dirty="0"/>
          </a:p>
        </p:txBody>
      </p:sp>
    </p:spTree>
    <p:extLst>
      <p:ext uri="{BB962C8B-B14F-4D97-AF65-F5344CB8AC3E}">
        <p14:creationId xmlns:p14="http://schemas.microsoft.com/office/powerpoint/2010/main" val="1136013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 Identify procedures </a:t>
            </a:r>
            <a:r>
              <a:rPr lang="en-US" dirty="0" smtClean="0"/>
              <a:t>for </a:t>
            </a:r>
            <a:r>
              <a:rPr lang="en-US" dirty="0" err="1" smtClean="0"/>
              <a:t>optimisation</a:t>
            </a:r>
            <a:endParaRPr lang="en-US" dirty="0"/>
          </a:p>
        </p:txBody>
      </p:sp>
      <p:sp>
        <p:nvSpPr>
          <p:cNvPr id="3" name="Content Placeholder 2"/>
          <p:cNvSpPr>
            <a:spLocks noGrp="1"/>
          </p:cNvSpPr>
          <p:nvPr>
            <p:ph idx="1"/>
          </p:nvPr>
        </p:nvSpPr>
        <p:spPr/>
        <p:txBody>
          <a:bodyPr/>
          <a:lstStyle/>
          <a:p>
            <a:r>
              <a:rPr lang="en-US" dirty="0" smtClean="0"/>
              <a:t>Sources of useful information include</a:t>
            </a:r>
          </a:p>
          <a:p>
            <a:pPr marL="457200" indent="-457200">
              <a:buFont typeface="Arial" panose="020B0604020202020204" pitchFamily="34" charset="0"/>
              <a:buChar char="•"/>
            </a:pPr>
            <a:r>
              <a:rPr lang="en-US" dirty="0" smtClean="0">
                <a:solidFill>
                  <a:srgbClr val="FF0000"/>
                </a:solidFill>
              </a:rPr>
              <a:t>Dose audits </a:t>
            </a:r>
          </a:p>
          <a:p>
            <a:pPr marL="457200" indent="-457200">
              <a:buFont typeface="Arial" panose="020B0604020202020204" pitchFamily="34" charset="0"/>
              <a:buChar char="•"/>
            </a:pPr>
            <a:r>
              <a:rPr lang="en-US" dirty="0" smtClean="0">
                <a:solidFill>
                  <a:srgbClr val="FF0000"/>
                </a:solidFill>
              </a:rPr>
              <a:t>Reports of </a:t>
            </a:r>
            <a:r>
              <a:rPr lang="en-US" dirty="0">
                <a:solidFill>
                  <a:srgbClr val="FF0000"/>
                </a:solidFill>
              </a:rPr>
              <a:t>sub</a:t>
            </a:r>
            <a:r>
              <a:rPr lang="en-US" dirty="0" smtClean="0">
                <a:solidFill>
                  <a:srgbClr val="FF0000"/>
                </a:solidFill>
              </a:rPr>
              <a:t>-standard clinical image quality</a:t>
            </a:r>
            <a:endParaRPr lang="en-US" dirty="0">
              <a:solidFill>
                <a:srgbClr val="FF0000"/>
              </a:solidFill>
            </a:endParaRPr>
          </a:p>
          <a:p>
            <a:pPr marL="457200" indent="-457200">
              <a:buFont typeface="Arial" panose="020B0604020202020204" pitchFamily="34" charset="0"/>
              <a:buChar char="•"/>
            </a:pPr>
            <a:r>
              <a:rPr lang="en-US" dirty="0" smtClean="0"/>
              <a:t>Repeats</a:t>
            </a:r>
          </a:p>
          <a:p>
            <a:pPr marL="457200" indent="-457200">
              <a:buFont typeface="Arial" panose="020B0604020202020204" pitchFamily="34" charset="0"/>
              <a:buChar char="•"/>
            </a:pPr>
            <a:r>
              <a:rPr lang="en-US" dirty="0" smtClean="0"/>
              <a:t>Observation </a:t>
            </a:r>
          </a:p>
          <a:p>
            <a:pPr marL="457200" indent="-457200">
              <a:buFont typeface="Arial" panose="020B0604020202020204" pitchFamily="34" charset="0"/>
              <a:buChar char="•"/>
            </a:pPr>
            <a:r>
              <a:rPr lang="en-US" dirty="0" smtClean="0"/>
              <a:t>Adverse incidents</a:t>
            </a:r>
          </a:p>
          <a:p>
            <a:pPr marL="457200" indent="-457200">
              <a:buFont typeface="Arial" panose="020B0604020202020204" pitchFamily="34" charset="0"/>
              <a:buChar char="•"/>
            </a:pPr>
            <a:r>
              <a:rPr lang="en-US" dirty="0" smtClean="0"/>
              <a:t>Guidelines and scientific literature.</a:t>
            </a:r>
          </a:p>
          <a:p>
            <a:pPr marL="457200" indent="-457200">
              <a:buFont typeface="Arial" panose="020B0604020202020204" pitchFamily="34" charset="0"/>
              <a:buChar char="•"/>
            </a:pPr>
            <a:r>
              <a:rPr lang="en-US" dirty="0" smtClean="0"/>
              <a:t>Other </a:t>
            </a:r>
          </a:p>
          <a:p>
            <a:pPr marL="457200" indent="-457200">
              <a:buFont typeface="Arial" panose="020B0604020202020204" pitchFamily="34" charset="0"/>
              <a:buChar char="•"/>
            </a:pPr>
            <a:endParaRPr lang="en-US" dirty="0" smtClean="0"/>
          </a:p>
          <a:p>
            <a:pPr marL="1200150" lvl="1" indent="-457200">
              <a:buFont typeface="Arial"/>
              <a:buChar char="•"/>
            </a:pPr>
            <a:endParaRPr lang="en-US" dirty="0" smtClean="0"/>
          </a:p>
          <a:p>
            <a:pPr marL="1200150" lvl="1" indent="-457200">
              <a:buFont typeface="Arial"/>
              <a:buChar char="•"/>
            </a:pPr>
            <a:endParaRPr lang="en-US" dirty="0" smtClean="0"/>
          </a:p>
          <a:p>
            <a:pPr marL="1200150" lvl="1" indent="-457200">
              <a:buFont typeface="Arial"/>
              <a:buChar char="•"/>
            </a:pPr>
            <a:endParaRPr lang="en-US" dirty="0"/>
          </a:p>
          <a:p>
            <a:pPr marL="514350" indent="-514350">
              <a:buAutoNum type="arabicPeriod" startAt="2"/>
            </a:pPr>
            <a:endParaRPr lang="en-US" dirty="0" smtClean="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20</a:t>
            </a:fld>
            <a:endParaRPr lang="en-GB" dirty="0"/>
          </a:p>
        </p:txBody>
      </p:sp>
    </p:spTree>
    <p:extLst>
      <p:ext uri="{BB962C8B-B14F-4D97-AF65-F5344CB8AC3E}">
        <p14:creationId xmlns:p14="http://schemas.microsoft.com/office/powerpoint/2010/main" val="134581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 Identify procedures for </a:t>
            </a:r>
            <a:r>
              <a:rPr lang="en-US" dirty="0" err="1"/>
              <a:t>optimisation</a:t>
            </a:r>
            <a:endParaRPr lang="en-US" dirty="0"/>
          </a:p>
        </p:txBody>
      </p:sp>
      <p:sp>
        <p:nvSpPr>
          <p:cNvPr id="3" name="Content Placeholder 2"/>
          <p:cNvSpPr>
            <a:spLocks noGrp="1"/>
          </p:cNvSpPr>
          <p:nvPr>
            <p:ph idx="1"/>
          </p:nvPr>
        </p:nvSpPr>
        <p:spPr/>
        <p:txBody>
          <a:bodyPr>
            <a:normAutofit/>
          </a:bodyPr>
          <a:lstStyle/>
          <a:p>
            <a:r>
              <a:rPr lang="en-US" dirty="0" smtClean="0"/>
              <a:t>Dose audits </a:t>
            </a:r>
          </a:p>
          <a:p>
            <a:endParaRPr lang="en-GB" dirty="0" smtClean="0"/>
          </a:p>
          <a:p>
            <a:endParaRPr lang="en-GB" dirty="0"/>
          </a:p>
          <a:p>
            <a:endParaRPr lang="en-GB" dirty="0" smtClean="0"/>
          </a:p>
          <a:p>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21</a:t>
            </a:fld>
            <a:endParaRPr lang="en-GB" dirty="0"/>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556792"/>
            <a:ext cx="6331421" cy="470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619673" y="4509120"/>
            <a:ext cx="6192686" cy="93610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1847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 Identify procedures for </a:t>
            </a:r>
            <a:r>
              <a:rPr lang="en-US" dirty="0" err="1"/>
              <a:t>optimisation</a:t>
            </a:r>
            <a:endParaRPr lang="en-US" dirty="0"/>
          </a:p>
        </p:txBody>
      </p:sp>
      <p:sp>
        <p:nvSpPr>
          <p:cNvPr id="3" name="Content Placeholder 2"/>
          <p:cNvSpPr>
            <a:spLocks noGrp="1"/>
          </p:cNvSpPr>
          <p:nvPr>
            <p:ph idx="1"/>
          </p:nvPr>
        </p:nvSpPr>
        <p:spPr>
          <a:xfrm>
            <a:off x="457200" y="1052736"/>
            <a:ext cx="8291264" cy="5073427"/>
          </a:xfrm>
        </p:spPr>
        <p:txBody>
          <a:bodyPr>
            <a:noAutofit/>
          </a:bodyPr>
          <a:lstStyle/>
          <a:p>
            <a:r>
              <a:rPr lang="en-US" sz="2400" dirty="0" smtClean="0"/>
              <a:t>Report of </a:t>
            </a:r>
            <a:r>
              <a:rPr lang="en-US" sz="2400" dirty="0"/>
              <a:t>sub-standard image </a:t>
            </a:r>
            <a:r>
              <a:rPr lang="en-US" sz="2400" dirty="0" smtClean="0"/>
              <a:t>quality from an </a:t>
            </a:r>
            <a:r>
              <a:rPr lang="en-US" sz="2400" dirty="0" err="1" smtClean="0"/>
              <a:t>interv</a:t>
            </a:r>
            <a:r>
              <a:rPr lang="en-US" sz="2400" dirty="0" smtClean="0"/>
              <a:t>, cardiologist</a:t>
            </a:r>
          </a:p>
          <a:p>
            <a:endParaRPr lang="en-GB" sz="1000" i="1" dirty="0" smtClean="0"/>
          </a:p>
          <a:p>
            <a:r>
              <a:rPr lang="en-GB" sz="2000" i="1" dirty="0" smtClean="0"/>
              <a:t>“I </a:t>
            </a:r>
            <a:r>
              <a:rPr lang="en-GB" sz="2000" i="1" dirty="0"/>
              <a:t>have just finished a complex </a:t>
            </a:r>
            <a:r>
              <a:rPr lang="en-GB" sz="2000" i="1" dirty="0" smtClean="0"/>
              <a:t>PAMI (primary angioplasty in acute myocardial infarction) in the new cardiac 5, </a:t>
            </a:r>
            <a:r>
              <a:rPr lang="en-GB" sz="2000" i="1" dirty="0"/>
              <a:t>we have just managed to do the case safely. </a:t>
            </a:r>
            <a:r>
              <a:rPr lang="en-GB" sz="2000" i="1" dirty="0" smtClean="0"/>
              <a:t>Had </a:t>
            </a:r>
            <a:r>
              <a:rPr lang="en-GB" sz="2000" i="1" dirty="0"/>
              <a:t>the patient not been unstable I would have abandoned the case and moved to </a:t>
            </a:r>
            <a:r>
              <a:rPr lang="en-GB" sz="2000" i="1" dirty="0" smtClean="0"/>
              <a:t>another lab.”</a:t>
            </a:r>
            <a:endParaRPr lang="en-GB" sz="2000" i="1" dirty="0"/>
          </a:p>
          <a:p>
            <a:endParaRPr lang="en-GB" sz="2000" dirty="0"/>
          </a:p>
          <a:p>
            <a:endParaRPr lang="en-GB" sz="2000" dirty="0" smtClean="0"/>
          </a:p>
          <a:p>
            <a:endParaRPr lang="en-GB" sz="2000" dirty="0"/>
          </a:p>
          <a:p>
            <a:endParaRPr lang="en-GB" sz="2000" dirty="0" smtClean="0"/>
          </a:p>
          <a:p>
            <a:endParaRPr lang="en-GB" sz="2000" dirty="0" smtClean="0"/>
          </a:p>
          <a:p>
            <a:r>
              <a:rPr lang="en-GB" sz="2000" dirty="0" smtClean="0"/>
              <a:t/>
            </a:r>
            <a:br>
              <a:rPr lang="en-GB" sz="2000" dirty="0" smtClean="0"/>
            </a:br>
            <a:endParaRPr lang="en-GB" sz="2000" dirty="0"/>
          </a:p>
          <a:p>
            <a:endParaRPr lang="en-US" sz="2000" dirty="0" smtClean="0"/>
          </a:p>
          <a:p>
            <a:endParaRPr lang="en-US" sz="2000" dirty="0" smtClean="0"/>
          </a:p>
          <a:p>
            <a:endParaRPr lang="en-US" sz="2000"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22</a:t>
            </a:fld>
            <a:endParaRPr lang="en-GB" dirty="0"/>
          </a:p>
        </p:txBody>
      </p:sp>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924944"/>
            <a:ext cx="3066926" cy="32878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467544" y="3140968"/>
            <a:ext cx="5112568" cy="2862322"/>
          </a:xfrm>
          <a:prstGeom prst="rect">
            <a:avLst/>
          </a:prstGeom>
          <a:noFill/>
        </p:spPr>
        <p:txBody>
          <a:bodyPr wrap="square" rtlCol="0">
            <a:spAutoFit/>
          </a:bodyPr>
          <a:lstStyle/>
          <a:p>
            <a:r>
              <a:rPr lang="en-GB" sz="2000" i="1" dirty="0">
                <a:solidFill>
                  <a:srgbClr val="FF0000"/>
                </a:solidFill>
              </a:rPr>
              <a:t>There are a number of </a:t>
            </a:r>
            <a:r>
              <a:rPr lang="en-GB" sz="2000" i="1" dirty="0" smtClean="0">
                <a:solidFill>
                  <a:srgbClr val="FF0000"/>
                </a:solidFill>
              </a:rPr>
              <a:t>problems. Most </a:t>
            </a:r>
            <a:r>
              <a:rPr lang="en-GB" sz="2000" i="1" dirty="0">
                <a:solidFill>
                  <a:srgbClr val="FF0000"/>
                </a:solidFill>
              </a:rPr>
              <a:t>pressing is the quality of the imaging. This is really sub-standard.</a:t>
            </a:r>
            <a:r>
              <a:rPr lang="en-GB" sz="2000" i="1" dirty="0"/>
              <a:t> </a:t>
            </a:r>
            <a:endParaRPr lang="en-GB" sz="2000" i="1" dirty="0" smtClean="0"/>
          </a:p>
          <a:p>
            <a:endParaRPr lang="en-GB" sz="1000" i="1" dirty="0" smtClean="0"/>
          </a:p>
          <a:p>
            <a:r>
              <a:rPr lang="en-GB" sz="2000" i="1" dirty="0" smtClean="0"/>
              <a:t>I </a:t>
            </a:r>
            <a:r>
              <a:rPr lang="en-GB" sz="2000" i="1" dirty="0"/>
              <a:t>am not sure whether the sharpness of the image can be changed but at times it was even a struggle to see the radio-opaque components of the stent  (patient was not overweight</a:t>
            </a:r>
            <a:r>
              <a:rPr lang="en-GB" sz="2000" i="1" dirty="0" smtClean="0"/>
              <a:t>) (…).</a:t>
            </a:r>
          </a:p>
          <a:p>
            <a:endParaRPr lang="en-GB" sz="1000" i="1" dirty="0" smtClean="0"/>
          </a:p>
          <a:p>
            <a:r>
              <a:rPr lang="en-GB" sz="2000" i="1" dirty="0" smtClean="0"/>
              <a:t>Can this be rectified </a:t>
            </a:r>
            <a:r>
              <a:rPr lang="en-GB" sz="2000" i="1" dirty="0" err="1" smtClean="0"/>
              <a:t>asap</a:t>
            </a:r>
            <a:r>
              <a:rPr lang="en-GB" sz="2000" i="1" dirty="0" smtClean="0"/>
              <a:t> ?</a:t>
            </a:r>
            <a:endParaRPr lang="en-GB" sz="2000" i="1" dirty="0"/>
          </a:p>
        </p:txBody>
      </p:sp>
      <p:cxnSp>
        <p:nvCxnSpPr>
          <p:cNvPr id="8" name="Straight Arrow Connector 7"/>
          <p:cNvCxnSpPr/>
          <p:nvPr/>
        </p:nvCxnSpPr>
        <p:spPr>
          <a:xfrm>
            <a:off x="5940152" y="3429000"/>
            <a:ext cx="72008"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134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 Identify procedures for </a:t>
            </a:r>
            <a:r>
              <a:rPr lang="en-US" dirty="0" err="1"/>
              <a:t>optimisation</a:t>
            </a:r>
            <a:endParaRPr lang="en-US" dirty="0"/>
          </a:p>
        </p:txBody>
      </p:sp>
      <p:sp>
        <p:nvSpPr>
          <p:cNvPr id="3" name="Content Placeholder 2"/>
          <p:cNvSpPr>
            <a:spLocks noGrp="1"/>
          </p:cNvSpPr>
          <p:nvPr>
            <p:ph idx="1"/>
          </p:nvPr>
        </p:nvSpPr>
        <p:spPr>
          <a:xfrm>
            <a:off x="457200" y="1052736"/>
            <a:ext cx="8291264" cy="5073427"/>
          </a:xfrm>
        </p:spPr>
        <p:txBody>
          <a:bodyPr>
            <a:noAutofit/>
          </a:bodyPr>
          <a:lstStyle/>
          <a:p>
            <a:r>
              <a:rPr lang="en-GB" altLang="en-US" sz="2400" dirty="0"/>
              <a:t>Key IRMER findings, inspection reports and annual activity reports available on the CQC website.</a:t>
            </a:r>
          </a:p>
          <a:p>
            <a:endParaRPr lang="en-GB" sz="1000" i="1" dirty="0" smtClean="0"/>
          </a:p>
          <a:p>
            <a:endParaRPr lang="en-US" sz="2000"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23</a:t>
            </a:fld>
            <a:endParaRPr lang="en-GB" dirty="0"/>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73" y="1844824"/>
            <a:ext cx="6327775" cy="423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6200" y="4344988"/>
            <a:ext cx="2438400" cy="157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5777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sz="4000" dirty="0" smtClean="0"/>
          </a:p>
          <a:p>
            <a:pPr algn="ctr"/>
            <a:r>
              <a:rPr lang="en-US" sz="3600" dirty="0" smtClean="0"/>
              <a:t> </a:t>
            </a:r>
            <a:r>
              <a:rPr lang="en-US" sz="3600" dirty="0" smtClean="0">
                <a:solidFill>
                  <a:srgbClr val="0066FF"/>
                </a:solidFill>
              </a:rPr>
              <a:t>Step 3</a:t>
            </a:r>
          </a:p>
          <a:p>
            <a:pPr algn="ctr"/>
            <a:endParaRPr lang="en-US" sz="3600" dirty="0">
              <a:solidFill>
                <a:srgbClr val="0066FF"/>
              </a:solidFill>
            </a:endParaRPr>
          </a:p>
          <a:p>
            <a:pPr algn="ctr"/>
            <a:r>
              <a:rPr lang="en-US" sz="3600" dirty="0" smtClean="0">
                <a:solidFill>
                  <a:srgbClr val="0066FF"/>
                </a:solidFill>
              </a:rPr>
              <a:t>Establish priorities for </a:t>
            </a:r>
            <a:r>
              <a:rPr lang="en-US" sz="3600" dirty="0" err="1" smtClean="0">
                <a:solidFill>
                  <a:srgbClr val="0066FF"/>
                </a:solidFill>
              </a:rPr>
              <a:t>optimisation</a:t>
            </a:r>
            <a:endParaRPr lang="en-US" sz="3600" dirty="0">
              <a:solidFill>
                <a:srgbClr val="0066FF"/>
              </a:solidFill>
            </a:endParaRP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24</a:t>
            </a:fld>
            <a:endParaRPr lang="en-GB" dirty="0"/>
          </a:p>
        </p:txBody>
      </p:sp>
      <p:pic>
        <p:nvPicPr>
          <p:cNvPr id="7172" name="Picture 4" descr="http://cafeclipart.com/1024/vector-cartoon-clip-art-of-a-multitasking-businessman-juggling-tasks-on-a-unicycle-by-ron-leishman-7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0289" y="4221088"/>
            <a:ext cx="1872208" cy="190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7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 </a:t>
            </a:r>
            <a:r>
              <a:rPr lang="en-US" dirty="0"/>
              <a:t>Establish priorities for </a:t>
            </a:r>
            <a:r>
              <a:rPr lang="en-US" dirty="0" err="1"/>
              <a:t>optimisation</a:t>
            </a:r>
            <a:endParaRPr lang="en-US" dirty="0"/>
          </a:p>
        </p:txBody>
      </p:sp>
      <p:sp>
        <p:nvSpPr>
          <p:cNvPr id="3" name="Content Placeholder 2"/>
          <p:cNvSpPr>
            <a:spLocks noGrp="1"/>
          </p:cNvSpPr>
          <p:nvPr>
            <p:ph idx="1"/>
          </p:nvPr>
        </p:nvSpPr>
        <p:spPr>
          <a:xfrm>
            <a:off x="457200" y="1052736"/>
            <a:ext cx="8579296" cy="5073427"/>
          </a:xfrm>
        </p:spPr>
        <p:txBody>
          <a:bodyPr>
            <a:normAutofit/>
          </a:bodyPr>
          <a:lstStyle/>
          <a:p>
            <a:r>
              <a:rPr lang="en-US" dirty="0" smtClean="0"/>
              <a:t>Examples of prioritization criteria</a:t>
            </a:r>
          </a:p>
          <a:p>
            <a:pPr marL="457200" indent="-457200">
              <a:buFont typeface="Arial" panose="020B0604020202020204" pitchFamily="34" charset="0"/>
              <a:buChar char="•"/>
            </a:pPr>
            <a:r>
              <a:rPr lang="en-US" sz="2400" dirty="0" smtClean="0"/>
              <a:t>Higher dose examinations</a:t>
            </a:r>
          </a:p>
          <a:p>
            <a:pPr marL="457200" indent="-457200">
              <a:buFont typeface="Arial" panose="020B0604020202020204" pitchFamily="34" charset="0"/>
              <a:buChar char="•"/>
            </a:pPr>
            <a:r>
              <a:rPr lang="en-US" sz="2400" dirty="0" smtClean="0"/>
              <a:t>Higher risk groups (</a:t>
            </a:r>
            <a:r>
              <a:rPr lang="en-US" sz="2200" dirty="0" smtClean="0"/>
              <a:t>neonates, </a:t>
            </a:r>
            <a:r>
              <a:rPr lang="en-US" sz="2200" dirty="0" err="1" smtClean="0"/>
              <a:t>paediatric</a:t>
            </a:r>
            <a:r>
              <a:rPr lang="en-US" sz="2200" dirty="0" smtClean="0"/>
              <a:t>, pregnant)</a:t>
            </a:r>
          </a:p>
          <a:p>
            <a:pPr marL="457200" indent="-457200">
              <a:buFont typeface="Arial" panose="020B0604020202020204" pitchFamily="34" charset="0"/>
              <a:buChar char="•"/>
            </a:pPr>
            <a:r>
              <a:rPr lang="en-US" sz="2400" dirty="0" smtClean="0"/>
              <a:t>Patients that require frequent imaging (cancer, chronic)</a:t>
            </a:r>
          </a:p>
          <a:p>
            <a:pPr marL="457200" indent="-457200">
              <a:buFont typeface="Arial" panose="020B0604020202020204" pitchFamily="34" charset="0"/>
              <a:buChar char="•"/>
            </a:pPr>
            <a:r>
              <a:rPr lang="en-US" sz="2400" dirty="0" smtClean="0"/>
              <a:t>Procedures associated with adverse incidents</a:t>
            </a:r>
          </a:p>
          <a:p>
            <a:pPr marL="1200150" lvl="1" indent="-457200"/>
            <a:endParaRPr lang="en-US" dirty="0" smtClean="0"/>
          </a:p>
          <a:p>
            <a:pPr marL="457200" indent="-457200">
              <a:buFont typeface="Arial" panose="020B0604020202020204" pitchFamily="34" charset="0"/>
              <a:buChar char="•"/>
            </a:pPr>
            <a:endParaRPr lang="en-US" dirty="0" smtClean="0"/>
          </a:p>
          <a:p>
            <a:endParaRPr lang="en-US" dirty="0" smtClean="0"/>
          </a:p>
          <a:p>
            <a:pPr marL="514350" indent="-514350">
              <a:buAutoNum type="arabicPeriod" startAt="3"/>
            </a:pPr>
            <a:endParaRPr lang="en-US" dirty="0"/>
          </a:p>
          <a:p>
            <a:endParaRPr lang="en-US"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25</a:t>
            </a:fld>
            <a:endParaRPr lang="en-GB" dirty="0"/>
          </a:p>
        </p:txBody>
      </p:sp>
      <p:pic>
        <p:nvPicPr>
          <p:cNvPr id="6" name="Picture 5" descr="Screen Shot 2015-09-05 at 01.37.5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146216"/>
            <a:ext cx="872899" cy="1904044"/>
          </a:xfrm>
          <a:prstGeom prst="rect">
            <a:avLst/>
          </a:prstGeom>
        </p:spPr>
      </p:pic>
      <p:pic>
        <p:nvPicPr>
          <p:cNvPr id="7" name="Picture 6"/>
          <p:cNvPicPr>
            <a:picLocks noChangeAspect="1"/>
          </p:cNvPicPr>
          <p:nvPr/>
        </p:nvPicPr>
        <p:blipFill>
          <a:blip r:embed="rId3" cstate="print"/>
          <a:stretch>
            <a:fillRect/>
          </a:stretch>
        </p:blipFill>
        <p:spPr>
          <a:xfrm>
            <a:off x="1619672" y="3506215"/>
            <a:ext cx="934115" cy="1073696"/>
          </a:xfrm>
          <a:prstGeom prst="rect">
            <a:avLst/>
          </a:prstGeom>
        </p:spPr>
      </p:pic>
      <p:pic>
        <p:nvPicPr>
          <p:cNvPr id="10" name="Picture 9" descr="Screen Shot 2015-09-05 at 01.43.3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933" y="3506215"/>
            <a:ext cx="2396748" cy="1739325"/>
          </a:xfrm>
          <a:prstGeom prst="rect">
            <a:avLst/>
          </a:prstGeom>
        </p:spPr>
      </p:pic>
      <p:pic>
        <p:nvPicPr>
          <p:cNvPr id="11" name="Picture 10" descr="Screen Shot 2015-09-05 at 01.46.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5741" y="5311883"/>
            <a:ext cx="894480" cy="943868"/>
          </a:xfrm>
          <a:prstGeom prst="rect">
            <a:avLst/>
          </a:prstGeom>
        </p:spPr>
      </p:pic>
      <p:pic>
        <p:nvPicPr>
          <p:cNvPr id="13" name="Picture 12"/>
          <p:cNvPicPr>
            <a:picLocks noChangeAspect="1"/>
          </p:cNvPicPr>
          <p:nvPr/>
        </p:nvPicPr>
        <p:blipFill>
          <a:blip r:embed="rId6" cstate="print"/>
          <a:stretch>
            <a:fillRect/>
          </a:stretch>
        </p:blipFill>
        <p:spPr>
          <a:xfrm>
            <a:off x="4242575" y="3596743"/>
            <a:ext cx="2232248" cy="2578246"/>
          </a:xfrm>
          <a:prstGeom prst="rect">
            <a:avLst/>
          </a:prstGeom>
        </p:spPr>
      </p:pic>
      <p:pic>
        <p:nvPicPr>
          <p:cNvPr id="174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8275" y="4258873"/>
            <a:ext cx="1331218" cy="197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8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3 - Establish priorities for </a:t>
            </a:r>
            <a:r>
              <a:rPr lang="en-US" dirty="0" err="1"/>
              <a:t>optimisation</a:t>
            </a:r>
            <a:endParaRPr lang="en-GB" dirty="0"/>
          </a:p>
        </p:txBody>
      </p:sp>
      <p:sp>
        <p:nvSpPr>
          <p:cNvPr id="3" name="Content Placeholder 2"/>
          <p:cNvSpPr>
            <a:spLocks noGrp="1"/>
          </p:cNvSpPr>
          <p:nvPr>
            <p:ph idx="1"/>
          </p:nvPr>
        </p:nvSpPr>
        <p:spPr/>
        <p:txBody>
          <a:bodyPr/>
          <a:lstStyle/>
          <a:p>
            <a:r>
              <a:rPr lang="en-GB" dirty="0" smtClean="0"/>
              <a:t>How doses compare?</a:t>
            </a:r>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26</a:t>
            </a:fld>
            <a:endParaRPr lang="en-GB" dirty="0"/>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344" y="1700808"/>
            <a:ext cx="8728144" cy="364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7543" y="5937731"/>
            <a:ext cx="3739101" cy="338554"/>
          </a:xfrm>
          <a:prstGeom prst="rect">
            <a:avLst/>
          </a:prstGeom>
          <a:noFill/>
        </p:spPr>
        <p:txBody>
          <a:bodyPr wrap="none" rtlCol="0">
            <a:spAutoFit/>
          </a:bodyPr>
          <a:lstStyle/>
          <a:p>
            <a:r>
              <a:rPr lang="en-GB" sz="1600" dirty="0" smtClean="0"/>
              <a:t>Source: Royal College of Radiologists, 2012</a:t>
            </a:r>
          </a:p>
        </p:txBody>
      </p:sp>
      <p:sp>
        <p:nvSpPr>
          <p:cNvPr id="6" name="Rectangle 5"/>
          <p:cNvSpPr/>
          <p:nvPr/>
        </p:nvSpPr>
        <p:spPr>
          <a:xfrm>
            <a:off x="323528" y="4005064"/>
            <a:ext cx="8568952" cy="36004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409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655" y="2996952"/>
            <a:ext cx="4787825" cy="341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Step 3 - Establish priorities for </a:t>
            </a:r>
            <a:r>
              <a:rPr lang="en-US" dirty="0" err="1"/>
              <a:t>optimisation</a:t>
            </a:r>
            <a:endParaRPr lang="en-US" dirty="0"/>
          </a:p>
        </p:txBody>
      </p:sp>
      <p:sp>
        <p:nvSpPr>
          <p:cNvPr id="3" name="Content Placeholder 2"/>
          <p:cNvSpPr>
            <a:spLocks noGrp="1"/>
          </p:cNvSpPr>
          <p:nvPr>
            <p:ph idx="1"/>
          </p:nvPr>
        </p:nvSpPr>
        <p:spPr>
          <a:xfrm>
            <a:off x="457200" y="1052736"/>
            <a:ext cx="8579296" cy="5073427"/>
          </a:xfrm>
        </p:spPr>
        <p:txBody>
          <a:bodyPr>
            <a:normAutofit/>
          </a:bodyPr>
          <a:lstStyle/>
          <a:p>
            <a:pPr>
              <a:defRPr/>
            </a:pPr>
            <a:r>
              <a:rPr lang="en-GB" altLang="en-US" sz="2400" dirty="0" smtClean="0">
                <a:ea typeface="ＭＳ Ｐゴシック" charset="0"/>
              </a:rPr>
              <a:t>How do risks compare?</a:t>
            </a:r>
          </a:p>
          <a:p>
            <a:pPr marL="342900" indent="-342900">
              <a:buFont typeface="Arial" panose="020B0604020202020204" pitchFamily="34" charset="0"/>
              <a:buChar char="•"/>
              <a:defRPr/>
            </a:pPr>
            <a:r>
              <a:rPr lang="en-GB" sz="2200" dirty="0" smtClean="0">
                <a:ea typeface="MS PGothic" charset="0"/>
              </a:rPr>
              <a:t>The stochastic radiation risks for a specific sex/age can </a:t>
            </a:r>
            <a:r>
              <a:rPr lang="en-GB" sz="2200" dirty="0">
                <a:ea typeface="MS PGothic" charset="0"/>
              </a:rPr>
              <a:t>vary </a:t>
            </a:r>
            <a:r>
              <a:rPr lang="en-GB" sz="2200" dirty="0" smtClean="0">
                <a:ea typeface="MS PGothic" charset="0"/>
              </a:rPr>
              <a:t>by </a:t>
            </a:r>
            <a:r>
              <a:rPr lang="en-GB" sz="2200" dirty="0">
                <a:ea typeface="MS PGothic" charset="0"/>
              </a:rPr>
              <a:t>more than </a:t>
            </a:r>
            <a:r>
              <a:rPr lang="en-GB" sz="2200" dirty="0" smtClean="0">
                <a:ea typeface="MS PGothic" charset="0"/>
              </a:rPr>
              <a:t>10x</a:t>
            </a:r>
            <a:endParaRPr lang="en-GB" sz="2200" dirty="0">
              <a:ea typeface="MS PGothic" charset="0"/>
            </a:endParaRPr>
          </a:p>
          <a:p>
            <a:pPr marL="342900" indent="-342900">
              <a:buFont typeface="Arial" panose="020B0604020202020204" pitchFamily="34" charset="0"/>
              <a:buChar char="•"/>
              <a:defRPr/>
            </a:pPr>
            <a:r>
              <a:rPr lang="en-GB" altLang="en-US" sz="2200" dirty="0" smtClean="0">
                <a:ea typeface="ＭＳ Ｐゴシック" charset="0"/>
              </a:rPr>
              <a:t>Cancers </a:t>
            </a:r>
            <a:r>
              <a:rPr lang="en-GB" altLang="en-US" sz="2200" dirty="0">
                <a:ea typeface="ＭＳ Ｐゴシック" charset="0"/>
              </a:rPr>
              <a:t>have long latency periods</a:t>
            </a:r>
          </a:p>
          <a:p>
            <a:pPr marL="342900" indent="-342900">
              <a:buFont typeface="Arial" panose="020B0604020202020204" pitchFamily="34" charset="0"/>
              <a:buChar char="•"/>
              <a:defRPr/>
            </a:pPr>
            <a:r>
              <a:rPr lang="en-GB" altLang="en-US" sz="2200" dirty="0">
                <a:ea typeface="ＭＳ Ｐゴシック" charset="0"/>
              </a:rPr>
              <a:t>Children have longer to live and potentially </a:t>
            </a:r>
            <a:r>
              <a:rPr lang="en-GB" altLang="en-US" sz="2200" dirty="0" smtClean="0">
                <a:ea typeface="ＭＳ Ｐゴシック" charset="0"/>
              </a:rPr>
              <a:t>+ sensitive tissues</a:t>
            </a:r>
          </a:p>
          <a:p>
            <a:pPr algn="ctr">
              <a:defRPr/>
            </a:pPr>
            <a:endParaRPr lang="en-GB" sz="2400" dirty="0" smtClean="0">
              <a:ea typeface="ＭＳ Ｐゴシック" charset="0"/>
            </a:endParaRP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27</a:t>
            </a:fld>
            <a:endParaRPr lang="en-GB" dirty="0"/>
          </a:p>
        </p:txBody>
      </p:sp>
      <p:sp>
        <p:nvSpPr>
          <p:cNvPr id="7" name="Line 8"/>
          <p:cNvSpPr>
            <a:spLocks noChangeShapeType="1"/>
          </p:cNvSpPr>
          <p:nvPr/>
        </p:nvSpPr>
        <p:spPr bwMode="auto">
          <a:xfrm>
            <a:off x="4967808" y="4974233"/>
            <a:ext cx="3673351" cy="0"/>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US">
              <a:latin typeface="Arial Black" charset="0"/>
              <a:ea typeface="MS PGothic" charset="0"/>
              <a:cs typeface="MS PGothic" charset="0"/>
            </a:endParaRPr>
          </a:p>
        </p:txBody>
      </p:sp>
      <p:sp>
        <p:nvSpPr>
          <p:cNvPr id="8" name="TextBox 3"/>
          <p:cNvSpPr txBox="1">
            <a:spLocks noChangeArrowheads="1"/>
          </p:cNvSpPr>
          <p:nvPr/>
        </p:nvSpPr>
        <p:spPr bwMode="auto">
          <a:xfrm>
            <a:off x="7347497" y="4474579"/>
            <a:ext cx="971741" cy="461665"/>
          </a:xfrm>
          <a:prstGeom prst="rect">
            <a:avLst/>
          </a:prstGeom>
          <a:solidFill>
            <a:schemeClr val="bg1"/>
          </a:solidFill>
          <a:ln>
            <a:noFill/>
          </a:ln>
        </p:spPr>
        <p:txBody>
          <a:bodyPr wrap="none">
            <a:spAutoFit/>
          </a:bodyPr>
          <a:lstStyle>
            <a:lvl1pPr eaLnBrk="0" hangingPunct="0">
              <a:spcBef>
                <a:spcPct val="20000"/>
              </a:spcBef>
              <a:buClr>
                <a:srgbClr val="0072C6"/>
              </a:buClr>
              <a:buChar char="•"/>
              <a:defRPr sz="3200">
                <a:solidFill>
                  <a:schemeClr val="tx1"/>
                </a:solidFill>
                <a:latin typeface="Arial" pitchFamily="34" charset="0"/>
                <a:ea typeface="MS PGothic" pitchFamily="34" charset="-128"/>
              </a:defRPr>
            </a:lvl1pPr>
            <a:lvl2pPr marL="742950" indent="-285750" eaLnBrk="0" hangingPunct="0">
              <a:spcBef>
                <a:spcPct val="20000"/>
              </a:spcBef>
              <a:buClr>
                <a:srgbClr val="0072C6"/>
              </a:buClr>
              <a:buChar char="–"/>
              <a:defRPr sz="2800">
                <a:solidFill>
                  <a:schemeClr val="tx1"/>
                </a:solidFill>
                <a:latin typeface="Arial" pitchFamily="34" charset="0"/>
                <a:ea typeface="MS PGothic" pitchFamily="34" charset="-128"/>
              </a:defRPr>
            </a:lvl2pPr>
            <a:lvl3pPr marL="1143000" indent="-228600" eaLnBrk="0" hangingPunct="0">
              <a:spcBef>
                <a:spcPct val="20000"/>
              </a:spcBef>
              <a:buClr>
                <a:srgbClr val="0072C6"/>
              </a:buClr>
              <a:buChar char="•"/>
              <a:defRPr sz="2400">
                <a:solidFill>
                  <a:schemeClr val="tx1"/>
                </a:solidFill>
                <a:latin typeface="Arial" pitchFamily="34" charset="0"/>
                <a:ea typeface="MS PGothic" pitchFamily="34" charset="-128"/>
              </a:defRPr>
            </a:lvl3pPr>
            <a:lvl4pPr marL="1600200" indent="-228600" eaLnBrk="0" hangingPunct="0">
              <a:spcBef>
                <a:spcPct val="20000"/>
              </a:spcBef>
              <a:buClr>
                <a:srgbClr val="0072C6"/>
              </a:buClr>
              <a:buChar char="–"/>
              <a:defRPr sz="2000">
                <a:solidFill>
                  <a:schemeClr val="tx1"/>
                </a:solidFill>
                <a:latin typeface="Arial" pitchFamily="34" charset="0"/>
                <a:ea typeface="MS PGothic" pitchFamily="34" charset="-128"/>
              </a:defRPr>
            </a:lvl4pPr>
            <a:lvl5pPr marL="2057400" indent="-228600" eaLnBrk="0" hangingPunct="0">
              <a:spcBef>
                <a:spcPct val="20000"/>
              </a:spcBef>
              <a:buClr>
                <a:srgbClr val="0072C6"/>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GB" altLang="en-US" sz="2400" dirty="0" smtClean="0">
                <a:solidFill>
                  <a:srgbClr val="0066FF"/>
                </a:solidFill>
              </a:rPr>
              <a:t> 5.5</a:t>
            </a:r>
            <a:r>
              <a:rPr lang="en-GB" altLang="en-US" sz="2400" dirty="0">
                <a:solidFill>
                  <a:srgbClr val="0066FF"/>
                </a:solidFill>
              </a:rPr>
              <a:t>%</a:t>
            </a:r>
          </a:p>
        </p:txBody>
      </p:sp>
      <p:sp>
        <p:nvSpPr>
          <p:cNvPr id="9" name="Rectangle 9"/>
          <p:cNvSpPr>
            <a:spLocks noChangeArrowheads="1"/>
          </p:cNvSpPr>
          <p:nvPr/>
        </p:nvSpPr>
        <p:spPr bwMode="auto">
          <a:xfrm>
            <a:off x="467544" y="5733256"/>
            <a:ext cx="4495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2C6"/>
              </a:buClr>
              <a:buChar char="•"/>
              <a:defRPr sz="3200">
                <a:solidFill>
                  <a:schemeClr val="tx1"/>
                </a:solidFill>
                <a:latin typeface="Arial" pitchFamily="34" charset="0"/>
                <a:ea typeface="MS PGothic" pitchFamily="34" charset="-128"/>
              </a:defRPr>
            </a:lvl1pPr>
            <a:lvl2pPr marL="742950" indent="-285750" eaLnBrk="0" hangingPunct="0">
              <a:spcBef>
                <a:spcPct val="20000"/>
              </a:spcBef>
              <a:buClr>
                <a:srgbClr val="0072C6"/>
              </a:buClr>
              <a:buChar char="–"/>
              <a:defRPr sz="2800">
                <a:solidFill>
                  <a:schemeClr val="tx1"/>
                </a:solidFill>
                <a:latin typeface="Arial" pitchFamily="34" charset="0"/>
                <a:ea typeface="MS PGothic" pitchFamily="34" charset="-128"/>
              </a:defRPr>
            </a:lvl2pPr>
            <a:lvl3pPr marL="1143000" indent="-228600" eaLnBrk="0" hangingPunct="0">
              <a:spcBef>
                <a:spcPct val="20000"/>
              </a:spcBef>
              <a:buClr>
                <a:srgbClr val="0072C6"/>
              </a:buClr>
              <a:buChar char="•"/>
              <a:defRPr sz="2400">
                <a:solidFill>
                  <a:schemeClr val="tx1"/>
                </a:solidFill>
                <a:latin typeface="Arial" pitchFamily="34" charset="0"/>
                <a:ea typeface="MS PGothic" pitchFamily="34" charset="-128"/>
              </a:defRPr>
            </a:lvl3pPr>
            <a:lvl4pPr marL="1600200" indent="-228600" eaLnBrk="0" hangingPunct="0">
              <a:spcBef>
                <a:spcPct val="20000"/>
              </a:spcBef>
              <a:buClr>
                <a:srgbClr val="0072C6"/>
              </a:buClr>
              <a:buChar char="–"/>
              <a:defRPr sz="2000">
                <a:solidFill>
                  <a:schemeClr val="tx1"/>
                </a:solidFill>
                <a:latin typeface="Arial" pitchFamily="34" charset="0"/>
                <a:ea typeface="MS PGothic" pitchFamily="34" charset="-128"/>
              </a:defRPr>
            </a:lvl4pPr>
            <a:lvl5pPr marL="2057400" indent="-228600" eaLnBrk="0" hangingPunct="0">
              <a:spcBef>
                <a:spcPct val="20000"/>
              </a:spcBef>
              <a:buClr>
                <a:srgbClr val="0072C6"/>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r>
              <a:rPr lang="en-GB" altLang="en-US" sz="1200" dirty="0"/>
              <a:t>ICRP Publication 103 (2007) </a:t>
            </a:r>
            <a:endParaRPr lang="en-GB" altLang="en-US" sz="1200" dirty="0" smtClean="0"/>
          </a:p>
          <a:p>
            <a:pPr eaLnBrk="1" hangingPunct="1">
              <a:spcBef>
                <a:spcPct val="0"/>
              </a:spcBef>
              <a:buClrTx/>
              <a:buNone/>
            </a:pPr>
            <a:r>
              <a:rPr lang="en-GB" altLang="en-US" sz="1200" dirty="0">
                <a:ea typeface="ＭＳ Ｐゴシック" charset="0"/>
              </a:rPr>
              <a:t>(all cancers; uniform whole-body exposure</a:t>
            </a:r>
            <a:r>
              <a:rPr lang="en-GB" altLang="en-US" sz="1200" dirty="0" smtClean="0">
                <a:ea typeface="ＭＳ Ｐゴシック" charset="0"/>
              </a:rPr>
              <a:t>).</a:t>
            </a:r>
            <a:endParaRPr lang="en-GB" altLang="en-US" sz="1200" dirty="0">
              <a:ea typeface="ＭＳ Ｐゴシック" charset="0"/>
            </a:endParaRPr>
          </a:p>
        </p:txBody>
      </p:sp>
      <p:sp>
        <p:nvSpPr>
          <p:cNvPr id="11" name="TextBox 10"/>
          <p:cNvSpPr txBox="1"/>
          <p:nvPr/>
        </p:nvSpPr>
        <p:spPr>
          <a:xfrm>
            <a:off x="364722" y="3178711"/>
            <a:ext cx="3775230" cy="2554545"/>
          </a:xfrm>
          <a:prstGeom prst="rect">
            <a:avLst/>
          </a:prstGeom>
          <a:noFill/>
        </p:spPr>
        <p:txBody>
          <a:bodyPr wrap="square" rtlCol="0">
            <a:spAutoFit/>
          </a:bodyPr>
          <a:lstStyle/>
          <a:p>
            <a:r>
              <a:rPr lang="en-GB" altLang="en-US" sz="2000" dirty="0" smtClean="0">
                <a:solidFill>
                  <a:srgbClr val="0066FF"/>
                </a:solidFill>
                <a:ea typeface="ＭＳ Ｐゴシック" charset="0"/>
              </a:rPr>
              <a:t>The c</a:t>
            </a:r>
            <a:r>
              <a:rPr lang="en-GB" altLang="en-US" sz="2000" dirty="0" smtClean="0">
                <a:solidFill>
                  <a:srgbClr val="0066FF"/>
                </a:solidFill>
              </a:rPr>
              <a:t>urrent average (all ages and both sexes) risk proposal for total harm caused is </a:t>
            </a:r>
            <a:r>
              <a:rPr lang="en-GB" altLang="en-US" sz="2000" dirty="0">
                <a:solidFill>
                  <a:srgbClr val="0066FF"/>
                </a:solidFill>
              </a:rPr>
              <a:t>5.5% </a:t>
            </a:r>
            <a:r>
              <a:rPr lang="en-GB" altLang="en-US" sz="2000" dirty="0" smtClean="0">
                <a:solidFill>
                  <a:srgbClr val="0066FF"/>
                </a:solidFill>
              </a:rPr>
              <a:t>per Sievert.</a:t>
            </a:r>
          </a:p>
          <a:p>
            <a:endParaRPr lang="en-GB" altLang="en-US" sz="2000" dirty="0">
              <a:solidFill>
                <a:srgbClr val="0066FF"/>
              </a:solidFill>
            </a:endParaRPr>
          </a:p>
          <a:p>
            <a:r>
              <a:rPr lang="en-GB" altLang="en-US" sz="2000" dirty="0" smtClean="0">
                <a:solidFill>
                  <a:srgbClr val="0066FF"/>
                </a:solidFill>
              </a:rPr>
              <a:t>(Total harm = combined detriment: fatal </a:t>
            </a:r>
            <a:r>
              <a:rPr lang="en-GB" altLang="en-US" sz="2000" dirty="0">
                <a:solidFill>
                  <a:srgbClr val="0066FF"/>
                </a:solidFill>
              </a:rPr>
              <a:t>cancer, non fatal cancer and heritable effects</a:t>
            </a:r>
            <a:r>
              <a:rPr lang="en-GB" altLang="en-US" sz="2000" dirty="0" smtClean="0">
                <a:solidFill>
                  <a:srgbClr val="0066FF"/>
                </a:solidFill>
              </a:rPr>
              <a:t>)</a:t>
            </a:r>
          </a:p>
          <a:p>
            <a:endParaRPr lang="en-GB" altLang="en-US" sz="2000" dirty="0" smtClean="0">
              <a:solidFill>
                <a:srgbClr val="0066FF"/>
              </a:solidFill>
            </a:endParaRPr>
          </a:p>
        </p:txBody>
      </p:sp>
    </p:spTree>
    <p:extLst>
      <p:ext uri="{BB962C8B-B14F-4D97-AF65-F5344CB8AC3E}">
        <p14:creationId xmlns:p14="http://schemas.microsoft.com/office/powerpoint/2010/main" val="4165285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ＭＳ Ｐゴシック" charset="0"/>
              </a:rPr>
              <a:t>What does 5% per Sievert means?</a:t>
            </a:r>
            <a:endParaRPr lang="en-US" dirty="0">
              <a:ea typeface="ＭＳ Ｐゴシック" charset="0"/>
              <a:cs typeface="+mj-cs"/>
            </a:endParaRPr>
          </a:p>
        </p:txBody>
      </p:sp>
      <p:sp>
        <p:nvSpPr>
          <p:cNvPr id="3" name="Content Placeholder 2"/>
          <p:cNvSpPr>
            <a:spLocks noGrp="1"/>
          </p:cNvSpPr>
          <p:nvPr>
            <p:ph idx="1"/>
          </p:nvPr>
        </p:nvSpPr>
        <p:spPr>
          <a:xfrm>
            <a:off x="457200" y="1512888"/>
            <a:ext cx="5051425" cy="4525962"/>
          </a:xfrm>
        </p:spPr>
        <p:txBody>
          <a:bodyPr>
            <a:normAutofit/>
          </a:bodyPr>
          <a:lstStyle/>
          <a:p>
            <a:pPr marL="0" indent="0" eaLnBrk="1" hangingPunct="1">
              <a:buFontTx/>
              <a:buNone/>
              <a:defRPr/>
            </a:pPr>
            <a:r>
              <a:rPr lang="en-GB" sz="2400" dirty="0" smtClean="0">
                <a:ea typeface="ＭＳ Ｐゴシック" charset="0"/>
              </a:rPr>
              <a:t>5 people from every 100 exposed to    </a:t>
            </a:r>
            <a:r>
              <a:rPr lang="en-GB" sz="2400" dirty="0" smtClean="0">
                <a:solidFill>
                  <a:srgbClr val="FF0000"/>
                </a:solidFill>
                <a:ea typeface="ＭＳ Ｐゴシック" charset="0"/>
              </a:rPr>
              <a:t>1 </a:t>
            </a:r>
            <a:r>
              <a:rPr lang="en-GB" sz="2400" dirty="0" err="1" smtClean="0">
                <a:solidFill>
                  <a:srgbClr val="FF0000"/>
                </a:solidFill>
                <a:ea typeface="ＭＳ Ｐゴシック" charset="0"/>
              </a:rPr>
              <a:t>Sv</a:t>
            </a:r>
            <a:r>
              <a:rPr lang="en-GB" sz="2400" dirty="0" smtClean="0">
                <a:solidFill>
                  <a:srgbClr val="FF0000"/>
                </a:solidFill>
                <a:ea typeface="ＭＳ Ｐゴシック" charset="0"/>
              </a:rPr>
              <a:t> </a:t>
            </a:r>
            <a:r>
              <a:rPr lang="en-GB" sz="2400" dirty="0" smtClean="0">
                <a:ea typeface="ＭＳ Ｐゴシック" charset="0"/>
              </a:rPr>
              <a:t>of radiation (i.e. a packed double decker) will develop cancer*</a:t>
            </a:r>
          </a:p>
          <a:p>
            <a:pPr eaLnBrk="1" hangingPunct="1">
              <a:buFontTx/>
              <a:buNone/>
              <a:defRPr/>
            </a:pPr>
            <a:endParaRPr lang="en-GB" sz="2400" dirty="0" smtClean="0">
              <a:ea typeface="ＭＳ Ｐゴシック" charset="0"/>
            </a:endParaRPr>
          </a:p>
          <a:p>
            <a:pPr eaLnBrk="1" hangingPunct="1">
              <a:buFontTx/>
              <a:buNone/>
              <a:defRPr/>
            </a:pPr>
            <a:r>
              <a:rPr lang="en-GB" sz="2400" dirty="0" smtClean="0">
                <a:ea typeface="ＭＳ Ｐゴシック" charset="0"/>
              </a:rPr>
              <a:t>or</a:t>
            </a:r>
          </a:p>
          <a:p>
            <a:pPr marL="0" indent="0" eaLnBrk="1" hangingPunct="1">
              <a:buFontTx/>
              <a:buNone/>
              <a:defRPr/>
            </a:pPr>
            <a:endParaRPr lang="en-GB" sz="2400" dirty="0" smtClean="0">
              <a:ea typeface="ＭＳ Ｐゴシック" charset="0"/>
            </a:endParaRPr>
          </a:p>
          <a:p>
            <a:pPr marL="0" indent="0" eaLnBrk="1" hangingPunct="1">
              <a:buFontTx/>
              <a:buNone/>
              <a:defRPr/>
            </a:pPr>
            <a:r>
              <a:rPr lang="en-GB" sz="2400" dirty="0" smtClean="0">
                <a:ea typeface="ＭＳ Ｐゴシック" charset="0"/>
              </a:rPr>
              <a:t>5 people in every 100,000 (Wembley stadium) exposed to </a:t>
            </a:r>
          </a:p>
          <a:p>
            <a:pPr marL="0" indent="0" eaLnBrk="1" hangingPunct="1">
              <a:buFontTx/>
              <a:buNone/>
              <a:defRPr/>
            </a:pPr>
            <a:r>
              <a:rPr lang="en-GB" sz="2400" dirty="0" smtClean="0">
                <a:solidFill>
                  <a:srgbClr val="FF0000"/>
                </a:solidFill>
                <a:ea typeface="ＭＳ Ｐゴシック" charset="0"/>
              </a:rPr>
              <a:t>1 </a:t>
            </a:r>
            <a:r>
              <a:rPr lang="en-GB" sz="2400" dirty="0" err="1" smtClean="0">
                <a:solidFill>
                  <a:srgbClr val="FF0000"/>
                </a:solidFill>
                <a:ea typeface="ＭＳ Ｐゴシック" charset="0"/>
              </a:rPr>
              <a:t>mSv</a:t>
            </a:r>
            <a:r>
              <a:rPr lang="en-GB" sz="2400" dirty="0" smtClean="0">
                <a:solidFill>
                  <a:srgbClr val="FF0000"/>
                </a:solidFill>
                <a:ea typeface="ＭＳ Ｐゴシック" charset="0"/>
              </a:rPr>
              <a:t> </a:t>
            </a:r>
            <a:r>
              <a:rPr lang="en-GB" sz="2400" dirty="0" smtClean="0">
                <a:ea typeface="ＭＳ Ｐゴシック" charset="0"/>
              </a:rPr>
              <a:t>will develop cancer* </a:t>
            </a:r>
          </a:p>
          <a:p>
            <a:pPr marL="0" indent="0" eaLnBrk="1" hangingPunct="1">
              <a:buFontTx/>
              <a:buNone/>
              <a:defRPr/>
            </a:pPr>
            <a:endParaRPr lang="en-GB" sz="1800" dirty="0">
              <a:ea typeface="ＭＳ Ｐゴシック" charset="0"/>
            </a:endParaRPr>
          </a:p>
          <a:p>
            <a:pPr marL="0" indent="0" eaLnBrk="1" hangingPunct="1">
              <a:buFontTx/>
              <a:buNone/>
              <a:defRPr/>
            </a:pPr>
            <a:r>
              <a:rPr lang="en-GB" sz="1800" dirty="0" smtClean="0">
                <a:ea typeface="ＭＳ Ｐゴシック" charset="0"/>
              </a:rPr>
              <a:t>*due to the radiation exposure</a:t>
            </a:r>
            <a:endParaRPr lang="en-GB" sz="2400" dirty="0" smtClean="0">
              <a:ea typeface="ＭＳ Ｐゴシック" charset="0"/>
            </a:endParaRPr>
          </a:p>
          <a:p>
            <a:pPr>
              <a:defRPr/>
            </a:pPr>
            <a:endParaRPr lang="en-US" sz="2400" dirty="0">
              <a:ea typeface="ＭＳ Ｐゴシック" charset="0"/>
            </a:endParaRPr>
          </a:p>
        </p:txBody>
      </p:sp>
      <p:pic>
        <p:nvPicPr>
          <p:cNvPr id="106499" name="Picture 11" descr="Screen Shot 2015-07-03 at 09.31.1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563" y="4398963"/>
            <a:ext cx="34163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7" descr="Screen Shot 2015-07-03 at 09.39.2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6563" y="1412875"/>
            <a:ext cx="3376612" cy="210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Smiley Face 20"/>
          <p:cNvSpPr>
            <a:spLocks noChangeArrowheads="1"/>
          </p:cNvSpPr>
          <p:nvPr/>
        </p:nvSpPr>
        <p:spPr bwMode="auto">
          <a:xfrm>
            <a:off x="5834286" y="4724400"/>
            <a:ext cx="360362" cy="360363"/>
          </a:xfrm>
          <a:prstGeom prst="smileyFace">
            <a:avLst>
              <a:gd name="adj" fmla="val 4653"/>
            </a:avLst>
          </a:prstGeom>
          <a:solidFill>
            <a:srgbClr val="FFFF00"/>
          </a:solidFill>
          <a:ln w="9525">
            <a:solidFill>
              <a:schemeClr val="tx1"/>
            </a:solidFill>
            <a:round/>
            <a:headEnd/>
            <a:tailEnd/>
          </a:ln>
        </p:spPr>
        <p:txBody>
          <a:bodyPr anchor="ctr"/>
          <a:lstStyle>
            <a:lvl1pPr eaLnBrk="0" hangingPunct="0">
              <a:spcBef>
                <a:spcPct val="20000"/>
              </a:spcBef>
              <a:buClr>
                <a:srgbClr val="0072C6"/>
              </a:buClr>
              <a:buChar char="•"/>
              <a:defRPr sz="3200">
                <a:solidFill>
                  <a:schemeClr val="tx1"/>
                </a:solidFill>
                <a:latin typeface="Arial" pitchFamily="34" charset="0"/>
                <a:ea typeface="MS PGothic" pitchFamily="34" charset="-128"/>
              </a:defRPr>
            </a:lvl1pPr>
            <a:lvl2pPr marL="742950" indent="-285750" eaLnBrk="0" hangingPunct="0">
              <a:spcBef>
                <a:spcPct val="20000"/>
              </a:spcBef>
              <a:buClr>
                <a:srgbClr val="0072C6"/>
              </a:buClr>
              <a:buChar char="–"/>
              <a:defRPr sz="2800">
                <a:solidFill>
                  <a:schemeClr val="tx1"/>
                </a:solidFill>
                <a:latin typeface="Arial" pitchFamily="34" charset="0"/>
                <a:ea typeface="MS PGothic" pitchFamily="34" charset="-128"/>
              </a:defRPr>
            </a:lvl2pPr>
            <a:lvl3pPr marL="1143000" indent="-228600" eaLnBrk="0" hangingPunct="0">
              <a:spcBef>
                <a:spcPct val="20000"/>
              </a:spcBef>
              <a:buClr>
                <a:srgbClr val="0072C6"/>
              </a:buClr>
              <a:buChar char="•"/>
              <a:defRPr sz="2400">
                <a:solidFill>
                  <a:schemeClr val="tx1"/>
                </a:solidFill>
                <a:latin typeface="Arial" pitchFamily="34" charset="0"/>
                <a:ea typeface="MS PGothic" pitchFamily="34" charset="-128"/>
              </a:defRPr>
            </a:lvl3pPr>
            <a:lvl4pPr marL="1600200" indent="-228600" eaLnBrk="0" hangingPunct="0">
              <a:spcBef>
                <a:spcPct val="20000"/>
              </a:spcBef>
              <a:buClr>
                <a:srgbClr val="0072C6"/>
              </a:buClr>
              <a:buChar char="–"/>
              <a:defRPr sz="2000">
                <a:solidFill>
                  <a:schemeClr val="tx1"/>
                </a:solidFill>
                <a:latin typeface="Arial" pitchFamily="34" charset="0"/>
                <a:ea typeface="MS PGothic" pitchFamily="34" charset="-128"/>
              </a:defRPr>
            </a:lvl4pPr>
            <a:lvl5pPr marL="2057400" indent="-228600" eaLnBrk="0" hangingPunct="0">
              <a:spcBef>
                <a:spcPct val="20000"/>
              </a:spcBef>
              <a:buClr>
                <a:srgbClr val="0072C6"/>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endParaRPr lang="en-US" altLang="en-US" sz="3600">
              <a:solidFill>
                <a:schemeClr val="tx2"/>
              </a:solidFill>
              <a:latin typeface="Arial Black" pitchFamily="34" charset="0"/>
            </a:endParaRPr>
          </a:p>
        </p:txBody>
      </p:sp>
      <p:sp>
        <p:nvSpPr>
          <p:cNvPr id="106502" name="Smiley Face 22"/>
          <p:cNvSpPr>
            <a:spLocks noChangeArrowheads="1"/>
          </p:cNvSpPr>
          <p:nvPr/>
        </p:nvSpPr>
        <p:spPr bwMode="auto">
          <a:xfrm>
            <a:off x="5986686" y="4876800"/>
            <a:ext cx="360362" cy="360363"/>
          </a:xfrm>
          <a:prstGeom prst="smileyFace">
            <a:avLst>
              <a:gd name="adj" fmla="val 4653"/>
            </a:avLst>
          </a:prstGeom>
          <a:solidFill>
            <a:srgbClr val="FFFF00"/>
          </a:solidFill>
          <a:ln w="9525">
            <a:solidFill>
              <a:schemeClr val="tx1"/>
            </a:solidFill>
            <a:round/>
            <a:headEnd/>
            <a:tailEnd/>
          </a:ln>
        </p:spPr>
        <p:txBody>
          <a:bodyPr anchor="ctr"/>
          <a:lstStyle>
            <a:lvl1pPr eaLnBrk="0" hangingPunct="0">
              <a:spcBef>
                <a:spcPct val="20000"/>
              </a:spcBef>
              <a:buClr>
                <a:srgbClr val="0072C6"/>
              </a:buClr>
              <a:buChar char="•"/>
              <a:defRPr sz="3200">
                <a:solidFill>
                  <a:schemeClr val="tx1"/>
                </a:solidFill>
                <a:latin typeface="Arial" pitchFamily="34" charset="0"/>
                <a:ea typeface="MS PGothic" pitchFamily="34" charset="-128"/>
              </a:defRPr>
            </a:lvl1pPr>
            <a:lvl2pPr marL="742950" indent="-285750" eaLnBrk="0" hangingPunct="0">
              <a:spcBef>
                <a:spcPct val="20000"/>
              </a:spcBef>
              <a:buClr>
                <a:srgbClr val="0072C6"/>
              </a:buClr>
              <a:buChar char="–"/>
              <a:defRPr sz="2800">
                <a:solidFill>
                  <a:schemeClr val="tx1"/>
                </a:solidFill>
                <a:latin typeface="Arial" pitchFamily="34" charset="0"/>
                <a:ea typeface="MS PGothic" pitchFamily="34" charset="-128"/>
              </a:defRPr>
            </a:lvl2pPr>
            <a:lvl3pPr marL="1143000" indent="-228600" eaLnBrk="0" hangingPunct="0">
              <a:spcBef>
                <a:spcPct val="20000"/>
              </a:spcBef>
              <a:buClr>
                <a:srgbClr val="0072C6"/>
              </a:buClr>
              <a:buChar char="•"/>
              <a:defRPr sz="2400">
                <a:solidFill>
                  <a:schemeClr val="tx1"/>
                </a:solidFill>
                <a:latin typeface="Arial" pitchFamily="34" charset="0"/>
                <a:ea typeface="MS PGothic" pitchFamily="34" charset="-128"/>
              </a:defRPr>
            </a:lvl3pPr>
            <a:lvl4pPr marL="1600200" indent="-228600" eaLnBrk="0" hangingPunct="0">
              <a:spcBef>
                <a:spcPct val="20000"/>
              </a:spcBef>
              <a:buClr>
                <a:srgbClr val="0072C6"/>
              </a:buClr>
              <a:buChar char="–"/>
              <a:defRPr sz="2000">
                <a:solidFill>
                  <a:schemeClr val="tx1"/>
                </a:solidFill>
                <a:latin typeface="Arial" pitchFamily="34" charset="0"/>
                <a:ea typeface="MS PGothic" pitchFamily="34" charset="-128"/>
              </a:defRPr>
            </a:lvl4pPr>
            <a:lvl5pPr marL="2057400" indent="-228600" eaLnBrk="0" hangingPunct="0">
              <a:spcBef>
                <a:spcPct val="20000"/>
              </a:spcBef>
              <a:buClr>
                <a:srgbClr val="0072C6"/>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endParaRPr lang="en-US" altLang="en-US" sz="3600">
              <a:solidFill>
                <a:schemeClr val="tx2"/>
              </a:solidFill>
              <a:latin typeface="Arial Black" pitchFamily="34" charset="0"/>
            </a:endParaRPr>
          </a:p>
        </p:txBody>
      </p:sp>
      <p:sp>
        <p:nvSpPr>
          <p:cNvPr id="106503" name="Smiley Face 23"/>
          <p:cNvSpPr>
            <a:spLocks noChangeArrowheads="1"/>
          </p:cNvSpPr>
          <p:nvPr/>
        </p:nvSpPr>
        <p:spPr bwMode="auto">
          <a:xfrm>
            <a:off x="6139086" y="5029200"/>
            <a:ext cx="360362" cy="360363"/>
          </a:xfrm>
          <a:prstGeom prst="smileyFace">
            <a:avLst>
              <a:gd name="adj" fmla="val 4653"/>
            </a:avLst>
          </a:prstGeom>
          <a:solidFill>
            <a:srgbClr val="FFFF00"/>
          </a:solidFill>
          <a:ln w="9525">
            <a:solidFill>
              <a:schemeClr val="tx1"/>
            </a:solidFill>
            <a:round/>
            <a:headEnd/>
            <a:tailEnd/>
          </a:ln>
        </p:spPr>
        <p:txBody>
          <a:bodyPr anchor="ctr"/>
          <a:lstStyle>
            <a:lvl1pPr eaLnBrk="0" hangingPunct="0">
              <a:spcBef>
                <a:spcPct val="20000"/>
              </a:spcBef>
              <a:buClr>
                <a:srgbClr val="0072C6"/>
              </a:buClr>
              <a:buChar char="•"/>
              <a:defRPr sz="3200">
                <a:solidFill>
                  <a:schemeClr val="tx1"/>
                </a:solidFill>
                <a:latin typeface="Arial" pitchFamily="34" charset="0"/>
                <a:ea typeface="MS PGothic" pitchFamily="34" charset="-128"/>
              </a:defRPr>
            </a:lvl1pPr>
            <a:lvl2pPr marL="742950" indent="-285750" eaLnBrk="0" hangingPunct="0">
              <a:spcBef>
                <a:spcPct val="20000"/>
              </a:spcBef>
              <a:buClr>
                <a:srgbClr val="0072C6"/>
              </a:buClr>
              <a:buChar char="–"/>
              <a:defRPr sz="2800">
                <a:solidFill>
                  <a:schemeClr val="tx1"/>
                </a:solidFill>
                <a:latin typeface="Arial" pitchFamily="34" charset="0"/>
                <a:ea typeface="MS PGothic" pitchFamily="34" charset="-128"/>
              </a:defRPr>
            </a:lvl2pPr>
            <a:lvl3pPr marL="1143000" indent="-228600" eaLnBrk="0" hangingPunct="0">
              <a:spcBef>
                <a:spcPct val="20000"/>
              </a:spcBef>
              <a:buClr>
                <a:srgbClr val="0072C6"/>
              </a:buClr>
              <a:buChar char="•"/>
              <a:defRPr sz="2400">
                <a:solidFill>
                  <a:schemeClr val="tx1"/>
                </a:solidFill>
                <a:latin typeface="Arial" pitchFamily="34" charset="0"/>
                <a:ea typeface="MS PGothic" pitchFamily="34" charset="-128"/>
              </a:defRPr>
            </a:lvl3pPr>
            <a:lvl4pPr marL="1600200" indent="-228600" eaLnBrk="0" hangingPunct="0">
              <a:spcBef>
                <a:spcPct val="20000"/>
              </a:spcBef>
              <a:buClr>
                <a:srgbClr val="0072C6"/>
              </a:buClr>
              <a:buChar char="–"/>
              <a:defRPr sz="2000">
                <a:solidFill>
                  <a:schemeClr val="tx1"/>
                </a:solidFill>
                <a:latin typeface="Arial" pitchFamily="34" charset="0"/>
                <a:ea typeface="MS PGothic" pitchFamily="34" charset="-128"/>
              </a:defRPr>
            </a:lvl4pPr>
            <a:lvl5pPr marL="2057400" indent="-228600" eaLnBrk="0" hangingPunct="0">
              <a:spcBef>
                <a:spcPct val="20000"/>
              </a:spcBef>
              <a:buClr>
                <a:srgbClr val="0072C6"/>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endParaRPr lang="en-US" altLang="en-US" sz="3600">
              <a:solidFill>
                <a:schemeClr val="tx2"/>
              </a:solidFill>
              <a:latin typeface="Arial Black" pitchFamily="34" charset="0"/>
            </a:endParaRPr>
          </a:p>
        </p:txBody>
      </p:sp>
      <p:sp>
        <p:nvSpPr>
          <p:cNvPr id="106504" name="Smiley Face 24"/>
          <p:cNvSpPr>
            <a:spLocks noChangeArrowheads="1"/>
          </p:cNvSpPr>
          <p:nvPr/>
        </p:nvSpPr>
        <p:spPr bwMode="auto">
          <a:xfrm>
            <a:off x="6291486" y="5181600"/>
            <a:ext cx="360362" cy="360363"/>
          </a:xfrm>
          <a:prstGeom prst="smileyFace">
            <a:avLst>
              <a:gd name="adj" fmla="val 4653"/>
            </a:avLst>
          </a:prstGeom>
          <a:solidFill>
            <a:srgbClr val="FFFF00"/>
          </a:solidFill>
          <a:ln w="9525">
            <a:solidFill>
              <a:schemeClr val="tx1"/>
            </a:solidFill>
            <a:round/>
            <a:headEnd/>
            <a:tailEnd/>
          </a:ln>
        </p:spPr>
        <p:txBody>
          <a:bodyPr anchor="ctr"/>
          <a:lstStyle>
            <a:lvl1pPr eaLnBrk="0" hangingPunct="0">
              <a:spcBef>
                <a:spcPct val="20000"/>
              </a:spcBef>
              <a:buClr>
                <a:srgbClr val="0072C6"/>
              </a:buClr>
              <a:buChar char="•"/>
              <a:defRPr sz="3200">
                <a:solidFill>
                  <a:schemeClr val="tx1"/>
                </a:solidFill>
                <a:latin typeface="Arial" pitchFamily="34" charset="0"/>
                <a:ea typeface="MS PGothic" pitchFamily="34" charset="-128"/>
              </a:defRPr>
            </a:lvl1pPr>
            <a:lvl2pPr marL="742950" indent="-285750" eaLnBrk="0" hangingPunct="0">
              <a:spcBef>
                <a:spcPct val="20000"/>
              </a:spcBef>
              <a:buClr>
                <a:srgbClr val="0072C6"/>
              </a:buClr>
              <a:buChar char="–"/>
              <a:defRPr sz="2800">
                <a:solidFill>
                  <a:schemeClr val="tx1"/>
                </a:solidFill>
                <a:latin typeface="Arial" pitchFamily="34" charset="0"/>
                <a:ea typeface="MS PGothic" pitchFamily="34" charset="-128"/>
              </a:defRPr>
            </a:lvl2pPr>
            <a:lvl3pPr marL="1143000" indent="-228600" eaLnBrk="0" hangingPunct="0">
              <a:spcBef>
                <a:spcPct val="20000"/>
              </a:spcBef>
              <a:buClr>
                <a:srgbClr val="0072C6"/>
              </a:buClr>
              <a:buChar char="•"/>
              <a:defRPr sz="2400">
                <a:solidFill>
                  <a:schemeClr val="tx1"/>
                </a:solidFill>
                <a:latin typeface="Arial" pitchFamily="34" charset="0"/>
                <a:ea typeface="MS PGothic" pitchFamily="34" charset="-128"/>
              </a:defRPr>
            </a:lvl3pPr>
            <a:lvl4pPr marL="1600200" indent="-228600" eaLnBrk="0" hangingPunct="0">
              <a:spcBef>
                <a:spcPct val="20000"/>
              </a:spcBef>
              <a:buClr>
                <a:srgbClr val="0072C6"/>
              </a:buClr>
              <a:buChar char="–"/>
              <a:defRPr sz="2000">
                <a:solidFill>
                  <a:schemeClr val="tx1"/>
                </a:solidFill>
                <a:latin typeface="Arial" pitchFamily="34" charset="0"/>
                <a:ea typeface="MS PGothic" pitchFamily="34" charset="-128"/>
              </a:defRPr>
            </a:lvl4pPr>
            <a:lvl5pPr marL="2057400" indent="-228600" eaLnBrk="0" hangingPunct="0">
              <a:spcBef>
                <a:spcPct val="20000"/>
              </a:spcBef>
              <a:buClr>
                <a:srgbClr val="0072C6"/>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endParaRPr lang="en-US" altLang="en-US" sz="3600">
              <a:solidFill>
                <a:schemeClr val="tx2"/>
              </a:solidFill>
              <a:latin typeface="Arial Black" pitchFamily="34" charset="0"/>
            </a:endParaRPr>
          </a:p>
        </p:txBody>
      </p:sp>
      <p:sp>
        <p:nvSpPr>
          <p:cNvPr id="106505" name="Smiley Face 25"/>
          <p:cNvSpPr>
            <a:spLocks noChangeArrowheads="1"/>
          </p:cNvSpPr>
          <p:nvPr/>
        </p:nvSpPr>
        <p:spPr bwMode="auto">
          <a:xfrm>
            <a:off x="6443886" y="5334000"/>
            <a:ext cx="360362" cy="360363"/>
          </a:xfrm>
          <a:prstGeom prst="smileyFace">
            <a:avLst>
              <a:gd name="adj" fmla="val 4653"/>
            </a:avLst>
          </a:prstGeom>
          <a:solidFill>
            <a:srgbClr val="FFFF00"/>
          </a:solidFill>
          <a:ln w="9525">
            <a:solidFill>
              <a:schemeClr val="tx1"/>
            </a:solidFill>
            <a:round/>
            <a:headEnd/>
            <a:tailEnd/>
          </a:ln>
        </p:spPr>
        <p:txBody>
          <a:bodyPr anchor="ctr"/>
          <a:lstStyle>
            <a:lvl1pPr eaLnBrk="0" hangingPunct="0">
              <a:spcBef>
                <a:spcPct val="20000"/>
              </a:spcBef>
              <a:buClr>
                <a:srgbClr val="0072C6"/>
              </a:buClr>
              <a:buChar char="•"/>
              <a:defRPr sz="3200">
                <a:solidFill>
                  <a:schemeClr val="tx1"/>
                </a:solidFill>
                <a:latin typeface="Arial" pitchFamily="34" charset="0"/>
                <a:ea typeface="MS PGothic" pitchFamily="34" charset="-128"/>
              </a:defRPr>
            </a:lvl1pPr>
            <a:lvl2pPr marL="742950" indent="-285750" eaLnBrk="0" hangingPunct="0">
              <a:spcBef>
                <a:spcPct val="20000"/>
              </a:spcBef>
              <a:buClr>
                <a:srgbClr val="0072C6"/>
              </a:buClr>
              <a:buChar char="–"/>
              <a:defRPr sz="2800">
                <a:solidFill>
                  <a:schemeClr val="tx1"/>
                </a:solidFill>
                <a:latin typeface="Arial" pitchFamily="34" charset="0"/>
                <a:ea typeface="MS PGothic" pitchFamily="34" charset="-128"/>
              </a:defRPr>
            </a:lvl2pPr>
            <a:lvl3pPr marL="1143000" indent="-228600" eaLnBrk="0" hangingPunct="0">
              <a:spcBef>
                <a:spcPct val="20000"/>
              </a:spcBef>
              <a:buClr>
                <a:srgbClr val="0072C6"/>
              </a:buClr>
              <a:buChar char="•"/>
              <a:defRPr sz="2400">
                <a:solidFill>
                  <a:schemeClr val="tx1"/>
                </a:solidFill>
                <a:latin typeface="Arial" pitchFamily="34" charset="0"/>
                <a:ea typeface="MS PGothic" pitchFamily="34" charset="-128"/>
              </a:defRPr>
            </a:lvl3pPr>
            <a:lvl4pPr marL="1600200" indent="-228600" eaLnBrk="0" hangingPunct="0">
              <a:spcBef>
                <a:spcPct val="20000"/>
              </a:spcBef>
              <a:buClr>
                <a:srgbClr val="0072C6"/>
              </a:buClr>
              <a:buChar char="–"/>
              <a:defRPr sz="2000">
                <a:solidFill>
                  <a:schemeClr val="tx1"/>
                </a:solidFill>
                <a:latin typeface="Arial" pitchFamily="34" charset="0"/>
                <a:ea typeface="MS PGothic" pitchFamily="34" charset="-128"/>
              </a:defRPr>
            </a:lvl4pPr>
            <a:lvl5pPr marL="2057400" indent="-228600" eaLnBrk="0" hangingPunct="0">
              <a:spcBef>
                <a:spcPct val="20000"/>
              </a:spcBef>
              <a:buClr>
                <a:srgbClr val="0072C6"/>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endParaRPr lang="en-US" altLang="en-US" sz="3600">
              <a:solidFill>
                <a:schemeClr val="tx2"/>
              </a:solidFill>
              <a:latin typeface="Arial Black" pitchFamily="34" charset="0"/>
            </a:endParaRPr>
          </a:p>
        </p:txBody>
      </p:sp>
    </p:spTree>
    <p:extLst>
      <p:ext uri="{BB962C8B-B14F-4D97-AF65-F5344CB8AC3E}">
        <p14:creationId xmlns:p14="http://schemas.microsoft.com/office/powerpoint/2010/main" val="321434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10649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650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650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650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650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6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nimBg="1"/>
      <p:bldP spid="106502" grpId="0" animBg="1"/>
      <p:bldP spid="106503" grpId="0" animBg="1"/>
      <p:bldP spid="106504" grpId="0" animBg="1"/>
      <p:bldP spid="10650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3 - Establish priorities for </a:t>
            </a:r>
            <a:r>
              <a:rPr lang="en-US" dirty="0" err="1"/>
              <a:t>optimisation</a:t>
            </a:r>
            <a:endParaRPr lang="en-US" dirty="0"/>
          </a:p>
        </p:txBody>
      </p:sp>
      <p:sp>
        <p:nvSpPr>
          <p:cNvPr id="3" name="Content Placeholder 2"/>
          <p:cNvSpPr>
            <a:spLocks noGrp="1"/>
          </p:cNvSpPr>
          <p:nvPr>
            <p:ph idx="1"/>
          </p:nvPr>
        </p:nvSpPr>
        <p:spPr/>
        <p:txBody>
          <a:bodyPr/>
          <a:lstStyle/>
          <a:p>
            <a:r>
              <a:rPr lang="en-GB" dirty="0"/>
              <a:t>New evidence on the effects of radiation</a:t>
            </a:r>
            <a:endParaRPr lang="en-US"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29</a:t>
            </a:fld>
            <a:endParaRPr lang="en-GB"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87798"/>
            <a:ext cx="5118109"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872676"/>
            <a:ext cx="5262482" cy="146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034" y="1831814"/>
            <a:ext cx="2934870" cy="267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67544" y="4725144"/>
            <a:ext cx="8395435" cy="1477328"/>
          </a:xfrm>
          <a:prstGeom prst="rect">
            <a:avLst/>
          </a:prstGeom>
          <a:noFill/>
        </p:spPr>
        <p:txBody>
          <a:bodyPr wrap="square" rtlCol="0">
            <a:spAutoFit/>
          </a:bodyPr>
          <a:lstStyle/>
          <a:p>
            <a:endParaRPr lang="en-GB" dirty="0"/>
          </a:p>
          <a:p>
            <a:r>
              <a:rPr lang="en-GB" dirty="0"/>
              <a:t>Some findings - Patients exposed to &gt;7.5 </a:t>
            </a:r>
            <a:r>
              <a:rPr lang="en-GB" dirty="0" err="1"/>
              <a:t>mSv</a:t>
            </a:r>
            <a:r>
              <a:rPr lang="en-GB" dirty="0"/>
              <a:t> of radiation from cardiac CTA had evidence of DNA damage, which was associated with programmed cell death and activation of genes involved in apoptosis and DNA repair.</a:t>
            </a:r>
          </a:p>
          <a:p>
            <a:endParaRPr lang="en-US" dirty="0"/>
          </a:p>
        </p:txBody>
      </p:sp>
    </p:spTree>
    <p:extLst>
      <p:ext uri="{BB962C8B-B14F-4D97-AF65-F5344CB8AC3E}">
        <p14:creationId xmlns:p14="http://schemas.microsoft.com/office/powerpoint/2010/main" val="2222203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endParaRPr lang="en-US" sz="4000" dirty="0" smtClean="0"/>
          </a:p>
          <a:p>
            <a:pPr algn="ctr"/>
            <a:r>
              <a:rPr lang="en-US" sz="3600" dirty="0" err="1" smtClean="0">
                <a:solidFill>
                  <a:srgbClr val="0066FF"/>
                </a:solidFill>
              </a:rPr>
              <a:t>Optimisation</a:t>
            </a:r>
            <a:r>
              <a:rPr lang="en-US" sz="3600" dirty="0" smtClean="0">
                <a:solidFill>
                  <a:srgbClr val="0066FF"/>
                </a:solidFill>
              </a:rPr>
              <a:t> – Why?</a:t>
            </a: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3</a:t>
            </a:fld>
            <a:endParaRPr lang="en-GB" dirty="0"/>
          </a:p>
        </p:txBody>
      </p:sp>
    </p:spTree>
    <p:extLst>
      <p:ext uri="{BB962C8B-B14F-4D97-AF65-F5344CB8AC3E}">
        <p14:creationId xmlns:p14="http://schemas.microsoft.com/office/powerpoint/2010/main" val="1241911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sz="4000" dirty="0" smtClean="0"/>
          </a:p>
          <a:p>
            <a:pPr algn="ctr"/>
            <a:r>
              <a:rPr lang="en-US" sz="3600" dirty="0" smtClean="0"/>
              <a:t> </a:t>
            </a:r>
            <a:r>
              <a:rPr lang="en-US" sz="3600" dirty="0" smtClean="0">
                <a:solidFill>
                  <a:srgbClr val="0066FF"/>
                </a:solidFill>
              </a:rPr>
              <a:t>Step 4</a:t>
            </a:r>
          </a:p>
          <a:p>
            <a:pPr algn="ctr"/>
            <a:endParaRPr lang="en-US" sz="3600" dirty="0">
              <a:solidFill>
                <a:srgbClr val="0066FF"/>
              </a:solidFill>
            </a:endParaRPr>
          </a:p>
          <a:p>
            <a:pPr algn="ctr"/>
            <a:r>
              <a:rPr lang="en-US" sz="3600" dirty="0" smtClean="0">
                <a:solidFill>
                  <a:srgbClr val="0066FF"/>
                </a:solidFill>
              </a:rPr>
              <a:t> Develop and implement an </a:t>
            </a:r>
            <a:r>
              <a:rPr lang="en-US" sz="3600" dirty="0" err="1" smtClean="0">
                <a:solidFill>
                  <a:srgbClr val="0066FF"/>
                </a:solidFill>
              </a:rPr>
              <a:t>optimisation</a:t>
            </a:r>
            <a:r>
              <a:rPr lang="en-US" sz="3600" dirty="0" smtClean="0">
                <a:solidFill>
                  <a:srgbClr val="0066FF"/>
                </a:solidFill>
              </a:rPr>
              <a:t> plan</a:t>
            </a:r>
            <a:endParaRPr lang="en-US" sz="3600" dirty="0">
              <a:solidFill>
                <a:srgbClr val="0066FF"/>
              </a:solidFill>
            </a:endParaRP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30</a:t>
            </a:fld>
            <a:endParaRPr lang="en-GB" dirty="0"/>
          </a:p>
        </p:txBody>
      </p:sp>
      <p:pic>
        <p:nvPicPr>
          <p:cNvPr id="47106" name="Picture 2" descr="http://connectedconcepts.net/clip%20art/Project%20Plan.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143" b="8143"/>
          <a:stretch/>
        </p:blipFill>
        <p:spPr bwMode="auto">
          <a:xfrm>
            <a:off x="6571817" y="3933056"/>
            <a:ext cx="2016659" cy="221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35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Step 4 – Implement an optimisation plan</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Define the required imaging task</a:t>
            </a:r>
          </a:p>
          <a:p>
            <a:pPr marL="457200" indent="-457200">
              <a:buFont typeface="Arial" panose="020B0604020202020204" pitchFamily="34" charset="0"/>
              <a:buChar char="•"/>
            </a:pPr>
            <a:r>
              <a:rPr lang="en-GB" dirty="0" smtClean="0"/>
              <a:t>Image </a:t>
            </a:r>
            <a:r>
              <a:rPr lang="en-GB" dirty="0"/>
              <a:t>quality is a subjective concept best described within the context of a clinical task</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31</a:t>
            </a:fld>
            <a:endParaRPr lang="en-GB"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420888"/>
            <a:ext cx="7056785" cy="366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9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Step 4 – Implement an optimisation plan</a:t>
            </a:r>
            <a:endParaRPr lang="en-US" dirty="0"/>
          </a:p>
        </p:txBody>
      </p:sp>
      <p:sp>
        <p:nvSpPr>
          <p:cNvPr id="3" name="Content Placeholder 2"/>
          <p:cNvSpPr>
            <a:spLocks noGrp="1"/>
          </p:cNvSpPr>
          <p:nvPr>
            <p:ph idx="1"/>
          </p:nvPr>
        </p:nvSpPr>
        <p:spPr/>
        <p:txBody>
          <a:bodyPr/>
          <a:lstStyle/>
          <a:p>
            <a:r>
              <a:rPr lang="en-US" dirty="0" smtClean="0"/>
              <a:t>Examples of imaging tasks that require different levels of image quality</a:t>
            </a: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32</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796269665"/>
              </p:ext>
            </p:extLst>
          </p:nvPr>
        </p:nvGraphicFramePr>
        <p:xfrm>
          <a:off x="251521" y="2203794"/>
          <a:ext cx="8712967" cy="3889502"/>
        </p:xfrm>
        <a:graphic>
          <a:graphicData uri="http://schemas.openxmlformats.org/drawingml/2006/table">
            <a:tbl>
              <a:tblPr firstRow="1" bandRow="1">
                <a:tableStyleId>{5C22544A-7EE6-4342-B048-85BDC9FD1C3A}</a:tableStyleId>
              </a:tblPr>
              <a:tblGrid>
                <a:gridCol w="1728192"/>
                <a:gridCol w="1872208"/>
                <a:gridCol w="1704189"/>
                <a:gridCol w="1704189"/>
                <a:gridCol w="1704189"/>
              </a:tblGrid>
              <a:tr h="975450">
                <a:tc>
                  <a:txBody>
                    <a:bodyPr/>
                    <a:lstStyle/>
                    <a:p>
                      <a:pPr algn="ctr"/>
                      <a:r>
                        <a:rPr lang="en-US" sz="2000" dirty="0" smtClean="0">
                          <a:latin typeface="+mn-lt"/>
                        </a:rPr>
                        <a:t>Task</a:t>
                      </a:r>
                      <a:endParaRPr lang="en-US" sz="2000" dirty="0">
                        <a:latin typeface="+mn-lt"/>
                      </a:endParaRPr>
                    </a:p>
                  </a:txBody>
                  <a:tcPr anchor="ctr"/>
                </a:tc>
                <a:tc>
                  <a:txBody>
                    <a:bodyPr/>
                    <a:lstStyle/>
                    <a:p>
                      <a:pPr algn="ctr"/>
                      <a:r>
                        <a:rPr lang="en-US" sz="2000" dirty="0" smtClean="0">
                          <a:latin typeface="+mn-lt"/>
                        </a:rPr>
                        <a:t>Purpose</a:t>
                      </a:r>
                      <a:endParaRPr lang="en-US" sz="2000" dirty="0">
                        <a:latin typeface="+mn-lt"/>
                      </a:endParaRPr>
                    </a:p>
                  </a:txBody>
                  <a:tcPr anchor="ctr"/>
                </a:tc>
                <a:tc>
                  <a:txBody>
                    <a:bodyPr/>
                    <a:lstStyle/>
                    <a:p>
                      <a:pPr algn="ctr"/>
                      <a:r>
                        <a:rPr lang="en-US" sz="2000" dirty="0" smtClean="0">
                          <a:latin typeface="+mn-lt"/>
                        </a:rPr>
                        <a:t>Contrast resolution</a:t>
                      </a:r>
                      <a:endParaRPr lang="en-US" sz="2000" dirty="0">
                        <a:latin typeface="+mn-lt"/>
                      </a:endParaRPr>
                    </a:p>
                  </a:txBody>
                  <a:tcPr anchor="ctr"/>
                </a:tc>
                <a:tc>
                  <a:txBody>
                    <a:bodyPr/>
                    <a:lstStyle/>
                    <a:p>
                      <a:pPr algn="ctr"/>
                      <a:r>
                        <a:rPr lang="en-US" sz="2000" dirty="0" smtClean="0">
                          <a:latin typeface="+mn-lt"/>
                        </a:rPr>
                        <a:t>Spatial resolution</a:t>
                      </a:r>
                      <a:endParaRPr lang="en-US" sz="2000" dirty="0">
                        <a:latin typeface="+mn-lt"/>
                      </a:endParaRPr>
                    </a:p>
                  </a:txBody>
                  <a:tcPr anchor="ctr"/>
                </a:tc>
                <a:tc>
                  <a:txBody>
                    <a:bodyPr/>
                    <a:lstStyle/>
                    <a:p>
                      <a:pPr algn="ctr"/>
                      <a:r>
                        <a:rPr lang="en-US" sz="2000" dirty="0" smtClean="0">
                          <a:latin typeface="+mn-lt"/>
                        </a:rPr>
                        <a:t>Temporal resolution</a:t>
                      </a:r>
                      <a:endParaRPr lang="en-US" sz="2000" dirty="0">
                        <a:latin typeface="+mn-lt"/>
                      </a:endParaRPr>
                    </a:p>
                  </a:txBody>
                  <a:tcPr anchor="ctr"/>
                </a:tc>
              </a:tr>
              <a:tr h="932762">
                <a:tc>
                  <a:txBody>
                    <a:bodyPr/>
                    <a:lstStyle/>
                    <a:p>
                      <a:pPr algn="ctr"/>
                      <a:r>
                        <a:rPr lang="en-US" sz="2000" dirty="0" smtClean="0">
                          <a:latin typeface="+mn-lt"/>
                        </a:rPr>
                        <a:t>Localization (PET-CT)</a:t>
                      </a:r>
                      <a:endParaRPr lang="en-US" sz="2000" dirty="0">
                        <a:latin typeface="+mn-lt"/>
                      </a:endParaRPr>
                    </a:p>
                  </a:txBody>
                  <a:tcPr anchor="ctr"/>
                </a:tc>
                <a:tc>
                  <a:txBody>
                    <a:bodyPr/>
                    <a:lstStyle/>
                    <a:p>
                      <a:pPr algn="ctr"/>
                      <a:r>
                        <a:rPr lang="en-US" sz="2000" dirty="0" smtClean="0">
                          <a:latin typeface="+mn-lt"/>
                        </a:rPr>
                        <a:t>Anatomical</a:t>
                      </a:r>
                      <a:r>
                        <a:rPr lang="en-US" sz="2000" baseline="0" dirty="0" smtClean="0">
                          <a:latin typeface="+mn-lt"/>
                        </a:rPr>
                        <a:t> overlay</a:t>
                      </a:r>
                      <a:endParaRPr lang="en-US" sz="2000" dirty="0">
                        <a:latin typeface="+mn-lt"/>
                      </a:endParaRPr>
                    </a:p>
                  </a:txBody>
                  <a:tcPr anchor="ctr"/>
                </a:tc>
                <a:tc>
                  <a:txBody>
                    <a:bodyPr/>
                    <a:lstStyle/>
                    <a:p>
                      <a:pPr algn="ctr"/>
                      <a:r>
                        <a:rPr lang="en-US" sz="2000" dirty="0" smtClean="0">
                          <a:latin typeface="+mn-lt"/>
                        </a:rPr>
                        <a:t>Medium</a:t>
                      </a:r>
                      <a:endParaRPr lang="en-US" sz="2000" dirty="0">
                        <a:latin typeface="+mn-lt"/>
                      </a:endParaRPr>
                    </a:p>
                  </a:txBody>
                  <a:tcPr anchor="ctr"/>
                </a:tc>
                <a:tc>
                  <a:txBody>
                    <a:bodyPr/>
                    <a:lstStyle/>
                    <a:p>
                      <a:pPr algn="ctr"/>
                      <a:r>
                        <a:rPr lang="en-US" sz="2000" dirty="0" smtClean="0">
                          <a:latin typeface="+mn-lt"/>
                        </a:rPr>
                        <a:t>Low</a:t>
                      </a:r>
                      <a:endParaRPr lang="en-US" sz="2000" dirty="0">
                        <a:latin typeface="+mn-lt"/>
                      </a:endParaRPr>
                    </a:p>
                  </a:txBody>
                  <a:tcPr anchor="ctr"/>
                </a:tc>
                <a:tc>
                  <a:txBody>
                    <a:bodyPr/>
                    <a:lstStyle/>
                    <a:p>
                      <a:pPr algn="ctr"/>
                      <a:r>
                        <a:rPr lang="en-US" sz="2000" dirty="0" smtClean="0">
                          <a:latin typeface="+mn-lt"/>
                        </a:rPr>
                        <a:t>Low</a:t>
                      </a:r>
                      <a:endParaRPr lang="en-US" sz="2000" dirty="0">
                        <a:latin typeface="+mn-lt"/>
                      </a:endParaRPr>
                    </a:p>
                  </a:txBody>
                  <a:tcPr anchor="ctr"/>
                </a:tc>
              </a:tr>
              <a:tr h="932762">
                <a:tc>
                  <a:txBody>
                    <a:bodyPr/>
                    <a:lstStyle/>
                    <a:p>
                      <a:pPr algn="ctr"/>
                      <a:r>
                        <a:rPr lang="en-US" sz="2000" dirty="0" smtClean="0">
                          <a:latin typeface="+mn-lt"/>
                        </a:rPr>
                        <a:t>Diagnosis       (CT c/ contrast)</a:t>
                      </a:r>
                      <a:endParaRPr lang="en-US" sz="2000" dirty="0">
                        <a:latin typeface="+mn-lt"/>
                      </a:endParaRPr>
                    </a:p>
                  </a:txBody>
                  <a:tcPr anchor="ctr"/>
                </a:tc>
                <a:tc>
                  <a:txBody>
                    <a:bodyPr/>
                    <a:lstStyle/>
                    <a:p>
                      <a:pPr algn="ctr"/>
                      <a:r>
                        <a:rPr lang="en-US" sz="2000" dirty="0" smtClean="0">
                          <a:latin typeface="+mn-lt"/>
                        </a:rPr>
                        <a:t>Tissue characterization</a:t>
                      </a:r>
                      <a:endParaRPr lang="en-US" sz="2000" dirty="0">
                        <a:latin typeface="+mn-lt"/>
                      </a:endParaRPr>
                    </a:p>
                  </a:txBody>
                  <a:tcPr anchor="ctr"/>
                </a:tc>
                <a:tc>
                  <a:txBody>
                    <a:bodyPr/>
                    <a:lstStyle/>
                    <a:p>
                      <a:pPr algn="ctr"/>
                      <a:r>
                        <a:rPr lang="en-US" sz="2000" dirty="0" smtClean="0">
                          <a:latin typeface="+mn-lt"/>
                        </a:rPr>
                        <a:t>High</a:t>
                      </a:r>
                      <a:endParaRPr lang="en-US" sz="2000" dirty="0">
                        <a:latin typeface="+mn-lt"/>
                      </a:endParaRPr>
                    </a:p>
                  </a:txBody>
                  <a:tcPr anchor="ctr"/>
                </a:tc>
                <a:tc>
                  <a:txBody>
                    <a:bodyPr/>
                    <a:lstStyle/>
                    <a:p>
                      <a:pPr algn="ctr"/>
                      <a:r>
                        <a:rPr lang="en-US" sz="2000" dirty="0" smtClean="0">
                          <a:latin typeface="+mn-lt"/>
                        </a:rPr>
                        <a:t>High</a:t>
                      </a:r>
                      <a:endParaRPr lang="en-US" sz="2000" dirty="0">
                        <a:latin typeface="+mn-lt"/>
                      </a:endParaRPr>
                    </a:p>
                  </a:txBody>
                  <a:tcPr anchor="ctr"/>
                </a:tc>
                <a:tc>
                  <a:txBody>
                    <a:bodyPr/>
                    <a:lstStyle/>
                    <a:p>
                      <a:pPr algn="ctr"/>
                      <a:r>
                        <a:rPr lang="en-US" sz="2000" dirty="0" smtClean="0">
                          <a:latin typeface="+mn-lt"/>
                        </a:rPr>
                        <a:t>High</a:t>
                      </a:r>
                      <a:endParaRPr lang="en-US" sz="2000" dirty="0">
                        <a:latin typeface="+mn-lt"/>
                      </a:endParaRPr>
                    </a:p>
                  </a:txBody>
                  <a:tcPr anchor="ctr"/>
                </a:tc>
              </a:tr>
              <a:tr h="975450">
                <a:tc>
                  <a:txBody>
                    <a:bodyPr/>
                    <a:lstStyle/>
                    <a:p>
                      <a:pPr algn="ctr"/>
                      <a:r>
                        <a:rPr lang="en-US" sz="2000" dirty="0" smtClean="0">
                          <a:latin typeface="+mn-lt"/>
                        </a:rPr>
                        <a:t>Intervention</a:t>
                      </a:r>
                    </a:p>
                    <a:p>
                      <a:pPr algn="ctr"/>
                      <a:r>
                        <a:rPr lang="en-US" sz="2000" dirty="0" smtClean="0">
                          <a:latin typeface="+mn-lt"/>
                        </a:rPr>
                        <a:t>(cardiac)</a:t>
                      </a:r>
                      <a:endParaRPr lang="en-US" sz="2000" dirty="0">
                        <a:latin typeface="+mn-lt"/>
                      </a:endParaRPr>
                    </a:p>
                  </a:txBody>
                  <a:tcPr anchor="ctr"/>
                </a:tc>
                <a:tc>
                  <a:txBody>
                    <a:bodyPr/>
                    <a:lstStyle/>
                    <a:p>
                      <a:pPr algn="ctr"/>
                      <a:r>
                        <a:rPr lang="en-US" sz="2000" dirty="0" smtClean="0">
                          <a:latin typeface="+mn-lt"/>
                        </a:rPr>
                        <a:t>Localization</a:t>
                      </a:r>
                    </a:p>
                    <a:p>
                      <a:pPr algn="ctr"/>
                      <a:r>
                        <a:rPr lang="en-US" sz="2000" dirty="0" smtClean="0">
                          <a:latin typeface="+mn-lt"/>
                        </a:rPr>
                        <a:t>/Intervention</a:t>
                      </a:r>
                      <a:endParaRPr lang="en-US" sz="2000" dirty="0">
                        <a:latin typeface="+mn-lt"/>
                      </a:endParaRPr>
                    </a:p>
                  </a:txBody>
                  <a:tcPr anchor="ctr"/>
                </a:tc>
                <a:tc>
                  <a:txBody>
                    <a:bodyPr/>
                    <a:lstStyle/>
                    <a:p>
                      <a:pPr algn="ctr"/>
                      <a:r>
                        <a:rPr lang="en-US" sz="2000" dirty="0" smtClean="0">
                          <a:latin typeface="+mn-lt"/>
                        </a:rPr>
                        <a:t>Medium/High</a:t>
                      </a:r>
                      <a:endParaRPr lang="en-US" sz="2000" dirty="0">
                        <a:latin typeface="+mn-lt"/>
                      </a:endParaRPr>
                    </a:p>
                  </a:txBody>
                  <a:tcPr anchor="ctr"/>
                </a:tc>
                <a:tc>
                  <a:txBody>
                    <a:bodyPr/>
                    <a:lstStyle/>
                    <a:p>
                      <a:pPr algn="ctr"/>
                      <a:r>
                        <a:rPr lang="en-US" sz="2000" dirty="0" smtClean="0">
                          <a:latin typeface="+mn-lt"/>
                        </a:rPr>
                        <a:t>Medium/High</a:t>
                      </a:r>
                      <a:endParaRPr lang="en-US" sz="2000" dirty="0">
                        <a:latin typeface="+mn-lt"/>
                      </a:endParaRPr>
                    </a:p>
                  </a:txBody>
                  <a:tcPr anchor="ctr"/>
                </a:tc>
                <a:tc>
                  <a:txBody>
                    <a:bodyPr/>
                    <a:lstStyle/>
                    <a:p>
                      <a:pPr algn="ctr"/>
                      <a:r>
                        <a:rPr lang="en-US" sz="2000" dirty="0" smtClean="0">
                          <a:latin typeface="+mn-lt"/>
                        </a:rPr>
                        <a:t>Medium/High</a:t>
                      </a:r>
                      <a:endParaRPr lang="en-US" sz="2000" dirty="0">
                        <a:latin typeface="+mn-lt"/>
                      </a:endParaRPr>
                    </a:p>
                  </a:txBody>
                  <a:tcPr anchor="ctr"/>
                </a:tc>
              </a:tr>
            </a:tbl>
          </a:graphicData>
        </a:graphic>
      </p:graphicFrame>
    </p:spTree>
    <p:extLst>
      <p:ext uri="{BB962C8B-B14F-4D97-AF65-F5344CB8AC3E}">
        <p14:creationId xmlns:p14="http://schemas.microsoft.com/office/powerpoint/2010/main" val="1989445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Step 4 – Implement an optimisation plan</a:t>
            </a:r>
          </a:p>
        </p:txBody>
      </p:sp>
      <p:sp>
        <p:nvSpPr>
          <p:cNvPr id="3" name="Content Placeholder 2"/>
          <p:cNvSpPr>
            <a:spLocks noGrp="1"/>
          </p:cNvSpPr>
          <p:nvPr>
            <p:ph idx="1"/>
          </p:nvPr>
        </p:nvSpPr>
        <p:spPr/>
        <p:txBody>
          <a:bodyPr/>
          <a:lstStyle/>
          <a:p>
            <a:r>
              <a:rPr lang="en-GB" dirty="0" smtClean="0"/>
              <a:t>Use suitable metrics to assess patient dose</a:t>
            </a:r>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33</a:t>
            </a:fld>
            <a:endParaRPr lang="en-GB" dirty="0"/>
          </a:p>
        </p:txBody>
      </p:sp>
      <p:sp>
        <p:nvSpPr>
          <p:cNvPr id="6" name="Rounded Rectangle 5"/>
          <p:cNvSpPr/>
          <p:nvPr/>
        </p:nvSpPr>
        <p:spPr>
          <a:xfrm>
            <a:off x="2693629" y="1700807"/>
            <a:ext cx="5976664" cy="8640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200" dirty="0" smtClean="0">
                <a:solidFill>
                  <a:schemeClr val="tx1"/>
                </a:solidFill>
              </a:rPr>
              <a:t>Dose-Area </a:t>
            </a:r>
            <a:r>
              <a:rPr lang="en-GB" sz="2200" dirty="0">
                <a:solidFill>
                  <a:schemeClr val="tx1"/>
                </a:solidFill>
              </a:rPr>
              <a:t>Product (</a:t>
            </a:r>
            <a:r>
              <a:rPr lang="en-GB" sz="2200" dirty="0" smtClean="0">
                <a:solidFill>
                  <a:schemeClr val="tx1"/>
                </a:solidFill>
              </a:rPr>
              <a:t>DAP); kV and </a:t>
            </a:r>
            <a:r>
              <a:rPr lang="en-GB" sz="2200" dirty="0" err="1" smtClean="0">
                <a:solidFill>
                  <a:schemeClr val="tx1"/>
                </a:solidFill>
              </a:rPr>
              <a:t>mAs</a:t>
            </a:r>
            <a:r>
              <a:rPr lang="en-GB" sz="2200" dirty="0" smtClean="0">
                <a:solidFill>
                  <a:schemeClr val="tx1"/>
                </a:solidFill>
              </a:rPr>
              <a:t>; </a:t>
            </a:r>
          </a:p>
          <a:p>
            <a:r>
              <a:rPr lang="en-GB" sz="2200" dirty="0" smtClean="0">
                <a:solidFill>
                  <a:schemeClr val="tx1"/>
                </a:solidFill>
              </a:rPr>
              <a:t>Effective dose (E); Dose to critical organs (H)</a:t>
            </a:r>
          </a:p>
        </p:txBody>
      </p:sp>
      <p:sp>
        <p:nvSpPr>
          <p:cNvPr id="7" name="Rounded Rectangle 6"/>
          <p:cNvSpPr/>
          <p:nvPr/>
        </p:nvSpPr>
        <p:spPr>
          <a:xfrm>
            <a:off x="251520" y="1700808"/>
            <a:ext cx="2232248"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200" dirty="0" smtClean="0">
                <a:solidFill>
                  <a:schemeClr val="tx1"/>
                </a:solidFill>
              </a:rPr>
              <a:t>General</a:t>
            </a:r>
          </a:p>
          <a:p>
            <a:r>
              <a:rPr lang="en-GB" sz="2200" dirty="0" smtClean="0">
                <a:solidFill>
                  <a:schemeClr val="tx1"/>
                </a:solidFill>
              </a:rPr>
              <a:t>Radiography</a:t>
            </a:r>
            <a:endParaRPr lang="en-GB" sz="2200" dirty="0">
              <a:solidFill>
                <a:schemeClr val="tx1"/>
              </a:solidFill>
            </a:endParaRPr>
          </a:p>
        </p:txBody>
      </p:sp>
      <p:sp>
        <p:nvSpPr>
          <p:cNvPr id="8" name="Rounded Rectangle 7"/>
          <p:cNvSpPr/>
          <p:nvPr/>
        </p:nvSpPr>
        <p:spPr>
          <a:xfrm>
            <a:off x="251520" y="2780928"/>
            <a:ext cx="2232248"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200" dirty="0" smtClean="0">
                <a:solidFill>
                  <a:schemeClr val="tx1"/>
                </a:solidFill>
              </a:rPr>
              <a:t>Fluoroscopy</a:t>
            </a:r>
          </a:p>
          <a:p>
            <a:r>
              <a:rPr lang="en-GB" sz="2200" dirty="0" smtClean="0">
                <a:solidFill>
                  <a:schemeClr val="tx1"/>
                </a:solidFill>
              </a:rPr>
              <a:t>(</a:t>
            </a:r>
            <a:r>
              <a:rPr lang="en-GB" sz="2200" dirty="0" err="1" smtClean="0">
                <a:solidFill>
                  <a:schemeClr val="tx1"/>
                </a:solidFill>
              </a:rPr>
              <a:t>angio</a:t>
            </a:r>
            <a:r>
              <a:rPr lang="en-GB" sz="2200" dirty="0" smtClean="0">
                <a:solidFill>
                  <a:schemeClr val="tx1"/>
                </a:solidFill>
              </a:rPr>
              <a:t>, cardiac)</a:t>
            </a:r>
          </a:p>
        </p:txBody>
      </p:sp>
      <p:sp>
        <p:nvSpPr>
          <p:cNvPr id="9" name="Rounded Rectangle 8"/>
          <p:cNvSpPr/>
          <p:nvPr/>
        </p:nvSpPr>
        <p:spPr>
          <a:xfrm>
            <a:off x="251520" y="3933057"/>
            <a:ext cx="2232248"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200" dirty="0" smtClean="0">
                <a:solidFill>
                  <a:schemeClr val="tx1"/>
                </a:solidFill>
              </a:rPr>
              <a:t>Mammography</a:t>
            </a:r>
            <a:endParaRPr lang="en-GB" sz="2200" dirty="0">
              <a:solidFill>
                <a:schemeClr val="tx1"/>
              </a:solidFill>
            </a:endParaRPr>
          </a:p>
        </p:txBody>
      </p:sp>
      <p:sp>
        <p:nvSpPr>
          <p:cNvPr id="10" name="Rounded Rectangle 9"/>
          <p:cNvSpPr/>
          <p:nvPr/>
        </p:nvSpPr>
        <p:spPr>
          <a:xfrm>
            <a:off x="323528" y="5085184"/>
            <a:ext cx="2160240" cy="10640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200" dirty="0" smtClean="0">
                <a:solidFill>
                  <a:schemeClr val="tx1"/>
                </a:solidFill>
              </a:rPr>
              <a:t>Computed Tomography</a:t>
            </a:r>
            <a:endParaRPr lang="en-GB" sz="2200" dirty="0">
              <a:solidFill>
                <a:schemeClr val="tx1"/>
              </a:solidFill>
            </a:endParaRPr>
          </a:p>
        </p:txBody>
      </p:sp>
      <p:sp>
        <p:nvSpPr>
          <p:cNvPr id="11" name="Rounded Rectangle 10"/>
          <p:cNvSpPr/>
          <p:nvPr/>
        </p:nvSpPr>
        <p:spPr>
          <a:xfrm>
            <a:off x="2699792" y="2780927"/>
            <a:ext cx="5976664" cy="936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200" dirty="0" smtClean="0">
                <a:solidFill>
                  <a:schemeClr val="tx1"/>
                </a:solidFill>
              </a:rPr>
              <a:t>Dose-Area Product (DAP) </a:t>
            </a:r>
          </a:p>
          <a:p>
            <a:r>
              <a:rPr lang="en-GB" sz="2200" dirty="0" smtClean="0">
                <a:solidFill>
                  <a:schemeClr val="tx1"/>
                </a:solidFill>
              </a:rPr>
              <a:t>Skin Dose (</a:t>
            </a:r>
            <a:r>
              <a:rPr lang="en-GB" sz="2200" dirty="0" err="1" smtClean="0">
                <a:solidFill>
                  <a:schemeClr val="tx1"/>
                </a:solidFill>
              </a:rPr>
              <a:t>mGy</a:t>
            </a:r>
            <a:r>
              <a:rPr lang="en-GB" sz="2200" dirty="0" smtClean="0">
                <a:solidFill>
                  <a:schemeClr val="tx1"/>
                </a:solidFill>
              </a:rPr>
              <a:t>); </a:t>
            </a:r>
            <a:r>
              <a:rPr lang="en-GB" sz="2200" dirty="0">
                <a:solidFill>
                  <a:schemeClr val="tx1"/>
                </a:solidFill>
              </a:rPr>
              <a:t>Dose to critical organs (H</a:t>
            </a:r>
            <a:r>
              <a:rPr lang="en-GB" sz="2200" dirty="0" smtClean="0">
                <a:solidFill>
                  <a:schemeClr val="tx1"/>
                </a:solidFill>
              </a:rPr>
              <a:t>)</a:t>
            </a:r>
            <a:endParaRPr lang="en-GB" sz="2200" dirty="0">
              <a:solidFill>
                <a:schemeClr val="tx1"/>
              </a:solidFill>
            </a:endParaRPr>
          </a:p>
        </p:txBody>
      </p:sp>
      <p:sp>
        <p:nvSpPr>
          <p:cNvPr id="12" name="Rounded Rectangle 11"/>
          <p:cNvSpPr/>
          <p:nvPr/>
        </p:nvSpPr>
        <p:spPr>
          <a:xfrm>
            <a:off x="2699792" y="3916966"/>
            <a:ext cx="5976664" cy="9521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200" dirty="0" smtClean="0">
                <a:solidFill>
                  <a:schemeClr val="tx1"/>
                </a:solidFill>
              </a:rPr>
              <a:t>Average Glandular Dose (AGD)</a:t>
            </a:r>
          </a:p>
          <a:p>
            <a:r>
              <a:rPr lang="en-GB" sz="2200" dirty="0" smtClean="0">
                <a:solidFill>
                  <a:schemeClr val="tx1"/>
                </a:solidFill>
              </a:rPr>
              <a:t>Entrance Surface Dose (ESD)</a:t>
            </a:r>
            <a:endParaRPr lang="en-GB" sz="2200" dirty="0">
              <a:solidFill>
                <a:schemeClr val="tx1"/>
              </a:solidFill>
            </a:endParaRPr>
          </a:p>
        </p:txBody>
      </p:sp>
      <p:sp>
        <p:nvSpPr>
          <p:cNvPr id="13" name="Rounded Rectangle 12"/>
          <p:cNvSpPr/>
          <p:nvPr/>
        </p:nvSpPr>
        <p:spPr>
          <a:xfrm>
            <a:off x="2699792" y="5085184"/>
            <a:ext cx="5976664" cy="10640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200" dirty="0" smtClean="0">
                <a:solidFill>
                  <a:schemeClr val="tx1"/>
                </a:solidFill>
              </a:rPr>
              <a:t>Computed Tomography Dose Index (CTDI)</a:t>
            </a:r>
          </a:p>
          <a:p>
            <a:r>
              <a:rPr lang="en-GB" sz="2200" dirty="0" smtClean="0">
                <a:solidFill>
                  <a:schemeClr val="tx1"/>
                </a:solidFill>
              </a:rPr>
              <a:t>Dose-Length Product (DLP)</a:t>
            </a:r>
          </a:p>
          <a:p>
            <a:r>
              <a:rPr lang="en-GB" sz="2200" dirty="0">
                <a:solidFill>
                  <a:schemeClr val="tx1"/>
                </a:solidFill>
              </a:rPr>
              <a:t>Dose to critical organs (H</a:t>
            </a:r>
            <a:r>
              <a:rPr lang="en-GB" sz="2200" dirty="0" smtClean="0">
                <a:solidFill>
                  <a:schemeClr val="tx1"/>
                </a:solidFill>
              </a:rPr>
              <a:t>)</a:t>
            </a:r>
            <a:endParaRPr lang="en-GB" sz="2200" dirty="0">
              <a:solidFill>
                <a:schemeClr val="tx1"/>
              </a:solidFill>
            </a:endParaRPr>
          </a:p>
        </p:txBody>
      </p:sp>
    </p:spTree>
    <p:extLst>
      <p:ext uri="{BB962C8B-B14F-4D97-AF65-F5344CB8AC3E}">
        <p14:creationId xmlns:p14="http://schemas.microsoft.com/office/powerpoint/2010/main" val="421342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Step 4 – Implement an optimisation plan</a:t>
            </a:r>
            <a:endParaRPr lang="en-US" dirty="0"/>
          </a:p>
        </p:txBody>
      </p:sp>
      <p:sp>
        <p:nvSpPr>
          <p:cNvPr id="3" name="Content Placeholder 2"/>
          <p:cNvSpPr>
            <a:spLocks noGrp="1"/>
          </p:cNvSpPr>
          <p:nvPr>
            <p:ph idx="1"/>
          </p:nvPr>
        </p:nvSpPr>
        <p:spPr/>
        <p:txBody>
          <a:bodyPr/>
          <a:lstStyle/>
          <a:p>
            <a:r>
              <a:rPr lang="en-US" dirty="0" smtClean="0"/>
              <a:t>Methods for </a:t>
            </a:r>
            <a:r>
              <a:rPr lang="en-US" dirty="0" err="1" smtClean="0"/>
              <a:t>optimisation</a:t>
            </a:r>
            <a:r>
              <a:rPr lang="en-US" dirty="0" smtClean="0"/>
              <a:t> in radiology</a:t>
            </a:r>
          </a:p>
          <a:p>
            <a:endParaRPr lang="en-US" dirty="0"/>
          </a:p>
          <a:p>
            <a:r>
              <a:rPr lang="en-GB" altLang="en-US" dirty="0">
                <a:solidFill>
                  <a:schemeClr val="accent1">
                    <a:lumMod val="75000"/>
                  </a:schemeClr>
                </a:solidFill>
              </a:rPr>
              <a:t>Objective methods</a:t>
            </a:r>
          </a:p>
          <a:p>
            <a:pPr lvl="1"/>
            <a:r>
              <a:rPr lang="en-GB" altLang="en-US" dirty="0" smtClean="0"/>
              <a:t>Quantitative (e.g. Contrast-to-Noise Ratio, MTF, NPS, DQE)</a:t>
            </a:r>
            <a:endParaRPr lang="en-GB" altLang="en-US" dirty="0"/>
          </a:p>
          <a:p>
            <a:pPr marL="457200" lvl="1" indent="0">
              <a:buNone/>
            </a:pPr>
            <a:endParaRPr lang="en-GB" altLang="en-US" dirty="0"/>
          </a:p>
          <a:p>
            <a:r>
              <a:rPr lang="en-GB" altLang="en-US" dirty="0">
                <a:solidFill>
                  <a:schemeClr val="accent1">
                    <a:lumMod val="75000"/>
                  </a:schemeClr>
                </a:solidFill>
              </a:rPr>
              <a:t>Subjective methods</a:t>
            </a:r>
          </a:p>
          <a:p>
            <a:pPr lvl="1"/>
            <a:r>
              <a:rPr lang="en-GB" altLang="en-US" dirty="0" smtClean="0"/>
              <a:t>Quantitative (e.g. ROC analysis, phantoms)</a:t>
            </a:r>
          </a:p>
          <a:p>
            <a:pPr lvl="1"/>
            <a:r>
              <a:rPr lang="en-GB" altLang="en-US" dirty="0" smtClean="0"/>
              <a:t>Involve human judgment</a:t>
            </a:r>
            <a:endParaRPr lang="en-GB" altLang="en-US" dirty="0"/>
          </a:p>
          <a:p>
            <a:pPr marL="457200" lvl="1" indent="0">
              <a:buNone/>
            </a:pPr>
            <a:endParaRPr lang="en-GB" altLang="en-US" dirty="0"/>
          </a:p>
          <a:p>
            <a:pPr marL="457200" lvl="1" indent="0">
              <a:buNone/>
            </a:pPr>
            <a:endParaRPr lang="en-GB" altLang="en-US" dirty="0"/>
          </a:p>
          <a:p>
            <a:endParaRPr lang="en-GB" dirty="0"/>
          </a:p>
          <a:p>
            <a:endParaRPr lang="en-US" dirty="0" smtClean="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34</a:t>
            </a:fld>
            <a:endParaRPr lang="en-GB" dirty="0"/>
          </a:p>
        </p:txBody>
      </p:sp>
      <p:grpSp>
        <p:nvGrpSpPr>
          <p:cNvPr id="7" name="Group 1038"/>
          <p:cNvGrpSpPr>
            <a:grpSpLocks/>
          </p:cNvGrpSpPr>
          <p:nvPr/>
        </p:nvGrpSpPr>
        <p:grpSpPr bwMode="auto">
          <a:xfrm>
            <a:off x="1932310" y="2919437"/>
            <a:ext cx="6888162" cy="3317875"/>
            <a:chOff x="750" y="1484"/>
            <a:chExt cx="4339" cy="2090"/>
          </a:xfrm>
        </p:grpSpPr>
        <p:sp>
          <p:nvSpPr>
            <p:cNvPr id="8" name="Freeform 1029"/>
            <p:cNvSpPr>
              <a:spLocks/>
            </p:cNvSpPr>
            <p:nvPr/>
          </p:nvSpPr>
          <p:spPr bwMode="auto">
            <a:xfrm>
              <a:off x="3897" y="2858"/>
              <a:ext cx="116" cy="152"/>
            </a:xfrm>
            <a:custGeom>
              <a:avLst/>
              <a:gdLst>
                <a:gd name="T0" fmla="*/ 136 w 154"/>
                <a:gd name="T1" fmla="*/ 0 h 105"/>
                <a:gd name="T2" fmla="*/ 14 w 154"/>
                <a:gd name="T3" fmla="*/ 52 h 105"/>
                <a:gd name="T4" fmla="*/ 52 w 154"/>
                <a:gd name="T5" fmla="*/ 103 h 105"/>
                <a:gd name="T6" fmla="*/ 78 w 154"/>
                <a:gd name="T7" fmla="*/ 64 h 105"/>
                <a:gd name="T8" fmla="*/ 123 w 154"/>
                <a:gd name="T9" fmla="*/ 52 h 105"/>
                <a:gd name="T10" fmla="*/ 136 w 154"/>
                <a:gd name="T11" fmla="*/ 0 h 105"/>
              </a:gdLst>
              <a:ahLst/>
              <a:cxnLst>
                <a:cxn ang="0">
                  <a:pos x="T0" y="T1"/>
                </a:cxn>
                <a:cxn ang="0">
                  <a:pos x="T2" y="T3"/>
                </a:cxn>
                <a:cxn ang="0">
                  <a:pos x="T4" y="T5"/>
                </a:cxn>
                <a:cxn ang="0">
                  <a:pos x="T6" y="T7"/>
                </a:cxn>
                <a:cxn ang="0">
                  <a:pos x="T8" y="T9"/>
                </a:cxn>
                <a:cxn ang="0">
                  <a:pos x="T10" y="T11"/>
                </a:cxn>
              </a:cxnLst>
              <a:rect l="0" t="0" r="r" b="b"/>
              <a:pathLst>
                <a:path w="154" h="105">
                  <a:moveTo>
                    <a:pt x="136" y="0"/>
                  </a:moveTo>
                  <a:cubicBezTo>
                    <a:pt x="118" y="0"/>
                    <a:pt x="28" y="35"/>
                    <a:pt x="14" y="52"/>
                  </a:cubicBezTo>
                  <a:cubicBezTo>
                    <a:pt x="0" y="69"/>
                    <a:pt x="41" y="101"/>
                    <a:pt x="52" y="103"/>
                  </a:cubicBezTo>
                  <a:cubicBezTo>
                    <a:pt x="63" y="105"/>
                    <a:pt x="66" y="72"/>
                    <a:pt x="78" y="64"/>
                  </a:cubicBezTo>
                  <a:cubicBezTo>
                    <a:pt x="90" y="56"/>
                    <a:pt x="110" y="58"/>
                    <a:pt x="123" y="52"/>
                  </a:cubicBezTo>
                  <a:cubicBezTo>
                    <a:pt x="136" y="46"/>
                    <a:pt x="154" y="0"/>
                    <a:pt x="136" y="0"/>
                  </a:cubicBezTo>
                  <a:close/>
                </a:path>
              </a:pathLst>
            </a:custGeom>
            <a:solidFill>
              <a:srgbClr val="C0C0C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Oval 1030"/>
            <p:cNvSpPr>
              <a:spLocks noChangeArrowheads="1"/>
            </p:cNvSpPr>
            <p:nvPr/>
          </p:nvSpPr>
          <p:spPr bwMode="auto">
            <a:xfrm>
              <a:off x="4167" y="2908"/>
              <a:ext cx="69" cy="37"/>
            </a:xfrm>
            <a:prstGeom prst="ellipse">
              <a:avLst/>
            </a:prstGeom>
            <a:solidFill>
              <a:schemeClr val="accent1"/>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Text Box 1032"/>
            <p:cNvSpPr txBox="1">
              <a:spLocks noChangeArrowheads="1"/>
            </p:cNvSpPr>
            <p:nvPr/>
          </p:nvSpPr>
          <p:spPr bwMode="auto">
            <a:xfrm>
              <a:off x="750" y="2908"/>
              <a:ext cx="4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gn="l">
                <a:spcBef>
                  <a:spcPct val="20000"/>
                </a:spcBef>
                <a:buClr>
                  <a:srgbClr val="CC0099"/>
                </a:buClr>
                <a:buFont typeface="Symbol" pitchFamily="18" charset="2"/>
                <a:buNone/>
              </a:pPr>
              <a:endParaRPr lang="en-GB" altLang="en-US" sz="2400" b="1" u="sng" dirty="0">
                <a:effectLst/>
              </a:endParaRPr>
            </a:p>
          </p:txBody>
        </p:sp>
        <p:sp>
          <p:nvSpPr>
            <p:cNvPr id="11" name="Freeform 1033"/>
            <p:cNvSpPr>
              <a:spLocks/>
            </p:cNvSpPr>
            <p:nvPr/>
          </p:nvSpPr>
          <p:spPr bwMode="auto">
            <a:xfrm>
              <a:off x="3762" y="2676"/>
              <a:ext cx="640" cy="898"/>
            </a:xfrm>
            <a:custGeom>
              <a:avLst/>
              <a:gdLst>
                <a:gd name="T0" fmla="*/ 2 w 640"/>
                <a:gd name="T1" fmla="*/ 898 h 898"/>
                <a:gd name="T2" fmla="*/ 162 w 640"/>
                <a:gd name="T3" fmla="*/ 783 h 898"/>
                <a:gd name="T4" fmla="*/ 200 w 640"/>
                <a:gd name="T5" fmla="*/ 597 h 898"/>
                <a:gd name="T6" fmla="*/ 85 w 640"/>
                <a:gd name="T7" fmla="*/ 463 h 898"/>
                <a:gd name="T8" fmla="*/ 8 w 640"/>
                <a:gd name="T9" fmla="*/ 316 h 898"/>
                <a:gd name="T10" fmla="*/ 34 w 640"/>
                <a:gd name="T11" fmla="*/ 175 h 898"/>
                <a:gd name="T12" fmla="*/ 117 w 640"/>
                <a:gd name="T13" fmla="*/ 66 h 898"/>
                <a:gd name="T14" fmla="*/ 258 w 640"/>
                <a:gd name="T15" fmla="*/ 21 h 898"/>
                <a:gd name="T16" fmla="*/ 418 w 640"/>
                <a:gd name="T17" fmla="*/ 15 h 898"/>
                <a:gd name="T18" fmla="*/ 527 w 640"/>
                <a:gd name="T19" fmla="*/ 111 h 898"/>
                <a:gd name="T20" fmla="*/ 572 w 640"/>
                <a:gd name="T21" fmla="*/ 271 h 898"/>
                <a:gd name="T22" fmla="*/ 546 w 640"/>
                <a:gd name="T23" fmla="*/ 341 h 898"/>
                <a:gd name="T24" fmla="*/ 636 w 640"/>
                <a:gd name="T25" fmla="*/ 424 h 898"/>
                <a:gd name="T26" fmla="*/ 572 w 640"/>
                <a:gd name="T27" fmla="*/ 456 h 898"/>
                <a:gd name="T28" fmla="*/ 572 w 640"/>
                <a:gd name="T29" fmla="*/ 533 h 898"/>
                <a:gd name="T30" fmla="*/ 495 w 640"/>
                <a:gd name="T31" fmla="*/ 527 h 898"/>
                <a:gd name="T32" fmla="*/ 559 w 640"/>
                <a:gd name="T33" fmla="*/ 572 h 898"/>
                <a:gd name="T34" fmla="*/ 584 w 640"/>
                <a:gd name="T35" fmla="*/ 623 h 898"/>
                <a:gd name="T36" fmla="*/ 527 w 640"/>
                <a:gd name="T37" fmla="*/ 661 h 898"/>
                <a:gd name="T38" fmla="*/ 431 w 640"/>
                <a:gd name="T39" fmla="*/ 661 h 898"/>
                <a:gd name="T40" fmla="*/ 450 w 640"/>
                <a:gd name="T41" fmla="*/ 821 h 898"/>
                <a:gd name="T42" fmla="*/ 540 w 640"/>
                <a:gd name="T43" fmla="*/ 892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0" h="898">
                  <a:moveTo>
                    <a:pt x="2" y="898"/>
                  </a:moveTo>
                  <a:cubicBezTo>
                    <a:pt x="65" y="865"/>
                    <a:pt x="129" y="833"/>
                    <a:pt x="162" y="783"/>
                  </a:cubicBezTo>
                  <a:cubicBezTo>
                    <a:pt x="195" y="733"/>
                    <a:pt x="213" y="650"/>
                    <a:pt x="200" y="597"/>
                  </a:cubicBezTo>
                  <a:cubicBezTo>
                    <a:pt x="187" y="544"/>
                    <a:pt x="117" y="510"/>
                    <a:pt x="85" y="463"/>
                  </a:cubicBezTo>
                  <a:cubicBezTo>
                    <a:pt x="53" y="416"/>
                    <a:pt x="16" y="364"/>
                    <a:pt x="8" y="316"/>
                  </a:cubicBezTo>
                  <a:cubicBezTo>
                    <a:pt x="0" y="268"/>
                    <a:pt x="16" y="217"/>
                    <a:pt x="34" y="175"/>
                  </a:cubicBezTo>
                  <a:cubicBezTo>
                    <a:pt x="52" y="133"/>
                    <a:pt x="80" y="92"/>
                    <a:pt x="117" y="66"/>
                  </a:cubicBezTo>
                  <a:cubicBezTo>
                    <a:pt x="154" y="40"/>
                    <a:pt x="208" y="29"/>
                    <a:pt x="258" y="21"/>
                  </a:cubicBezTo>
                  <a:cubicBezTo>
                    <a:pt x="308" y="13"/>
                    <a:pt x="373" y="0"/>
                    <a:pt x="418" y="15"/>
                  </a:cubicBezTo>
                  <a:cubicBezTo>
                    <a:pt x="463" y="30"/>
                    <a:pt x="501" y="68"/>
                    <a:pt x="527" y="111"/>
                  </a:cubicBezTo>
                  <a:cubicBezTo>
                    <a:pt x="553" y="154"/>
                    <a:pt x="569" y="233"/>
                    <a:pt x="572" y="271"/>
                  </a:cubicBezTo>
                  <a:cubicBezTo>
                    <a:pt x="575" y="309"/>
                    <a:pt x="535" y="316"/>
                    <a:pt x="546" y="341"/>
                  </a:cubicBezTo>
                  <a:cubicBezTo>
                    <a:pt x="557" y="366"/>
                    <a:pt x="632" y="405"/>
                    <a:pt x="636" y="424"/>
                  </a:cubicBezTo>
                  <a:cubicBezTo>
                    <a:pt x="640" y="443"/>
                    <a:pt x="583" y="438"/>
                    <a:pt x="572" y="456"/>
                  </a:cubicBezTo>
                  <a:cubicBezTo>
                    <a:pt x="561" y="474"/>
                    <a:pt x="585" y="521"/>
                    <a:pt x="572" y="533"/>
                  </a:cubicBezTo>
                  <a:cubicBezTo>
                    <a:pt x="559" y="545"/>
                    <a:pt x="497" y="521"/>
                    <a:pt x="495" y="527"/>
                  </a:cubicBezTo>
                  <a:cubicBezTo>
                    <a:pt x="493" y="533"/>
                    <a:pt x="544" y="556"/>
                    <a:pt x="559" y="572"/>
                  </a:cubicBezTo>
                  <a:cubicBezTo>
                    <a:pt x="574" y="588"/>
                    <a:pt x="589" y="608"/>
                    <a:pt x="584" y="623"/>
                  </a:cubicBezTo>
                  <a:cubicBezTo>
                    <a:pt x="579" y="638"/>
                    <a:pt x="552" y="655"/>
                    <a:pt x="527" y="661"/>
                  </a:cubicBezTo>
                  <a:cubicBezTo>
                    <a:pt x="502" y="667"/>
                    <a:pt x="444" y="634"/>
                    <a:pt x="431" y="661"/>
                  </a:cubicBezTo>
                  <a:cubicBezTo>
                    <a:pt x="418" y="688"/>
                    <a:pt x="432" y="783"/>
                    <a:pt x="450" y="821"/>
                  </a:cubicBezTo>
                  <a:cubicBezTo>
                    <a:pt x="468" y="859"/>
                    <a:pt x="504" y="875"/>
                    <a:pt x="540" y="892"/>
                  </a:cubicBez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12" name="AutoShape 1034"/>
            <p:cNvSpPr>
              <a:spLocks noChangeArrowheads="1"/>
            </p:cNvSpPr>
            <p:nvPr/>
          </p:nvSpPr>
          <p:spPr bwMode="auto">
            <a:xfrm>
              <a:off x="4475" y="2544"/>
              <a:ext cx="614" cy="985"/>
            </a:xfrm>
            <a:prstGeom prst="parallelogram">
              <a:avLst>
                <a:gd name="adj" fmla="val 25000"/>
              </a:avLst>
            </a:prstGeom>
            <a:gradFill rotWithShape="0">
              <a:gsLst>
                <a:gs pos="0">
                  <a:srgbClr val="C0C0C0">
                    <a:gamma/>
                    <a:shade val="46275"/>
                    <a:invGamma/>
                  </a:srgbClr>
                </a:gs>
                <a:gs pos="100000">
                  <a:srgbClr val="C0C0C0"/>
                </a:gs>
              </a:gsLst>
              <a:lin ang="5400000" scaled="1"/>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3" name="Group 1035"/>
            <p:cNvGrpSpPr>
              <a:grpSpLocks/>
            </p:cNvGrpSpPr>
            <p:nvPr/>
          </p:nvGrpSpPr>
          <p:grpSpPr bwMode="auto">
            <a:xfrm>
              <a:off x="4033" y="1484"/>
              <a:ext cx="836" cy="589"/>
              <a:chOff x="4033" y="1484"/>
              <a:chExt cx="836" cy="589"/>
            </a:xfrm>
          </p:grpSpPr>
          <p:sp>
            <p:nvSpPr>
              <p:cNvPr id="14" name="AutoShape 1036"/>
              <p:cNvSpPr>
                <a:spLocks noChangeArrowheads="1"/>
              </p:cNvSpPr>
              <p:nvPr/>
            </p:nvSpPr>
            <p:spPr bwMode="auto">
              <a:xfrm>
                <a:off x="4033" y="1484"/>
                <a:ext cx="806" cy="589"/>
              </a:xfrm>
              <a:prstGeom prst="cloudCallout">
                <a:avLst>
                  <a:gd name="adj1" fmla="val 745"/>
                  <a:gd name="adj2" fmla="val 104838"/>
                </a:avLst>
              </a:prstGeom>
              <a:gradFill rotWithShape="0">
                <a:gsLst>
                  <a:gs pos="0">
                    <a:schemeClr val="folHlink">
                      <a:gamma/>
                      <a:shade val="46275"/>
                      <a:invGamma/>
                    </a:schemeClr>
                  </a:gs>
                  <a:gs pos="100000">
                    <a:schemeClr val="folHlink"/>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b="1">
                  <a:solidFill>
                    <a:srgbClr val="FFFFFF"/>
                  </a:solidFill>
                  <a:effectLst/>
                </a:endParaRPr>
              </a:p>
            </p:txBody>
          </p:sp>
          <p:sp>
            <p:nvSpPr>
              <p:cNvPr id="15" name="Text Box 1037"/>
              <p:cNvSpPr txBox="1">
                <a:spLocks noChangeArrowheads="1"/>
              </p:cNvSpPr>
              <p:nvPr/>
            </p:nvSpPr>
            <p:spPr bwMode="auto">
              <a:xfrm>
                <a:off x="4081" y="1616"/>
                <a:ext cx="78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sz="1800">
                    <a:solidFill>
                      <a:srgbClr val="FFFFFF"/>
                    </a:solidFill>
                    <a:effectLst/>
                  </a:rPr>
                  <a:t>perception</a:t>
                </a:r>
              </a:p>
            </p:txBody>
          </p:sp>
        </p:grpSp>
      </p:grpSp>
    </p:spTree>
    <p:extLst>
      <p:ext uri="{BB962C8B-B14F-4D97-AF65-F5344CB8AC3E}">
        <p14:creationId xmlns:p14="http://schemas.microsoft.com/office/powerpoint/2010/main" val="264010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Optimisation of CNR for spine radiography</a:t>
            </a:r>
            <a:endParaRPr lang="en-GB" dirty="0"/>
          </a:p>
        </p:txBody>
      </p:sp>
      <p:sp>
        <p:nvSpPr>
          <p:cNvPr id="3" name="Content Placeholder 2"/>
          <p:cNvSpPr>
            <a:spLocks noGrp="1"/>
          </p:cNvSpPr>
          <p:nvPr>
            <p:ph idx="1"/>
          </p:nvPr>
        </p:nvSpPr>
        <p:spPr/>
        <p:txBody>
          <a:bodyPr/>
          <a:lstStyle/>
          <a:p>
            <a:r>
              <a:rPr lang="en-GB" altLang="en-US" dirty="0" smtClean="0">
                <a:solidFill>
                  <a:schemeClr val="accent1">
                    <a:lumMod val="75000"/>
                  </a:schemeClr>
                </a:solidFill>
              </a:rPr>
              <a:t>Contrast </a:t>
            </a:r>
            <a:r>
              <a:rPr lang="en-GB" altLang="en-US" dirty="0">
                <a:solidFill>
                  <a:schemeClr val="accent1">
                    <a:lumMod val="75000"/>
                  </a:schemeClr>
                </a:solidFill>
              </a:rPr>
              <a:t>to Noise Ratio (</a:t>
            </a:r>
            <a:r>
              <a:rPr lang="en-GB" altLang="en-US" dirty="0" smtClean="0">
                <a:solidFill>
                  <a:schemeClr val="accent1">
                    <a:lumMod val="75000"/>
                  </a:schemeClr>
                </a:solidFill>
              </a:rPr>
              <a:t>CNR)</a:t>
            </a:r>
            <a:endParaRPr lang="en-GB" altLang="en-US" dirty="0">
              <a:solidFill>
                <a:schemeClr val="accent1">
                  <a:lumMod val="75000"/>
                </a:schemeClr>
              </a:solidFill>
            </a:endParaRPr>
          </a:p>
          <a:p>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35</a:t>
            </a:fld>
            <a:endParaRPr lang="en-GB"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7201" r="25560"/>
          <a:stretch>
            <a:fillRect/>
          </a:stretch>
        </p:blipFill>
        <p:spPr bwMode="auto">
          <a:xfrm>
            <a:off x="1357092" y="1700808"/>
            <a:ext cx="6680156" cy="442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705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Phantoms and test objects</a:t>
            </a:r>
            <a:endParaRPr lang="en-GB" dirty="0"/>
          </a:p>
        </p:txBody>
      </p:sp>
      <p:sp>
        <p:nvSpPr>
          <p:cNvPr id="3" name="Content Placeholder 2"/>
          <p:cNvSpPr>
            <a:spLocks noGrp="1"/>
          </p:cNvSpPr>
          <p:nvPr>
            <p:ph idx="1"/>
          </p:nvPr>
        </p:nvSpPr>
        <p:spPr/>
        <p:txBody>
          <a:bodyPr/>
          <a:lstStyle/>
          <a:p>
            <a:r>
              <a:rPr lang="en-GB" dirty="0"/>
              <a:t>P</a:t>
            </a:r>
            <a:r>
              <a:rPr lang="en-GB" dirty="0" smtClean="0"/>
              <a:t>hantoms and test objects are useful tools in optimisation</a:t>
            </a:r>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36</a:t>
            </a:fld>
            <a:endParaRPr lang="en-GB" dirty="0"/>
          </a:p>
        </p:txBody>
      </p:sp>
      <p:pic>
        <p:nvPicPr>
          <p:cNvPr id="6" name="Picture 4" descr="K:\PERSONAL\DONALD\100_FUJI\More phanto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1985863"/>
            <a:ext cx="7250113" cy="3994150"/>
          </a:xfrm>
          <a:prstGeom prst="rect">
            <a:avLst/>
          </a:prstGeom>
          <a:noFill/>
          <a:ln w="22225">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5"/>
          <p:cNvGrpSpPr>
            <a:grpSpLocks/>
          </p:cNvGrpSpPr>
          <p:nvPr/>
        </p:nvGrpSpPr>
        <p:grpSpPr bwMode="auto">
          <a:xfrm>
            <a:off x="887413" y="1906488"/>
            <a:ext cx="7435850" cy="4114800"/>
            <a:chOff x="840" y="1169"/>
            <a:chExt cx="4684" cy="2592"/>
          </a:xfrm>
        </p:grpSpPr>
        <p:sp>
          <p:nvSpPr>
            <p:cNvPr id="8" name="Rectangle 6"/>
            <p:cNvSpPr>
              <a:spLocks noChangeArrowheads="1"/>
            </p:cNvSpPr>
            <p:nvPr/>
          </p:nvSpPr>
          <p:spPr bwMode="auto">
            <a:xfrm>
              <a:off x="840" y="1169"/>
              <a:ext cx="4684" cy="259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9" name="Picture 7" descr="J:\Pascoal\Photos - technical\Test Objects &amp; Phantoms\Antropomorphic\foot.tif"/>
            <p:cNvPicPr>
              <a:picLocks noChangeAspect="1" noChangeArrowheads="1"/>
            </p:cNvPicPr>
            <p:nvPr/>
          </p:nvPicPr>
          <p:blipFill>
            <a:blip r:embed="rId4" cstate="print">
              <a:extLst>
                <a:ext uri="{28A0092B-C50C-407E-A947-70E740481C1C}">
                  <a14:useLocalDpi xmlns:a14="http://schemas.microsoft.com/office/drawing/2010/main" val="0"/>
                </a:ext>
              </a:extLst>
            </a:blip>
            <a:srcRect l="4001" t="9769" r="1601"/>
            <a:stretch>
              <a:fillRect/>
            </a:stretch>
          </p:blipFill>
          <p:spPr bwMode="auto">
            <a:xfrm>
              <a:off x="869" y="1429"/>
              <a:ext cx="2708" cy="21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J:\Pascoal\Photos - technical\Test Objects &amp; Phantoms\Antropomorphic\dog+details.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2" y="1265"/>
              <a:ext cx="1976" cy="24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36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Dose calculation software </a:t>
            </a:r>
            <a:r>
              <a:rPr lang="en-GB" dirty="0" smtClean="0"/>
              <a:t>– Radiography</a:t>
            </a:r>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37</a:t>
            </a:fld>
            <a:endParaRPr lang="en-GB" dirty="0"/>
          </a:p>
        </p:txBody>
      </p:sp>
      <p:sp>
        <p:nvSpPr>
          <p:cNvPr id="6" name="Content Placeholder 2"/>
          <p:cNvSpPr txBox="1">
            <a:spLocks/>
          </p:cNvSpPr>
          <p:nvPr/>
        </p:nvSpPr>
        <p:spPr>
          <a:xfrm>
            <a:off x="457200" y="1052736"/>
            <a:ext cx="8229600" cy="507342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400"/>
              </a:spcBef>
              <a:buFontTx/>
              <a:buNone/>
              <a:defRPr sz="2600" kern="1200">
                <a:solidFill>
                  <a:schemeClr val="tx1"/>
                </a:solidFill>
                <a:latin typeface="+mn-lt"/>
                <a:ea typeface="+mn-ea"/>
                <a:cs typeface="+mn-cs"/>
              </a:defRPr>
            </a:lvl1pPr>
            <a:lvl2pPr marL="742950" indent="-285750" algn="l" defTabSz="9144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buFont typeface="Wingdings" pitchFamily="2" charset="2"/>
              <a:buChar char="ü"/>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PCXMC v.2.0</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798" y="1484784"/>
            <a:ext cx="6196403" cy="452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6021288"/>
            <a:ext cx="5038353" cy="27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945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Dose calculation software – </a:t>
            </a:r>
            <a:r>
              <a:rPr lang="en-GB" dirty="0" smtClean="0"/>
              <a:t>Radiography</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38</a:t>
            </a:fld>
            <a:endParaRPr lang="en-GB"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033" y="1525295"/>
            <a:ext cx="3412871" cy="226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789040"/>
            <a:ext cx="3024336" cy="17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980728"/>
            <a:ext cx="4709889" cy="5018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6084" y="5998977"/>
            <a:ext cx="6622376" cy="24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4077072"/>
            <a:ext cx="3256037" cy="153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5121" y="5610910"/>
            <a:ext cx="3404791" cy="194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957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Dose calculation software - CT</a:t>
            </a:r>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39</a:t>
            </a:fld>
            <a:endParaRPr lang="en-GB" dirty="0"/>
          </a:p>
        </p:txBody>
      </p:sp>
      <p:sp>
        <p:nvSpPr>
          <p:cNvPr id="6" name="Content Placeholder 2"/>
          <p:cNvSpPr txBox="1">
            <a:spLocks/>
          </p:cNvSpPr>
          <p:nvPr/>
        </p:nvSpPr>
        <p:spPr>
          <a:xfrm>
            <a:off x="457200" y="1052736"/>
            <a:ext cx="8229600" cy="507342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400"/>
              </a:spcBef>
              <a:buFontTx/>
              <a:buNone/>
              <a:defRPr sz="2600" kern="1200">
                <a:solidFill>
                  <a:schemeClr val="tx1"/>
                </a:solidFill>
                <a:latin typeface="+mn-lt"/>
                <a:ea typeface="+mn-ea"/>
                <a:cs typeface="+mn-cs"/>
              </a:defRPr>
            </a:lvl1pPr>
            <a:lvl2pPr marL="742950" indent="-285750" algn="l" defTabSz="9144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buFont typeface="Wingdings" pitchFamily="2" charset="2"/>
              <a:buChar char="ü"/>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mtClean="0"/>
              <a:t>Impact Dose v.1.0.4, ImPACT (27.05.2011)</a:t>
            </a:r>
            <a:endParaRPr lang="en-GB" dirty="0" smtClean="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28800"/>
            <a:ext cx="4248472" cy="4603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852936"/>
            <a:ext cx="4213623" cy="341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4175" y="1132182"/>
            <a:ext cx="1678305" cy="164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569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Optimisation</a:t>
            </a:r>
            <a:endParaRPr lang="en-US" dirty="0"/>
          </a:p>
        </p:txBody>
      </p:sp>
      <p:sp>
        <p:nvSpPr>
          <p:cNvPr id="27" name="Content Placeholder 26"/>
          <p:cNvSpPr>
            <a:spLocks noGrp="1"/>
          </p:cNvSpPr>
          <p:nvPr>
            <p:ph idx="1"/>
          </p:nvPr>
        </p:nvSpPr>
        <p:spPr/>
        <p:txBody>
          <a:bodyPr/>
          <a:lstStyle/>
          <a:p>
            <a:r>
              <a:rPr lang="en-US" dirty="0" err="1" smtClean="0"/>
              <a:t>Optimisation</a:t>
            </a:r>
            <a:r>
              <a:rPr lang="en-US" dirty="0" smtClean="0"/>
              <a:t> is about the quality of medical exposures </a:t>
            </a:r>
          </a:p>
          <a:p>
            <a:pPr marL="457200" indent="-457200">
              <a:buFont typeface="Arial" panose="020B0604020202020204" pitchFamily="34" charset="0"/>
              <a:buChar char="•"/>
            </a:pPr>
            <a:r>
              <a:rPr lang="en-US" sz="2400" dirty="0"/>
              <a:t>a</a:t>
            </a:r>
            <a:r>
              <a:rPr lang="en-US" sz="2400" dirty="0" smtClean="0"/>
              <a:t>voiding unnecessary exposures and</a:t>
            </a:r>
          </a:p>
          <a:p>
            <a:pPr marL="457200" indent="-457200">
              <a:buFont typeface="Arial" panose="020B0604020202020204" pitchFamily="34" charset="0"/>
              <a:buChar char="•"/>
            </a:pPr>
            <a:r>
              <a:rPr lang="en-US" sz="2400" dirty="0" smtClean="0"/>
              <a:t>for justified exposures, reducing radiation risks to the minimum </a:t>
            </a:r>
            <a:r>
              <a:rPr lang="en-US" sz="2400" u="sng" dirty="0" smtClean="0"/>
              <a:t>compliant with clinical needs</a:t>
            </a:r>
            <a:r>
              <a:rPr lang="en-US" sz="2400" dirty="0" smtClean="0"/>
              <a:t>.</a:t>
            </a:r>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4</a:t>
            </a:fld>
            <a:endParaRPr lang="en-GB" dirty="0"/>
          </a:p>
        </p:txBody>
      </p:sp>
      <p:cxnSp>
        <p:nvCxnSpPr>
          <p:cNvPr id="7" name="Straight Arrow Connector 6"/>
          <p:cNvCxnSpPr/>
          <p:nvPr/>
        </p:nvCxnSpPr>
        <p:spPr>
          <a:xfrm>
            <a:off x="1691680" y="5877272"/>
            <a:ext cx="60486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060104" y="2924944"/>
            <a:ext cx="63624" cy="31767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2353424" y="3577208"/>
            <a:ext cx="4320480" cy="1872207"/>
          </a:xfrm>
          <a:custGeom>
            <a:avLst/>
            <a:gdLst>
              <a:gd name="connsiteX0" fmla="*/ 1231 w 3692698"/>
              <a:gd name="connsiteY0" fmla="*/ 1846647 h 1846647"/>
              <a:gd name="connsiteX1" fmla="*/ 52031 w 3692698"/>
              <a:gd name="connsiteY1" fmla="*/ 1728114 h 1846647"/>
              <a:gd name="connsiteX2" fmla="*/ 339898 w 3692698"/>
              <a:gd name="connsiteY2" fmla="*/ 1220114 h 1846647"/>
              <a:gd name="connsiteX3" fmla="*/ 864831 w 3692698"/>
              <a:gd name="connsiteY3" fmla="*/ 508914 h 1846647"/>
              <a:gd name="connsiteX4" fmla="*/ 1406698 w 3692698"/>
              <a:gd name="connsiteY4" fmla="*/ 68647 h 1846647"/>
              <a:gd name="connsiteX5" fmla="*/ 2219498 w 3692698"/>
              <a:gd name="connsiteY5" fmla="*/ 51714 h 1846647"/>
              <a:gd name="connsiteX6" fmla="*/ 2947631 w 3692698"/>
              <a:gd name="connsiteY6" fmla="*/ 559714 h 1846647"/>
              <a:gd name="connsiteX7" fmla="*/ 3692698 w 3692698"/>
              <a:gd name="connsiteY7" fmla="*/ 1389447 h 184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2698" h="1846647">
                <a:moveTo>
                  <a:pt x="1231" y="1846647"/>
                </a:moveTo>
                <a:cubicBezTo>
                  <a:pt x="-1591" y="1839591"/>
                  <a:pt x="-4413" y="1832536"/>
                  <a:pt x="52031" y="1728114"/>
                </a:cubicBezTo>
                <a:cubicBezTo>
                  <a:pt x="108475" y="1623692"/>
                  <a:pt x="204431" y="1423314"/>
                  <a:pt x="339898" y="1220114"/>
                </a:cubicBezTo>
                <a:cubicBezTo>
                  <a:pt x="475365" y="1016914"/>
                  <a:pt x="687031" y="700825"/>
                  <a:pt x="864831" y="508914"/>
                </a:cubicBezTo>
                <a:cubicBezTo>
                  <a:pt x="1042631" y="317003"/>
                  <a:pt x="1180920" y="144847"/>
                  <a:pt x="1406698" y="68647"/>
                </a:cubicBezTo>
                <a:cubicBezTo>
                  <a:pt x="1632476" y="-7553"/>
                  <a:pt x="1962676" y="-30131"/>
                  <a:pt x="2219498" y="51714"/>
                </a:cubicBezTo>
                <a:cubicBezTo>
                  <a:pt x="2476320" y="133558"/>
                  <a:pt x="2702098" y="336759"/>
                  <a:pt x="2947631" y="559714"/>
                </a:cubicBezTo>
                <a:cubicBezTo>
                  <a:pt x="3193164" y="782669"/>
                  <a:pt x="3692698" y="1389447"/>
                  <a:pt x="3692698" y="1389447"/>
                </a:cubicBez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1047084" y="3212976"/>
            <a:ext cx="932628" cy="707886"/>
          </a:xfrm>
          <a:prstGeom prst="rect">
            <a:avLst/>
          </a:prstGeom>
          <a:noFill/>
        </p:spPr>
        <p:txBody>
          <a:bodyPr wrap="none" rtlCol="0">
            <a:spAutoFit/>
          </a:bodyPr>
          <a:lstStyle/>
          <a:p>
            <a:r>
              <a:rPr lang="en-US" sz="2000" dirty="0" smtClean="0">
                <a:solidFill>
                  <a:srgbClr val="0066FF"/>
                </a:solidFill>
              </a:rPr>
              <a:t>Net </a:t>
            </a:r>
          </a:p>
          <a:p>
            <a:r>
              <a:rPr lang="en-US" sz="2000" dirty="0" smtClean="0">
                <a:solidFill>
                  <a:srgbClr val="0066FF"/>
                </a:solidFill>
              </a:rPr>
              <a:t>benefit</a:t>
            </a:r>
            <a:endParaRPr lang="en-US" sz="2000" dirty="0">
              <a:solidFill>
                <a:srgbClr val="0066FF"/>
              </a:solidFill>
            </a:endParaRPr>
          </a:p>
        </p:txBody>
      </p:sp>
      <p:sp>
        <p:nvSpPr>
          <p:cNvPr id="23" name="TextBox 22"/>
          <p:cNvSpPr txBox="1"/>
          <p:nvPr/>
        </p:nvSpPr>
        <p:spPr>
          <a:xfrm>
            <a:off x="5081739" y="5909210"/>
            <a:ext cx="2658613" cy="400110"/>
          </a:xfrm>
          <a:prstGeom prst="rect">
            <a:avLst/>
          </a:prstGeom>
          <a:noFill/>
        </p:spPr>
        <p:txBody>
          <a:bodyPr wrap="none" rtlCol="0">
            <a:spAutoFit/>
          </a:bodyPr>
          <a:lstStyle/>
          <a:p>
            <a:r>
              <a:rPr lang="en-US" sz="2000" dirty="0" smtClean="0">
                <a:solidFill>
                  <a:srgbClr val="0066FF"/>
                </a:solidFill>
              </a:rPr>
              <a:t>Residual collective dose</a:t>
            </a:r>
            <a:endParaRPr lang="en-US" sz="2000" dirty="0">
              <a:solidFill>
                <a:srgbClr val="0066FF"/>
              </a:solidFill>
            </a:endParaRPr>
          </a:p>
        </p:txBody>
      </p:sp>
      <p:cxnSp>
        <p:nvCxnSpPr>
          <p:cNvPr id="25" name="Straight Arrow Connector 24"/>
          <p:cNvCxnSpPr/>
          <p:nvPr/>
        </p:nvCxnSpPr>
        <p:spPr>
          <a:xfrm flipH="1">
            <a:off x="4513664" y="2837336"/>
            <a:ext cx="360040" cy="648072"/>
          </a:xfrm>
          <a:prstGeom prst="straightConnector1">
            <a:avLst/>
          </a:prstGeom>
          <a:ln w="38100"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6429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sz="4000" dirty="0" smtClean="0"/>
          </a:p>
          <a:p>
            <a:pPr algn="ctr"/>
            <a:r>
              <a:rPr lang="en-US" sz="3600" dirty="0" smtClean="0">
                <a:solidFill>
                  <a:srgbClr val="0066FF"/>
                </a:solidFill>
              </a:rPr>
              <a:t> Step 5</a:t>
            </a:r>
          </a:p>
          <a:p>
            <a:pPr algn="ctr"/>
            <a:endParaRPr lang="en-US" sz="3600" dirty="0">
              <a:solidFill>
                <a:srgbClr val="0066FF"/>
              </a:solidFill>
            </a:endParaRPr>
          </a:p>
          <a:p>
            <a:pPr algn="ctr"/>
            <a:r>
              <a:rPr lang="en-US" sz="3600" dirty="0" smtClean="0">
                <a:solidFill>
                  <a:srgbClr val="0066FF"/>
                </a:solidFill>
              </a:rPr>
              <a:t>Disseminate results and findings</a:t>
            </a:r>
            <a:endParaRPr lang="en-US" sz="3600" dirty="0">
              <a:solidFill>
                <a:srgbClr val="0066FF"/>
              </a:solidFill>
            </a:endParaRP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40</a:t>
            </a:fld>
            <a:endParaRPr lang="en-GB" dirty="0"/>
          </a:p>
        </p:txBody>
      </p:sp>
    </p:spTree>
    <p:extLst>
      <p:ext uri="{BB962C8B-B14F-4D97-AF65-F5344CB8AC3E}">
        <p14:creationId xmlns:p14="http://schemas.microsoft.com/office/powerpoint/2010/main" val="24858514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Step </a:t>
            </a:r>
            <a:r>
              <a:rPr lang="en-GB" dirty="0" smtClean="0"/>
              <a:t>5 </a:t>
            </a:r>
            <a:r>
              <a:rPr lang="en-GB" dirty="0"/>
              <a:t>– </a:t>
            </a:r>
            <a:r>
              <a:rPr lang="en-GB" dirty="0" smtClean="0"/>
              <a:t>Disseminate results and findings</a:t>
            </a:r>
            <a:endParaRPr lang="en-GB" dirty="0"/>
          </a:p>
        </p:txBody>
      </p:sp>
      <p:sp>
        <p:nvSpPr>
          <p:cNvPr id="3" name="Content Placeholder 2"/>
          <p:cNvSpPr>
            <a:spLocks noGrp="1"/>
          </p:cNvSpPr>
          <p:nvPr>
            <p:ph idx="1"/>
          </p:nvPr>
        </p:nvSpPr>
        <p:spPr/>
        <p:txBody>
          <a:bodyPr>
            <a:normAutofit lnSpcReduction="10000"/>
          </a:bodyPr>
          <a:lstStyle/>
          <a:p>
            <a:r>
              <a:rPr lang="en-GB" dirty="0"/>
              <a:t>Examples of changes that may result from optimisation studies</a:t>
            </a:r>
          </a:p>
          <a:p>
            <a:endParaRPr lang="en-GB" dirty="0"/>
          </a:p>
          <a:p>
            <a:pPr marL="342900" indent="-342900">
              <a:buFont typeface="Arial" panose="020B0604020202020204" pitchFamily="34" charset="0"/>
              <a:buChar char="•"/>
            </a:pPr>
            <a:r>
              <a:rPr lang="en-GB" dirty="0"/>
              <a:t>Protocols adapted for </a:t>
            </a:r>
            <a:r>
              <a:rPr lang="en-GB" dirty="0" smtClean="0"/>
              <a:t>patient groups </a:t>
            </a:r>
            <a:r>
              <a:rPr lang="en-GB" dirty="0"/>
              <a:t>(</a:t>
            </a:r>
            <a:r>
              <a:rPr lang="en-GB" dirty="0" smtClean="0"/>
              <a:t>adult, children pregnant patients)</a:t>
            </a:r>
            <a:endParaRPr lang="en-GB" dirty="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Protocols </a:t>
            </a:r>
            <a:r>
              <a:rPr lang="en-GB" dirty="0"/>
              <a:t>adapted to IQ requirements (e.g. localisation, tissue characterisation</a:t>
            </a:r>
            <a:r>
              <a:rPr lang="en-GB" dirty="0" smtClean="0"/>
              <a:t>)</a:t>
            </a:r>
          </a:p>
          <a:p>
            <a:endParaRPr lang="en-GB" dirty="0">
              <a:solidFill>
                <a:srgbClr val="0066FF"/>
              </a:solidFill>
            </a:endParaRPr>
          </a:p>
          <a:p>
            <a:r>
              <a:rPr lang="en-GB" dirty="0" smtClean="0">
                <a:solidFill>
                  <a:srgbClr val="0066FF"/>
                </a:solidFill>
              </a:rPr>
              <a:t>Important! Optimised </a:t>
            </a:r>
            <a:r>
              <a:rPr lang="en-GB" dirty="0">
                <a:solidFill>
                  <a:srgbClr val="0066FF"/>
                </a:solidFill>
              </a:rPr>
              <a:t>protocols should not </a:t>
            </a:r>
            <a:r>
              <a:rPr lang="en-GB" dirty="0" smtClean="0">
                <a:solidFill>
                  <a:srgbClr val="0066FF"/>
                </a:solidFill>
              </a:rPr>
              <a:t>be </a:t>
            </a:r>
            <a:r>
              <a:rPr lang="en-GB" dirty="0">
                <a:solidFill>
                  <a:srgbClr val="0066FF"/>
                </a:solidFill>
              </a:rPr>
              <a:t>transferred between equipment unless same model and software versions are </a:t>
            </a:r>
            <a:r>
              <a:rPr lang="en-GB" dirty="0" smtClean="0">
                <a:solidFill>
                  <a:srgbClr val="0066FF"/>
                </a:solidFill>
              </a:rPr>
              <a:t>considered - still</a:t>
            </a:r>
            <a:r>
              <a:rPr lang="en-GB" dirty="0">
                <a:solidFill>
                  <a:srgbClr val="0066FF"/>
                </a:solidFill>
              </a:rPr>
              <a:t>, validation study should be </a:t>
            </a:r>
            <a:r>
              <a:rPr lang="en-GB" dirty="0" smtClean="0">
                <a:solidFill>
                  <a:srgbClr val="0066FF"/>
                </a:solidFill>
              </a:rPr>
              <a:t>performed.</a:t>
            </a:r>
            <a:endParaRPr lang="en-GB" dirty="0">
              <a:solidFill>
                <a:srgbClr val="0066FF"/>
              </a:solidFill>
            </a:endParaRPr>
          </a:p>
          <a:p>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41</a:t>
            </a:fld>
            <a:endParaRPr lang="en-GB" dirty="0"/>
          </a:p>
        </p:txBody>
      </p:sp>
    </p:spTree>
    <p:extLst>
      <p:ext uri="{BB962C8B-B14F-4D97-AF65-F5344CB8AC3E}">
        <p14:creationId xmlns:p14="http://schemas.microsoft.com/office/powerpoint/2010/main" val="17300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5 – Disseminate results and findings</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Staff meeting</a:t>
            </a:r>
          </a:p>
          <a:p>
            <a:pPr marL="457200" indent="-457200">
              <a:buFont typeface="Arial" panose="020B0604020202020204" pitchFamily="34" charset="0"/>
              <a:buChar char="•"/>
            </a:pPr>
            <a:r>
              <a:rPr lang="en-US" dirty="0" smtClean="0"/>
              <a:t>Quality meetings</a:t>
            </a:r>
          </a:p>
          <a:p>
            <a:pPr marL="457200" indent="-457200">
              <a:buFont typeface="Arial" panose="020B0604020202020204" pitchFamily="34" charset="0"/>
              <a:buChar char="•"/>
            </a:pPr>
            <a:r>
              <a:rPr lang="en-US" dirty="0" smtClean="0"/>
              <a:t>Risk/Adverse incident meetings</a:t>
            </a:r>
          </a:p>
          <a:p>
            <a:pPr marL="457200" indent="-457200">
              <a:buFont typeface="Arial" panose="020B0604020202020204" pitchFamily="34" charset="0"/>
              <a:buChar char="•"/>
            </a:pPr>
            <a:r>
              <a:rPr lang="en-US" dirty="0" smtClean="0"/>
              <a:t>Seminars and training sessions </a:t>
            </a:r>
          </a:p>
          <a:p>
            <a:pPr marL="457200" indent="-457200">
              <a:buFont typeface="Arial" panose="020B0604020202020204" pitchFamily="34" charset="0"/>
              <a:buChar char="•"/>
            </a:pPr>
            <a:r>
              <a:rPr lang="en-US" dirty="0">
                <a:solidFill>
                  <a:srgbClr val="FF0000"/>
                </a:solidFill>
              </a:rPr>
              <a:t>C</a:t>
            </a:r>
            <a:r>
              <a:rPr lang="en-US" dirty="0" smtClean="0">
                <a:solidFill>
                  <a:srgbClr val="FF0000"/>
                </a:solidFill>
              </a:rPr>
              <a:t>ollect feedback </a:t>
            </a:r>
            <a:r>
              <a:rPr lang="en-US" dirty="0" smtClean="0"/>
              <a:t>and use it to improve future optimization exercises – review periodically.</a:t>
            </a:r>
          </a:p>
          <a:p>
            <a:pPr lvl="1" indent="0">
              <a:buNone/>
            </a:pPr>
            <a:endParaRPr lang="en-US" dirty="0" smtClean="0"/>
          </a:p>
          <a:p>
            <a:pPr marL="1200150" lvl="1" indent="-457200">
              <a:buFont typeface="Arial"/>
              <a:buChar char="•"/>
            </a:pPr>
            <a:endParaRPr lang="en-US" dirty="0" smtClean="0"/>
          </a:p>
          <a:p>
            <a:pPr marL="514350" indent="-514350">
              <a:buAutoNum type="arabicPeriod" startAt="5"/>
            </a:pPr>
            <a:endParaRPr lang="en-US" dirty="0" smtClean="0"/>
          </a:p>
          <a:p>
            <a:pPr marL="514350" indent="-514350">
              <a:buAutoNum type="arabicPeriod" startAt="5"/>
            </a:pPr>
            <a:endParaRPr lang="en-US" dirty="0" smtClean="0"/>
          </a:p>
          <a:p>
            <a:pPr marL="514350" indent="-514350">
              <a:buAutoNum type="arabicPeriod" startAt="5"/>
            </a:pPr>
            <a:endParaRPr lang="en-US" dirty="0"/>
          </a:p>
          <a:p>
            <a:endParaRPr lang="en-US"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42</a:t>
            </a:fld>
            <a:endParaRPr lang="en-GB" dirty="0"/>
          </a:p>
        </p:txBody>
      </p:sp>
      <p:pic>
        <p:nvPicPr>
          <p:cNvPr id="8" name="Picture 7" descr="Screen Shot 2015-09-05 at 02.32.3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3932740"/>
            <a:ext cx="2514854" cy="2320156"/>
          </a:xfrm>
          <a:prstGeom prst="rect">
            <a:avLst/>
          </a:prstGeom>
        </p:spPr>
      </p:pic>
    </p:spTree>
    <p:extLst>
      <p:ext uri="{BB962C8B-B14F-4D97-AF65-F5344CB8AC3E}">
        <p14:creationId xmlns:p14="http://schemas.microsoft.com/office/powerpoint/2010/main" val="2235857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sz="4000" dirty="0" smtClean="0"/>
          </a:p>
          <a:p>
            <a:pPr algn="ctr"/>
            <a:r>
              <a:rPr lang="en-US" sz="3600" dirty="0" smtClean="0">
                <a:solidFill>
                  <a:srgbClr val="0066FF"/>
                </a:solidFill>
              </a:rPr>
              <a:t> Step 6</a:t>
            </a:r>
          </a:p>
          <a:p>
            <a:pPr algn="ctr"/>
            <a:endParaRPr lang="en-US" sz="3600" dirty="0">
              <a:solidFill>
                <a:srgbClr val="0066FF"/>
              </a:solidFill>
            </a:endParaRPr>
          </a:p>
          <a:p>
            <a:pPr algn="ctr"/>
            <a:r>
              <a:rPr lang="en-US" sz="3600" dirty="0" smtClean="0">
                <a:solidFill>
                  <a:srgbClr val="0066FF"/>
                </a:solidFill>
              </a:rPr>
              <a:t>Assess impact of </a:t>
            </a:r>
            <a:r>
              <a:rPr lang="en-US" sz="3600" dirty="0" err="1" smtClean="0">
                <a:solidFill>
                  <a:srgbClr val="0066FF"/>
                </a:solidFill>
              </a:rPr>
              <a:t>optimisation</a:t>
            </a:r>
            <a:r>
              <a:rPr lang="en-US" sz="3600" dirty="0" smtClean="0">
                <a:solidFill>
                  <a:srgbClr val="0066FF"/>
                </a:solidFill>
              </a:rPr>
              <a:t> </a:t>
            </a:r>
          </a:p>
          <a:p>
            <a:pPr algn="ctr"/>
            <a:r>
              <a:rPr lang="en-US" sz="3600" dirty="0" smtClean="0">
                <a:solidFill>
                  <a:srgbClr val="0066FF"/>
                </a:solidFill>
              </a:rPr>
              <a:t>(and repeat periodically)</a:t>
            </a:r>
            <a:endParaRPr lang="en-US" sz="3600" dirty="0">
              <a:solidFill>
                <a:srgbClr val="0066FF"/>
              </a:solidFill>
            </a:endParaRP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43</a:t>
            </a:fld>
            <a:endParaRPr lang="en-GB" dirty="0"/>
          </a:p>
        </p:txBody>
      </p:sp>
      <p:pic>
        <p:nvPicPr>
          <p:cNvPr id="40962" name="Picture 2" descr="http://rightresponse.org/images/time_for_revi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941168"/>
            <a:ext cx="1457945" cy="10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93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6 – Assess impact of </a:t>
            </a:r>
            <a:r>
              <a:rPr lang="en-US" dirty="0" err="1" smtClean="0"/>
              <a:t>optimisation</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Compare results before and after </a:t>
            </a:r>
          </a:p>
          <a:p>
            <a:pPr marL="457200" indent="-457200">
              <a:buFont typeface="Arial" panose="020B0604020202020204" pitchFamily="34" charset="0"/>
              <a:buChar char="•"/>
            </a:pPr>
            <a:r>
              <a:rPr lang="en-US" dirty="0" smtClean="0"/>
              <a:t>Analyze trends</a:t>
            </a:r>
          </a:p>
          <a:p>
            <a:pPr marL="1200150" lvl="1" indent="-457200"/>
            <a:r>
              <a:rPr lang="en-US" dirty="0" smtClean="0"/>
              <a:t>DRLs </a:t>
            </a:r>
          </a:p>
          <a:p>
            <a:pPr marL="1200150" lvl="1" indent="-457200"/>
            <a:r>
              <a:rPr lang="en-US" dirty="0" smtClean="0"/>
              <a:t>Staff personal </a:t>
            </a:r>
            <a:r>
              <a:rPr lang="en-US" dirty="0"/>
              <a:t>exposure </a:t>
            </a:r>
            <a:r>
              <a:rPr lang="en-US" dirty="0" smtClean="0"/>
              <a:t>records</a:t>
            </a:r>
          </a:p>
          <a:p>
            <a:pPr marL="1200150" lvl="1" indent="-457200"/>
            <a:r>
              <a:rPr lang="en-US" dirty="0" smtClean="0"/>
              <a:t>Repeated examinations</a:t>
            </a:r>
          </a:p>
          <a:p>
            <a:pPr marL="1200150" lvl="1" indent="-457200"/>
            <a:r>
              <a:rPr lang="en-US" dirty="0" smtClean="0"/>
              <a:t>Radiation incidents</a:t>
            </a:r>
          </a:p>
          <a:p>
            <a:pPr lvl="1" indent="0">
              <a:buNone/>
            </a:pPr>
            <a:endParaRPr lang="en-US" dirty="0" smtClean="0"/>
          </a:p>
          <a:p>
            <a:pPr lvl="1" indent="0">
              <a:buNone/>
            </a:pPr>
            <a:endParaRPr lang="en-US" dirty="0" smtClean="0"/>
          </a:p>
          <a:p>
            <a:pPr lvl="1" indent="0">
              <a:buNone/>
            </a:pPr>
            <a:endParaRPr lang="en-US" dirty="0" smtClean="0"/>
          </a:p>
          <a:p>
            <a:pPr lvl="1" indent="0">
              <a:buNone/>
            </a:pPr>
            <a:endParaRPr lang="en-US" dirty="0" smtClean="0"/>
          </a:p>
          <a:p>
            <a:pPr marL="1200150" lvl="1" indent="-457200">
              <a:buFont typeface="Arial"/>
              <a:buChar char="•"/>
            </a:pPr>
            <a:endParaRPr lang="en-US" dirty="0" smtClean="0"/>
          </a:p>
          <a:p>
            <a:pPr marL="514350" indent="-514350">
              <a:buAutoNum type="arabicPeriod" startAt="5"/>
            </a:pPr>
            <a:endParaRPr lang="en-US" dirty="0" smtClean="0"/>
          </a:p>
          <a:p>
            <a:pPr marL="514350" indent="-514350">
              <a:buAutoNum type="arabicPeriod" startAt="5"/>
            </a:pPr>
            <a:endParaRPr lang="en-US" dirty="0" smtClean="0"/>
          </a:p>
          <a:p>
            <a:pPr marL="514350" indent="-514350">
              <a:buAutoNum type="arabicPeriod" startAt="5"/>
            </a:pPr>
            <a:endParaRPr lang="en-US" dirty="0"/>
          </a:p>
          <a:p>
            <a:endParaRPr lang="en-US"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44</a:t>
            </a:fld>
            <a:endParaRPr lang="en-GB" dirty="0"/>
          </a:p>
        </p:txBody>
      </p:sp>
      <p:pic>
        <p:nvPicPr>
          <p:cNvPr id="45058" name="Picture 2" descr="http://cdn.xl.thumbs.canstockphoto.com/canstock61907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84" b="6984"/>
          <a:stretch/>
        </p:blipFill>
        <p:spPr bwMode="auto">
          <a:xfrm>
            <a:off x="5982064" y="1412775"/>
            <a:ext cx="3046493" cy="237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54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a:p>
          <a:p>
            <a:pPr algn="ctr"/>
            <a:r>
              <a:rPr lang="en-GB" sz="4000" dirty="0" smtClean="0">
                <a:solidFill>
                  <a:srgbClr val="0066FF"/>
                </a:solidFill>
              </a:rPr>
              <a:t>Example 1</a:t>
            </a:r>
          </a:p>
          <a:p>
            <a:pPr algn="ctr"/>
            <a:endParaRPr lang="en-GB" sz="4000" dirty="0" smtClean="0">
              <a:solidFill>
                <a:srgbClr val="0066FF"/>
              </a:solidFill>
            </a:endParaRPr>
          </a:p>
          <a:p>
            <a:pPr algn="ctr"/>
            <a:r>
              <a:rPr lang="en-GB" sz="4000" dirty="0" smtClean="0">
                <a:solidFill>
                  <a:srgbClr val="0066FF"/>
                </a:solidFill>
              </a:rPr>
              <a:t>Optimisation of staff dose </a:t>
            </a:r>
          </a:p>
          <a:p>
            <a:pPr algn="ctr"/>
            <a:r>
              <a:rPr lang="en-GB" sz="4000" dirty="0" smtClean="0">
                <a:solidFill>
                  <a:srgbClr val="0066FF"/>
                </a:solidFill>
              </a:rPr>
              <a:t>(interventional cardiology)</a:t>
            </a:r>
            <a:endParaRPr lang="en-GB" sz="4000" dirty="0">
              <a:solidFill>
                <a:srgbClr val="0066FF"/>
              </a:solidFill>
            </a:endParaRPr>
          </a:p>
        </p:txBody>
      </p:sp>
      <p:sp>
        <p:nvSpPr>
          <p:cNvPr id="4" name="Footer Placeholder 3"/>
          <p:cNvSpPr>
            <a:spLocks noGrp="1"/>
          </p:cNvSpPr>
          <p:nvPr>
            <p:ph type="ftr" sz="quarter" idx="11"/>
          </p:nvPr>
        </p:nvSpPr>
        <p:spPr/>
        <p:txBody>
          <a:bodyPr/>
          <a:lstStyle/>
          <a:p>
            <a:r>
              <a:rPr lang="pt-BR" smtClean="0"/>
              <a:t>Workshop Justificacao e Optimisacao das Exposicoes Medicas a Radiacoes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45</a:t>
            </a:fld>
            <a:endParaRPr lang="en-GB" dirty="0"/>
          </a:p>
        </p:txBody>
      </p:sp>
    </p:spTree>
    <p:extLst>
      <p:ext uri="{BB962C8B-B14F-4D97-AF65-F5344CB8AC3E}">
        <p14:creationId xmlns:p14="http://schemas.microsoft.com/office/powerpoint/2010/main" val="2179065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Optimisation of staff dose (</a:t>
            </a:r>
            <a:r>
              <a:rPr lang="en-GB" dirty="0" err="1" smtClean="0"/>
              <a:t>interv</a:t>
            </a:r>
            <a:r>
              <a:rPr lang="en-GB" dirty="0" smtClean="0"/>
              <a:t>. </a:t>
            </a:r>
            <a:r>
              <a:rPr lang="en-GB" dirty="0"/>
              <a:t>c</a:t>
            </a:r>
            <a:r>
              <a:rPr lang="en-GB" dirty="0" smtClean="0"/>
              <a:t>ardiology)</a:t>
            </a:r>
            <a:endParaRPr lang="en-GB" dirty="0"/>
          </a:p>
        </p:txBody>
      </p:sp>
      <p:sp>
        <p:nvSpPr>
          <p:cNvPr id="3" name="Content Placeholder 2"/>
          <p:cNvSpPr>
            <a:spLocks noGrp="1"/>
          </p:cNvSpPr>
          <p:nvPr>
            <p:ph idx="1"/>
          </p:nvPr>
        </p:nvSpPr>
        <p:spPr>
          <a:xfrm>
            <a:off x="457200" y="1052736"/>
            <a:ext cx="8435280" cy="5073427"/>
          </a:xfrm>
        </p:spPr>
        <p:txBody>
          <a:bodyPr>
            <a:normAutofit lnSpcReduction="10000"/>
          </a:bodyPr>
          <a:lstStyle/>
          <a:p>
            <a:pPr marL="457200" indent="-457200">
              <a:buFont typeface="Arial"/>
              <a:buChar char="•"/>
            </a:pPr>
            <a:r>
              <a:rPr lang="en-GB" dirty="0" smtClean="0"/>
              <a:t>High monthly personal dose record for a member of staff</a:t>
            </a:r>
          </a:p>
          <a:p>
            <a:pPr marL="457200" indent="-457200">
              <a:buFont typeface="Arial"/>
              <a:buChar char="•"/>
            </a:pPr>
            <a:r>
              <a:rPr lang="en-GB" dirty="0" smtClean="0"/>
              <a:t>an established </a:t>
            </a:r>
            <a:r>
              <a:rPr lang="en-GB" dirty="0"/>
              <a:t>dose investigation </a:t>
            </a:r>
            <a:r>
              <a:rPr lang="en-GB" dirty="0" smtClean="0"/>
              <a:t>level (DIL) </a:t>
            </a:r>
            <a:r>
              <a:rPr lang="en-GB" dirty="0"/>
              <a:t>(</a:t>
            </a:r>
            <a:r>
              <a:rPr lang="en-GB" dirty="0" smtClean="0"/>
              <a:t>extremity monthly dose) was exceeded.</a:t>
            </a:r>
          </a:p>
          <a:p>
            <a:endParaRPr lang="en-GB" dirty="0" smtClean="0"/>
          </a:p>
          <a:p>
            <a:r>
              <a:rPr lang="en-GB" dirty="0" smtClean="0"/>
              <a:t>This required investigation.</a:t>
            </a:r>
          </a:p>
          <a:p>
            <a:endParaRPr lang="en-GB" dirty="0" smtClean="0"/>
          </a:p>
          <a:p>
            <a:pPr marL="457200" indent="-457200">
              <a:buFont typeface="Arial" panose="020B0604020202020204" pitchFamily="34" charset="0"/>
              <a:buChar char="•"/>
            </a:pPr>
            <a:r>
              <a:rPr lang="en-GB" sz="2400" dirty="0" smtClean="0"/>
              <a:t>What is the role of the member of staff? Brief profile. </a:t>
            </a:r>
          </a:p>
          <a:p>
            <a:pPr marL="1085850" lvl="1" indent="-342900"/>
            <a:r>
              <a:rPr lang="en-GB" sz="2200" dirty="0" smtClean="0">
                <a:solidFill>
                  <a:srgbClr val="3366FF"/>
                </a:solidFill>
              </a:rPr>
              <a:t>Consultant interventional cardiologist. </a:t>
            </a:r>
          </a:p>
          <a:p>
            <a:pPr marL="1085850" lvl="1" indent="-342900"/>
            <a:r>
              <a:rPr lang="en-GB" sz="2200" dirty="0" smtClean="0">
                <a:solidFill>
                  <a:srgbClr val="3366FF"/>
                </a:solidFill>
              </a:rPr>
              <a:t>Experienced in complex procedures.</a:t>
            </a:r>
          </a:p>
          <a:p>
            <a:pPr marL="1085850" lvl="1" indent="-342900"/>
            <a:r>
              <a:rPr lang="en-GB" sz="2200" dirty="0" smtClean="0">
                <a:solidFill>
                  <a:srgbClr val="0066FF"/>
                </a:solidFill>
              </a:rPr>
              <a:t>Joined the hospital/team four 4 months ago.</a:t>
            </a:r>
          </a:p>
          <a:p>
            <a:endParaRPr lang="en-GB" sz="2400" dirty="0" smtClean="0"/>
          </a:p>
          <a:p>
            <a:pPr marL="457200" indent="-457200">
              <a:buFont typeface="Arial" panose="020B0604020202020204" pitchFamily="34" charset="0"/>
              <a:buChar char="•"/>
            </a:pPr>
            <a:r>
              <a:rPr lang="en-GB" sz="2400" dirty="0"/>
              <a:t>How does his </a:t>
            </a:r>
            <a:r>
              <a:rPr lang="en-GB" sz="2400" dirty="0" smtClean="0"/>
              <a:t>personal dose </a:t>
            </a:r>
            <a:r>
              <a:rPr lang="en-GB" sz="2400" dirty="0"/>
              <a:t>compare with his </a:t>
            </a:r>
            <a:r>
              <a:rPr lang="en-GB" sz="2400" dirty="0" smtClean="0"/>
              <a:t>colleagues? 	</a:t>
            </a:r>
            <a:endParaRPr lang="en-GB" dirty="0">
              <a:solidFill>
                <a:srgbClr val="FF0000"/>
              </a:solidFill>
            </a:endParaRP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smtClean="0"/>
          </a:p>
        </p:txBody>
      </p:sp>
      <p:sp>
        <p:nvSpPr>
          <p:cNvPr id="4" name="Footer Placeholder 3"/>
          <p:cNvSpPr>
            <a:spLocks noGrp="1"/>
          </p:cNvSpPr>
          <p:nvPr>
            <p:ph type="ftr" sz="quarter" idx="11"/>
          </p:nvPr>
        </p:nvSpPr>
        <p:spPr/>
        <p:txBody>
          <a:bodyPr/>
          <a:lstStyle/>
          <a:p>
            <a:r>
              <a:rPr lang="pt-BR" smtClean="0"/>
              <a:t>Workshop Justificacao e Optimisacao das Exposicoes Medicas a Radiacoes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46</a:t>
            </a:fld>
            <a:endParaRPr lang="en-GB" dirty="0"/>
          </a:p>
        </p:txBody>
      </p:sp>
    </p:spTree>
    <p:extLst>
      <p:ext uri="{BB962C8B-B14F-4D97-AF65-F5344CB8AC3E}">
        <p14:creationId xmlns:p14="http://schemas.microsoft.com/office/powerpoint/2010/main" val="350496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Optimisation of staff dose (</a:t>
            </a:r>
            <a:r>
              <a:rPr lang="en-GB" dirty="0" err="1"/>
              <a:t>interv</a:t>
            </a:r>
            <a:r>
              <a:rPr lang="en-GB" dirty="0"/>
              <a:t>. cardiology)</a:t>
            </a:r>
          </a:p>
        </p:txBody>
      </p:sp>
      <p:sp>
        <p:nvSpPr>
          <p:cNvPr id="3" name="Content Placeholder 2"/>
          <p:cNvSpPr>
            <a:spLocks noGrp="1"/>
          </p:cNvSpPr>
          <p:nvPr>
            <p:ph idx="1"/>
          </p:nvPr>
        </p:nvSpPr>
        <p:spPr/>
        <p:txBody>
          <a:bodyPr>
            <a:normAutofit/>
          </a:bodyPr>
          <a:lstStyle/>
          <a:p>
            <a:r>
              <a:rPr lang="en-GB" sz="2400" dirty="0"/>
              <a:t>How does his personal dose compare with his colleagues? </a:t>
            </a:r>
            <a:endParaRPr lang="en-GB" sz="2000" dirty="0">
              <a:solidFill>
                <a:srgbClr val="FF0000"/>
              </a:solidFill>
            </a:endParaRPr>
          </a:p>
          <a:p>
            <a:pPr marL="342900" indent="-342900">
              <a:buFont typeface="Arial" panose="020B0604020202020204" pitchFamily="34" charset="0"/>
              <a:buChar char="•"/>
            </a:pPr>
            <a:r>
              <a:rPr lang="en-GB" sz="2200" dirty="0" smtClean="0">
                <a:solidFill>
                  <a:srgbClr val="3366FF"/>
                </a:solidFill>
                <a:cs typeface="Arial" panose="020B0604020202020204" pitchFamily="34" charset="0"/>
              </a:rPr>
              <a:t>Finger dose is 4x higher (on average) compared with colleagues</a:t>
            </a:r>
          </a:p>
          <a:p>
            <a:pPr marL="342900" indent="-342900">
              <a:buFont typeface="Arial" panose="020B0604020202020204" pitchFamily="34" charset="0"/>
              <a:buChar char="•"/>
            </a:pPr>
            <a:r>
              <a:rPr lang="en-GB" sz="2200" dirty="0" smtClean="0">
                <a:solidFill>
                  <a:srgbClr val="3366FF"/>
                </a:solidFill>
                <a:cs typeface="Arial" panose="020B0604020202020204" pitchFamily="34" charset="0"/>
              </a:rPr>
              <a:t>Extremities dose investigation level exceeded in March 2014</a:t>
            </a:r>
          </a:p>
          <a:p>
            <a:pPr marL="342900" indent="-342900">
              <a:buFont typeface="Arial" panose="020B0604020202020204" pitchFamily="34" charset="0"/>
              <a:buChar char="•"/>
            </a:pPr>
            <a:r>
              <a:rPr lang="en-GB" sz="2200" dirty="0" smtClean="0">
                <a:solidFill>
                  <a:srgbClr val="3366FF"/>
                </a:solidFill>
                <a:cs typeface="Arial" panose="020B0604020202020204" pitchFamily="34" charset="0"/>
              </a:rPr>
              <a:t>Chest dose (under </a:t>
            </a:r>
            <a:r>
              <a:rPr lang="en-GB" sz="2200" dirty="0">
                <a:solidFill>
                  <a:srgbClr val="3366FF"/>
                </a:solidFill>
                <a:cs typeface="Arial" panose="020B0604020202020204" pitchFamily="34" charset="0"/>
              </a:rPr>
              <a:t>l</a:t>
            </a:r>
            <a:r>
              <a:rPr lang="en-GB" sz="2200" dirty="0" smtClean="0">
                <a:solidFill>
                  <a:srgbClr val="3366FF"/>
                </a:solidFill>
                <a:cs typeface="Arial" panose="020B0604020202020204" pitchFamily="34" charset="0"/>
              </a:rPr>
              <a:t>ead apron) - ok</a:t>
            </a:r>
          </a:p>
          <a:p>
            <a:pPr marL="342900" indent="-342900">
              <a:buFont typeface="Arial" panose="020B0604020202020204" pitchFamily="34" charset="0"/>
              <a:buChar char="•"/>
            </a:pPr>
            <a:r>
              <a:rPr lang="en-GB" sz="2200" dirty="0" smtClean="0">
                <a:solidFill>
                  <a:srgbClr val="3366FF"/>
                </a:solidFill>
                <a:cs typeface="Arial" panose="020B0604020202020204" pitchFamily="34" charset="0"/>
              </a:rPr>
              <a:t>Collar dose higher than colleagues (for whom the dose was frequently below the minimum detectable quantity)</a:t>
            </a:r>
          </a:p>
        </p:txBody>
      </p:sp>
      <p:sp>
        <p:nvSpPr>
          <p:cNvPr id="4" name="Footer Placeholder 3"/>
          <p:cNvSpPr>
            <a:spLocks noGrp="1"/>
          </p:cNvSpPr>
          <p:nvPr>
            <p:ph type="ftr" sz="quarter" idx="11"/>
          </p:nvPr>
        </p:nvSpPr>
        <p:spPr/>
        <p:txBody>
          <a:bodyPr/>
          <a:lstStyle/>
          <a:p>
            <a:r>
              <a:rPr lang="pt-BR" smtClean="0"/>
              <a:t>Workshop Justificacao e Optimisacao das Exposicoes Medicas a Radiacoes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47</a:t>
            </a:fld>
            <a:endParaRPr lang="en-GB" dirty="0"/>
          </a:p>
        </p:txBody>
      </p:sp>
      <p:sp>
        <p:nvSpPr>
          <p:cNvPr id="17" name="Rectangle 16"/>
          <p:cNvSpPr/>
          <p:nvPr/>
        </p:nvSpPr>
        <p:spPr>
          <a:xfrm>
            <a:off x="3158852" y="4142184"/>
            <a:ext cx="144016"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3212" y="6023570"/>
            <a:ext cx="43719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 name="Chart 19"/>
          <p:cNvGraphicFramePr>
            <a:graphicFrameLocks/>
          </p:cNvGraphicFramePr>
          <p:nvPr>
            <p:extLst>
              <p:ext uri="{D42A27DB-BD31-4B8C-83A1-F6EECF244321}">
                <p14:modId xmlns:p14="http://schemas.microsoft.com/office/powerpoint/2010/main" val="2145750083"/>
              </p:ext>
            </p:extLst>
          </p:nvPr>
        </p:nvGraphicFramePr>
        <p:xfrm>
          <a:off x="187052" y="3350096"/>
          <a:ext cx="351472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1006376612"/>
              </p:ext>
            </p:extLst>
          </p:nvPr>
        </p:nvGraphicFramePr>
        <p:xfrm>
          <a:off x="3158852" y="3350096"/>
          <a:ext cx="351472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p:cNvGraphicFramePr>
          <p:nvPr>
            <p:extLst>
              <p:ext uri="{D42A27DB-BD31-4B8C-83A1-F6EECF244321}">
                <p14:modId xmlns:p14="http://schemas.microsoft.com/office/powerpoint/2010/main" val="2535155719"/>
              </p:ext>
            </p:extLst>
          </p:nvPr>
        </p:nvGraphicFramePr>
        <p:xfrm>
          <a:off x="6183188" y="3350096"/>
          <a:ext cx="2781300" cy="2743200"/>
        </p:xfrm>
        <a:graphic>
          <a:graphicData uri="http://schemas.openxmlformats.org/drawingml/2006/chart">
            <c:chart xmlns:c="http://schemas.openxmlformats.org/drawingml/2006/chart" xmlns:r="http://schemas.openxmlformats.org/officeDocument/2006/relationships" r:id="rId5"/>
          </a:graphicData>
        </a:graphic>
      </p:graphicFrame>
      <p:cxnSp>
        <p:nvCxnSpPr>
          <p:cNvPr id="22" name="Straight Connector 21"/>
          <p:cNvCxnSpPr/>
          <p:nvPr/>
        </p:nvCxnSpPr>
        <p:spPr>
          <a:xfrm>
            <a:off x="710580" y="4180135"/>
            <a:ext cx="2016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34916" y="5294312"/>
            <a:ext cx="2016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615236" y="4142184"/>
            <a:ext cx="230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0212" y="3933056"/>
            <a:ext cx="1370183" cy="461665"/>
          </a:xfrm>
          <a:prstGeom prst="rect">
            <a:avLst/>
          </a:prstGeom>
          <a:noFill/>
        </p:spPr>
        <p:txBody>
          <a:bodyPr wrap="none" rtlCol="0">
            <a:spAutoFit/>
          </a:bodyPr>
          <a:lstStyle/>
          <a:p>
            <a:r>
              <a:rPr lang="en-GB" sz="1200" dirty="0" smtClean="0">
                <a:solidFill>
                  <a:srgbClr val="FF0000"/>
                </a:solidFill>
              </a:rPr>
              <a:t>Inv. Level  </a:t>
            </a:r>
          </a:p>
          <a:p>
            <a:r>
              <a:rPr lang="en-GB" sz="1200" dirty="0" smtClean="0">
                <a:solidFill>
                  <a:srgbClr val="FF0000"/>
                </a:solidFill>
              </a:rPr>
              <a:t>(1 month monitor.)</a:t>
            </a:r>
            <a:endParaRPr lang="en-GB" sz="1200" dirty="0">
              <a:solidFill>
                <a:srgbClr val="FF0000"/>
              </a:solidFill>
            </a:endParaRPr>
          </a:p>
        </p:txBody>
      </p:sp>
      <p:sp>
        <p:nvSpPr>
          <p:cNvPr id="28" name="TextBox 27"/>
          <p:cNvSpPr txBox="1"/>
          <p:nvPr/>
        </p:nvSpPr>
        <p:spPr>
          <a:xfrm>
            <a:off x="3734916" y="5021340"/>
            <a:ext cx="721864" cy="276999"/>
          </a:xfrm>
          <a:prstGeom prst="rect">
            <a:avLst/>
          </a:prstGeom>
          <a:noFill/>
        </p:spPr>
        <p:txBody>
          <a:bodyPr wrap="none" rtlCol="0">
            <a:spAutoFit/>
          </a:bodyPr>
          <a:lstStyle/>
          <a:p>
            <a:r>
              <a:rPr lang="en-GB" sz="1200" dirty="0" smtClean="0">
                <a:solidFill>
                  <a:srgbClr val="FF0000"/>
                </a:solidFill>
              </a:rPr>
              <a:t>Inv. level</a:t>
            </a:r>
            <a:endParaRPr lang="en-GB" sz="1200" dirty="0">
              <a:solidFill>
                <a:srgbClr val="FF0000"/>
              </a:solidFill>
            </a:endParaRPr>
          </a:p>
        </p:txBody>
      </p:sp>
      <p:sp>
        <p:nvSpPr>
          <p:cNvPr id="29" name="TextBox 28"/>
          <p:cNvSpPr txBox="1"/>
          <p:nvPr/>
        </p:nvSpPr>
        <p:spPr>
          <a:xfrm>
            <a:off x="6745187" y="3906112"/>
            <a:ext cx="721864" cy="276999"/>
          </a:xfrm>
          <a:prstGeom prst="rect">
            <a:avLst/>
          </a:prstGeom>
          <a:noFill/>
        </p:spPr>
        <p:txBody>
          <a:bodyPr wrap="none" rtlCol="0">
            <a:spAutoFit/>
          </a:bodyPr>
          <a:lstStyle/>
          <a:p>
            <a:r>
              <a:rPr lang="en-GB" sz="1200" dirty="0" smtClean="0">
                <a:solidFill>
                  <a:srgbClr val="FF0000"/>
                </a:solidFill>
              </a:rPr>
              <a:t>Inv. level</a:t>
            </a:r>
            <a:endParaRPr lang="en-GB" sz="1200" dirty="0">
              <a:solidFill>
                <a:srgbClr val="FF0000"/>
              </a:solidFill>
            </a:endParaRPr>
          </a:p>
        </p:txBody>
      </p:sp>
    </p:spTree>
    <p:extLst>
      <p:ext uri="{BB962C8B-B14F-4D97-AF65-F5344CB8AC3E}">
        <p14:creationId xmlns:p14="http://schemas.microsoft.com/office/powerpoint/2010/main" val="1148769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Optimisation of staff dose (</a:t>
            </a:r>
            <a:r>
              <a:rPr lang="en-GB" dirty="0" err="1"/>
              <a:t>interv</a:t>
            </a:r>
            <a:r>
              <a:rPr lang="en-GB" dirty="0"/>
              <a:t>. cardiology)</a:t>
            </a:r>
          </a:p>
        </p:txBody>
      </p:sp>
      <p:sp>
        <p:nvSpPr>
          <p:cNvPr id="3" name="Content Placeholder 2"/>
          <p:cNvSpPr>
            <a:spLocks noGrp="1"/>
          </p:cNvSpPr>
          <p:nvPr>
            <p:ph idx="1"/>
          </p:nvPr>
        </p:nvSpPr>
        <p:spPr>
          <a:xfrm>
            <a:off x="457200" y="1052736"/>
            <a:ext cx="8435280" cy="5073427"/>
          </a:xfrm>
        </p:spPr>
        <p:txBody>
          <a:bodyPr>
            <a:normAutofit/>
          </a:bodyPr>
          <a:lstStyle/>
          <a:p>
            <a:r>
              <a:rPr lang="en-GB" dirty="0" smtClean="0"/>
              <a:t>Investigation – continuation.</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Workload higher than his colleagues? </a:t>
            </a:r>
            <a:r>
              <a:rPr lang="en-GB" dirty="0" smtClean="0">
                <a:solidFill>
                  <a:srgbClr val="3366FF"/>
                </a:solidFill>
              </a:rPr>
              <a:t>No. Comparable.</a:t>
            </a:r>
          </a:p>
          <a:p>
            <a:pPr marL="457200" indent="-457200">
              <a:buFont typeface="Arial" panose="020B0604020202020204" pitchFamily="34" charset="0"/>
              <a:buChar char="•"/>
            </a:pPr>
            <a:r>
              <a:rPr lang="en-GB" dirty="0" smtClean="0"/>
              <a:t>Different patient cohort </a:t>
            </a:r>
            <a:r>
              <a:rPr lang="en-GB" dirty="0"/>
              <a:t>(e.g. </a:t>
            </a:r>
            <a:r>
              <a:rPr lang="en-GB" dirty="0" smtClean="0"/>
              <a:t>obese patients)? </a:t>
            </a:r>
            <a:r>
              <a:rPr lang="en-GB" dirty="0" smtClean="0">
                <a:solidFill>
                  <a:srgbClr val="3366FF"/>
                </a:solidFill>
              </a:rPr>
              <a:t>No. </a:t>
            </a:r>
            <a:endParaRPr lang="en-GB" dirty="0">
              <a:solidFill>
                <a:srgbClr val="3366FF"/>
              </a:solidFill>
            </a:endParaRPr>
          </a:p>
          <a:p>
            <a:pPr marL="457200" indent="-457200">
              <a:buFont typeface="Arial" panose="020B0604020202020204" pitchFamily="34" charset="0"/>
              <a:buChar char="•"/>
            </a:pPr>
            <a:r>
              <a:rPr lang="en-GB" dirty="0"/>
              <a:t>Incidence of complex cases? </a:t>
            </a:r>
            <a:r>
              <a:rPr lang="en-GB" dirty="0">
                <a:solidFill>
                  <a:srgbClr val="3366FF"/>
                </a:solidFill>
              </a:rPr>
              <a:t>No</a:t>
            </a:r>
            <a:r>
              <a:rPr lang="en-GB" dirty="0" smtClean="0">
                <a:solidFill>
                  <a:srgbClr val="3366FF"/>
                </a:solidFill>
              </a:rPr>
              <a:t>.</a:t>
            </a:r>
            <a:endParaRPr lang="en-GB" dirty="0" smtClean="0"/>
          </a:p>
          <a:p>
            <a:pPr marL="457200" indent="-457200">
              <a:buFont typeface="Arial" panose="020B0604020202020204" pitchFamily="34" charset="0"/>
              <a:buChar char="•"/>
            </a:pPr>
            <a:r>
              <a:rPr lang="en-GB" dirty="0" smtClean="0"/>
              <a:t>Is adequate personal </a:t>
            </a:r>
            <a:r>
              <a:rPr lang="en-GB" dirty="0"/>
              <a:t>protective equipment </a:t>
            </a:r>
            <a:r>
              <a:rPr lang="en-GB" dirty="0" smtClean="0"/>
              <a:t>available for use? </a:t>
            </a:r>
            <a:r>
              <a:rPr lang="en-GB" dirty="0">
                <a:solidFill>
                  <a:srgbClr val="3366FF"/>
                </a:solidFill>
              </a:rPr>
              <a:t>Yes.</a:t>
            </a:r>
          </a:p>
          <a:p>
            <a:pPr marL="457200" indent="-457200">
              <a:buFont typeface="Arial" panose="020B0604020202020204" pitchFamily="34" charset="0"/>
              <a:buChar char="•"/>
            </a:pPr>
            <a:r>
              <a:rPr lang="en-GB" dirty="0" smtClean="0"/>
              <a:t>Does he comply </a:t>
            </a:r>
            <a:r>
              <a:rPr lang="en-GB" dirty="0"/>
              <a:t>with </a:t>
            </a:r>
            <a:r>
              <a:rPr lang="en-GB" dirty="0" smtClean="0"/>
              <a:t>radiation </a:t>
            </a:r>
            <a:r>
              <a:rPr lang="en-GB" dirty="0"/>
              <a:t>safety practices? </a:t>
            </a:r>
            <a:r>
              <a:rPr lang="en-GB" dirty="0" smtClean="0"/>
              <a:t>             </a:t>
            </a:r>
            <a:r>
              <a:rPr lang="en-GB" dirty="0" smtClean="0">
                <a:solidFill>
                  <a:srgbClr val="FF0000"/>
                </a:solidFill>
              </a:rPr>
              <a:t>No evidence &gt;&gt; investigate.</a:t>
            </a:r>
          </a:p>
          <a:p>
            <a:pPr marL="457200" indent="-457200">
              <a:buFont typeface="Arial" panose="020B0604020202020204" pitchFamily="34" charset="0"/>
              <a:buChar char="•"/>
            </a:pPr>
            <a:endParaRPr lang="en-GB" sz="2400" dirty="0">
              <a:solidFill>
                <a:srgbClr val="FF0000"/>
              </a:solidFill>
            </a:endParaRP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smtClean="0"/>
          </a:p>
        </p:txBody>
      </p:sp>
      <p:sp>
        <p:nvSpPr>
          <p:cNvPr id="4" name="Footer Placeholder 3"/>
          <p:cNvSpPr>
            <a:spLocks noGrp="1"/>
          </p:cNvSpPr>
          <p:nvPr>
            <p:ph type="ftr" sz="quarter" idx="11"/>
          </p:nvPr>
        </p:nvSpPr>
        <p:spPr/>
        <p:txBody>
          <a:bodyPr/>
          <a:lstStyle/>
          <a:p>
            <a:r>
              <a:rPr lang="pt-BR" smtClean="0"/>
              <a:t>Workshop Justificacao e Optimisacao das Exposicoes Medicas a Radiacoes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48</a:t>
            </a:fld>
            <a:endParaRPr lang="en-GB" dirty="0"/>
          </a:p>
        </p:txBody>
      </p:sp>
    </p:spTree>
    <p:extLst>
      <p:ext uri="{BB962C8B-B14F-4D97-AF65-F5344CB8AC3E}">
        <p14:creationId xmlns:p14="http://schemas.microsoft.com/office/powerpoint/2010/main" val="343010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Interventional cardiology </a:t>
            </a:r>
            <a:r>
              <a:rPr lang="en-GB" dirty="0"/>
              <a:t>l</a:t>
            </a:r>
            <a:r>
              <a:rPr lang="en-GB" dirty="0" smtClean="0"/>
              <a:t>ab</a:t>
            </a:r>
            <a:endParaRPr lang="en-GB" dirty="0"/>
          </a:p>
        </p:txBody>
      </p:sp>
      <p:sp>
        <p:nvSpPr>
          <p:cNvPr id="4" name="Footer Placeholder 3"/>
          <p:cNvSpPr>
            <a:spLocks noGrp="1"/>
          </p:cNvSpPr>
          <p:nvPr>
            <p:ph type="ftr" sz="quarter" idx="11"/>
          </p:nvPr>
        </p:nvSpPr>
        <p:spPr/>
        <p:txBody>
          <a:bodyPr/>
          <a:lstStyle/>
          <a:p>
            <a:r>
              <a:rPr lang="pt-BR" dirty="0" smtClean="0"/>
              <a:t>Workshop Justificacao e Optimisacao das Exposicoes Medicas a Radiacoes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49</a:t>
            </a:fld>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5506" y="1052736"/>
            <a:ext cx="6764866" cy="5073650"/>
          </a:xfrm>
        </p:spPr>
      </p:pic>
      <p:cxnSp>
        <p:nvCxnSpPr>
          <p:cNvPr id="6" name="Straight Arrow Connector 5"/>
          <p:cNvCxnSpPr/>
          <p:nvPr/>
        </p:nvCxnSpPr>
        <p:spPr>
          <a:xfrm>
            <a:off x="3290764" y="1492176"/>
            <a:ext cx="648072" cy="792088"/>
          </a:xfrm>
          <a:prstGeom prst="straightConnector1">
            <a:avLst/>
          </a:prstGeom>
          <a:ln w="38100">
            <a:solidFill>
              <a:schemeClr val="accent2">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flipH="1">
            <a:off x="7380312" y="3739371"/>
            <a:ext cx="957918" cy="535414"/>
          </a:xfrm>
          <a:prstGeom prst="straightConnector1">
            <a:avLst/>
          </a:prstGeom>
          <a:ln w="3810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V="1">
            <a:off x="582915" y="4852054"/>
            <a:ext cx="1071777" cy="73254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694160" y="1844824"/>
            <a:ext cx="849288" cy="864096"/>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6444207" y="5584596"/>
            <a:ext cx="1298753" cy="369332"/>
          </a:xfrm>
          <a:prstGeom prst="rect">
            <a:avLst/>
          </a:prstGeom>
          <a:noFill/>
        </p:spPr>
        <p:txBody>
          <a:bodyPr wrap="none" rtlCol="0">
            <a:spAutoFit/>
          </a:bodyPr>
          <a:lstStyle/>
          <a:p>
            <a:r>
              <a:rPr lang="en-GB" dirty="0" smtClean="0">
                <a:solidFill>
                  <a:srgbClr val="C00000"/>
                </a:solidFill>
              </a:rPr>
              <a:t>Small shield</a:t>
            </a:r>
            <a:endParaRPr lang="en-GB" dirty="0">
              <a:solidFill>
                <a:srgbClr val="C00000"/>
              </a:solidFill>
            </a:endParaRPr>
          </a:p>
        </p:txBody>
      </p:sp>
      <p:cxnSp>
        <p:nvCxnSpPr>
          <p:cNvPr id="20" name="Straight Arrow Connector 19"/>
          <p:cNvCxnSpPr/>
          <p:nvPr/>
        </p:nvCxnSpPr>
        <p:spPr>
          <a:xfrm flipH="1" flipV="1">
            <a:off x="4932040" y="5202076"/>
            <a:ext cx="1512168" cy="562538"/>
          </a:xfrm>
          <a:prstGeom prst="straightConnector1">
            <a:avLst/>
          </a:prstGeom>
          <a:ln w="38100">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8059601" y="3374553"/>
            <a:ext cx="967509" cy="369332"/>
          </a:xfrm>
          <a:prstGeom prst="rect">
            <a:avLst/>
          </a:prstGeom>
          <a:noFill/>
        </p:spPr>
        <p:txBody>
          <a:bodyPr wrap="none" rtlCol="0">
            <a:spAutoFit/>
          </a:bodyPr>
          <a:lstStyle/>
          <a:p>
            <a:r>
              <a:rPr lang="en-GB" dirty="0" smtClean="0">
                <a:solidFill>
                  <a:srgbClr val="C00000"/>
                </a:solidFill>
              </a:rPr>
              <a:t>Controls</a:t>
            </a:r>
          </a:p>
        </p:txBody>
      </p:sp>
      <p:sp>
        <p:nvSpPr>
          <p:cNvPr id="28" name="TextBox 27"/>
          <p:cNvSpPr txBox="1"/>
          <p:nvPr/>
        </p:nvSpPr>
        <p:spPr>
          <a:xfrm>
            <a:off x="2323255" y="1126063"/>
            <a:ext cx="2525050" cy="369332"/>
          </a:xfrm>
          <a:prstGeom prst="rect">
            <a:avLst/>
          </a:prstGeom>
          <a:noFill/>
        </p:spPr>
        <p:txBody>
          <a:bodyPr wrap="none" rtlCol="0">
            <a:spAutoFit/>
          </a:bodyPr>
          <a:lstStyle/>
          <a:p>
            <a:r>
              <a:rPr lang="en-GB" dirty="0" smtClean="0">
                <a:solidFill>
                  <a:srgbClr val="C00000"/>
                </a:solidFill>
              </a:rPr>
              <a:t>Ceiling Suspended </a:t>
            </a:r>
            <a:r>
              <a:rPr lang="en-GB" dirty="0">
                <a:solidFill>
                  <a:srgbClr val="C00000"/>
                </a:solidFill>
              </a:rPr>
              <a:t>S</a:t>
            </a:r>
            <a:r>
              <a:rPr lang="en-GB" dirty="0" smtClean="0">
                <a:solidFill>
                  <a:srgbClr val="C00000"/>
                </a:solidFill>
              </a:rPr>
              <a:t>hield</a:t>
            </a:r>
          </a:p>
        </p:txBody>
      </p:sp>
      <p:sp>
        <p:nvSpPr>
          <p:cNvPr id="29" name="TextBox 28"/>
          <p:cNvSpPr txBox="1"/>
          <p:nvPr/>
        </p:nvSpPr>
        <p:spPr>
          <a:xfrm>
            <a:off x="284843" y="5579948"/>
            <a:ext cx="1150251" cy="369332"/>
          </a:xfrm>
          <a:prstGeom prst="rect">
            <a:avLst/>
          </a:prstGeom>
          <a:noFill/>
        </p:spPr>
        <p:txBody>
          <a:bodyPr wrap="none" rtlCol="0">
            <a:spAutoFit/>
          </a:bodyPr>
          <a:lstStyle/>
          <a:p>
            <a:r>
              <a:rPr lang="en-GB" dirty="0" smtClean="0">
                <a:solidFill>
                  <a:srgbClr val="C00000"/>
                </a:solidFill>
              </a:rPr>
              <a:t>X-ray tube</a:t>
            </a:r>
          </a:p>
        </p:txBody>
      </p:sp>
      <p:sp>
        <p:nvSpPr>
          <p:cNvPr id="31" name="TextBox 30"/>
          <p:cNvSpPr txBox="1"/>
          <p:nvPr/>
        </p:nvSpPr>
        <p:spPr>
          <a:xfrm>
            <a:off x="274975" y="1169010"/>
            <a:ext cx="1455911" cy="646331"/>
          </a:xfrm>
          <a:prstGeom prst="rect">
            <a:avLst/>
          </a:prstGeom>
          <a:noFill/>
        </p:spPr>
        <p:txBody>
          <a:bodyPr wrap="none" rtlCol="0">
            <a:spAutoFit/>
          </a:bodyPr>
          <a:lstStyle/>
          <a:p>
            <a:r>
              <a:rPr lang="en-GB" dirty="0" smtClean="0">
                <a:solidFill>
                  <a:srgbClr val="C00000"/>
                </a:solidFill>
              </a:rPr>
              <a:t>Digital image </a:t>
            </a:r>
          </a:p>
          <a:p>
            <a:r>
              <a:rPr lang="en-GB" dirty="0" smtClean="0">
                <a:solidFill>
                  <a:srgbClr val="C00000"/>
                </a:solidFill>
              </a:rPr>
              <a:t>receptor</a:t>
            </a:r>
          </a:p>
        </p:txBody>
      </p:sp>
      <p:sp>
        <p:nvSpPr>
          <p:cNvPr id="1029" name="Oval 1028"/>
          <p:cNvSpPr/>
          <p:nvPr/>
        </p:nvSpPr>
        <p:spPr>
          <a:xfrm>
            <a:off x="1078369" y="3284984"/>
            <a:ext cx="469295" cy="4805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p:cNvSpPr/>
          <p:nvPr/>
        </p:nvSpPr>
        <p:spPr>
          <a:xfrm rot="471501">
            <a:off x="2845335" y="3753963"/>
            <a:ext cx="1602640" cy="132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p:cNvSpPr/>
          <p:nvPr/>
        </p:nvSpPr>
        <p:spPr>
          <a:xfrm rot="471501">
            <a:off x="2845335" y="3619706"/>
            <a:ext cx="1602640" cy="132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28" name="Group 1027"/>
          <p:cNvGrpSpPr/>
          <p:nvPr/>
        </p:nvGrpSpPr>
        <p:grpSpPr>
          <a:xfrm>
            <a:off x="2915816" y="2882824"/>
            <a:ext cx="864096" cy="3151708"/>
            <a:chOff x="2915816" y="2882824"/>
            <a:chExt cx="864096" cy="3151708"/>
          </a:xfrm>
        </p:grpSpPr>
        <p:sp>
          <p:nvSpPr>
            <p:cNvPr id="1025" name="Oval 1024"/>
            <p:cNvSpPr/>
            <p:nvPr/>
          </p:nvSpPr>
          <p:spPr>
            <a:xfrm>
              <a:off x="3117020" y="2882824"/>
              <a:ext cx="482960" cy="490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ounded Rectangle 35"/>
            <p:cNvSpPr/>
            <p:nvPr/>
          </p:nvSpPr>
          <p:spPr>
            <a:xfrm>
              <a:off x="3044440" y="4529723"/>
              <a:ext cx="203296" cy="15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p:cNvSpPr/>
            <p:nvPr/>
          </p:nvSpPr>
          <p:spPr>
            <a:xfrm>
              <a:off x="3469992" y="4529723"/>
              <a:ext cx="203296" cy="15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Rounded Rectangle 1026"/>
            <p:cNvSpPr/>
            <p:nvPr/>
          </p:nvSpPr>
          <p:spPr>
            <a:xfrm>
              <a:off x="2915816" y="3374552"/>
              <a:ext cx="864096" cy="1350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4" name="Rounded Rectangle 43"/>
          <p:cNvSpPr/>
          <p:nvPr/>
        </p:nvSpPr>
        <p:spPr>
          <a:xfrm flipV="1">
            <a:off x="1763688" y="3501008"/>
            <a:ext cx="1023133" cy="152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Rounded Rectangle 1029"/>
          <p:cNvSpPr/>
          <p:nvPr/>
        </p:nvSpPr>
        <p:spPr>
          <a:xfrm>
            <a:off x="1554784" y="3374552"/>
            <a:ext cx="1361032" cy="395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44"/>
          <p:cNvCxnSpPr/>
          <p:nvPr/>
        </p:nvCxnSpPr>
        <p:spPr>
          <a:xfrm flipH="1" flipV="1">
            <a:off x="5352380" y="4781655"/>
            <a:ext cx="1512168" cy="562538"/>
          </a:xfrm>
          <a:prstGeom prst="straightConnector1">
            <a:avLst/>
          </a:prstGeom>
          <a:ln w="38100">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46" name="TextBox 45"/>
          <p:cNvSpPr txBox="1"/>
          <p:nvPr/>
        </p:nvSpPr>
        <p:spPr>
          <a:xfrm>
            <a:off x="6861844" y="5114013"/>
            <a:ext cx="1300099" cy="369332"/>
          </a:xfrm>
          <a:prstGeom prst="rect">
            <a:avLst/>
          </a:prstGeom>
          <a:noFill/>
        </p:spPr>
        <p:txBody>
          <a:bodyPr wrap="none" rtlCol="0">
            <a:spAutoFit/>
          </a:bodyPr>
          <a:lstStyle/>
          <a:p>
            <a:r>
              <a:rPr lang="en-GB" dirty="0" smtClean="0">
                <a:solidFill>
                  <a:srgbClr val="C00000"/>
                </a:solidFill>
              </a:rPr>
              <a:t>Large shield</a:t>
            </a:r>
          </a:p>
        </p:txBody>
      </p:sp>
    </p:spTree>
    <p:extLst>
      <p:ext uri="{BB962C8B-B14F-4D97-AF65-F5344CB8AC3E}">
        <p14:creationId xmlns:p14="http://schemas.microsoft.com/office/powerpoint/2010/main" val="3263244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Radiation Protection </a:t>
            </a:r>
            <a:r>
              <a:rPr lang="en-US" dirty="0"/>
              <a:t>F</a:t>
            </a:r>
            <a:r>
              <a:rPr lang="en-US" dirty="0" smtClean="0"/>
              <a:t>ramework</a:t>
            </a:r>
            <a:endParaRPr lang="en-US" dirty="0"/>
          </a:p>
        </p:txBody>
      </p:sp>
      <p:sp>
        <p:nvSpPr>
          <p:cNvPr id="3" name="Content Placeholder 2"/>
          <p:cNvSpPr>
            <a:spLocks noGrp="1"/>
          </p:cNvSpPr>
          <p:nvPr>
            <p:ph idx="1"/>
          </p:nvPr>
        </p:nvSpPr>
        <p:spPr>
          <a:xfrm>
            <a:off x="457200" y="1052736"/>
            <a:ext cx="8435280" cy="5073427"/>
          </a:xfrm>
        </p:spPr>
        <p:txBody>
          <a:bodyPr>
            <a:normAutofit fontScale="92500" lnSpcReduction="10000"/>
          </a:bodyPr>
          <a:lstStyle/>
          <a:p>
            <a:pPr marL="457200" indent="-457200">
              <a:buFont typeface="Arial"/>
              <a:buChar char="•"/>
            </a:pPr>
            <a:endParaRPr lang="en-US" dirty="0" smtClean="0"/>
          </a:p>
          <a:p>
            <a:pPr marL="457200" indent="-457200">
              <a:buFont typeface="Arial"/>
              <a:buChar char="•"/>
            </a:pPr>
            <a:endParaRPr lang="en-US" dirty="0"/>
          </a:p>
          <a:p>
            <a:pPr marL="457200" indent="-457200">
              <a:buFont typeface="Arial"/>
              <a:buChar char="•"/>
            </a:pPr>
            <a:endParaRPr lang="en-US" dirty="0" smtClean="0"/>
          </a:p>
          <a:p>
            <a:pPr marL="457200" indent="-457200">
              <a:buFont typeface="Arial"/>
              <a:buChar char="•"/>
            </a:pPr>
            <a:endParaRPr lang="en-US" dirty="0">
              <a:latin typeface="Arial" panose="020B0604020202020204" pitchFamily="34" charset="0"/>
              <a:cs typeface="Arial" panose="020B0604020202020204" pitchFamily="34" charset="0"/>
            </a:endParaRPr>
          </a:p>
          <a:p>
            <a:pPr marL="457200" indent="-457200">
              <a:buFont typeface="Arial"/>
              <a:buChar char="•"/>
            </a:pPr>
            <a:endParaRPr lang="en-US" dirty="0" smtClean="0">
              <a:latin typeface="Arial" panose="020B0604020202020204" pitchFamily="34" charset="0"/>
              <a:cs typeface="Arial" panose="020B0604020202020204" pitchFamily="34" charset="0"/>
            </a:endParaRPr>
          </a:p>
          <a:p>
            <a:pPr marL="457200" indent="-457200">
              <a:buFont typeface="Arial"/>
              <a:buChar char="•"/>
            </a:pPr>
            <a:r>
              <a:rPr lang="en-US" dirty="0" smtClean="0">
                <a:cs typeface="Arial" panose="020B0604020202020204" pitchFamily="34" charset="0"/>
              </a:rPr>
              <a:t>EU BSS 2013/59 EURATOM lays down basic principles for for radiation protection of patient, staff, public and the environment against the hazards of ionising radiation.</a:t>
            </a:r>
          </a:p>
          <a:p>
            <a:pPr marL="457200" indent="-457200">
              <a:buFont typeface="Arial"/>
              <a:buChar char="•"/>
            </a:pPr>
            <a:r>
              <a:rPr lang="en-GB" dirty="0" smtClean="0">
                <a:cs typeface="Arial" panose="020B0604020202020204" pitchFamily="34" charset="0"/>
              </a:rPr>
              <a:t>Revokes 89/618/</a:t>
            </a:r>
            <a:r>
              <a:rPr lang="en-GB" dirty="0" err="1" smtClean="0">
                <a:cs typeface="Arial" panose="020B0604020202020204" pitchFamily="34" charset="0"/>
              </a:rPr>
              <a:t>Euratom</a:t>
            </a:r>
            <a:r>
              <a:rPr lang="en-GB" dirty="0">
                <a:cs typeface="Arial" panose="020B0604020202020204" pitchFamily="34" charset="0"/>
              </a:rPr>
              <a:t>, 90/641/</a:t>
            </a:r>
            <a:r>
              <a:rPr lang="en-GB" dirty="0" err="1">
                <a:cs typeface="Arial" panose="020B0604020202020204" pitchFamily="34" charset="0"/>
              </a:rPr>
              <a:t>Euratom</a:t>
            </a:r>
            <a:r>
              <a:rPr lang="en-GB" dirty="0">
                <a:cs typeface="Arial" panose="020B0604020202020204" pitchFamily="34" charset="0"/>
              </a:rPr>
              <a:t>, 96/29/</a:t>
            </a:r>
            <a:r>
              <a:rPr lang="en-GB" dirty="0" err="1">
                <a:cs typeface="Arial" panose="020B0604020202020204" pitchFamily="34" charset="0"/>
              </a:rPr>
              <a:t>Euratom</a:t>
            </a:r>
            <a:r>
              <a:rPr lang="en-GB" dirty="0">
                <a:cs typeface="Arial" panose="020B0604020202020204" pitchFamily="34" charset="0"/>
              </a:rPr>
              <a:t>, 97/43/</a:t>
            </a:r>
            <a:r>
              <a:rPr lang="en-GB" dirty="0" err="1">
                <a:cs typeface="Arial" panose="020B0604020202020204" pitchFamily="34" charset="0"/>
              </a:rPr>
              <a:t>Euratom</a:t>
            </a:r>
            <a:r>
              <a:rPr lang="en-GB" dirty="0">
                <a:cs typeface="Arial" panose="020B0604020202020204" pitchFamily="34" charset="0"/>
              </a:rPr>
              <a:t> and 2003/122/</a:t>
            </a:r>
            <a:r>
              <a:rPr lang="en-GB" dirty="0" err="1">
                <a:cs typeface="Arial" panose="020B0604020202020204" pitchFamily="34" charset="0"/>
              </a:rPr>
              <a:t>Euratom</a:t>
            </a:r>
            <a:r>
              <a:rPr lang="en-GB" dirty="0">
                <a:cs typeface="Arial" panose="020B0604020202020204" pitchFamily="34" charset="0"/>
              </a:rPr>
              <a:t> </a:t>
            </a:r>
            <a:endParaRPr lang="en-US" dirty="0" smtClean="0">
              <a:cs typeface="Arial" panose="020B0604020202020204" pitchFamily="34" charset="0"/>
            </a:endParaRPr>
          </a:p>
          <a:p>
            <a:pPr marL="457200" indent="-457200">
              <a:buFont typeface="Arial"/>
              <a:buChar char="•"/>
            </a:pPr>
            <a:r>
              <a:rPr lang="en-US" dirty="0" smtClean="0">
                <a:cs typeface="Arial" panose="020B0604020202020204" pitchFamily="34" charset="0"/>
              </a:rPr>
              <a:t>Entered </a:t>
            </a:r>
            <a:r>
              <a:rPr lang="en-US" dirty="0">
                <a:cs typeface="Arial" panose="020B0604020202020204" pitchFamily="34" charset="0"/>
              </a:rPr>
              <a:t>into force on 6/02/</a:t>
            </a:r>
            <a:r>
              <a:rPr lang="en-US" dirty="0" smtClean="0">
                <a:cs typeface="Arial" panose="020B0604020202020204" pitchFamily="34" charset="0"/>
              </a:rPr>
              <a:t>2014</a:t>
            </a:r>
          </a:p>
          <a:p>
            <a:pPr marL="457200" indent="-457200">
              <a:buFont typeface="Arial"/>
              <a:buChar char="•"/>
            </a:pPr>
            <a:r>
              <a:rPr lang="en-US" dirty="0" smtClean="0">
                <a:solidFill>
                  <a:srgbClr val="FF0000"/>
                </a:solidFill>
                <a:cs typeface="Arial" panose="020B0604020202020204" pitchFamily="34" charset="0"/>
              </a:rPr>
              <a:t>EU </a:t>
            </a:r>
            <a:r>
              <a:rPr lang="en-US" dirty="0">
                <a:solidFill>
                  <a:srgbClr val="FF0000"/>
                </a:solidFill>
                <a:cs typeface="Arial" panose="020B0604020202020204" pitchFamily="34" charset="0"/>
              </a:rPr>
              <a:t>countries must </a:t>
            </a:r>
            <a:r>
              <a:rPr lang="en-US" dirty="0" smtClean="0">
                <a:solidFill>
                  <a:srgbClr val="FF0000"/>
                </a:solidFill>
                <a:cs typeface="Arial" panose="020B0604020202020204" pitchFamily="34" charset="0"/>
              </a:rPr>
              <a:t>review national legislation to ensure </a:t>
            </a:r>
            <a:r>
              <a:rPr lang="en-US" dirty="0">
                <a:solidFill>
                  <a:srgbClr val="FF0000"/>
                </a:solidFill>
                <a:cs typeface="Arial" panose="020B0604020202020204" pitchFamily="34" charset="0"/>
              </a:rPr>
              <a:t>compliance by </a:t>
            </a:r>
            <a:r>
              <a:rPr lang="en-US" u="sng" dirty="0" smtClean="0">
                <a:solidFill>
                  <a:srgbClr val="FF0000"/>
                </a:solidFill>
                <a:cs typeface="Arial" panose="020B0604020202020204" pitchFamily="34" charset="0"/>
              </a:rPr>
              <a:t>6/02/2018.</a:t>
            </a:r>
            <a:endParaRPr lang="en-US" u="sng" dirty="0" smtClean="0">
              <a:cs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5</a:t>
            </a:fld>
            <a:endParaRPr lang="en-GB" dirty="0"/>
          </a:p>
        </p:txBody>
      </p:sp>
      <p:pic>
        <p:nvPicPr>
          <p:cNvPr id="7" name="Picture 6" descr="Screen Shot 2015-09-06 at 00.38.5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061" y="1268760"/>
            <a:ext cx="7320347" cy="1481328"/>
          </a:xfrm>
          <a:prstGeom prst="rect">
            <a:avLst/>
          </a:prstGeom>
          <a:ln>
            <a:solidFill>
              <a:schemeClr val="tx1"/>
            </a:solidFill>
          </a:ln>
        </p:spPr>
      </p:pic>
    </p:spTree>
    <p:extLst>
      <p:ext uri="{BB962C8B-B14F-4D97-AF65-F5344CB8AC3E}">
        <p14:creationId xmlns:p14="http://schemas.microsoft.com/office/powerpoint/2010/main" val="916423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Case 1 – High staff dose </a:t>
            </a:r>
            <a:r>
              <a:rPr lang="en-GB" dirty="0" smtClean="0"/>
              <a:t>(</a:t>
            </a:r>
            <a:r>
              <a:rPr lang="en-GB" dirty="0" err="1"/>
              <a:t>i</a:t>
            </a:r>
            <a:r>
              <a:rPr lang="en-GB" dirty="0" err="1" smtClean="0"/>
              <a:t>nterv</a:t>
            </a:r>
            <a:r>
              <a:rPr lang="en-GB" dirty="0"/>
              <a:t>. </a:t>
            </a:r>
            <a:r>
              <a:rPr lang="en-GB" dirty="0" smtClean="0"/>
              <a:t>cardiology</a:t>
            </a:r>
            <a:r>
              <a:rPr lang="en-GB" dirty="0"/>
              <a:t>)</a:t>
            </a:r>
          </a:p>
        </p:txBody>
      </p:sp>
      <p:sp>
        <p:nvSpPr>
          <p:cNvPr id="3" name="Content Placeholder 2"/>
          <p:cNvSpPr>
            <a:spLocks noGrp="1"/>
          </p:cNvSpPr>
          <p:nvPr>
            <p:ph idx="1"/>
          </p:nvPr>
        </p:nvSpPr>
        <p:spPr>
          <a:xfrm>
            <a:off x="457200" y="1052736"/>
            <a:ext cx="8435280" cy="5073427"/>
          </a:xfrm>
        </p:spPr>
        <p:txBody>
          <a:bodyPr>
            <a:normAutofit lnSpcReduction="10000"/>
          </a:bodyPr>
          <a:lstStyle/>
          <a:p>
            <a:r>
              <a:rPr lang="en-GB" dirty="0"/>
              <a:t>Investigation – continuation.</a:t>
            </a:r>
          </a:p>
          <a:p>
            <a:endParaRPr lang="en-GB" dirty="0"/>
          </a:p>
          <a:p>
            <a:pPr marL="457200" indent="-457200">
              <a:buFont typeface="Arial" panose="020B0604020202020204" pitchFamily="34" charset="0"/>
              <a:buChar char="•"/>
            </a:pPr>
            <a:r>
              <a:rPr lang="en-GB" sz="2400" dirty="0" smtClean="0"/>
              <a:t>Does he comply </a:t>
            </a:r>
            <a:r>
              <a:rPr lang="en-GB" sz="2400" dirty="0"/>
              <a:t>with </a:t>
            </a:r>
            <a:r>
              <a:rPr lang="en-GB" sz="2400" dirty="0" smtClean="0"/>
              <a:t>radiation </a:t>
            </a:r>
            <a:r>
              <a:rPr lang="en-GB" sz="2400" dirty="0"/>
              <a:t>safety practices? </a:t>
            </a:r>
            <a:endParaRPr lang="en-GB" sz="2400" dirty="0" smtClean="0"/>
          </a:p>
          <a:p>
            <a:pPr marL="1085850" lvl="1" indent="-342900"/>
            <a:r>
              <a:rPr lang="en-GB" sz="2200" dirty="0" smtClean="0">
                <a:solidFill>
                  <a:srgbClr val="FF0000"/>
                </a:solidFill>
              </a:rPr>
              <a:t>Not fully.</a:t>
            </a:r>
            <a:endParaRPr lang="en-GB" sz="2200" dirty="0">
              <a:solidFill>
                <a:srgbClr val="FF0000"/>
              </a:solidFill>
            </a:endParaRPr>
          </a:p>
          <a:p>
            <a:pPr marL="1085850" lvl="1" indent="-342900"/>
            <a:r>
              <a:rPr lang="en-GB" sz="2200" dirty="0" smtClean="0">
                <a:solidFill>
                  <a:srgbClr val="FF0000"/>
                </a:solidFill>
              </a:rPr>
              <a:t>The lead shield provided is not routinely used.</a:t>
            </a:r>
          </a:p>
          <a:p>
            <a:pPr marL="1085850" lvl="1" indent="-342900"/>
            <a:r>
              <a:rPr lang="en-GB" sz="2200" dirty="0" smtClean="0">
                <a:solidFill>
                  <a:srgbClr val="FF0000"/>
                </a:solidFill>
              </a:rPr>
              <a:t>The cardiologist frequently keeps his hands in the vicinity 	within the X-ray field when the beam is on.</a:t>
            </a:r>
          </a:p>
          <a:p>
            <a:endParaRPr lang="en-GB" dirty="0" smtClean="0"/>
          </a:p>
          <a:p>
            <a:r>
              <a:rPr lang="en-GB" sz="2400" dirty="0">
                <a:solidFill>
                  <a:srgbClr val="3366FF"/>
                </a:solidFill>
              </a:rPr>
              <a:t>R</a:t>
            </a:r>
            <a:r>
              <a:rPr lang="en-GB" sz="2400" dirty="0" smtClean="0">
                <a:solidFill>
                  <a:srgbClr val="3366FF"/>
                </a:solidFill>
              </a:rPr>
              <a:t>ecommendations  from the RPA</a:t>
            </a:r>
          </a:p>
          <a:p>
            <a:pPr marL="342900" indent="-342900">
              <a:buFont typeface="Arial" panose="020B0604020202020204" pitchFamily="34" charset="0"/>
              <a:buChar char="•"/>
            </a:pPr>
            <a:r>
              <a:rPr lang="en-GB" sz="2200" dirty="0" smtClean="0">
                <a:solidFill>
                  <a:srgbClr val="3366FF"/>
                </a:solidFill>
              </a:rPr>
              <a:t>Use of the ceiling suspended and the table shielding routinely.</a:t>
            </a:r>
          </a:p>
          <a:p>
            <a:pPr marL="342900" indent="-342900">
              <a:buFont typeface="Arial" panose="020B0604020202020204" pitchFamily="34" charset="0"/>
              <a:buChar char="•"/>
            </a:pPr>
            <a:r>
              <a:rPr lang="en-GB" sz="2200" dirty="0" smtClean="0">
                <a:solidFill>
                  <a:srgbClr val="3366FF"/>
                </a:solidFill>
              </a:rPr>
              <a:t>Move hands away from the screening area, when possible, to reduce exposure to scatter radiation.</a:t>
            </a:r>
          </a:p>
          <a:p>
            <a:pPr marL="342900" indent="-342900">
              <a:buFont typeface="Arial" panose="020B0604020202020204" pitchFamily="34" charset="0"/>
              <a:buChar char="•"/>
            </a:pPr>
            <a:r>
              <a:rPr lang="en-GB" sz="2200" dirty="0" smtClean="0">
                <a:solidFill>
                  <a:srgbClr val="3366FF"/>
                </a:solidFill>
              </a:rPr>
              <a:t>Attend radiation safety training for cardiac interventional staff.</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smtClean="0"/>
          </a:p>
        </p:txBody>
      </p:sp>
      <p:sp>
        <p:nvSpPr>
          <p:cNvPr id="4" name="Footer Placeholder 3"/>
          <p:cNvSpPr>
            <a:spLocks noGrp="1"/>
          </p:cNvSpPr>
          <p:nvPr>
            <p:ph type="ftr" sz="quarter" idx="11"/>
          </p:nvPr>
        </p:nvSpPr>
        <p:spPr/>
        <p:txBody>
          <a:bodyPr/>
          <a:lstStyle/>
          <a:p>
            <a:r>
              <a:rPr lang="pt-BR" smtClean="0"/>
              <a:t>Workshop Justificacao e Optimisacao das Exposicoes Medicas a Radiacoes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50</a:t>
            </a:fld>
            <a:endParaRPr lang="en-GB" dirty="0"/>
          </a:p>
        </p:txBody>
      </p:sp>
    </p:spTree>
    <p:extLst>
      <p:ext uri="{BB962C8B-B14F-4D97-AF65-F5344CB8AC3E}">
        <p14:creationId xmlns:p14="http://schemas.microsoft.com/office/powerpoint/2010/main" val="8569497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Optimisation of staff dose (</a:t>
            </a:r>
            <a:r>
              <a:rPr lang="en-GB" dirty="0" err="1"/>
              <a:t>interv</a:t>
            </a:r>
            <a:r>
              <a:rPr lang="en-GB" dirty="0"/>
              <a:t>. cardiology)</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466782"/>
            <a:ext cx="6334760" cy="4751070"/>
          </a:xfrm>
        </p:spPr>
      </p:pic>
      <p:sp>
        <p:nvSpPr>
          <p:cNvPr id="4" name="Footer Placeholder 3"/>
          <p:cNvSpPr>
            <a:spLocks noGrp="1"/>
          </p:cNvSpPr>
          <p:nvPr>
            <p:ph type="ftr" sz="quarter" idx="11"/>
          </p:nvPr>
        </p:nvSpPr>
        <p:spPr/>
        <p:txBody>
          <a:bodyPr/>
          <a:lstStyle/>
          <a:p>
            <a:r>
              <a:rPr lang="pt-BR" dirty="0" smtClean="0"/>
              <a:t>Workshop Justificacao e Optimisacao das Exposicoes Medicas a Radiacoes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51</a:t>
            </a:fld>
            <a:endParaRPr lang="en-GB" dirty="0"/>
          </a:p>
        </p:txBody>
      </p:sp>
    </p:spTree>
    <p:extLst>
      <p:ext uri="{BB962C8B-B14F-4D97-AF65-F5344CB8AC3E}">
        <p14:creationId xmlns:p14="http://schemas.microsoft.com/office/powerpoint/2010/main" val="42667872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Optimisation of staff dose (</a:t>
            </a:r>
            <a:r>
              <a:rPr lang="en-GB" dirty="0" err="1"/>
              <a:t>interv</a:t>
            </a:r>
            <a:r>
              <a:rPr lang="en-GB" dirty="0"/>
              <a:t>. cardiology)</a:t>
            </a:r>
          </a:p>
        </p:txBody>
      </p:sp>
      <p:sp>
        <p:nvSpPr>
          <p:cNvPr id="4" name="Footer Placeholder 3"/>
          <p:cNvSpPr>
            <a:spLocks noGrp="1"/>
          </p:cNvSpPr>
          <p:nvPr>
            <p:ph type="ftr" sz="quarter" idx="11"/>
          </p:nvPr>
        </p:nvSpPr>
        <p:spPr/>
        <p:txBody>
          <a:bodyPr/>
          <a:lstStyle/>
          <a:p>
            <a:r>
              <a:rPr lang="pt-BR" dirty="0" smtClean="0"/>
              <a:t>Workshop Justificacao e Optimisacao das Exposicoes Medicas a Radiacoes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52</a:t>
            </a:fld>
            <a:endParaRPr lang="en-GB" dirty="0"/>
          </a:p>
        </p:txBody>
      </p:sp>
      <p:cxnSp>
        <p:nvCxnSpPr>
          <p:cNvPr id="9" name="Straight Arrow Connector 8"/>
          <p:cNvCxnSpPr/>
          <p:nvPr/>
        </p:nvCxnSpPr>
        <p:spPr>
          <a:xfrm flipH="1">
            <a:off x="4634632" y="1992536"/>
            <a:ext cx="345132" cy="583456"/>
          </a:xfrm>
          <a:prstGeom prst="straightConnector1">
            <a:avLst/>
          </a:prstGeom>
          <a:ln w="38100">
            <a:solidFill>
              <a:schemeClr val="accent2">
                <a:lumMod val="75000"/>
              </a:schemeClr>
            </a:solidFill>
            <a:tailEnd type="arrow"/>
          </a:ln>
        </p:spPr>
        <p:style>
          <a:lnRef idx="1">
            <a:schemeClr val="accent2"/>
          </a:lnRef>
          <a:fillRef idx="0">
            <a:schemeClr val="accent2"/>
          </a:fillRef>
          <a:effectRef idx="0">
            <a:schemeClr val="accent2"/>
          </a:effectRef>
          <a:fontRef idx="minor">
            <a:schemeClr val="tx1"/>
          </a:fontRef>
        </p:style>
      </p:cxn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0150" y="1916833"/>
            <a:ext cx="674370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H="1">
            <a:off x="3059832" y="1563033"/>
            <a:ext cx="1067561" cy="1748815"/>
          </a:xfrm>
          <a:prstGeom prst="straightConnector1">
            <a:avLst/>
          </a:prstGeom>
          <a:ln w="38100">
            <a:solidFill>
              <a:schemeClr val="accent2">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971600" y="2698776"/>
            <a:ext cx="648072" cy="568672"/>
          </a:xfrm>
          <a:prstGeom prst="straightConnector1">
            <a:avLst/>
          </a:prstGeom>
          <a:ln w="38100">
            <a:solidFill>
              <a:schemeClr val="accent2">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flipV="1">
            <a:off x="2951951" y="4941168"/>
            <a:ext cx="178936" cy="864096"/>
          </a:xfrm>
          <a:prstGeom prst="straightConnector1">
            <a:avLst/>
          </a:prstGeom>
          <a:ln w="38100">
            <a:solidFill>
              <a:schemeClr val="accent2">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28" name="TextBox 27"/>
          <p:cNvSpPr txBox="1"/>
          <p:nvPr/>
        </p:nvSpPr>
        <p:spPr>
          <a:xfrm>
            <a:off x="204532" y="1069107"/>
            <a:ext cx="3085973" cy="923330"/>
          </a:xfrm>
          <a:prstGeom prst="rect">
            <a:avLst/>
          </a:prstGeom>
          <a:noFill/>
        </p:spPr>
        <p:txBody>
          <a:bodyPr wrap="none" rtlCol="0">
            <a:spAutoFit/>
          </a:bodyPr>
          <a:lstStyle/>
          <a:p>
            <a:r>
              <a:rPr lang="en-GB" dirty="0" smtClean="0">
                <a:solidFill>
                  <a:srgbClr val="C00000"/>
                </a:solidFill>
              </a:rPr>
              <a:t>Cardiologist wearing </a:t>
            </a:r>
          </a:p>
          <a:p>
            <a:r>
              <a:rPr lang="en-GB" dirty="0" smtClean="0">
                <a:solidFill>
                  <a:srgbClr val="C00000"/>
                </a:solidFill>
              </a:rPr>
              <a:t>personal protective equipment</a:t>
            </a:r>
          </a:p>
          <a:p>
            <a:r>
              <a:rPr lang="en-GB" dirty="0" smtClean="0">
                <a:solidFill>
                  <a:srgbClr val="C00000"/>
                </a:solidFill>
              </a:rPr>
              <a:t>(collar shield and vest) </a:t>
            </a:r>
          </a:p>
        </p:txBody>
      </p:sp>
      <p:sp>
        <p:nvSpPr>
          <p:cNvPr id="29" name="TextBox 28"/>
          <p:cNvSpPr txBox="1"/>
          <p:nvPr/>
        </p:nvSpPr>
        <p:spPr>
          <a:xfrm>
            <a:off x="4127393" y="1193701"/>
            <a:ext cx="3759555" cy="646331"/>
          </a:xfrm>
          <a:prstGeom prst="rect">
            <a:avLst/>
          </a:prstGeom>
          <a:noFill/>
        </p:spPr>
        <p:txBody>
          <a:bodyPr wrap="none" rtlCol="0">
            <a:spAutoFit/>
          </a:bodyPr>
          <a:lstStyle/>
          <a:p>
            <a:r>
              <a:rPr lang="en-GB" dirty="0" smtClean="0">
                <a:solidFill>
                  <a:srgbClr val="C00000"/>
                </a:solidFill>
              </a:rPr>
              <a:t>Leading suspended screen positioned </a:t>
            </a:r>
          </a:p>
          <a:p>
            <a:r>
              <a:rPr lang="en-GB" dirty="0" smtClean="0">
                <a:solidFill>
                  <a:srgbClr val="C00000"/>
                </a:solidFill>
              </a:rPr>
              <a:t>to block scatter from the patient</a:t>
            </a:r>
          </a:p>
        </p:txBody>
      </p:sp>
      <p:sp>
        <p:nvSpPr>
          <p:cNvPr id="31" name="TextBox 30"/>
          <p:cNvSpPr txBox="1"/>
          <p:nvPr/>
        </p:nvSpPr>
        <p:spPr>
          <a:xfrm>
            <a:off x="204532" y="5661248"/>
            <a:ext cx="3135282" cy="646331"/>
          </a:xfrm>
          <a:prstGeom prst="rect">
            <a:avLst/>
          </a:prstGeom>
          <a:noFill/>
        </p:spPr>
        <p:txBody>
          <a:bodyPr wrap="none" rtlCol="0">
            <a:spAutoFit/>
          </a:bodyPr>
          <a:lstStyle/>
          <a:p>
            <a:r>
              <a:rPr lang="en-GB" dirty="0" smtClean="0">
                <a:solidFill>
                  <a:srgbClr val="C00000"/>
                </a:solidFill>
              </a:rPr>
              <a:t>Operator hands away from </a:t>
            </a:r>
          </a:p>
          <a:p>
            <a:r>
              <a:rPr lang="en-GB" dirty="0" smtClean="0">
                <a:solidFill>
                  <a:srgbClr val="C00000"/>
                </a:solidFill>
              </a:rPr>
              <a:t>primary beam during exposure.</a:t>
            </a:r>
          </a:p>
        </p:txBody>
      </p:sp>
    </p:spTree>
    <p:extLst>
      <p:ext uri="{BB962C8B-B14F-4D97-AF65-F5344CB8AC3E}">
        <p14:creationId xmlns:p14="http://schemas.microsoft.com/office/powerpoint/2010/main" val="13775957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Optimisation of staff dose (</a:t>
            </a:r>
            <a:r>
              <a:rPr lang="en-GB" dirty="0" err="1"/>
              <a:t>interv</a:t>
            </a:r>
            <a:r>
              <a:rPr lang="en-GB" dirty="0"/>
              <a:t>. cardiology)</a:t>
            </a:r>
          </a:p>
        </p:txBody>
      </p:sp>
      <p:sp>
        <p:nvSpPr>
          <p:cNvPr id="3" name="Content Placeholder 2"/>
          <p:cNvSpPr>
            <a:spLocks noGrp="1"/>
          </p:cNvSpPr>
          <p:nvPr>
            <p:ph idx="1"/>
          </p:nvPr>
        </p:nvSpPr>
        <p:spPr/>
        <p:txBody>
          <a:bodyPr>
            <a:normAutofit/>
          </a:bodyPr>
          <a:lstStyle/>
          <a:p>
            <a:r>
              <a:rPr lang="en-GB" sz="2000" dirty="0" smtClean="0">
                <a:latin typeface="Arial" panose="020B0604020202020204" pitchFamily="34" charset="0"/>
                <a:cs typeface="Arial" panose="020B0604020202020204" pitchFamily="34" charset="0"/>
              </a:rPr>
              <a:t>Impact of change in practice</a:t>
            </a:r>
          </a:p>
          <a:p>
            <a:pPr marL="342900" indent="-342900">
              <a:buFont typeface="Arial" panose="020B0604020202020204" pitchFamily="34" charset="0"/>
              <a:buChar char="•"/>
            </a:pPr>
            <a:r>
              <a:rPr lang="en-GB" sz="2000" dirty="0">
                <a:solidFill>
                  <a:srgbClr val="3366FF"/>
                </a:solidFill>
                <a:cs typeface="Arial" panose="020B0604020202020204" pitchFamily="34" charset="0"/>
              </a:rPr>
              <a:t>Finger </a:t>
            </a:r>
            <a:r>
              <a:rPr lang="en-GB" sz="2000" dirty="0" smtClean="0">
                <a:solidFill>
                  <a:srgbClr val="3366FF"/>
                </a:solidFill>
                <a:cs typeface="Arial" panose="020B0604020202020204" pitchFamily="34" charset="0"/>
              </a:rPr>
              <a:t>doses and collar doses recorded in the subsequent months were reduced indicating compliance with good radiation safety practices.</a:t>
            </a:r>
          </a:p>
          <a:p>
            <a:endParaRPr lang="en-GB"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pt-BR" smtClean="0"/>
              <a:t>Workshop Justificacao e Optimisacao das Exposicoes Medicas a Radiacoes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53</a:t>
            </a:fld>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3211" y="5591522"/>
            <a:ext cx="43719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8" name="Chart 17"/>
          <p:cNvGraphicFramePr>
            <a:graphicFrameLocks/>
          </p:cNvGraphicFramePr>
          <p:nvPr>
            <p:extLst>
              <p:ext uri="{D42A27DB-BD31-4B8C-83A1-F6EECF244321}">
                <p14:modId xmlns:p14="http://schemas.microsoft.com/office/powerpoint/2010/main" val="420539728"/>
              </p:ext>
            </p:extLst>
          </p:nvPr>
        </p:nvGraphicFramePr>
        <p:xfrm>
          <a:off x="251520" y="2492896"/>
          <a:ext cx="351472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3631940540"/>
              </p:ext>
            </p:extLst>
          </p:nvPr>
        </p:nvGraphicFramePr>
        <p:xfrm>
          <a:off x="3240557" y="2466504"/>
          <a:ext cx="27813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extLst>
              <p:ext uri="{D42A27DB-BD31-4B8C-83A1-F6EECF244321}">
                <p14:modId xmlns:p14="http://schemas.microsoft.com/office/powerpoint/2010/main" val="154825399"/>
              </p:ext>
            </p:extLst>
          </p:nvPr>
        </p:nvGraphicFramePr>
        <p:xfrm>
          <a:off x="6228184" y="2496840"/>
          <a:ext cx="279082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6" name="Oval 5"/>
          <p:cNvSpPr/>
          <p:nvPr/>
        </p:nvSpPr>
        <p:spPr>
          <a:xfrm>
            <a:off x="7812360" y="4191620"/>
            <a:ext cx="100811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932040" y="4331320"/>
            <a:ext cx="100811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869155" y="4191620"/>
            <a:ext cx="100811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79032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What to do when staff do not comply…</a:t>
            </a:r>
            <a:endParaRPr lang="en-GB" dirty="0"/>
          </a:p>
        </p:txBody>
      </p:sp>
      <p:sp>
        <p:nvSpPr>
          <p:cNvPr id="8" name="Content Placeholder 7"/>
          <p:cNvSpPr>
            <a:spLocks noGrp="1"/>
          </p:cNvSpPr>
          <p:nvPr>
            <p:ph idx="1"/>
          </p:nvPr>
        </p:nvSpPr>
        <p:spPr>
          <a:xfrm>
            <a:off x="457200" y="1052736"/>
            <a:ext cx="8507288" cy="5073427"/>
          </a:xfrm>
        </p:spPr>
        <p:txBody>
          <a:bodyPr>
            <a:normAutofit/>
          </a:bodyPr>
          <a:lstStyle/>
          <a:p>
            <a:pPr marL="457200" indent="-457200">
              <a:buFont typeface="Arial" panose="020B0604020202020204" pitchFamily="34" charset="0"/>
              <a:buChar char="•"/>
            </a:pPr>
            <a:r>
              <a:rPr lang="en-GB" dirty="0" smtClean="0"/>
              <a:t>Approach the member of staff to discuss the matter and understand the causes of the non </a:t>
            </a:r>
            <a:r>
              <a:rPr lang="en-GB" dirty="0" smtClean="0"/>
              <a:t>compliance</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Offer chocolates!!!</a:t>
            </a:r>
            <a:endParaRPr lang="en-GB" dirty="0" smtClean="0"/>
          </a:p>
          <a:p>
            <a:endParaRPr lang="en-GB" dirty="0" smtClean="0"/>
          </a:p>
          <a:p>
            <a:r>
              <a:rPr lang="en-GB" dirty="0" smtClean="0"/>
              <a:t>If this still doesn’t work,</a:t>
            </a:r>
          </a:p>
          <a:p>
            <a:endParaRPr lang="en-GB" dirty="0" smtClean="0"/>
          </a:p>
          <a:p>
            <a:endParaRPr lang="en-GB" dirty="0" smtClean="0"/>
          </a:p>
          <a:p>
            <a:endParaRPr lang="en-GB" dirty="0" smtClean="0"/>
          </a:p>
          <a:p>
            <a:endParaRPr lang="en-GB" dirty="0"/>
          </a:p>
          <a:p>
            <a:r>
              <a:rPr lang="en-GB" dirty="0" smtClean="0"/>
              <a:t>					…might need to escalate.</a:t>
            </a:r>
          </a:p>
          <a:p>
            <a:endParaRPr lang="en-GB" dirty="0" smtClean="0"/>
          </a:p>
          <a:p>
            <a:pPr marL="457200" indent="-457200">
              <a:buFont typeface="Arial" panose="020B0604020202020204" pitchFamily="34" charset="0"/>
              <a:buChar char="•"/>
            </a:pPr>
            <a:endParaRPr lang="en-GB" dirty="0" smtClean="0"/>
          </a:p>
          <a:p>
            <a:endParaRPr lang="en-GB" dirty="0" smtClean="0"/>
          </a:p>
          <a:p>
            <a:pPr marL="457200" indent="-457200">
              <a:buFont typeface="Arial" panose="020B0604020202020204" pitchFamily="34" charset="0"/>
              <a:buChar char="•"/>
            </a:pPr>
            <a:endParaRPr lang="en-GB" dirty="0" smtClean="0"/>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DC86DB5-8CF0-4CA9-9C6B-7A456CD32C24}" type="slidenum">
              <a:rPr lang="en-GB" altLang="en-US" smtClean="0"/>
              <a:pPr/>
              <a:t>54</a:t>
            </a:fld>
            <a:endParaRPr lang="en-GB" altLang="en-US"/>
          </a:p>
        </p:txBody>
      </p:sp>
      <p:grpSp>
        <p:nvGrpSpPr>
          <p:cNvPr id="11" name="Group 10"/>
          <p:cNvGrpSpPr/>
          <p:nvPr/>
        </p:nvGrpSpPr>
        <p:grpSpPr>
          <a:xfrm>
            <a:off x="4605055" y="2982320"/>
            <a:ext cx="1695409" cy="2335907"/>
            <a:chOff x="4917067" y="2204864"/>
            <a:chExt cx="1839426" cy="2587551"/>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7067" y="2204864"/>
              <a:ext cx="1839426" cy="258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088935" y="2535868"/>
              <a:ext cx="1571298" cy="677108"/>
            </a:xfrm>
            <a:prstGeom prst="rect">
              <a:avLst/>
            </a:prstGeom>
            <a:solidFill>
              <a:schemeClr val="bg1"/>
            </a:solidFill>
          </p:spPr>
          <p:txBody>
            <a:bodyPr wrap="square" rtlCol="0">
              <a:spAutoFit/>
            </a:bodyPr>
            <a:lstStyle/>
            <a:p>
              <a:pPr algn="ctr"/>
              <a:r>
                <a:rPr lang="en-GB" b="1" dirty="0" smtClean="0">
                  <a:latin typeface="Arial" panose="020B0604020202020204" pitchFamily="34" charset="0"/>
                  <a:cs typeface="Arial" panose="020B0604020202020204" pitchFamily="34" charset="0"/>
                </a:rPr>
                <a:t>Dr </a:t>
              </a:r>
            </a:p>
            <a:p>
              <a:pPr algn="ctr"/>
              <a:r>
                <a:rPr lang="en-GB" b="1" dirty="0" smtClean="0">
                  <a:latin typeface="Arial" panose="020B0604020202020204" pitchFamily="34" charset="0"/>
                  <a:cs typeface="Arial" panose="020B0604020202020204" pitchFamily="34" charset="0"/>
                </a:rPr>
                <a:t>Stubborn</a:t>
              </a:r>
            </a:p>
            <a:p>
              <a:pPr algn="ctr"/>
              <a:endParaRPr lang="en-GB" sz="200" b="1" dirty="0" smtClean="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12969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to do when doctors do not comply</a:t>
            </a: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55</a:t>
            </a:fld>
            <a:endParaRPr lang="en-GB" dirty="0"/>
          </a:p>
        </p:txBody>
      </p:sp>
      <p:sp>
        <p:nvSpPr>
          <p:cNvPr id="6" name="Vertical Scroll 5"/>
          <p:cNvSpPr/>
          <p:nvPr/>
        </p:nvSpPr>
        <p:spPr>
          <a:xfrm>
            <a:off x="179512" y="1052736"/>
            <a:ext cx="7677002" cy="5328592"/>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chemeClr val="tx1"/>
              </a:solidFill>
            </a:endParaRPr>
          </a:p>
          <a:p>
            <a:r>
              <a:rPr lang="en-GB" b="1" dirty="0" smtClean="0">
                <a:solidFill>
                  <a:schemeClr val="tx1"/>
                </a:solidFill>
              </a:rPr>
              <a:t>Dear </a:t>
            </a:r>
            <a:r>
              <a:rPr lang="en-GB" b="1" dirty="0">
                <a:solidFill>
                  <a:schemeClr val="tx1"/>
                </a:solidFill>
              </a:rPr>
              <a:t>Dr </a:t>
            </a:r>
            <a:r>
              <a:rPr lang="en-GB" b="1" dirty="0" err="1">
                <a:solidFill>
                  <a:schemeClr val="tx1"/>
                </a:solidFill>
              </a:rPr>
              <a:t>Stubburn</a:t>
            </a:r>
            <a:endParaRPr lang="en-GB" b="1" dirty="0">
              <a:solidFill>
                <a:schemeClr val="tx1"/>
              </a:solidFill>
            </a:endParaRPr>
          </a:p>
          <a:p>
            <a:endParaRPr lang="en-GB" sz="800" dirty="0">
              <a:solidFill>
                <a:schemeClr val="tx1"/>
              </a:solidFill>
            </a:endParaRPr>
          </a:p>
          <a:p>
            <a:r>
              <a:rPr lang="en-GB" sz="2000" dirty="0" smtClean="0">
                <a:solidFill>
                  <a:schemeClr val="tx1"/>
                </a:solidFill>
              </a:rPr>
              <a:t>The </a:t>
            </a:r>
            <a:r>
              <a:rPr lang="en-GB" sz="2000" dirty="0">
                <a:solidFill>
                  <a:schemeClr val="tx1"/>
                </a:solidFill>
              </a:rPr>
              <a:t>most recent framework for radiation protection recommended by the </a:t>
            </a:r>
            <a:r>
              <a:rPr lang="en-GB" sz="2000" dirty="0" smtClean="0">
                <a:solidFill>
                  <a:schemeClr val="tx1"/>
                </a:solidFill>
              </a:rPr>
              <a:t>ICRP (report 103</a:t>
            </a:r>
            <a:r>
              <a:rPr lang="en-GB" sz="2000" dirty="0">
                <a:solidFill>
                  <a:schemeClr val="tx1"/>
                </a:solidFill>
              </a:rPr>
              <a:t>, 2007) is the basis of current radiation protection legislation in the UK, the Ionising Radiations Regulations 1999, that our Trust are obliged to implement. </a:t>
            </a:r>
          </a:p>
          <a:p>
            <a:endParaRPr lang="en-GB" sz="800" dirty="0">
              <a:solidFill>
                <a:schemeClr val="tx1"/>
              </a:solidFill>
            </a:endParaRPr>
          </a:p>
          <a:p>
            <a:r>
              <a:rPr lang="en-GB" sz="2000" dirty="0">
                <a:solidFill>
                  <a:schemeClr val="tx1"/>
                </a:solidFill>
              </a:rPr>
              <a:t>Thus our Local Rules specify that </a:t>
            </a:r>
            <a:r>
              <a:rPr lang="en-GB" sz="2000" u="sng" dirty="0">
                <a:solidFill>
                  <a:srgbClr val="FF0000"/>
                </a:solidFill>
              </a:rPr>
              <a:t>lead aprons must be worn in theatre when X-ray imaging is undertaken</a:t>
            </a:r>
            <a:r>
              <a:rPr lang="en-GB" sz="2000" dirty="0">
                <a:solidFill>
                  <a:schemeClr val="tx1"/>
                </a:solidFill>
              </a:rPr>
              <a:t>. </a:t>
            </a:r>
            <a:r>
              <a:rPr lang="en-GB" sz="2000" dirty="0">
                <a:solidFill>
                  <a:srgbClr val="FF0000"/>
                </a:solidFill>
              </a:rPr>
              <a:t>Should we fail to implement our own rules for safety we run the risk of prosecution by the Health and Safety Executive</a:t>
            </a:r>
            <a:r>
              <a:rPr lang="en-GB" sz="2000" dirty="0">
                <a:solidFill>
                  <a:schemeClr val="tx1"/>
                </a:solidFill>
              </a:rPr>
              <a:t>.  </a:t>
            </a:r>
            <a:endParaRPr lang="en-GB" sz="2000" dirty="0" smtClean="0">
              <a:solidFill>
                <a:schemeClr val="tx1"/>
              </a:solidFill>
            </a:endParaRPr>
          </a:p>
          <a:p>
            <a:r>
              <a:rPr lang="en-GB" sz="2000" dirty="0" smtClean="0">
                <a:solidFill>
                  <a:schemeClr val="tx1"/>
                </a:solidFill>
              </a:rPr>
              <a:t>Part </a:t>
            </a:r>
            <a:r>
              <a:rPr lang="en-GB" sz="2000" dirty="0">
                <a:solidFill>
                  <a:schemeClr val="tx1"/>
                </a:solidFill>
              </a:rPr>
              <a:t>of my role as Radiation Protection Adviser to the </a:t>
            </a:r>
            <a:r>
              <a:rPr lang="en-GB" sz="2000" dirty="0" smtClean="0">
                <a:solidFill>
                  <a:schemeClr val="tx1"/>
                </a:solidFill>
              </a:rPr>
              <a:t>hospital is </a:t>
            </a:r>
            <a:r>
              <a:rPr lang="en-GB" sz="2000" dirty="0">
                <a:solidFill>
                  <a:schemeClr val="tx1"/>
                </a:solidFill>
              </a:rPr>
              <a:t>to minimise that </a:t>
            </a:r>
            <a:r>
              <a:rPr lang="en-GB" sz="2000" dirty="0" smtClean="0">
                <a:solidFill>
                  <a:schemeClr val="tx1"/>
                </a:solidFill>
              </a:rPr>
              <a:t>risk. (…)</a:t>
            </a:r>
            <a:endParaRPr lang="en-GB" sz="2000" dirty="0">
              <a:solidFill>
                <a:schemeClr val="tx1"/>
              </a:solidFill>
            </a:endParaRPr>
          </a:p>
          <a:p>
            <a:pPr algn="ctr"/>
            <a:endParaRPr lang="en-GB" sz="2000" dirty="0">
              <a:solidFill>
                <a:schemeClr val="tx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696076"/>
            <a:ext cx="936104" cy="204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9040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a:p>
          <a:p>
            <a:pPr algn="ctr"/>
            <a:r>
              <a:rPr lang="en-GB" sz="4000" dirty="0" smtClean="0">
                <a:solidFill>
                  <a:srgbClr val="0066FF"/>
                </a:solidFill>
              </a:rPr>
              <a:t>Example 2</a:t>
            </a:r>
          </a:p>
          <a:p>
            <a:pPr algn="ctr"/>
            <a:endParaRPr lang="en-GB" sz="4000" dirty="0" smtClean="0">
              <a:solidFill>
                <a:srgbClr val="0066FF"/>
              </a:solidFill>
            </a:endParaRPr>
          </a:p>
          <a:p>
            <a:pPr algn="ctr"/>
            <a:r>
              <a:rPr lang="en-GB" sz="4000" dirty="0">
                <a:solidFill>
                  <a:srgbClr val="0066FF"/>
                </a:solidFill>
              </a:rPr>
              <a:t>Optimisation of </a:t>
            </a:r>
            <a:r>
              <a:rPr lang="en-GB" sz="4000" dirty="0" smtClean="0">
                <a:solidFill>
                  <a:srgbClr val="0066FF"/>
                </a:solidFill>
              </a:rPr>
              <a:t>patient dose</a:t>
            </a:r>
            <a:endParaRPr lang="en-GB" sz="4000" dirty="0">
              <a:solidFill>
                <a:srgbClr val="0066FF"/>
              </a:solidFill>
            </a:endParaRPr>
          </a:p>
          <a:p>
            <a:pPr algn="ctr"/>
            <a:r>
              <a:rPr lang="en-GB" sz="4000" dirty="0">
                <a:solidFill>
                  <a:srgbClr val="0066FF"/>
                </a:solidFill>
              </a:rPr>
              <a:t>(interventional cardiology)</a:t>
            </a:r>
          </a:p>
          <a:p>
            <a:pPr algn="ctr"/>
            <a:endParaRPr lang="en-GB" sz="4000" dirty="0">
              <a:solidFill>
                <a:srgbClr val="0066FF"/>
              </a:solidFill>
            </a:endParaRPr>
          </a:p>
        </p:txBody>
      </p:sp>
      <p:sp>
        <p:nvSpPr>
          <p:cNvPr id="4" name="Footer Placeholder 3"/>
          <p:cNvSpPr>
            <a:spLocks noGrp="1"/>
          </p:cNvSpPr>
          <p:nvPr>
            <p:ph type="ftr" sz="quarter" idx="11"/>
          </p:nvPr>
        </p:nvSpPr>
        <p:spPr/>
        <p:txBody>
          <a:bodyPr/>
          <a:lstStyle/>
          <a:p>
            <a:r>
              <a:rPr lang="pt-BR" smtClean="0"/>
              <a:t>Workshop Justificacao e Optimisacao das Exposicoes Medicas a Radiacoes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56</a:t>
            </a:fld>
            <a:endParaRPr lang="en-GB" dirty="0"/>
          </a:p>
        </p:txBody>
      </p:sp>
    </p:spTree>
    <p:extLst>
      <p:ext uri="{BB962C8B-B14F-4D97-AF65-F5344CB8AC3E}">
        <p14:creationId xmlns:p14="http://schemas.microsoft.com/office/powerpoint/2010/main" val="3398417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 Identify procedures for </a:t>
            </a:r>
            <a:r>
              <a:rPr lang="en-US" dirty="0" err="1"/>
              <a:t>optimisation</a:t>
            </a:r>
            <a:endParaRPr lang="en-GB" dirty="0"/>
          </a:p>
        </p:txBody>
      </p:sp>
      <p:sp>
        <p:nvSpPr>
          <p:cNvPr id="3" name="Content Placeholder 2"/>
          <p:cNvSpPr>
            <a:spLocks noGrp="1"/>
          </p:cNvSpPr>
          <p:nvPr>
            <p:ph idx="1"/>
          </p:nvPr>
        </p:nvSpPr>
        <p:spPr/>
        <p:txBody>
          <a:bodyPr/>
          <a:lstStyle/>
          <a:p>
            <a:r>
              <a:rPr lang="en-GB" dirty="0"/>
              <a:t>Skin dose in cardiac interventional procedures</a:t>
            </a:r>
          </a:p>
          <a:p>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57</a:t>
            </a:fld>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394099298"/>
              </p:ext>
            </p:extLst>
          </p:nvPr>
        </p:nvGraphicFramePr>
        <p:xfrm>
          <a:off x="1187624" y="1916832"/>
          <a:ext cx="6192688"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20785770">
            <a:off x="1619672" y="3140968"/>
            <a:ext cx="5831720" cy="646331"/>
          </a:xfrm>
          <a:prstGeom prst="rect">
            <a:avLst/>
          </a:prstGeom>
          <a:solidFill>
            <a:srgbClr val="FFFFFF"/>
          </a:solidFill>
        </p:spPr>
        <p:txBody>
          <a:bodyPr wrap="none" rtlCol="0">
            <a:spAutoFit/>
          </a:bodyPr>
          <a:lstStyle/>
          <a:p>
            <a:r>
              <a:rPr lang="en-US" sz="3600" dirty="0" err="1" smtClean="0">
                <a:solidFill>
                  <a:srgbClr val="FF0000"/>
                </a:solidFill>
              </a:rPr>
              <a:t>Optimisation</a:t>
            </a:r>
            <a:r>
              <a:rPr lang="en-US" sz="3600" dirty="0" smtClean="0">
                <a:solidFill>
                  <a:srgbClr val="FF0000"/>
                </a:solidFill>
              </a:rPr>
              <a:t> work in progress</a:t>
            </a:r>
            <a:endParaRPr lang="en-US" sz="3600" dirty="0">
              <a:solidFill>
                <a:srgbClr val="FF0000"/>
              </a:solidFill>
            </a:endParaRPr>
          </a:p>
        </p:txBody>
      </p:sp>
    </p:spTree>
    <p:extLst>
      <p:ext uri="{BB962C8B-B14F-4D97-AF65-F5344CB8AC3E}">
        <p14:creationId xmlns:p14="http://schemas.microsoft.com/office/powerpoint/2010/main" val="339952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6 - Assess impact</a:t>
            </a:r>
            <a:endParaRPr lang="en-US" dirty="0"/>
          </a:p>
        </p:txBody>
      </p:sp>
      <p:sp>
        <p:nvSpPr>
          <p:cNvPr id="3" name="Content Placeholder 2"/>
          <p:cNvSpPr>
            <a:spLocks noGrp="1"/>
          </p:cNvSpPr>
          <p:nvPr>
            <p:ph idx="1"/>
          </p:nvPr>
        </p:nvSpPr>
        <p:spPr/>
        <p:txBody>
          <a:bodyPr>
            <a:normAutofit/>
          </a:bodyPr>
          <a:lstStyle/>
          <a:p>
            <a:pPr algn="ctr"/>
            <a:endParaRPr lang="en-US" dirty="0" smtClean="0"/>
          </a:p>
          <a:p>
            <a:pPr algn="ctr"/>
            <a:endParaRPr lang="en-US" dirty="0"/>
          </a:p>
          <a:p>
            <a:pPr algn="ctr"/>
            <a:endParaRPr lang="en-US" dirty="0"/>
          </a:p>
          <a:p>
            <a:pPr algn="ctr"/>
            <a:r>
              <a:rPr lang="en-US" sz="4000" dirty="0" smtClean="0">
                <a:solidFill>
                  <a:srgbClr val="0066FF"/>
                </a:solidFill>
              </a:rPr>
              <a:t>Example 3 </a:t>
            </a:r>
          </a:p>
          <a:p>
            <a:pPr algn="ctr"/>
            <a:endParaRPr lang="en-US" sz="4000" dirty="0" smtClean="0">
              <a:solidFill>
                <a:srgbClr val="0066FF"/>
              </a:solidFill>
            </a:endParaRPr>
          </a:p>
          <a:p>
            <a:pPr algn="ctr"/>
            <a:r>
              <a:rPr lang="en-US" sz="4000" dirty="0" smtClean="0">
                <a:solidFill>
                  <a:srgbClr val="0066FF"/>
                </a:solidFill>
              </a:rPr>
              <a:t>Accidental exposure of a </a:t>
            </a:r>
          </a:p>
          <a:p>
            <a:pPr algn="ctr"/>
            <a:r>
              <a:rPr lang="en-US" sz="4000" dirty="0" smtClean="0">
                <a:solidFill>
                  <a:srgbClr val="0066FF"/>
                </a:solidFill>
              </a:rPr>
              <a:t>pregnant patient</a:t>
            </a: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58</a:t>
            </a:fld>
            <a:endParaRPr lang="en-GB" dirty="0"/>
          </a:p>
        </p:txBody>
      </p:sp>
    </p:spTree>
    <p:extLst>
      <p:ext uri="{BB962C8B-B14F-4D97-AF65-F5344CB8AC3E}">
        <p14:creationId xmlns:p14="http://schemas.microsoft.com/office/powerpoint/2010/main" val="5542702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 – Exposure of pregnant patients</a:t>
            </a:r>
            <a:endParaRPr lang="en-GB" dirty="0"/>
          </a:p>
        </p:txBody>
      </p:sp>
      <p:sp>
        <p:nvSpPr>
          <p:cNvPr id="3" name="Content Placeholder 2"/>
          <p:cNvSpPr>
            <a:spLocks noGrp="1"/>
          </p:cNvSpPr>
          <p:nvPr>
            <p:ph idx="1"/>
          </p:nvPr>
        </p:nvSpPr>
        <p:spPr/>
        <p:txBody>
          <a:bodyPr>
            <a:noAutofit/>
          </a:bodyPr>
          <a:lstStyle/>
          <a:p>
            <a:pPr marL="457200" indent="-457200">
              <a:buFont typeface="Arial" panose="020B0604020202020204" pitchFamily="34" charset="0"/>
              <a:buChar char="•"/>
            </a:pPr>
            <a:r>
              <a:rPr lang="en-GB" sz="2400" dirty="0" smtClean="0"/>
              <a:t>Pregnant patient (5 weeks)</a:t>
            </a:r>
          </a:p>
          <a:p>
            <a:pPr marL="457200" indent="-457200">
              <a:buFont typeface="Arial" panose="020B0604020202020204" pitchFamily="34" charset="0"/>
              <a:buChar char="•"/>
            </a:pPr>
            <a:r>
              <a:rPr lang="en-GB" sz="2400" dirty="0" smtClean="0"/>
              <a:t>Biphasic scan (CT liver + CT abdomen/pelvis)</a:t>
            </a:r>
          </a:p>
          <a:p>
            <a:pPr marL="457200" indent="-457200">
              <a:buFont typeface="Arial" panose="020B0604020202020204" pitchFamily="34" charset="0"/>
              <a:buChar char="•"/>
            </a:pPr>
            <a:r>
              <a:rPr lang="en-GB" sz="2400" dirty="0" smtClean="0"/>
              <a:t>Anatomy covered - above liver to symphysis pubis</a:t>
            </a:r>
          </a:p>
          <a:p>
            <a:endParaRPr lang="en-GB" sz="500" dirty="0" smtClean="0"/>
          </a:p>
          <a:p>
            <a:r>
              <a:rPr lang="en-GB" dirty="0" smtClean="0"/>
              <a:t>What are the risks?</a:t>
            </a:r>
          </a:p>
          <a:p>
            <a:endParaRPr lang="en-GB" dirty="0" smtClean="0"/>
          </a:p>
          <a:p>
            <a:pPr marL="457200" indent="-457200">
              <a:buFont typeface="Arial" panose="020B0604020202020204" pitchFamily="34" charset="0"/>
              <a:buChar char="•"/>
            </a:pPr>
            <a:endParaRPr lang="en-GB" dirty="0" smtClean="0"/>
          </a:p>
          <a:p>
            <a:endParaRPr lang="en-GB" dirty="0" smtClean="0"/>
          </a:p>
          <a:p>
            <a:endParaRPr lang="en-GB" dirty="0" smtClean="0"/>
          </a:p>
          <a:p>
            <a:endParaRPr lang="en-GB" sz="2400" dirty="0" smtClean="0"/>
          </a:p>
          <a:p>
            <a:r>
              <a:rPr lang="en-GB" sz="2000" dirty="0" smtClean="0"/>
              <a:t>Increased </a:t>
            </a:r>
            <a:r>
              <a:rPr lang="en-GB" sz="2000" dirty="0"/>
              <a:t>risk of childhood cancer of approximately 25% the natural </a:t>
            </a:r>
            <a:r>
              <a:rPr lang="en-GB" sz="2000" dirty="0" smtClean="0"/>
              <a:t>risk</a:t>
            </a:r>
            <a:r>
              <a:rPr lang="en-GB" sz="2000" dirty="0"/>
              <a:t> </a:t>
            </a:r>
            <a:endParaRPr lang="en-GB" sz="2000" dirty="0" smtClean="0"/>
          </a:p>
          <a:p>
            <a:r>
              <a:rPr lang="en-GB" sz="2000" dirty="0" smtClean="0"/>
              <a:t>(1 in 500) due to the accidental irradiation.</a:t>
            </a:r>
          </a:p>
          <a:p>
            <a:endParaRPr lang="en-GB" sz="500" dirty="0" smtClean="0"/>
          </a:p>
          <a:p>
            <a:r>
              <a:rPr lang="en-GB" sz="1400" dirty="0" smtClean="0"/>
              <a:t>a) Risk factor for a female adult (age 30-39) HPA CRCE-028 b) Guidance by the RCR (RCE-9) </a:t>
            </a:r>
          </a:p>
          <a:p>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59</a:t>
            </a:fld>
            <a:endParaRPr lang="en-GB" dirty="0"/>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5296" y="1071173"/>
            <a:ext cx="1579703" cy="193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540962448"/>
              </p:ext>
            </p:extLst>
          </p:nvPr>
        </p:nvGraphicFramePr>
        <p:xfrm>
          <a:off x="492224" y="2924944"/>
          <a:ext cx="6096000" cy="2012199"/>
        </p:xfrm>
        <a:graphic>
          <a:graphicData uri="http://schemas.openxmlformats.org/drawingml/2006/table">
            <a:tbl>
              <a:tblPr firstRow="1" bandRow="1">
                <a:tableStyleId>{5C22544A-7EE6-4342-B048-85BDC9FD1C3A}</a:tableStyleId>
              </a:tblPr>
              <a:tblGrid>
                <a:gridCol w="1524000"/>
                <a:gridCol w="1524000"/>
                <a:gridCol w="1524000"/>
                <a:gridCol w="1524000"/>
              </a:tblGrid>
              <a:tr h="732039">
                <a:tc>
                  <a:txBody>
                    <a:bodyPr/>
                    <a:lstStyle/>
                    <a:p>
                      <a:pPr algn="ctr"/>
                      <a:r>
                        <a:rPr lang="en-GB" dirty="0" smtClean="0"/>
                        <a:t>Dose</a:t>
                      </a:r>
                      <a:endParaRPr lang="en-GB" dirty="0"/>
                    </a:p>
                  </a:txBody>
                  <a:tcPr anchor="ctr"/>
                </a:tc>
                <a:tc>
                  <a:txBody>
                    <a:bodyPr/>
                    <a:lstStyle/>
                    <a:p>
                      <a:pPr algn="ctr"/>
                      <a:r>
                        <a:rPr lang="en-GB" dirty="0" smtClean="0"/>
                        <a:t>Dose</a:t>
                      </a:r>
                      <a:endParaRPr lang="en-GB" dirty="0"/>
                    </a:p>
                  </a:txBody>
                  <a:tcPr anchor="ctr"/>
                </a:tc>
                <a:tc>
                  <a:txBody>
                    <a:bodyPr/>
                    <a:lstStyle/>
                    <a:p>
                      <a:pPr algn="ctr"/>
                      <a:r>
                        <a:rPr lang="en-GB" dirty="0" smtClean="0"/>
                        <a:t>Risk factor </a:t>
                      </a:r>
                    </a:p>
                    <a:p>
                      <a:pPr algn="ctr"/>
                      <a:r>
                        <a:rPr lang="en-GB" dirty="0" smtClean="0"/>
                        <a:t>(% per </a:t>
                      </a:r>
                      <a:r>
                        <a:rPr lang="en-GB" dirty="0" err="1" smtClean="0"/>
                        <a:t>Sv</a:t>
                      </a:r>
                      <a:r>
                        <a:rPr lang="en-GB" dirty="0" smtClean="0"/>
                        <a:t>)</a:t>
                      </a:r>
                      <a:endParaRPr lang="en-GB" dirty="0"/>
                    </a:p>
                  </a:txBody>
                  <a:tcPr anchor="ctr"/>
                </a:tc>
                <a:tc>
                  <a:txBody>
                    <a:bodyPr/>
                    <a:lstStyle/>
                    <a:p>
                      <a:pPr algn="ctr"/>
                      <a:r>
                        <a:rPr lang="en-GB" dirty="0" smtClean="0"/>
                        <a:t>Risk</a:t>
                      </a:r>
                      <a:endParaRPr lang="en-GB" dirty="0"/>
                    </a:p>
                  </a:txBody>
                  <a:tcPr anchor="ctr"/>
                </a:tc>
              </a:tr>
              <a:tr h="578821">
                <a:tc>
                  <a:txBody>
                    <a:bodyPr/>
                    <a:lstStyle/>
                    <a:p>
                      <a:pPr algn="ctr"/>
                      <a:r>
                        <a:rPr lang="en-GB" dirty="0" smtClean="0"/>
                        <a:t>Effective dose</a:t>
                      </a:r>
                      <a:r>
                        <a:rPr lang="en-GB" baseline="0" dirty="0" smtClean="0"/>
                        <a:t> (mother)</a:t>
                      </a:r>
                      <a:endParaRPr lang="en-GB" dirty="0" smtClean="0"/>
                    </a:p>
                  </a:txBody>
                  <a:tcPr anchor="ctr"/>
                </a:tc>
                <a:tc>
                  <a:txBody>
                    <a:bodyPr/>
                    <a:lstStyle/>
                    <a:p>
                      <a:pPr algn="ctr"/>
                      <a:r>
                        <a:rPr lang="en-GB" dirty="0" smtClean="0"/>
                        <a:t>3.2 </a:t>
                      </a:r>
                      <a:r>
                        <a:rPr lang="en-GB" dirty="0" err="1" smtClean="0"/>
                        <a:t>mSv</a:t>
                      </a:r>
                      <a:endParaRPr lang="en-GB" dirty="0"/>
                    </a:p>
                  </a:txBody>
                  <a:tcPr anchor="ctr"/>
                </a:tc>
                <a:tc>
                  <a:txBody>
                    <a:bodyPr/>
                    <a:lstStyle/>
                    <a:p>
                      <a:pPr algn="ctr"/>
                      <a:r>
                        <a:rPr lang="en-GB" dirty="0" smtClean="0"/>
                        <a:t>6.2%</a:t>
                      </a:r>
                      <a:r>
                        <a:rPr lang="en-GB" baseline="30000" dirty="0" smtClean="0"/>
                        <a:t>a</a:t>
                      </a:r>
                      <a:endParaRPr lang="en-GB" u="none" strike="dblStrike" baseline="30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1 in 5000 </a:t>
                      </a:r>
                    </a:p>
                  </a:txBody>
                  <a:tcPr anchor="ctr"/>
                </a:tc>
              </a:tr>
              <a:tr h="578821">
                <a:tc>
                  <a:txBody>
                    <a:bodyPr/>
                    <a:lstStyle/>
                    <a:p>
                      <a:pPr algn="ctr"/>
                      <a:r>
                        <a:rPr lang="en-GB" dirty="0" smtClean="0"/>
                        <a:t>Uterine dose</a:t>
                      </a:r>
                    </a:p>
                    <a:p>
                      <a:pPr algn="ctr"/>
                      <a:r>
                        <a:rPr lang="en-GB" dirty="0" smtClean="0"/>
                        <a:t>(foetus)</a:t>
                      </a:r>
                      <a:endParaRPr lang="en-GB" dirty="0"/>
                    </a:p>
                  </a:txBody>
                  <a:tcPr anchor="ctr"/>
                </a:tc>
                <a:tc>
                  <a:txBody>
                    <a:bodyPr/>
                    <a:lstStyle/>
                    <a:p>
                      <a:pPr algn="ctr"/>
                      <a:r>
                        <a:rPr lang="en-GB" dirty="0" smtClean="0"/>
                        <a:t>5 </a:t>
                      </a:r>
                      <a:r>
                        <a:rPr lang="en-GB" dirty="0" err="1" smtClean="0"/>
                        <a:t>mGy</a:t>
                      </a:r>
                      <a:endParaRPr lang="en-GB" dirty="0"/>
                    </a:p>
                  </a:txBody>
                  <a:tcPr anchor="ctr"/>
                </a:tc>
                <a:tc>
                  <a:txBody>
                    <a:bodyPr/>
                    <a:lstStyle/>
                    <a:p>
                      <a:pPr algn="ctr"/>
                      <a:r>
                        <a:rPr lang="en-GB" dirty="0" smtClean="0"/>
                        <a:t>10%</a:t>
                      </a:r>
                      <a:r>
                        <a:rPr lang="en-GB" baseline="30000" dirty="0" smtClean="0"/>
                        <a:t>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1 in 2000 </a:t>
                      </a:r>
                    </a:p>
                  </a:txBody>
                  <a:tcPr anchor="ctr"/>
                </a:tc>
              </a:tr>
            </a:tbl>
          </a:graphicData>
        </a:graphic>
      </p:graphicFrame>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1751" y="3158536"/>
            <a:ext cx="1187624" cy="176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39552" y="4293096"/>
            <a:ext cx="6048672"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67544" y="5085184"/>
            <a:ext cx="7632848"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6264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 BSS 2013/59 EURATOM</a:t>
            </a:r>
            <a:endParaRPr lang="en-US" dirty="0"/>
          </a:p>
        </p:txBody>
      </p:sp>
      <p:sp>
        <p:nvSpPr>
          <p:cNvPr id="3" name="Content Placeholder 2"/>
          <p:cNvSpPr>
            <a:spLocks noGrp="1"/>
          </p:cNvSpPr>
          <p:nvPr>
            <p:ph idx="1"/>
          </p:nvPr>
        </p:nvSpPr>
        <p:spPr/>
        <p:txBody>
          <a:bodyPr>
            <a:normAutofit/>
          </a:bodyPr>
          <a:lstStyle/>
          <a:p>
            <a:r>
              <a:rPr lang="en-US" dirty="0" smtClean="0"/>
              <a:t>Highlights on the topic of </a:t>
            </a:r>
            <a:r>
              <a:rPr lang="en-US" dirty="0" err="1" smtClean="0"/>
              <a:t>optimisation</a:t>
            </a:r>
            <a:endParaRPr lang="en-US" dirty="0" smtClean="0"/>
          </a:p>
          <a:p>
            <a:endParaRPr lang="en-US" dirty="0" smtClean="0"/>
          </a:p>
          <a:p>
            <a:pPr marL="457200" indent="-457200">
              <a:buFont typeface="Arial" panose="020B0604020202020204" pitchFamily="34" charset="0"/>
              <a:buChar char="•"/>
            </a:pPr>
            <a:r>
              <a:rPr lang="en-US" dirty="0" smtClean="0"/>
              <a:t>Practitioner (e.g. radiologist</a:t>
            </a:r>
            <a:r>
              <a:rPr lang="en-US" dirty="0"/>
              <a:t>) has </a:t>
            </a:r>
            <a:r>
              <a:rPr lang="en-US" dirty="0" smtClean="0"/>
              <a:t>responsibility </a:t>
            </a:r>
          </a:p>
          <a:p>
            <a:pPr marL="457200" indent="-457200">
              <a:buFont typeface="Arial" panose="020B0604020202020204" pitchFamily="34" charset="0"/>
              <a:buChar char="•"/>
            </a:pPr>
            <a:r>
              <a:rPr lang="en-US" dirty="0" smtClean="0"/>
              <a:t>Should address organ/tissue doses as well as overall E</a:t>
            </a:r>
          </a:p>
          <a:p>
            <a:pPr marL="457200" indent="-457200">
              <a:buFont typeface="Arial" panose="020B0604020202020204" pitchFamily="34" charset="0"/>
              <a:buChar char="•"/>
            </a:pPr>
            <a:r>
              <a:rPr lang="en-US" dirty="0" smtClean="0"/>
              <a:t>Shall include staff exposures</a:t>
            </a:r>
          </a:p>
          <a:p>
            <a:pPr marL="457200" indent="-457200">
              <a:buFont typeface="Arial" panose="020B0604020202020204" pitchFamily="34" charset="0"/>
              <a:buChar char="•"/>
            </a:pPr>
            <a:r>
              <a:rPr lang="en-US" dirty="0" smtClean="0"/>
              <a:t>Shall include the </a:t>
            </a:r>
            <a:r>
              <a:rPr lang="en-US" dirty="0"/>
              <a:t>selection of </a:t>
            </a:r>
            <a:r>
              <a:rPr lang="en-US" dirty="0" smtClean="0"/>
              <a:t>equipment</a:t>
            </a:r>
          </a:p>
          <a:p>
            <a:pPr marL="457200" indent="-457200">
              <a:buFont typeface="Arial" panose="020B0604020202020204" pitchFamily="34" charset="0"/>
              <a:buChar char="•"/>
            </a:pPr>
            <a:r>
              <a:rPr lang="en-US" dirty="0" smtClean="0"/>
              <a:t>Shall implement/use diagnostic </a:t>
            </a:r>
            <a:r>
              <a:rPr lang="en-US" dirty="0"/>
              <a:t>reference </a:t>
            </a:r>
            <a:r>
              <a:rPr lang="en-US" dirty="0" smtClean="0"/>
              <a:t>levels</a:t>
            </a: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Team approach involving practitioner</a:t>
            </a:r>
            <a:r>
              <a:rPr lang="en-US" dirty="0"/>
              <a:t>, medical physics and </a:t>
            </a:r>
            <a:r>
              <a:rPr lang="en-US" dirty="0" smtClean="0"/>
              <a:t>operators</a:t>
            </a:r>
          </a:p>
          <a:p>
            <a:pPr marL="457200" indent="-457200">
              <a:buFont typeface="Arial" panose="020B0604020202020204" pitchFamily="34" charset="0"/>
              <a:buChar char="•"/>
            </a:pP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6</a:t>
            </a:fld>
            <a:endParaRPr lang="en-GB" dirty="0"/>
          </a:p>
        </p:txBody>
      </p:sp>
    </p:spTree>
    <p:extLst>
      <p:ext uri="{BB962C8B-B14F-4D97-AF65-F5344CB8AC3E}">
        <p14:creationId xmlns:p14="http://schemas.microsoft.com/office/powerpoint/2010/main" val="25226610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Optimisation</a:t>
            </a:r>
            <a:r>
              <a:rPr lang="en-US" dirty="0" smtClean="0"/>
              <a:t> of patient dose in CT</a:t>
            </a:r>
            <a:endParaRPr lang="en-GB" dirty="0"/>
          </a:p>
        </p:txBody>
      </p:sp>
      <p:sp>
        <p:nvSpPr>
          <p:cNvPr id="3" name="Content Placeholder 2"/>
          <p:cNvSpPr>
            <a:spLocks noGrp="1"/>
          </p:cNvSpPr>
          <p:nvPr>
            <p:ph idx="1"/>
          </p:nvPr>
        </p:nvSpPr>
        <p:spPr/>
        <p:txBody>
          <a:bodyPr>
            <a:normAutofit/>
          </a:bodyPr>
          <a:lstStyle/>
          <a:p>
            <a:r>
              <a:rPr lang="en-GB" dirty="0" smtClean="0"/>
              <a:t>Example of a possible approach to optimisation</a:t>
            </a:r>
          </a:p>
          <a:p>
            <a:endParaRPr lang="en-GB" sz="2400" dirty="0" smtClean="0"/>
          </a:p>
          <a:p>
            <a:pPr marL="457200" indent="-457200">
              <a:buFont typeface="Arial" panose="020B0604020202020204" pitchFamily="34" charset="0"/>
              <a:buChar char="•"/>
            </a:pPr>
            <a:r>
              <a:rPr lang="en-GB" sz="2400" dirty="0" smtClean="0"/>
              <a:t>Reduce the area irradiated (avoid pelvic area where possible)</a:t>
            </a:r>
          </a:p>
          <a:p>
            <a:pPr marL="457200" indent="-457200">
              <a:buFont typeface="Arial" panose="020B0604020202020204" pitchFamily="34" charset="0"/>
              <a:buChar char="•"/>
            </a:pPr>
            <a:r>
              <a:rPr lang="en-GB" sz="2400" dirty="0" smtClean="0"/>
              <a:t>Discuss with the apps specialist setting up a low dose protocol for pregnant patients</a:t>
            </a:r>
          </a:p>
          <a:p>
            <a:pPr marL="457200" indent="-457200">
              <a:buFont typeface="Arial" panose="020B0604020202020204" pitchFamily="34" charset="0"/>
              <a:buChar char="•"/>
            </a:pPr>
            <a:r>
              <a:rPr lang="en-GB" sz="2400" dirty="0" smtClean="0"/>
              <a:t>Use software to investigate effect of parameters on dose to the organs/region at risk (uterus) and explore </a:t>
            </a:r>
            <a:r>
              <a:rPr lang="en-GB" sz="2400" dirty="0" err="1" smtClean="0"/>
              <a:t>oportunitise</a:t>
            </a:r>
            <a:r>
              <a:rPr lang="en-GB" sz="2400" dirty="0" smtClean="0"/>
              <a:t> to optimise technical factors.</a:t>
            </a:r>
          </a:p>
          <a:p>
            <a:pPr marL="457200" indent="-457200">
              <a:buFont typeface="Arial" panose="020B0604020202020204" pitchFamily="34" charset="0"/>
              <a:buChar char="•"/>
            </a:pPr>
            <a:endParaRPr lang="en-GB" sz="2400" dirty="0" smtClean="0"/>
          </a:p>
          <a:p>
            <a:pPr marL="457200" indent="-457200">
              <a:buFont typeface="Arial" panose="020B0604020202020204" pitchFamily="34" charset="0"/>
              <a:buChar char="•"/>
            </a:pPr>
            <a:r>
              <a:rPr lang="en-GB" sz="2400" dirty="0" smtClean="0"/>
              <a:t>Follow up future cases to monitor impact.</a:t>
            </a:r>
          </a:p>
          <a:p>
            <a:pPr marL="457200" indent="-457200">
              <a:buFont typeface="Arial" panose="020B0604020202020204" pitchFamily="34" charset="0"/>
              <a:buChar char="•"/>
            </a:pPr>
            <a:endParaRPr lang="en-GB" sz="2400" dirty="0" smtClean="0"/>
          </a:p>
          <a:p>
            <a:pPr marL="457200" indent="-457200">
              <a:buFont typeface="Arial" panose="020B0604020202020204" pitchFamily="34" charset="0"/>
              <a:buChar char="•"/>
            </a:pPr>
            <a:endParaRPr lang="en-GB" sz="2400" dirty="0" smtClean="0"/>
          </a:p>
          <a:p>
            <a:pPr marL="457200" indent="-457200">
              <a:buFont typeface="Arial" panose="020B0604020202020204" pitchFamily="34" charset="0"/>
              <a:buChar char="•"/>
            </a:pPr>
            <a:endParaRPr lang="en-GB" sz="2400" dirty="0" smtClean="0"/>
          </a:p>
          <a:p>
            <a:pPr marL="457200" indent="-457200">
              <a:buFont typeface="Arial" panose="020B0604020202020204" pitchFamily="34" charset="0"/>
              <a:buChar char="•"/>
            </a:pPr>
            <a:endParaRPr lang="en-GB" sz="2400" dirty="0" smtClean="0"/>
          </a:p>
          <a:p>
            <a:pPr marL="457200" indent="-457200">
              <a:buFont typeface="Arial" panose="020B0604020202020204" pitchFamily="34" charset="0"/>
              <a:buChar char="•"/>
            </a:pPr>
            <a:endParaRPr lang="en-GB" sz="2400" dirty="0" smtClean="0"/>
          </a:p>
          <a:p>
            <a:endParaRPr lang="en-GB" sz="2400" dirty="0" smtClean="0"/>
          </a:p>
          <a:p>
            <a:endParaRPr lang="en-GB" dirty="0" smtClean="0"/>
          </a:p>
          <a:p>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60</a:t>
            </a:fld>
            <a:endParaRPr lang="en-GB" dirty="0"/>
          </a:p>
        </p:txBody>
      </p:sp>
    </p:spTree>
    <p:extLst>
      <p:ext uri="{BB962C8B-B14F-4D97-AF65-F5344CB8AC3E}">
        <p14:creationId xmlns:p14="http://schemas.microsoft.com/office/powerpoint/2010/main" val="23569117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endParaRPr lang="en-US" sz="4000" dirty="0" smtClean="0"/>
          </a:p>
          <a:p>
            <a:pPr algn="ctr"/>
            <a:r>
              <a:rPr lang="en-US" sz="3600" dirty="0" smtClean="0">
                <a:solidFill>
                  <a:srgbClr val="0066FF"/>
                </a:solidFill>
              </a:rPr>
              <a:t>Take Home Messages</a:t>
            </a: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61</a:t>
            </a:fld>
            <a:endParaRPr lang="en-GB" dirty="0"/>
          </a:p>
        </p:txBody>
      </p:sp>
    </p:spTree>
    <p:extLst>
      <p:ext uri="{BB962C8B-B14F-4D97-AF65-F5344CB8AC3E}">
        <p14:creationId xmlns:p14="http://schemas.microsoft.com/office/powerpoint/2010/main" val="39238608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Home Messages</a:t>
            </a:r>
            <a:endParaRPr lang="en-US" dirty="0"/>
          </a:p>
        </p:txBody>
      </p:sp>
      <p:sp>
        <p:nvSpPr>
          <p:cNvPr id="3" name="Content Placeholder 2"/>
          <p:cNvSpPr>
            <a:spLocks noGrp="1"/>
          </p:cNvSpPr>
          <p:nvPr>
            <p:ph idx="1"/>
          </p:nvPr>
        </p:nvSpPr>
        <p:spPr>
          <a:xfrm>
            <a:off x="457200" y="1052736"/>
            <a:ext cx="8579296" cy="5073427"/>
          </a:xfrm>
        </p:spPr>
        <p:txBody>
          <a:bodyPr>
            <a:normAutofit/>
          </a:bodyPr>
          <a:lstStyle/>
          <a:p>
            <a:pPr marL="342900" indent="-342900">
              <a:buFont typeface="Arial" panose="020B0604020202020204" pitchFamily="34" charset="0"/>
              <a:buChar char="•"/>
            </a:pPr>
            <a:r>
              <a:rPr lang="en-US" sz="2400" dirty="0" err="1" smtClean="0"/>
              <a:t>Optimisation</a:t>
            </a:r>
            <a:r>
              <a:rPr lang="en-US" sz="2400" dirty="0" smtClean="0"/>
              <a:t> is essential to deliver safe and good quality imaging</a:t>
            </a:r>
          </a:p>
          <a:p>
            <a:pPr marL="342900" indent="-342900">
              <a:buFont typeface="Arial" panose="020B0604020202020204" pitchFamily="34" charset="0"/>
              <a:buChar char="•"/>
            </a:pPr>
            <a:r>
              <a:rPr lang="en-US" sz="2400" dirty="0" smtClean="0"/>
              <a:t>It is a requirement of the new BSS </a:t>
            </a:r>
          </a:p>
          <a:p>
            <a:pPr marL="342900" indent="-342900">
              <a:buFont typeface="Arial" panose="020B0604020202020204" pitchFamily="34" charset="0"/>
              <a:buChar char="•"/>
            </a:pPr>
            <a:r>
              <a:rPr lang="en-US" sz="2400" dirty="0" smtClean="0"/>
              <a:t>Shall consider exposure of patients, staff and public.</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A 6-Step pragmatic approach to </a:t>
            </a:r>
            <a:r>
              <a:rPr lang="en-US" sz="2400" dirty="0" err="1" smtClean="0"/>
              <a:t>optimisation</a:t>
            </a:r>
            <a:r>
              <a:rPr lang="en-US" sz="2400" dirty="0" smtClean="0"/>
              <a:t> is proposed</a:t>
            </a:r>
          </a:p>
          <a:p>
            <a:pPr marL="1085850" lvl="1" indent="-342900"/>
            <a:r>
              <a:rPr lang="en-US" sz="2200" dirty="0" smtClean="0"/>
              <a:t>Step 1 - Set up a multidisciplinary team</a:t>
            </a:r>
          </a:p>
          <a:p>
            <a:pPr marL="1085850" lvl="1" indent="-342900"/>
            <a:r>
              <a:rPr lang="en-US" sz="2200" dirty="0" smtClean="0"/>
              <a:t>Step 2 - Identify procedures that require </a:t>
            </a:r>
            <a:r>
              <a:rPr lang="en-US" sz="2200" dirty="0" err="1" smtClean="0"/>
              <a:t>optimisation</a:t>
            </a:r>
            <a:endParaRPr lang="en-US" sz="2200" dirty="0" smtClean="0"/>
          </a:p>
          <a:p>
            <a:pPr marL="1085850" lvl="1" indent="-342900"/>
            <a:r>
              <a:rPr lang="en-US" sz="2200" dirty="0" smtClean="0"/>
              <a:t>Step 3 - Establish priorities</a:t>
            </a:r>
          </a:p>
          <a:p>
            <a:pPr marL="1085850" lvl="1" indent="-342900"/>
            <a:r>
              <a:rPr lang="en-US" sz="2200" dirty="0" smtClean="0"/>
              <a:t>Step 4 - Prepare and develop a protocol</a:t>
            </a:r>
          </a:p>
          <a:p>
            <a:pPr marL="1085850" lvl="1" indent="-342900"/>
            <a:r>
              <a:rPr lang="en-US" sz="2200" dirty="0" smtClean="0"/>
              <a:t>Step 5 – Disseminate results and findings</a:t>
            </a:r>
          </a:p>
          <a:p>
            <a:pPr marL="1085850" lvl="1" indent="-342900"/>
            <a:r>
              <a:rPr lang="en-US" sz="2200" dirty="0" smtClean="0"/>
              <a:t>Step 6 </a:t>
            </a:r>
            <a:r>
              <a:rPr lang="en-US" sz="2200" dirty="0"/>
              <a:t>– </a:t>
            </a:r>
            <a:r>
              <a:rPr lang="en-US" sz="2200" dirty="0" smtClean="0"/>
              <a:t>Access impact and review periodically</a:t>
            </a:r>
          </a:p>
          <a:p>
            <a:endParaRPr lang="en-US" sz="2500" dirty="0" smtClean="0"/>
          </a:p>
          <a:p>
            <a:pPr marL="514350" indent="-514350">
              <a:buAutoNum type="arabicPeriod"/>
            </a:pPr>
            <a:endParaRPr lang="en-US" dirty="0" smtClean="0"/>
          </a:p>
          <a:p>
            <a:pPr marL="514350" indent="-514350">
              <a:buAutoNum type="arabicPeriod"/>
            </a:pPr>
            <a:endParaRPr lang="en-US" dirty="0"/>
          </a:p>
          <a:p>
            <a:endParaRPr lang="en-US"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62</a:t>
            </a:fld>
            <a:endParaRPr lang="en-GB" dirty="0"/>
          </a:p>
        </p:txBody>
      </p:sp>
    </p:spTree>
    <p:extLst>
      <p:ext uri="{BB962C8B-B14F-4D97-AF65-F5344CB8AC3E}">
        <p14:creationId xmlns:p14="http://schemas.microsoft.com/office/powerpoint/2010/main" val="2176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Take Home Messages - practical tips</a:t>
            </a:r>
            <a:endParaRPr lang="en-GB"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GB" dirty="0" smtClean="0"/>
              <a:t>Planning phase</a:t>
            </a:r>
          </a:p>
          <a:p>
            <a:pPr marL="1200150" lvl="1" indent="-457200"/>
            <a:r>
              <a:rPr lang="en-GB" dirty="0" smtClean="0"/>
              <a:t>Prepare a task plan with set milestones</a:t>
            </a:r>
          </a:p>
          <a:p>
            <a:pPr marL="1200150" lvl="1" indent="-457200"/>
            <a:r>
              <a:rPr lang="en-GB" dirty="0" smtClean="0"/>
              <a:t>Agree </a:t>
            </a:r>
            <a:r>
              <a:rPr lang="en-GB" dirty="0"/>
              <a:t>roles and </a:t>
            </a:r>
            <a:r>
              <a:rPr lang="en-GB" dirty="0" smtClean="0"/>
              <a:t>responsibilities (identify a project manager!)</a:t>
            </a:r>
            <a:endParaRPr lang="en-GB" dirty="0"/>
          </a:p>
          <a:p>
            <a:pPr marL="1200150" lvl="1" indent="-457200"/>
            <a:r>
              <a:rPr lang="en-GB" dirty="0"/>
              <a:t>Define a realistic </a:t>
            </a:r>
            <a:r>
              <a:rPr lang="en-GB" dirty="0" smtClean="0"/>
              <a:t>timeframe for the project</a:t>
            </a:r>
          </a:p>
          <a:p>
            <a:pPr marL="1200150" lvl="1" indent="-457200"/>
            <a:r>
              <a:rPr lang="en-GB" dirty="0" smtClean="0"/>
              <a:t>Identify resource needs (equipment, staff/time)</a:t>
            </a:r>
          </a:p>
          <a:p>
            <a:pPr marL="457200" indent="-457200">
              <a:buFont typeface="Arial" panose="020B0604020202020204" pitchFamily="34" charset="0"/>
              <a:buChar char="•"/>
            </a:pPr>
            <a:r>
              <a:rPr lang="en-GB" dirty="0" smtClean="0"/>
              <a:t>Implementation phase</a:t>
            </a:r>
          </a:p>
          <a:p>
            <a:pPr marL="1200150" lvl="1" indent="-457200"/>
            <a:r>
              <a:rPr lang="en-GB" dirty="0" smtClean="0"/>
              <a:t>Document relevant data/protocols appropriately</a:t>
            </a:r>
          </a:p>
          <a:p>
            <a:pPr marL="1200150" lvl="1" indent="-457200"/>
            <a:r>
              <a:rPr lang="en-GB" dirty="0" smtClean="0"/>
              <a:t>Use electronic/web resources (e-mail, PACS, </a:t>
            </a:r>
            <a:r>
              <a:rPr lang="en-GB" dirty="0" err="1" smtClean="0"/>
              <a:t>etc</a:t>
            </a:r>
            <a:r>
              <a:rPr lang="en-GB" dirty="0" smtClean="0"/>
              <a:t>)</a:t>
            </a:r>
          </a:p>
          <a:p>
            <a:pPr marL="457200" indent="-457200">
              <a:buFont typeface="Arial" panose="020B0604020202020204" pitchFamily="34" charset="0"/>
              <a:buChar char="•"/>
            </a:pPr>
            <a:r>
              <a:rPr lang="en-GB" dirty="0" smtClean="0"/>
              <a:t>General</a:t>
            </a:r>
          </a:p>
          <a:p>
            <a:pPr marL="1200150" lvl="1" indent="-457200"/>
            <a:r>
              <a:rPr lang="en-GB" dirty="0" smtClean="0"/>
              <a:t>Meet regularly with the team to discuss progress</a:t>
            </a:r>
          </a:p>
          <a:p>
            <a:pPr marL="1200150" lvl="1" indent="-457200"/>
            <a:r>
              <a:rPr lang="en-GB" dirty="0" smtClean="0">
                <a:solidFill>
                  <a:srgbClr val="FF0000"/>
                </a:solidFill>
              </a:rPr>
              <a:t>Be prepared – challenges will come. Persevere!</a:t>
            </a:r>
          </a:p>
          <a:p>
            <a:pPr marL="1200150" lvl="1" indent="-457200"/>
            <a:endParaRPr lang="en-GB" dirty="0" smtClean="0"/>
          </a:p>
          <a:p>
            <a:pPr marL="457200" indent="-457200">
              <a:buFont typeface="Arial" panose="020B0604020202020204" pitchFamily="34" charset="0"/>
              <a:buChar char="•"/>
            </a:pPr>
            <a:endParaRPr lang="en-GB" dirty="0" smtClean="0"/>
          </a:p>
          <a:p>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63</a:t>
            </a:fld>
            <a:endParaRPr lang="en-GB" dirty="0"/>
          </a:p>
        </p:txBody>
      </p:sp>
    </p:spTree>
    <p:extLst>
      <p:ext uri="{BB962C8B-B14F-4D97-AF65-F5344CB8AC3E}">
        <p14:creationId xmlns:p14="http://schemas.microsoft.com/office/powerpoint/2010/main" val="39407014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Take Home Messages</a:t>
            </a:r>
            <a:endParaRPr lang="en-GB" dirty="0"/>
          </a:p>
        </p:txBody>
      </p:sp>
      <p:sp>
        <p:nvSpPr>
          <p:cNvPr id="3" name="Content Placeholder 2"/>
          <p:cNvSpPr>
            <a:spLocks noGrp="1"/>
          </p:cNvSpPr>
          <p:nvPr>
            <p:ph idx="1"/>
          </p:nvPr>
        </p:nvSpPr>
        <p:spPr>
          <a:xfrm>
            <a:off x="457200" y="1052736"/>
            <a:ext cx="8579296" cy="5073427"/>
          </a:xfrm>
        </p:spPr>
        <p:txBody>
          <a:bodyPr/>
          <a:lstStyle/>
          <a:p>
            <a:r>
              <a:rPr lang="en-US" sz="3200" dirty="0"/>
              <a:t>Cooperation is a valuable tool </a:t>
            </a:r>
            <a:r>
              <a:rPr lang="en-US" sz="3200" dirty="0" smtClean="0"/>
              <a:t>to promote and facilitate the implementation of </a:t>
            </a:r>
            <a:r>
              <a:rPr lang="en-US" sz="3200" dirty="0" err="1" smtClean="0"/>
              <a:t>optimisation</a:t>
            </a:r>
            <a:r>
              <a:rPr lang="en-US" sz="3200" dirty="0" smtClean="0"/>
              <a:t> </a:t>
            </a:r>
            <a:r>
              <a:rPr lang="en-US" sz="3200" dirty="0"/>
              <a:t>projects</a:t>
            </a:r>
            <a:r>
              <a:rPr lang="en-US" sz="3200" dirty="0" smtClean="0"/>
              <a:t>.</a:t>
            </a:r>
          </a:p>
          <a:p>
            <a:endParaRPr lang="en-US" sz="3200" dirty="0"/>
          </a:p>
          <a:p>
            <a:endParaRPr lang="en-US" sz="3200" dirty="0"/>
          </a:p>
          <a:p>
            <a:endParaRPr lang="en-GB"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64</a:t>
            </a:fld>
            <a:endParaRPr lang="en-GB" dirty="0"/>
          </a:p>
        </p:txBody>
      </p:sp>
      <p:pic>
        <p:nvPicPr>
          <p:cNvPr id="6" name="Picture 5" descr="Screen Shot 2015-09-04 at 23.23.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037" y="4205219"/>
            <a:ext cx="1522249" cy="1008112"/>
          </a:xfrm>
          <a:prstGeom prst="rect">
            <a:avLst/>
          </a:prstGeom>
        </p:spPr>
      </p:pic>
      <p:pic>
        <p:nvPicPr>
          <p:cNvPr id="7" name="Picture 6" descr="Screen Shot 2015-09-04 at 23.22.5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007" y="3170404"/>
            <a:ext cx="1565594" cy="1026766"/>
          </a:xfrm>
          <a:prstGeom prst="rect">
            <a:avLst/>
          </a:prstGeom>
        </p:spPr>
      </p:pic>
      <p:pic>
        <p:nvPicPr>
          <p:cNvPr id="8" name="Picture 7" descr="Screen Shot 2015-09-04 at 23.22.4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2875" y="4216142"/>
            <a:ext cx="1467627" cy="986447"/>
          </a:xfrm>
          <a:prstGeom prst="rect">
            <a:avLst/>
          </a:prstGeom>
        </p:spPr>
      </p:pic>
      <p:pic>
        <p:nvPicPr>
          <p:cNvPr id="9" name="Picture 8" descr="Screen Shot 2015-09-04 at 23.22.4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007" y="2086107"/>
            <a:ext cx="1447537" cy="1067401"/>
          </a:xfrm>
          <a:prstGeom prst="rect">
            <a:avLst/>
          </a:prstGeom>
        </p:spPr>
      </p:pic>
      <p:pic>
        <p:nvPicPr>
          <p:cNvPr id="10" name="Picture 9" descr="Screen Shot 2015-09-04 at 23.22.3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4839" y="3170404"/>
            <a:ext cx="1512168" cy="1034815"/>
          </a:xfrm>
          <a:prstGeom prst="rect">
            <a:avLst/>
          </a:prstGeom>
        </p:spPr>
      </p:pic>
      <p:pic>
        <p:nvPicPr>
          <p:cNvPr id="11" name="Picture 10" descr="Screen Shot 2015-09-04 at 23.22.13.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2601" y="3170404"/>
            <a:ext cx="1519879" cy="1034815"/>
          </a:xfrm>
          <a:prstGeom prst="rect">
            <a:avLst/>
          </a:prstGeom>
        </p:spPr>
      </p:pic>
      <p:pic>
        <p:nvPicPr>
          <p:cNvPr id="12" name="Picture 11" descr="Screen Shot 2015-09-04 at 23.22.20.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4008" y="5202497"/>
            <a:ext cx="1584176" cy="1034815"/>
          </a:xfrm>
          <a:prstGeom prst="rect">
            <a:avLst/>
          </a:prstGeom>
        </p:spPr>
      </p:pic>
      <p:sp>
        <p:nvSpPr>
          <p:cNvPr id="13" name="TextBox 12"/>
          <p:cNvSpPr txBox="1"/>
          <p:nvPr/>
        </p:nvSpPr>
        <p:spPr>
          <a:xfrm>
            <a:off x="1346741" y="3250719"/>
            <a:ext cx="2145139" cy="2554545"/>
          </a:xfrm>
          <a:prstGeom prst="rect">
            <a:avLst/>
          </a:prstGeom>
          <a:noFill/>
        </p:spPr>
        <p:txBody>
          <a:bodyPr wrap="none" rtlCol="0">
            <a:spAutoFit/>
          </a:bodyPr>
          <a:lstStyle/>
          <a:p>
            <a:r>
              <a:rPr lang="en-US" sz="3200" b="1" dirty="0" smtClean="0">
                <a:solidFill>
                  <a:srgbClr val="FF6600"/>
                </a:solidFill>
              </a:rPr>
              <a:t>T </a:t>
            </a:r>
            <a:r>
              <a:rPr lang="en-US" sz="3200" dirty="0" smtClean="0"/>
              <a:t>OGETHER</a:t>
            </a:r>
            <a:br>
              <a:rPr lang="en-US" sz="3200" dirty="0" smtClean="0"/>
            </a:br>
            <a:r>
              <a:rPr lang="en-US" sz="3200" b="1" dirty="0" smtClean="0">
                <a:solidFill>
                  <a:srgbClr val="FF6600"/>
                </a:solidFill>
              </a:rPr>
              <a:t>E </a:t>
            </a:r>
            <a:r>
              <a:rPr lang="en-US" sz="3200" dirty="0" smtClean="0"/>
              <a:t>VERYONE </a:t>
            </a:r>
            <a:br>
              <a:rPr lang="en-US" sz="3200" dirty="0" smtClean="0"/>
            </a:br>
            <a:r>
              <a:rPr lang="en-US" sz="3200" b="1" dirty="0" smtClean="0">
                <a:solidFill>
                  <a:srgbClr val="FF6600"/>
                </a:solidFill>
              </a:rPr>
              <a:t>A </a:t>
            </a:r>
            <a:r>
              <a:rPr lang="en-US" sz="3200" dirty="0" smtClean="0"/>
              <a:t>CHIEVES</a:t>
            </a:r>
            <a:br>
              <a:rPr lang="en-US" sz="3200" dirty="0" smtClean="0"/>
            </a:br>
            <a:r>
              <a:rPr lang="en-US" sz="3200" b="1" dirty="0" smtClean="0">
                <a:solidFill>
                  <a:srgbClr val="FF6600"/>
                </a:solidFill>
              </a:rPr>
              <a:t>M </a:t>
            </a:r>
            <a:r>
              <a:rPr lang="en-US" sz="3200" dirty="0" smtClean="0"/>
              <a:t>ORE</a:t>
            </a:r>
            <a:br>
              <a:rPr lang="en-US" sz="3200" dirty="0" smtClean="0"/>
            </a:br>
            <a:endParaRPr lang="en-US" sz="3200" dirty="0"/>
          </a:p>
        </p:txBody>
      </p:sp>
      <p:pic>
        <p:nvPicPr>
          <p:cNvPr id="14" name="Picture 13" descr="Screen Shot 2015-09-11 at 00.33.05.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5445" y="5157192"/>
            <a:ext cx="1612979" cy="1080120"/>
          </a:xfrm>
          <a:prstGeom prst="rect">
            <a:avLst/>
          </a:prstGeom>
        </p:spPr>
      </p:pic>
    </p:spTree>
    <p:extLst>
      <p:ext uri="{BB962C8B-B14F-4D97-AF65-F5344CB8AC3E}">
        <p14:creationId xmlns:p14="http://schemas.microsoft.com/office/powerpoint/2010/main" val="2989130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References</a:t>
            </a:r>
            <a:endParaRPr lang="en-GB" dirty="0"/>
          </a:p>
        </p:txBody>
      </p:sp>
      <p:sp>
        <p:nvSpPr>
          <p:cNvPr id="3" name="Content Placeholder 2"/>
          <p:cNvSpPr>
            <a:spLocks noGrp="1"/>
          </p:cNvSpPr>
          <p:nvPr>
            <p:ph idx="1"/>
          </p:nvPr>
        </p:nvSpPr>
        <p:spPr/>
        <p:txBody>
          <a:bodyPr>
            <a:noAutofit/>
          </a:bodyPr>
          <a:lstStyle/>
          <a:p>
            <a:pPr>
              <a:spcBef>
                <a:spcPts val="0"/>
              </a:spcBef>
            </a:pPr>
            <a:r>
              <a:rPr lang="en-GB" sz="1200" dirty="0"/>
              <a:t>Basic Safety Standards</a:t>
            </a:r>
          </a:p>
          <a:p>
            <a:pPr>
              <a:spcBef>
                <a:spcPts val="0"/>
              </a:spcBef>
            </a:pPr>
            <a:r>
              <a:rPr lang="en-GB" sz="1200" dirty="0">
                <a:hlinkClick r:id="rId2"/>
              </a:rPr>
              <a:t>http://www.ensreg.eu/nuclear-safety-regulation/eu-instruments/Basic-Safety-Standards-Directive</a:t>
            </a:r>
            <a:endParaRPr lang="en-GB" sz="1200" dirty="0"/>
          </a:p>
          <a:p>
            <a:pPr>
              <a:spcBef>
                <a:spcPts val="0"/>
              </a:spcBef>
            </a:pPr>
            <a:r>
              <a:rPr lang="en-US" sz="1200" dirty="0"/>
              <a:t>EU guidelines for CT</a:t>
            </a:r>
            <a:r>
              <a:rPr lang="en-GB" sz="1200" dirty="0"/>
              <a:t> </a:t>
            </a:r>
            <a:r>
              <a:rPr lang="en-US" sz="1200" u="sng" dirty="0">
                <a:hlinkClick r:id="rId3"/>
              </a:rPr>
              <a:t>http://www.drs.dk/guidelines/ct/quality/index.htm</a:t>
            </a:r>
            <a:endParaRPr lang="en-GB" sz="1200" dirty="0"/>
          </a:p>
          <a:p>
            <a:pPr>
              <a:spcBef>
                <a:spcPts val="0"/>
              </a:spcBef>
            </a:pPr>
            <a:endParaRPr lang="en-US" sz="1200" dirty="0" smtClean="0"/>
          </a:p>
          <a:p>
            <a:pPr>
              <a:spcBef>
                <a:spcPts val="0"/>
              </a:spcBef>
            </a:pPr>
            <a:r>
              <a:rPr lang="en-US" sz="1200" dirty="0" smtClean="0"/>
              <a:t>Image </a:t>
            </a:r>
            <a:r>
              <a:rPr lang="en-US" sz="1200" dirty="0"/>
              <a:t>Wisely</a:t>
            </a:r>
            <a:endParaRPr lang="en-GB" sz="1200" dirty="0"/>
          </a:p>
          <a:p>
            <a:pPr>
              <a:spcBef>
                <a:spcPts val="0"/>
              </a:spcBef>
            </a:pPr>
            <a:r>
              <a:rPr lang="en-US" sz="1200" u="sng" dirty="0">
                <a:hlinkClick r:id="rId4"/>
              </a:rPr>
              <a:t>http://www.imagewisely.org/imaging-modalities/computed-tomography/medical-physicists/articles/diagnostic-reference-levels</a:t>
            </a:r>
            <a:endParaRPr lang="en-GB" sz="1200" dirty="0"/>
          </a:p>
          <a:p>
            <a:pPr>
              <a:spcBef>
                <a:spcPts val="0"/>
              </a:spcBef>
            </a:pPr>
            <a:endParaRPr lang="en-US" sz="1200" dirty="0" smtClean="0"/>
          </a:p>
          <a:p>
            <a:pPr>
              <a:spcBef>
                <a:spcPts val="0"/>
              </a:spcBef>
            </a:pPr>
            <a:r>
              <a:rPr lang="en-US" sz="1200" dirty="0"/>
              <a:t> </a:t>
            </a:r>
            <a:r>
              <a:rPr lang="en-US" sz="1200" dirty="0" smtClean="0"/>
              <a:t>DRLs </a:t>
            </a:r>
            <a:r>
              <a:rPr lang="en-US" sz="1200" dirty="0"/>
              <a:t>in CT</a:t>
            </a:r>
            <a:endParaRPr lang="en-GB" sz="1200" dirty="0"/>
          </a:p>
          <a:p>
            <a:pPr>
              <a:spcBef>
                <a:spcPts val="0"/>
              </a:spcBef>
            </a:pPr>
            <a:r>
              <a:rPr lang="en-US" sz="1200" u="sng" dirty="0">
                <a:hlinkClick r:id="rId5"/>
              </a:rPr>
              <a:t>https://rpop.iaea.org/RPOP/RPoP/Content/InformationFor/HealthProfessionals/1_Radiology/ComputedTomography/diagnostic-reference-levels.htm</a:t>
            </a:r>
            <a:endParaRPr lang="en-GB" sz="1200" dirty="0"/>
          </a:p>
          <a:p>
            <a:pPr>
              <a:spcBef>
                <a:spcPts val="0"/>
              </a:spcBef>
            </a:pPr>
            <a:r>
              <a:rPr lang="en-GB" sz="1200" dirty="0"/>
              <a:t>IAEA </a:t>
            </a:r>
            <a:r>
              <a:rPr lang="en-GB" sz="1200" dirty="0">
                <a:hlinkClick r:id="rId6"/>
              </a:rPr>
              <a:t>–</a:t>
            </a:r>
            <a:r>
              <a:rPr lang="en-GB" sz="1200" dirty="0"/>
              <a:t> DRLs  </a:t>
            </a:r>
          </a:p>
          <a:p>
            <a:pPr>
              <a:spcBef>
                <a:spcPts val="0"/>
              </a:spcBef>
            </a:pPr>
            <a:r>
              <a:rPr lang="en-GB" sz="1200" u="sng" dirty="0">
                <a:hlinkClick r:id="rId6"/>
              </a:rPr>
              <a:t>https://rpop.iaea.org/RPOP/RPoP/Content/Documents/Whitepapers/conference/S5-Vano-Diagnostic-reference-levels.pdf</a:t>
            </a:r>
            <a:endParaRPr lang="en-GB" sz="1200" dirty="0"/>
          </a:p>
          <a:p>
            <a:pPr>
              <a:spcBef>
                <a:spcPts val="0"/>
              </a:spcBef>
            </a:pPr>
            <a:r>
              <a:rPr lang="en-US" sz="1200" dirty="0"/>
              <a:t>National survey of DRLs in the Netherlands </a:t>
            </a:r>
            <a:r>
              <a:rPr lang="en-US" sz="1200" u="sng" dirty="0">
                <a:hlinkClick r:id="rId7"/>
              </a:rPr>
              <a:t>http://www.ncbi.nlm.nih.gov/pmc/articles/PMC3675255/</a:t>
            </a:r>
            <a:endParaRPr lang="en-GB" sz="1200" dirty="0"/>
          </a:p>
          <a:p>
            <a:pPr>
              <a:spcBef>
                <a:spcPts val="0"/>
              </a:spcBef>
            </a:pPr>
            <a:endParaRPr lang="en-GB" sz="1200" dirty="0" smtClean="0"/>
          </a:p>
          <a:p>
            <a:pPr>
              <a:spcBef>
                <a:spcPts val="0"/>
              </a:spcBef>
            </a:pPr>
            <a:r>
              <a:rPr lang="en-US" sz="1200" dirty="0"/>
              <a:t> </a:t>
            </a:r>
            <a:r>
              <a:rPr lang="en-US" sz="1200" dirty="0" smtClean="0"/>
              <a:t>FDA </a:t>
            </a:r>
            <a:r>
              <a:rPr lang="en-US" sz="1200" dirty="0"/>
              <a:t>public health notification on reducing rad dose in CT for </a:t>
            </a:r>
            <a:r>
              <a:rPr lang="en-US" sz="1200" dirty="0" err="1"/>
              <a:t>paeds</a:t>
            </a:r>
            <a:r>
              <a:rPr lang="en-US" sz="1200" dirty="0"/>
              <a:t> and small adult patients </a:t>
            </a:r>
            <a:r>
              <a:rPr lang="en-US" sz="1200" u="sng" dirty="0" smtClean="0">
                <a:hlinkClick r:id="rId8"/>
              </a:rPr>
              <a:t>http</a:t>
            </a:r>
            <a:r>
              <a:rPr lang="en-US" sz="1200" u="sng" dirty="0">
                <a:hlinkClick r:id="rId8"/>
              </a:rPr>
              <a:t>://www.fda.gov/MedicalDevices/Safety/AlertsandNotices/PublicHealthNotifications/ucm062185.htm</a:t>
            </a:r>
            <a:endParaRPr lang="en-GB" sz="1200" dirty="0"/>
          </a:p>
          <a:p>
            <a:pPr>
              <a:spcBef>
                <a:spcPts val="0"/>
              </a:spcBef>
            </a:pPr>
            <a:r>
              <a:rPr lang="en-US" sz="1200" dirty="0"/>
              <a:t> </a:t>
            </a:r>
            <a:endParaRPr lang="en-US" sz="1200" dirty="0" smtClean="0"/>
          </a:p>
          <a:p>
            <a:pPr>
              <a:spcBef>
                <a:spcPts val="0"/>
              </a:spcBef>
            </a:pPr>
            <a:r>
              <a:rPr lang="en-GB" sz="1200" dirty="0"/>
              <a:t>Raman et al, CT Dose Reduction Applications: Available Tools on the Latest Generation of CT Scanners </a:t>
            </a:r>
            <a:r>
              <a:rPr lang="en-GB" sz="1200" i="1" dirty="0"/>
              <a:t>J Am </a:t>
            </a:r>
            <a:r>
              <a:rPr lang="en-GB" sz="1200" i="1" dirty="0" err="1"/>
              <a:t>Coll</a:t>
            </a:r>
            <a:r>
              <a:rPr lang="en-GB" sz="1200" i="1" dirty="0"/>
              <a:t> </a:t>
            </a:r>
            <a:r>
              <a:rPr lang="en-GB" sz="1200" i="1" dirty="0" err="1"/>
              <a:t>Radiol</a:t>
            </a:r>
            <a:r>
              <a:rPr lang="en-GB" sz="1200" i="1" dirty="0"/>
              <a:t> 2013;10:37-41. </a:t>
            </a:r>
          </a:p>
          <a:p>
            <a:pPr>
              <a:spcBef>
                <a:spcPts val="0"/>
              </a:spcBef>
            </a:pPr>
            <a:endParaRPr lang="en-US" sz="1200" dirty="0"/>
          </a:p>
          <a:p>
            <a:r>
              <a:rPr lang="en-GB" sz="1200" dirty="0">
                <a:cs typeface="Arial" panose="020B0604020202020204" pitchFamily="34" charset="0"/>
              </a:rPr>
              <a:t>ICRP, 2006. The Optimisation of Radiological Protection - Broadening the Process. ICRP Publication 101b. Ann. ICRP 36 (3).</a:t>
            </a:r>
            <a:br>
              <a:rPr lang="en-GB" sz="1200" dirty="0">
                <a:cs typeface="Arial" panose="020B0604020202020204" pitchFamily="34" charset="0"/>
              </a:rPr>
            </a:br>
            <a:r>
              <a:rPr lang="en-GB" sz="1200" dirty="0">
                <a:cs typeface="Arial" panose="020B0604020202020204" pitchFamily="34" charset="0"/>
              </a:rPr>
              <a:t>ICRP, 2007. Radiological Protection in Medicine. ICRP Publication 105. Ann. ICRP 37 (6)</a:t>
            </a:r>
          </a:p>
          <a:p>
            <a:r>
              <a:rPr lang="en-GB" sz="1200" dirty="0">
                <a:cs typeface="Arial" panose="020B0604020202020204" pitchFamily="34" charset="0"/>
              </a:rPr>
              <a:t>ICRP, 2007. 2007 Recommendations of the International Commission on Radiological Protection (Users Edition). ICRP Publication 103 (Users Edition). Ann. ICRP 37 (2-4).</a:t>
            </a:r>
          </a:p>
          <a:p>
            <a:r>
              <a:rPr lang="en-GB" sz="1200" dirty="0">
                <a:cs typeface="Arial" panose="020B0604020202020204" pitchFamily="34" charset="0"/>
              </a:rPr>
              <a:t>ICRP, 2013. Radiological protection in cardiology. ICRP Publication 120. Ann. ICRP 42(1).</a:t>
            </a:r>
          </a:p>
          <a:p>
            <a:r>
              <a:rPr lang="en-GB" sz="1200" dirty="0">
                <a:cs typeface="Arial" panose="020B0604020202020204" pitchFamily="34" charset="0"/>
              </a:rPr>
              <a:t>ICRP, 2013. Radiological protection in paediatric diagnostic and interventional radiology. ICRP Publication 121. Ann. ICRP 42(2).</a:t>
            </a:r>
          </a:p>
          <a:p>
            <a:endParaRPr lang="en-GB" sz="1200" dirty="0" smtClean="0"/>
          </a:p>
          <a:p>
            <a:endParaRPr lang="en-GB" sz="1200"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65</a:t>
            </a:fld>
            <a:endParaRPr lang="en-GB" dirty="0"/>
          </a:p>
        </p:txBody>
      </p:sp>
      <p:pic>
        <p:nvPicPr>
          <p:cNvPr id="6"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23106" y="925909"/>
            <a:ext cx="895176" cy="1281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072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a:defRPr/>
            </a:pPr>
            <a:r>
              <a:rPr lang="en-US" dirty="0"/>
              <a:t>Radiation Protection Framework</a:t>
            </a:r>
            <a:endParaRPr lang="en-GB" dirty="0">
              <a:ea typeface="ＭＳ Ｐゴシック" charset="0"/>
              <a:cs typeface="+mj-cs"/>
            </a:endParaRPr>
          </a:p>
        </p:txBody>
      </p:sp>
      <p:sp>
        <p:nvSpPr>
          <p:cNvPr id="9219" name="Content Placeholder 2"/>
          <p:cNvSpPr>
            <a:spLocks noGrp="1"/>
          </p:cNvSpPr>
          <p:nvPr>
            <p:ph idx="1"/>
          </p:nvPr>
        </p:nvSpPr>
        <p:spPr/>
        <p:txBody>
          <a:bodyPr/>
          <a:lstStyle/>
          <a:p>
            <a:pPr>
              <a:buFont typeface="Wingdings" charset="0"/>
              <a:buNone/>
              <a:defRPr/>
            </a:pPr>
            <a:r>
              <a:rPr lang="en-GB" dirty="0" smtClean="0">
                <a:ea typeface="ＭＳ Ｐゴシック" charset="0"/>
                <a:cs typeface="+mn-cs"/>
              </a:rPr>
              <a:t>Hospital Policy </a:t>
            </a:r>
            <a:r>
              <a:rPr lang="en-GB" dirty="0">
                <a:ea typeface="ＭＳ Ｐゴシック" charset="0"/>
                <a:cs typeface="+mn-cs"/>
              </a:rPr>
              <a:t>on Radiation Safety Management</a:t>
            </a:r>
          </a:p>
          <a:p>
            <a:pPr>
              <a:buFont typeface="Wingdings" charset="0"/>
              <a:buNone/>
              <a:defRPr/>
            </a:pPr>
            <a:endParaRPr lang="en-GB" dirty="0">
              <a:ea typeface="ＭＳ Ｐゴシック" charset="0"/>
              <a:cs typeface="+mn-cs"/>
            </a:endParaRPr>
          </a:p>
        </p:txBody>
      </p:sp>
      <p:sp>
        <p:nvSpPr>
          <p:cNvPr id="8196" name="Slide Number Placeholder 1"/>
          <p:cNvSpPr>
            <a:spLocks noGrp="1"/>
          </p:cNvSpPr>
          <p:nvPr>
            <p:ph type="sldNum" sz="quarter" idx="12"/>
          </p:nvPr>
        </p:nvSpPr>
        <p:spPr>
          <a:noFill/>
        </p:spPr>
        <p:txBody>
          <a:bodyPr/>
          <a:lstStyle>
            <a:lvl1pPr eaLnBrk="0" hangingPunct="0">
              <a:spcBef>
                <a:spcPct val="20000"/>
              </a:spcBef>
              <a:buClr>
                <a:srgbClr val="0072C6"/>
              </a:buClr>
              <a:buFont typeface="Wingdings" pitchFamily="2" charset="2"/>
              <a:defRPr sz="3200">
                <a:solidFill>
                  <a:schemeClr val="tx1"/>
                </a:solidFill>
                <a:latin typeface="Arial" pitchFamily="34" charset="0"/>
                <a:ea typeface="MS PGothic" pitchFamily="34" charset="-128"/>
              </a:defRPr>
            </a:lvl1pPr>
            <a:lvl2pPr marL="742950" indent="-285750" eaLnBrk="0" hangingPunct="0">
              <a:spcBef>
                <a:spcPct val="20000"/>
              </a:spcBef>
              <a:buClr>
                <a:srgbClr val="0072C6"/>
              </a:buClr>
              <a:buFont typeface="Wingdings" pitchFamily="2" charset="2"/>
              <a:buChar char="§"/>
              <a:defRPr sz="3200">
                <a:solidFill>
                  <a:schemeClr val="tx1"/>
                </a:solidFill>
                <a:latin typeface="Arial" pitchFamily="34" charset="0"/>
                <a:ea typeface="MS PGothic" pitchFamily="34" charset="-128"/>
              </a:defRPr>
            </a:lvl2pPr>
            <a:lvl3pPr marL="1143000" indent="-228600" eaLnBrk="0" hangingPunct="0">
              <a:spcBef>
                <a:spcPct val="20000"/>
              </a:spcBef>
              <a:buClr>
                <a:srgbClr val="0072C6"/>
              </a:buClr>
              <a:buChar char="•"/>
              <a:defRPr sz="2800">
                <a:solidFill>
                  <a:schemeClr val="tx1"/>
                </a:solidFill>
                <a:latin typeface="Arial" pitchFamily="34" charset="0"/>
                <a:ea typeface="MS PGothic" pitchFamily="34" charset="-128"/>
              </a:defRPr>
            </a:lvl3pPr>
            <a:lvl4pPr marL="1600200" indent="-228600" eaLnBrk="0" hangingPunct="0">
              <a:spcBef>
                <a:spcPct val="20000"/>
              </a:spcBef>
              <a:buClr>
                <a:srgbClr val="0072C6"/>
              </a:buClr>
              <a:buFont typeface="Wingdings" pitchFamily="2" charset="2"/>
              <a:buChar char="§"/>
              <a:defRPr sz="2400">
                <a:solidFill>
                  <a:schemeClr val="tx1"/>
                </a:solidFill>
                <a:latin typeface="Arial" pitchFamily="34" charset="0"/>
                <a:ea typeface="MS PGothic" pitchFamily="34" charset="-128"/>
              </a:defRPr>
            </a:lvl4pPr>
            <a:lvl5pPr marL="2057400" indent="-228600" eaLnBrk="0" hangingPunct="0">
              <a:spcBef>
                <a:spcPct val="20000"/>
              </a:spcBef>
              <a:buClr>
                <a:srgbClr val="0072C6"/>
              </a:buClr>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0072C6"/>
              </a:buClr>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fld id="{1E076CF7-7967-4097-AFFF-2EA8FC6EECBF}" type="slidenum">
              <a:rPr lang="en-GB" altLang="en-US" sz="1400" smtClean="0">
                <a:latin typeface="Tahoma" pitchFamily="34" charset="0"/>
              </a:rPr>
              <a:pPr eaLnBrk="1" hangingPunct="1">
                <a:spcBef>
                  <a:spcPct val="0"/>
                </a:spcBef>
                <a:buClrTx/>
                <a:buFontTx/>
                <a:buNone/>
              </a:pPr>
              <a:t>7</a:t>
            </a:fld>
            <a:endParaRPr lang="en-GB" altLang="en-US" sz="1400" smtClean="0">
              <a:latin typeface="Tahoma" pitchFamily="34" charset="0"/>
            </a:endParaRPr>
          </a:p>
        </p:txBody>
      </p:sp>
      <p:sp>
        <p:nvSpPr>
          <p:cNvPr id="9" name="Rectangle 8"/>
          <p:cNvSpPr/>
          <p:nvPr/>
        </p:nvSpPr>
        <p:spPr>
          <a:xfrm>
            <a:off x="4662488" y="1773238"/>
            <a:ext cx="4367212" cy="4892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20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925" y="1995488"/>
            <a:ext cx="4295775" cy="452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33925" y="4941888"/>
            <a:ext cx="4295775" cy="184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204" name="Picture 11" descr="Umbrell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088" y="981075"/>
            <a:ext cx="1011237"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09550" y="1773238"/>
            <a:ext cx="4368800" cy="4892675"/>
            <a:chOff x="209550" y="1773238"/>
            <a:chExt cx="4368800" cy="4892675"/>
          </a:xfrm>
        </p:grpSpPr>
        <p:sp>
          <p:nvSpPr>
            <p:cNvPr id="4" name="Rectangle 3"/>
            <p:cNvSpPr/>
            <p:nvPr/>
          </p:nvSpPr>
          <p:spPr>
            <a:xfrm>
              <a:off x="209550" y="1773238"/>
              <a:ext cx="4368800" cy="4892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19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625" y="3429000"/>
              <a:ext cx="4213225" cy="308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2795588"/>
              <a:ext cx="4119563"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8175" y="1860550"/>
              <a:ext cx="2584450"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59632" y="4221088"/>
              <a:ext cx="1728192" cy="116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259632" y="4409310"/>
              <a:ext cx="1728192" cy="24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rgbClr val="FF0000"/>
                  </a:solidFill>
                  <a:latin typeface="Arial" panose="020B0604020202020204" pitchFamily="34" charset="0"/>
                  <a:cs typeface="Arial" panose="020B0604020202020204" pitchFamily="34" charset="0"/>
                </a:rPr>
                <a:t>Chief Executive</a:t>
              </a:r>
              <a:endParaRPr lang="en-GB" sz="1000" dirty="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1259632" y="4221088"/>
              <a:ext cx="1728192" cy="116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1"/>
                  </a:solidFill>
                  <a:latin typeface="Arial" panose="020B0604020202020204" pitchFamily="34" charset="0"/>
                  <a:cs typeface="Arial" panose="020B0604020202020204" pitchFamily="34" charset="0"/>
                </a:rPr>
                <a:t>Radiation protection team</a:t>
              </a:r>
              <a:endParaRPr lang="en-GB" sz="10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6395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Radiation Protection Framework</a:t>
            </a:r>
            <a:endParaRPr lang="en-US" dirty="0"/>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8</a:t>
            </a:fld>
            <a:endParaRPr lang="en-GB" dirty="0"/>
          </a:p>
        </p:txBody>
      </p:sp>
      <p:pic>
        <p:nvPicPr>
          <p:cNvPr id="7" name="Picture 6"/>
          <p:cNvPicPr>
            <a:picLocks noChangeAspect="1"/>
          </p:cNvPicPr>
          <p:nvPr/>
        </p:nvPicPr>
        <p:blipFill>
          <a:blip r:embed="rId3" cstate="print"/>
          <a:stretch>
            <a:fillRect/>
          </a:stretch>
        </p:blipFill>
        <p:spPr>
          <a:xfrm>
            <a:off x="2171948" y="4053284"/>
            <a:ext cx="1175916" cy="1175916"/>
          </a:xfrm>
          <a:prstGeom prst="rect">
            <a:avLst/>
          </a:prstGeom>
        </p:spPr>
      </p:pic>
      <p:sp>
        <p:nvSpPr>
          <p:cNvPr id="10" name="Rectangle 9"/>
          <p:cNvSpPr/>
          <p:nvPr/>
        </p:nvSpPr>
        <p:spPr>
          <a:xfrm rot="16200000">
            <a:off x="287524" y="3465004"/>
            <a:ext cx="2880320"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    Justification</a:t>
            </a:r>
            <a:endParaRPr lang="en-US" sz="2800" dirty="0"/>
          </a:p>
        </p:txBody>
      </p:sp>
      <p:sp>
        <p:nvSpPr>
          <p:cNvPr id="14" name="Isosceles Triangle 13"/>
          <p:cNvSpPr/>
          <p:nvPr/>
        </p:nvSpPr>
        <p:spPr>
          <a:xfrm>
            <a:off x="179512" y="980728"/>
            <a:ext cx="8748464" cy="1368152"/>
          </a:xfrm>
          <a:prstGeom prst="triangle">
            <a:avLst>
              <a:gd name="adj" fmla="val 50016"/>
            </a:avLst>
          </a:prstGeom>
          <a:solidFill>
            <a:schemeClr val="tx2">
              <a:lumMod val="60000"/>
              <a:lumOff val="4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16200000">
            <a:off x="3059832" y="3429000"/>
            <a:ext cx="2880320" cy="864096"/>
          </a:xfrm>
          <a:prstGeom prst="rect">
            <a:avLst/>
          </a:prstGeom>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    Optimization</a:t>
            </a:r>
            <a:endParaRPr lang="en-US" sz="2800" dirty="0"/>
          </a:p>
        </p:txBody>
      </p:sp>
      <p:pic>
        <p:nvPicPr>
          <p:cNvPr id="23" name="Picture 22"/>
          <p:cNvPicPr>
            <a:picLocks noChangeAspect="1"/>
          </p:cNvPicPr>
          <p:nvPr/>
        </p:nvPicPr>
        <p:blipFill>
          <a:blip r:embed="rId4" cstate="print"/>
          <a:stretch>
            <a:fillRect/>
          </a:stretch>
        </p:blipFill>
        <p:spPr>
          <a:xfrm>
            <a:off x="4932040" y="3870424"/>
            <a:ext cx="1442322" cy="1430784"/>
          </a:xfrm>
          <a:prstGeom prst="rect">
            <a:avLst/>
          </a:prstGeom>
        </p:spPr>
      </p:pic>
      <p:sp>
        <p:nvSpPr>
          <p:cNvPr id="24" name="Rectangle 23"/>
          <p:cNvSpPr/>
          <p:nvPr/>
        </p:nvSpPr>
        <p:spPr>
          <a:xfrm rot="16200000">
            <a:off x="5724128" y="3429000"/>
            <a:ext cx="2880320"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    Limitation</a:t>
            </a:r>
            <a:endParaRPr lang="en-US" sz="2800" dirty="0"/>
          </a:p>
        </p:txBody>
      </p:sp>
      <p:sp>
        <p:nvSpPr>
          <p:cNvPr id="25" name="Rectangle 24"/>
          <p:cNvSpPr/>
          <p:nvPr/>
        </p:nvSpPr>
        <p:spPr>
          <a:xfrm>
            <a:off x="539552" y="5301208"/>
            <a:ext cx="8064896" cy="504056"/>
          </a:xfrm>
          <a:prstGeom prst="rect">
            <a:avLst/>
          </a:prstGeom>
          <a:solidFill>
            <a:srgbClr val="558ED5"/>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sz="2000" dirty="0" smtClean="0"/>
              <a:t>Guidance </a:t>
            </a:r>
            <a:r>
              <a:rPr lang="en-US" sz="2000" dirty="0"/>
              <a:t>for </a:t>
            </a:r>
            <a:r>
              <a:rPr lang="en-US" sz="2000" dirty="0" smtClean="0"/>
              <a:t>implementation</a:t>
            </a:r>
            <a:r>
              <a:rPr lang="en-US" sz="2000" dirty="0"/>
              <a:t> </a:t>
            </a:r>
            <a:r>
              <a:rPr lang="en-US" sz="2000" dirty="0" smtClean="0"/>
              <a:t>(practical and targeted to users)</a:t>
            </a:r>
            <a:endParaRPr lang="en-US" sz="2000" dirty="0"/>
          </a:p>
        </p:txBody>
      </p:sp>
      <p:sp>
        <p:nvSpPr>
          <p:cNvPr id="26" name="Rectangle 25"/>
          <p:cNvSpPr/>
          <p:nvPr/>
        </p:nvSpPr>
        <p:spPr>
          <a:xfrm>
            <a:off x="179512" y="5733256"/>
            <a:ext cx="8748464" cy="432048"/>
          </a:xfrm>
          <a:prstGeom prst="rect">
            <a:avLst/>
          </a:prstGeom>
          <a:solidFill>
            <a:srgbClr val="558ED5"/>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National Regulatory Framework </a:t>
            </a:r>
            <a:endParaRPr lang="en-US" sz="2400" dirty="0"/>
          </a:p>
        </p:txBody>
      </p:sp>
      <p:pic>
        <p:nvPicPr>
          <p:cNvPr id="29" name="Picture 28"/>
          <p:cNvPicPr>
            <a:picLocks noChangeAspect="1"/>
          </p:cNvPicPr>
          <p:nvPr/>
        </p:nvPicPr>
        <p:blipFill>
          <a:blip r:embed="rId5" cstate="print"/>
          <a:stretch>
            <a:fillRect/>
          </a:stretch>
        </p:blipFill>
        <p:spPr>
          <a:xfrm>
            <a:off x="7621326" y="4149080"/>
            <a:ext cx="1055130" cy="1080120"/>
          </a:xfrm>
          <a:prstGeom prst="rect">
            <a:avLst/>
          </a:prstGeom>
        </p:spPr>
      </p:pic>
      <p:sp>
        <p:nvSpPr>
          <p:cNvPr id="3" name="TextBox 2"/>
          <p:cNvSpPr txBox="1"/>
          <p:nvPr/>
        </p:nvSpPr>
        <p:spPr>
          <a:xfrm>
            <a:off x="2961765" y="1445875"/>
            <a:ext cx="3276603" cy="830997"/>
          </a:xfrm>
          <a:prstGeom prst="rect">
            <a:avLst/>
          </a:prstGeom>
          <a:noFill/>
          <a:ln>
            <a:noFill/>
          </a:ln>
        </p:spPr>
        <p:txBody>
          <a:bodyPr wrap="none" rtlCol="0">
            <a:spAutoFit/>
          </a:bodyPr>
          <a:lstStyle/>
          <a:p>
            <a:pPr algn="ctr"/>
            <a:r>
              <a:rPr lang="en-US" sz="2400" dirty="0">
                <a:solidFill>
                  <a:schemeClr val="bg1"/>
                </a:solidFill>
              </a:rPr>
              <a:t>e</a:t>
            </a:r>
            <a:r>
              <a:rPr lang="en-US" sz="2400" dirty="0" smtClean="0">
                <a:solidFill>
                  <a:schemeClr val="bg1"/>
                </a:solidFill>
              </a:rPr>
              <a:t>ffective and </a:t>
            </a:r>
            <a:r>
              <a:rPr lang="en-US" sz="2400" dirty="0">
                <a:solidFill>
                  <a:schemeClr val="bg1"/>
                </a:solidFill>
              </a:rPr>
              <a:t>s</a:t>
            </a:r>
            <a:r>
              <a:rPr lang="en-US" sz="2400" dirty="0" smtClean="0">
                <a:solidFill>
                  <a:schemeClr val="bg1"/>
                </a:solidFill>
              </a:rPr>
              <a:t>afe use of </a:t>
            </a:r>
          </a:p>
          <a:p>
            <a:pPr algn="ctr"/>
            <a:r>
              <a:rPr lang="en-US" sz="2400" dirty="0">
                <a:solidFill>
                  <a:schemeClr val="bg1"/>
                </a:solidFill>
              </a:rPr>
              <a:t>r</a:t>
            </a:r>
            <a:r>
              <a:rPr lang="en-US" sz="2400" dirty="0" smtClean="0">
                <a:solidFill>
                  <a:schemeClr val="bg1"/>
                </a:solidFill>
              </a:rPr>
              <a:t>adiation in medicine</a:t>
            </a:r>
            <a:endParaRPr lang="en-US" sz="2400" dirty="0">
              <a:solidFill>
                <a:schemeClr val="bg1"/>
              </a:solidFill>
            </a:endParaRPr>
          </a:p>
        </p:txBody>
      </p:sp>
      <p:sp>
        <p:nvSpPr>
          <p:cNvPr id="6" name="Rectangle 5"/>
          <p:cNvSpPr/>
          <p:nvPr/>
        </p:nvSpPr>
        <p:spPr>
          <a:xfrm>
            <a:off x="4067944" y="2780928"/>
            <a:ext cx="864096" cy="244827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67544" y="2420887"/>
            <a:ext cx="2592288" cy="288034"/>
          </a:xfrm>
          <a:prstGeom prst="rect">
            <a:avLst/>
          </a:prstGeom>
          <a:solidFill>
            <a:srgbClr val="558ED5"/>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Staff, Patients and Public</a:t>
            </a:r>
            <a:endParaRPr lang="en-US" dirty="0"/>
          </a:p>
        </p:txBody>
      </p:sp>
      <p:sp>
        <p:nvSpPr>
          <p:cNvPr id="27" name="Rectangle 26"/>
          <p:cNvSpPr/>
          <p:nvPr/>
        </p:nvSpPr>
        <p:spPr>
          <a:xfrm>
            <a:off x="6173731" y="2420888"/>
            <a:ext cx="1998669" cy="288033"/>
          </a:xfrm>
          <a:prstGeom prst="rect">
            <a:avLst/>
          </a:prstGeom>
          <a:solidFill>
            <a:srgbClr val="558ED5"/>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Staff and Public</a:t>
            </a:r>
            <a:endParaRPr lang="en-US" dirty="0"/>
          </a:p>
        </p:txBody>
      </p:sp>
      <p:sp>
        <p:nvSpPr>
          <p:cNvPr id="28" name="Rectangle 27"/>
          <p:cNvSpPr/>
          <p:nvPr/>
        </p:nvSpPr>
        <p:spPr>
          <a:xfrm>
            <a:off x="3275856" y="2420888"/>
            <a:ext cx="2592288" cy="288034"/>
          </a:xfrm>
          <a:prstGeom prst="rect">
            <a:avLst/>
          </a:prstGeom>
          <a:solidFill>
            <a:srgbClr val="558ED5"/>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Staff, Patients and Public</a:t>
            </a:r>
            <a:endParaRPr lang="en-US" dirty="0"/>
          </a:p>
        </p:txBody>
      </p:sp>
      <p:sp>
        <p:nvSpPr>
          <p:cNvPr id="8" name="TextBox 7"/>
          <p:cNvSpPr txBox="1"/>
          <p:nvPr/>
        </p:nvSpPr>
        <p:spPr>
          <a:xfrm rot="19595017">
            <a:off x="754963" y="3824853"/>
            <a:ext cx="1938476" cy="523220"/>
          </a:xfrm>
          <a:prstGeom prst="rect">
            <a:avLst/>
          </a:prstGeom>
          <a:noFill/>
        </p:spPr>
        <p:txBody>
          <a:bodyPr wrap="none" rtlCol="0">
            <a:spAutoFit/>
          </a:bodyPr>
          <a:lstStyle/>
          <a:p>
            <a:r>
              <a:rPr lang="en-US" sz="2800" dirty="0" err="1" smtClean="0">
                <a:solidFill>
                  <a:srgbClr val="FF0000"/>
                </a:solidFill>
              </a:rPr>
              <a:t>practicioner</a:t>
            </a:r>
            <a:endParaRPr lang="en-US" sz="2800" dirty="0">
              <a:solidFill>
                <a:srgbClr val="FF0000"/>
              </a:solidFill>
            </a:endParaRPr>
          </a:p>
        </p:txBody>
      </p:sp>
      <p:sp>
        <p:nvSpPr>
          <p:cNvPr id="20" name="TextBox 19"/>
          <p:cNvSpPr txBox="1"/>
          <p:nvPr/>
        </p:nvSpPr>
        <p:spPr>
          <a:xfrm rot="19595017">
            <a:off x="3436697" y="3558625"/>
            <a:ext cx="2103811" cy="954107"/>
          </a:xfrm>
          <a:prstGeom prst="rect">
            <a:avLst/>
          </a:prstGeom>
          <a:noFill/>
        </p:spPr>
        <p:txBody>
          <a:bodyPr wrap="none" rtlCol="0">
            <a:spAutoFit/>
          </a:bodyPr>
          <a:lstStyle/>
          <a:p>
            <a:r>
              <a:rPr lang="en-US" sz="2800" dirty="0" smtClean="0">
                <a:solidFill>
                  <a:srgbClr val="FF0000"/>
                </a:solidFill>
              </a:rPr>
              <a:t>Practitioner </a:t>
            </a:r>
          </a:p>
          <a:p>
            <a:r>
              <a:rPr lang="en-US" sz="2800" dirty="0" smtClean="0">
                <a:solidFill>
                  <a:srgbClr val="FF0000"/>
                </a:solidFill>
              </a:rPr>
              <a:t>and operator</a:t>
            </a:r>
            <a:endParaRPr lang="en-US" sz="2800" dirty="0">
              <a:solidFill>
                <a:srgbClr val="FF0000"/>
              </a:solidFill>
            </a:endParaRPr>
          </a:p>
        </p:txBody>
      </p:sp>
    </p:spTree>
    <p:extLst>
      <p:ext uri="{BB962C8B-B14F-4D97-AF65-F5344CB8AC3E}">
        <p14:creationId xmlns:p14="http://schemas.microsoft.com/office/powerpoint/2010/main" val="157094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endParaRPr lang="en-US" sz="4000" dirty="0" smtClean="0"/>
          </a:p>
          <a:p>
            <a:pPr algn="ctr"/>
            <a:r>
              <a:rPr lang="en-US" sz="3600" dirty="0" err="1" smtClean="0">
                <a:solidFill>
                  <a:srgbClr val="0066FF"/>
                </a:solidFill>
              </a:rPr>
              <a:t>Optimise</a:t>
            </a:r>
            <a:r>
              <a:rPr lang="en-US" sz="3600" dirty="0" smtClean="0">
                <a:solidFill>
                  <a:srgbClr val="0066FF"/>
                </a:solidFill>
              </a:rPr>
              <a:t> What?</a:t>
            </a:r>
          </a:p>
        </p:txBody>
      </p:sp>
      <p:sp>
        <p:nvSpPr>
          <p:cNvPr id="4" name="Footer Placeholder 3"/>
          <p:cNvSpPr>
            <a:spLocks noGrp="1"/>
          </p:cNvSpPr>
          <p:nvPr>
            <p:ph type="ftr" sz="quarter" idx="11"/>
          </p:nvPr>
        </p:nvSpPr>
        <p:spPr/>
        <p:txBody>
          <a:bodyPr/>
          <a:lstStyle/>
          <a:p>
            <a:r>
              <a:rPr lang="pt-BR" smtClean="0"/>
              <a:t>Workshop "Justificação e Optimização das Exposições Médicas a Radiações Ionizantes, Lisboa, 10-12 Set 2015                      A. Pascoal, KCH</a:t>
            </a:r>
            <a:endParaRPr lang="en-GB" dirty="0"/>
          </a:p>
        </p:txBody>
      </p:sp>
      <p:sp>
        <p:nvSpPr>
          <p:cNvPr id="5" name="Slide Number Placeholder 4"/>
          <p:cNvSpPr>
            <a:spLocks noGrp="1"/>
          </p:cNvSpPr>
          <p:nvPr>
            <p:ph type="sldNum" sz="quarter" idx="12"/>
          </p:nvPr>
        </p:nvSpPr>
        <p:spPr/>
        <p:txBody>
          <a:bodyPr/>
          <a:lstStyle/>
          <a:p>
            <a:fld id="{12EFD154-7930-4232-9B38-2BB00303CBA3}" type="slidenum">
              <a:rPr lang="en-GB" smtClean="0"/>
              <a:pPr/>
              <a:t>9</a:t>
            </a:fld>
            <a:endParaRPr lang="en-GB" dirty="0"/>
          </a:p>
        </p:txBody>
      </p:sp>
    </p:spTree>
    <p:extLst>
      <p:ext uri="{BB962C8B-B14F-4D97-AF65-F5344CB8AC3E}">
        <p14:creationId xmlns:p14="http://schemas.microsoft.com/office/powerpoint/2010/main" val="1706672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5017</TotalTime>
  <Words>4480</Words>
  <Application>Microsoft Office PowerPoint</Application>
  <PresentationFormat>Apresentação no Ecrã (4:3)</PresentationFormat>
  <Paragraphs>795</Paragraphs>
  <Slides>65</Slides>
  <Notes>28</Notes>
  <HiddenSlides>0</HiddenSlides>
  <MMClips>0</MMClips>
  <ScaleCrop>false</ScaleCrop>
  <HeadingPairs>
    <vt:vector size="4" baseType="variant">
      <vt:variant>
        <vt:lpstr>Tema</vt:lpstr>
      </vt:variant>
      <vt:variant>
        <vt:i4>1</vt:i4>
      </vt:variant>
      <vt:variant>
        <vt:lpstr>Títulos dos diapositivos</vt:lpstr>
      </vt:variant>
      <vt:variant>
        <vt:i4>65</vt:i4>
      </vt:variant>
    </vt:vector>
  </HeadingPairs>
  <TitlesOfParts>
    <vt:vector size="66" baseType="lpstr">
      <vt:lpstr>Office Theme</vt:lpstr>
      <vt:lpstr>Optimização em radiologia  – uma abordagem pragmática – </vt:lpstr>
      <vt:lpstr>Outline</vt:lpstr>
      <vt:lpstr>Apresentação do PowerPoint</vt:lpstr>
      <vt:lpstr>Optimisation</vt:lpstr>
      <vt:lpstr>Radiation Protection Framework</vt:lpstr>
      <vt:lpstr>EU BSS 2013/59 EURATOM</vt:lpstr>
      <vt:lpstr>Radiation Protection Framework</vt:lpstr>
      <vt:lpstr>Radiation Protection Framework</vt:lpstr>
      <vt:lpstr>Apresentação do PowerPoint</vt:lpstr>
      <vt:lpstr>Optimisation in Radiology </vt:lpstr>
      <vt:lpstr>Apresentação do PowerPoint</vt:lpstr>
      <vt:lpstr>Optimisation</vt:lpstr>
      <vt:lpstr>Apresentação do PowerPoint</vt:lpstr>
      <vt:lpstr>Apresentação do PowerPoint</vt:lpstr>
      <vt:lpstr>Apresentação do PowerPoint</vt:lpstr>
      <vt:lpstr>Step 1 - Set up a multidisciplinary team </vt:lpstr>
      <vt:lpstr>Step 1 - Set up a multidisciplinary team</vt:lpstr>
      <vt:lpstr>Apresentação do PowerPoint</vt:lpstr>
      <vt:lpstr>Step 2 - Identify procedures for optimisation</vt:lpstr>
      <vt:lpstr>Step 2 - Identify procedures for optimisation</vt:lpstr>
      <vt:lpstr>Step 2 - Identify procedures for optimisation</vt:lpstr>
      <vt:lpstr>Step 2 - Identify procedures for optimisation</vt:lpstr>
      <vt:lpstr>Step 2 - Identify procedures for optimisation</vt:lpstr>
      <vt:lpstr>Apresentação do PowerPoint</vt:lpstr>
      <vt:lpstr>Step 3 - Establish priorities for optimisation</vt:lpstr>
      <vt:lpstr>Step 3 - Establish priorities for optimisation</vt:lpstr>
      <vt:lpstr>Step 3 - Establish priorities for optimisation</vt:lpstr>
      <vt:lpstr>What does 5% per Sievert means?</vt:lpstr>
      <vt:lpstr>Step 3 - Establish priorities for optimisation</vt:lpstr>
      <vt:lpstr>Apresentação do PowerPoint</vt:lpstr>
      <vt:lpstr>Step 4 – Implement an optimisation plan</vt:lpstr>
      <vt:lpstr>Step 4 – Implement an optimisation plan</vt:lpstr>
      <vt:lpstr>Step 4 – Implement an optimisation plan</vt:lpstr>
      <vt:lpstr>Step 4 – Implement an optimisation plan</vt:lpstr>
      <vt:lpstr>Optimisation of CNR for spine radiography</vt:lpstr>
      <vt:lpstr>Phantoms and test objects</vt:lpstr>
      <vt:lpstr>Dose calculation software – Radiography</vt:lpstr>
      <vt:lpstr>Dose calculation software – Radiography</vt:lpstr>
      <vt:lpstr>Dose calculation software - CT</vt:lpstr>
      <vt:lpstr>Apresentação do PowerPoint</vt:lpstr>
      <vt:lpstr>Step 5 – Disseminate results and findings</vt:lpstr>
      <vt:lpstr>Step 5 – Disseminate results and findings</vt:lpstr>
      <vt:lpstr>Apresentação do PowerPoint</vt:lpstr>
      <vt:lpstr>Step 6 – Assess impact of optimisation</vt:lpstr>
      <vt:lpstr>Apresentação do PowerPoint</vt:lpstr>
      <vt:lpstr>Optimisation of staff dose (interv. cardiology)</vt:lpstr>
      <vt:lpstr>Optimisation of staff dose (interv. cardiology)</vt:lpstr>
      <vt:lpstr>Optimisation of staff dose (interv. cardiology)</vt:lpstr>
      <vt:lpstr>Interventional cardiology lab</vt:lpstr>
      <vt:lpstr>Case 1 – High staff dose (interv. cardiology)</vt:lpstr>
      <vt:lpstr>Optimisation of staff dose (interv. cardiology)</vt:lpstr>
      <vt:lpstr>Optimisation of staff dose (interv. cardiology)</vt:lpstr>
      <vt:lpstr>Optimisation of staff dose (interv. cardiology)</vt:lpstr>
      <vt:lpstr>What to do when staff do not comply…</vt:lpstr>
      <vt:lpstr>What to do when doctors do not comply</vt:lpstr>
      <vt:lpstr>Apresentação do PowerPoint</vt:lpstr>
      <vt:lpstr>Step 2 - Identify procedures for optimisation</vt:lpstr>
      <vt:lpstr>Step 6 - Assess impact</vt:lpstr>
      <vt:lpstr>Example – Exposure of pregnant patients</vt:lpstr>
      <vt:lpstr>Optimisation of patient dose in CT</vt:lpstr>
      <vt:lpstr>Apresentação do PowerPoint</vt:lpstr>
      <vt:lpstr>Take Home Messages</vt:lpstr>
      <vt:lpstr>Take Home Messages - practical tips</vt:lpstr>
      <vt:lpstr>Take Home Messages</vt:lpstr>
      <vt:lpstr>References</vt:lpstr>
    </vt:vector>
  </TitlesOfParts>
  <Company>Kings College Hospital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Pascoal, Ana</dc:creator>
  <cp:lastModifiedBy>ANFITEATRO</cp:lastModifiedBy>
  <cp:revision>763</cp:revision>
  <cp:lastPrinted>2012-10-18T12:29:21Z</cp:lastPrinted>
  <dcterms:created xsi:type="dcterms:W3CDTF">2012-10-17T13:49:41Z</dcterms:created>
  <dcterms:modified xsi:type="dcterms:W3CDTF">2015-09-11T10:11:08Z</dcterms:modified>
</cp:coreProperties>
</file>