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77" r:id="rId3"/>
    <p:sldId id="300" r:id="rId4"/>
    <p:sldId id="299" r:id="rId5"/>
    <p:sldId id="286" r:id="rId6"/>
    <p:sldId id="307" r:id="rId7"/>
    <p:sldId id="288" r:id="rId8"/>
    <p:sldId id="291" r:id="rId9"/>
    <p:sldId id="294" r:id="rId10"/>
    <p:sldId id="297" r:id="rId11"/>
    <p:sldId id="289" r:id="rId12"/>
    <p:sldId id="301" r:id="rId13"/>
    <p:sldId id="302" r:id="rId14"/>
    <p:sldId id="305" r:id="rId15"/>
    <p:sldId id="306" r:id="rId16"/>
    <p:sldId id="308" r:id="rId17"/>
    <p:sldId id="309" r:id="rId18"/>
    <p:sldId id="303" r:id="rId19"/>
    <p:sldId id="304" r:id="rId20"/>
    <p:sldId id="310" r:id="rId21"/>
    <p:sldId id="268" r:id="rId22"/>
    <p:sldId id="290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ESD (</a:t>
            </a:r>
            <a:r>
              <a:rPr lang="en-US" dirty="0" err="1" smtClean="0"/>
              <a:t>mGy</a:t>
            </a:r>
            <a:r>
              <a:rPr lang="en-US" dirty="0" smtClean="0"/>
              <a:t>)</a:t>
            </a:r>
            <a:r>
              <a:rPr lang="en-US" baseline="0" dirty="0" smtClean="0"/>
              <a:t> </a:t>
            </a:r>
            <a:r>
              <a:rPr lang="en-US" baseline="0" dirty="0"/>
              <a:t>- pelvis</a:t>
            </a:r>
            <a:endParaRPr lang="en-US" dirty="0"/>
          </a:p>
        </c:rich>
      </c:tx>
      <c:layout>
        <c:manualLayout>
          <c:xMode val="edge"/>
          <c:yMode val="edge"/>
          <c:x val="0.429898100972673"/>
          <c:y val="8.98876404494382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8000"/>
              </a:solidFill>
            </c:spPr>
          </c:dPt>
          <c:cat>
            <c:multiLvlStrRef>
              <c:f>esd!$B$5:$C$19</c:f>
              <c:multiLvlStrCache>
                <c:ptCount val="15"/>
                <c:lvl>
                  <c:pt idx="0">
                    <c:v>SF</c:v>
                  </c:pt>
                  <c:pt idx="1">
                    <c:v>CR</c:v>
                  </c:pt>
                  <c:pt idx="2">
                    <c:v>DR</c:v>
                  </c:pt>
                  <c:pt idx="3">
                    <c:v>SF</c:v>
                  </c:pt>
                  <c:pt idx="4">
                    <c:v>CR</c:v>
                  </c:pt>
                  <c:pt idx="5">
                    <c:v>DR</c:v>
                  </c:pt>
                  <c:pt idx="6">
                    <c:v>SF</c:v>
                  </c:pt>
                  <c:pt idx="7">
                    <c:v>CR</c:v>
                  </c:pt>
                  <c:pt idx="8">
                    <c:v>DR</c:v>
                  </c:pt>
                  <c:pt idx="9">
                    <c:v>SF</c:v>
                  </c:pt>
                  <c:pt idx="10">
                    <c:v>CR</c:v>
                  </c:pt>
                  <c:pt idx="11">
                    <c:v>DR</c:v>
                  </c:pt>
                  <c:pt idx="12">
                    <c:v>SF</c:v>
                  </c:pt>
                  <c:pt idx="13">
                    <c:v>CR</c:v>
                  </c:pt>
                  <c:pt idx="14">
                    <c:v>DR</c:v>
                  </c:pt>
                </c:lvl>
                <c:lvl>
                  <c:pt idx="0">
                    <c:v>&lt;1</c:v>
                  </c:pt>
                  <c:pt idx="3">
                    <c:v>[1-5[</c:v>
                  </c:pt>
                  <c:pt idx="6">
                    <c:v>[5-10[</c:v>
                  </c:pt>
                  <c:pt idx="9">
                    <c:v>[10-15[</c:v>
                  </c:pt>
                  <c:pt idx="12">
                    <c:v>&gt;15</c:v>
                  </c:pt>
                </c:lvl>
              </c:multiLvlStrCache>
            </c:multiLvlStrRef>
          </c:cat>
          <c:val>
            <c:numRef>
              <c:f>esd!$D$5:$D$19</c:f>
              <c:numCache>
                <c:formatCode>0.00</c:formatCode>
                <c:ptCount val="15"/>
                <c:pt idx="0">
                  <c:v>0.49913000000000002</c:v>
                </c:pt>
                <c:pt idx="1">
                  <c:v>0.01</c:v>
                </c:pt>
                <c:pt idx="2">
                  <c:v>8.8609999999999994E-2</c:v>
                </c:pt>
                <c:pt idx="3">
                  <c:v>0.79679999999999995</c:v>
                </c:pt>
                <c:pt idx="4">
                  <c:v>0.11323999999999999</c:v>
                </c:pt>
                <c:pt idx="5">
                  <c:v>0.10101</c:v>
                </c:pt>
                <c:pt idx="6">
                  <c:v>1.5011699999999999</c:v>
                </c:pt>
                <c:pt idx="7">
                  <c:v>0.11433</c:v>
                </c:pt>
                <c:pt idx="8">
                  <c:v>0.17816000000000001</c:v>
                </c:pt>
                <c:pt idx="9">
                  <c:v>1.665</c:v>
                </c:pt>
                <c:pt idx="10">
                  <c:v>0.4869</c:v>
                </c:pt>
                <c:pt idx="11">
                  <c:v>0.36520999999999998</c:v>
                </c:pt>
                <c:pt idx="12">
                  <c:v>2.4975000000000001</c:v>
                </c:pt>
                <c:pt idx="13">
                  <c:v>0.6774</c:v>
                </c:pt>
                <c:pt idx="14">
                  <c:v>0.55203999999999998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956224"/>
        <c:axId val="80273408"/>
        <c:axId val="0"/>
      </c:bar3DChart>
      <c:catAx>
        <c:axId val="7995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pt-PT"/>
          </a:p>
        </c:txPr>
        <c:crossAx val="80273408"/>
        <c:crosses val="autoZero"/>
        <c:auto val="1"/>
        <c:lblAlgn val="ctr"/>
        <c:lblOffset val="100"/>
        <c:noMultiLvlLbl val="0"/>
      </c:catAx>
      <c:valAx>
        <c:axId val="802734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pt-PT"/>
          </a:p>
        </c:txPr>
        <c:crossAx val="79956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exposure </a:t>
            </a:r>
            <a:r>
              <a:rPr lang="en-US" sz="1800" b="1" i="0" baseline="0" dirty="0" smtClean="0">
                <a:effectLst/>
              </a:rPr>
              <a:t>time (</a:t>
            </a:r>
            <a:r>
              <a:rPr lang="en-US" sz="1800" b="1" i="0" baseline="0" dirty="0" err="1" smtClean="0">
                <a:effectLst/>
              </a:rPr>
              <a:t>ms</a:t>
            </a:r>
            <a:r>
              <a:rPr lang="en-US" sz="1800" b="1" i="0" baseline="0" dirty="0" smtClean="0">
                <a:effectLst/>
              </a:rPr>
              <a:t>) </a:t>
            </a:r>
            <a:r>
              <a:rPr lang="en-US" sz="1800" b="1" i="0" baseline="0" dirty="0">
                <a:effectLst/>
              </a:rPr>
              <a:t>- pelvis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38047452954322297"/>
          <c:y val="4.50643776824034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8000"/>
              </a:solidFill>
            </c:spPr>
          </c:dPt>
          <c:cat>
            <c:multiLvlStrRef>
              <c:f>ET!$B$5:$C$19</c:f>
              <c:multiLvlStrCache>
                <c:ptCount val="15"/>
                <c:lvl>
                  <c:pt idx="0">
                    <c:v>SF</c:v>
                  </c:pt>
                  <c:pt idx="1">
                    <c:v>CR</c:v>
                  </c:pt>
                  <c:pt idx="2">
                    <c:v>DR</c:v>
                  </c:pt>
                  <c:pt idx="3">
                    <c:v>SF</c:v>
                  </c:pt>
                  <c:pt idx="4">
                    <c:v>CR</c:v>
                  </c:pt>
                  <c:pt idx="5">
                    <c:v>DR</c:v>
                  </c:pt>
                  <c:pt idx="6">
                    <c:v>SF</c:v>
                  </c:pt>
                  <c:pt idx="7">
                    <c:v>CR</c:v>
                  </c:pt>
                  <c:pt idx="8">
                    <c:v>DR</c:v>
                  </c:pt>
                  <c:pt idx="9">
                    <c:v>SF</c:v>
                  </c:pt>
                  <c:pt idx="10">
                    <c:v>CR</c:v>
                  </c:pt>
                  <c:pt idx="11">
                    <c:v>DR</c:v>
                  </c:pt>
                  <c:pt idx="12">
                    <c:v>SF</c:v>
                  </c:pt>
                  <c:pt idx="13">
                    <c:v>CR</c:v>
                  </c:pt>
                  <c:pt idx="14">
                    <c:v>DR</c:v>
                  </c:pt>
                </c:lvl>
                <c:lvl>
                  <c:pt idx="0">
                    <c:v>&lt;1</c:v>
                  </c:pt>
                  <c:pt idx="3">
                    <c:v>[1-5[</c:v>
                  </c:pt>
                  <c:pt idx="6">
                    <c:v>[5-10[</c:v>
                  </c:pt>
                  <c:pt idx="9">
                    <c:v>[10-15[</c:v>
                  </c:pt>
                  <c:pt idx="12">
                    <c:v>&gt;15</c:v>
                  </c:pt>
                </c:lvl>
              </c:multiLvlStrCache>
            </c:multiLvlStrRef>
          </c:cat>
          <c:val>
            <c:numRef>
              <c:f>ET!$D$5:$D$19</c:f>
              <c:numCache>
                <c:formatCode>0.00</c:formatCode>
                <c:ptCount val="15"/>
                <c:pt idx="0">
                  <c:v>32.673299999999998</c:v>
                </c:pt>
                <c:pt idx="1">
                  <c:v>3.6280000000000001</c:v>
                </c:pt>
                <c:pt idx="2">
                  <c:v>8.1565999999999992</c:v>
                </c:pt>
                <c:pt idx="3">
                  <c:v>25.82</c:v>
                </c:pt>
                <c:pt idx="4">
                  <c:v>8.6228999999999996</c:v>
                </c:pt>
                <c:pt idx="5">
                  <c:v>9.3864999999999998</c:v>
                </c:pt>
                <c:pt idx="6">
                  <c:v>37.791699999999999</c:v>
                </c:pt>
                <c:pt idx="7">
                  <c:v>9.0191999999999997</c:v>
                </c:pt>
                <c:pt idx="8">
                  <c:v>13.8443</c:v>
                </c:pt>
                <c:pt idx="9">
                  <c:v>42.075000000000003</c:v>
                </c:pt>
                <c:pt idx="10">
                  <c:v>36.4681</c:v>
                </c:pt>
                <c:pt idx="11">
                  <c:v>24.81</c:v>
                </c:pt>
                <c:pt idx="12">
                  <c:v>49.2</c:v>
                </c:pt>
                <c:pt idx="13">
                  <c:v>29.358000000000001</c:v>
                </c:pt>
                <c:pt idx="14">
                  <c:v>33.093299999999999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705472"/>
        <c:axId val="141058432"/>
        <c:axId val="0"/>
      </c:bar3DChart>
      <c:catAx>
        <c:axId val="13170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pt-PT"/>
          </a:p>
        </c:txPr>
        <c:crossAx val="141058432"/>
        <c:crosses val="autoZero"/>
        <c:auto val="1"/>
        <c:lblAlgn val="ctr"/>
        <c:lblOffset val="100"/>
        <c:noMultiLvlLbl val="0"/>
      </c:catAx>
      <c:valAx>
        <c:axId val="14105843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/>
                <a:cs typeface="Arial"/>
              </a:defRPr>
            </a:pPr>
            <a:endParaRPr lang="pt-PT"/>
          </a:p>
        </c:txPr>
        <c:crossAx val="1317054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57293741896699"/>
          <c:y val="7.08581724314164E-2"/>
          <c:w val="0.75959573727983098"/>
          <c:h val="0.75450672626318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0000"/>
                    <a:satMod val="110000"/>
                  </a:schemeClr>
                </a:gs>
                <a:gs pos="47500">
                  <a:schemeClr val="dk1">
                    <a:tint val="35000"/>
                    <a:satMod val="110000"/>
                  </a:schemeClr>
                </a:gs>
                <a:gs pos="58500">
                  <a:schemeClr val="dk1">
                    <a:tint val="35000"/>
                    <a:satMod val="110000"/>
                  </a:schemeClr>
                </a:gs>
                <a:gs pos="100000">
                  <a:schemeClr val="dk1">
                    <a:tint val="80000"/>
                    <a:satMod val="110000"/>
                  </a:schemeClr>
                </a:gs>
              </a:gsLst>
              <a:lin ang="3600000" scaled="1"/>
            </a:gradFill>
            <a:ln w="10000" cap="flat" cmpd="sng" algn="ctr">
              <a:solidFill>
                <a:schemeClr val="dk1"/>
              </a:solidFill>
              <a:prstDash val="solid"/>
            </a:ln>
            <a:effectLst>
              <a:outerShdw blurRad="38100" dist="38100" dir="5400000" algn="r" rotWithShape="0">
                <a:srgbClr val="000000">
                  <a:alpha val="6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0000" cap="flat" cmpd="sng" algn="ctr">
                <a:solidFill>
                  <a:schemeClr val="dk1"/>
                </a:solidFill>
                <a:prstDash val="solid"/>
              </a:ln>
              <a:effectLst>
                <a:outerShdw blurRad="38100" dist="38100" dir="5400000" algn="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10000" cap="flat" cmpd="sng" algn="ctr">
                <a:solidFill>
                  <a:schemeClr val="dk1"/>
                </a:solidFill>
                <a:prstDash val="solid"/>
              </a:ln>
              <a:effectLst>
                <a:outerShdw blurRad="38100" dist="38100" dir="5400000" algn="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66FF66"/>
              </a:solidFill>
              <a:ln w="10000" cap="flat" cmpd="sng" algn="ctr">
                <a:solidFill>
                  <a:schemeClr val="dk1"/>
                </a:solidFill>
                <a:prstDash val="solid"/>
              </a:ln>
              <a:effectLst>
                <a:outerShdw blurRad="38100" dist="38100" dir="5400000" algn="r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008000"/>
              </a:solidFill>
              <a:ln w="10000" cap="flat" cmpd="sng" algn="ctr">
                <a:solidFill>
                  <a:schemeClr val="dk1"/>
                </a:solidFill>
                <a:prstDash val="solid"/>
              </a:ln>
              <a:effectLst>
                <a:outerShdw blurRad="38100" dist="38100" dir="5400000" algn="r" rotWithShape="0">
                  <a:srgbClr val="000000">
                    <a:alpha val="60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000090"/>
                    </a:solidFill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Folha1!$A$2:$A$5</c:f>
              <c:strCache>
                <c:ptCount val="4"/>
                <c:pt idx="0">
                  <c:v>Este Estudo DR</c:v>
                </c:pt>
                <c:pt idx="1">
                  <c:v>Fase 1           CR</c:v>
                </c:pt>
                <c:pt idx="2">
                  <c:v>Fase 2        CR</c:v>
                </c:pt>
                <c:pt idx="3">
                  <c:v>Fase 3        CR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19</c:v>
                </c:pt>
                <c:pt idx="1">
                  <c:v>16.41</c:v>
                </c:pt>
                <c:pt idx="2">
                  <c:v>8.2900000000000009</c:v>
                </c:pt>
                <c:pt idx="3">
                  <c:v>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134720"/>
        <c:axId val="61384960"/>
      </c:barChart>
      <c:catAx>
        <c:axId val="61134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Lucida Console" pitchFamily="49" charset="0"/>
              </a:defRPr>
            </a:pPr>
            <a:endParaRPr lang="pt-PT"/>
          </a:p>
        </c:txPr>
        <c:crossAx val="61384960"/>
        <c:crosses val="autoZero"/>
        <c:auto val="1"/>
        <c:lblAlgn val="ctr"/>
        <c:lblOffset val="100"/>
        <c:noMultiLvlLbl val="0"/>
      </c:catAx>
      <c:valAx>
        <c:axId val="61384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Lucida Console" pitchFamily="49" charset="0"/>
                  </a:defRPr>
                </a:pPr>
                <a:r>
                  <a:rPr lang="pt-PT">
                    <a:latin typeface="Lucida Console" pitchFamily="49" charset="0"/>
                  </a:rPr>
                  <a:t>Tempo de Exposição</a:t>
                </a:r>
              </a:p>
              <a:p>
                <a:pPr>
                  <a:defRPr>
                    <a:latin typeface="Lucida Console" pitchFamily="49" charset="0"/>
                  </a:defRPr>
                </a:pPr>
                <a:r>
                  <a:rPr lang="pt-PT">
                    <a:latin typeface="Lucida Console" pitchFamily="49" charset="0"/>
                  </a:rPr>
                  <a:t>(ms)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113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Conexão recta 2"/>
        <cdr:cNvSpPr/>
      </cdr:nvSpPr>
      <cdr:spPr>
        <a:xfrm xmlns:a="http://schemas.openxmlformats.org/drawingml/2006/main">
          <a:off x="-539552" y="-1772816"/>
          <a:ext cx="0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P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A066-BCA9-AE43-B684-8AEB739E7D88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C46C5-A9C0-2546-BAF3-D1CCDCC83D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0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3094" y="654702"/>
            <a:ext cx="9130906" cy="261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8694" y="92202"/>
            <a:ext cx="896069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pt-PT" sz="1800" b="1" i="1" dirty="0" smtClean="0">
                <a:solidFill>
                  <a:schemeClr val="bg1">
                    <a:lumMod val="50000"/>
                  </a:schemeClr>
                </a:solidFill>
              </a:rPr>
              <a:t>A especificidade da radiologia pediátrica: os problemas e os desafios</a:t>
            </a:r>
            <a:endParaRPr lang="pt-PT" sz="1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9F410-58BE-4D4F-B27D-9DF62597C21D}" type="datetimeFigureOut">
              <a:rPr lang="en-US" smtClean="0"/>
              <a:t>9/11/2015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B2133-17A9-6E46-B024-09C0413ECD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653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9F410-58BE-4D4F-B27D-9DF62597C21D}" type="datetimeFigureOut">
              <a:rPr lang="en-US" smtClean="0"/>
              <a:t>9/11/2015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B2133-17A9-6E46-B024-09C0413ECD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34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9F410-58BE-4D4F-B27D-9DF62597C21D}" type="datetimeFigureOut">
              <a:rPr lang="en-US" smtClean="0"/>
              <a:t>9/11/2015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B2133-17A9-6E46-B024-09C0413ECD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05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9F410-58BE-4D4F-B27D-9DF62597C21D}" type="datetimeFigureOut">
              <a:rPr lang="en-US" smtClean="0"/>
              <a:t>9/11/2015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B2133-17A9-6E46-B024-09C0413ECD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13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9F410-58BE-4D4F-B27D-9DF62597C21D}" type="datetimeFigureOut">
              <a:rPr lang="en-US" smtClean="0"/>
              <a:t>9/11/2015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B2133-17A9-6E46-B024-09C0413ECD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2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9F410-58BE-4D4F-B27D-9DF62597C21D}" type="datetimeFigureOut">
              <a:rPr lang="en-US" smtClean="0"/>
              <a:t>9/11/2015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B2133-17A9-6E46-B024-09C0413ECD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08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9F410-58BE-4D4F-B27D-9DF62597C21D}" type="datetimeFigureOut">
              <a:rPr lang="en-US" smtClean="0"/>
              <a:t>9/11/2015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B2133-17A9-6E46-B024-09C0413ECD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32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9F410-58BE-4D4F-B27D-9DF62597C21D}" type="datetimeFigureOut">
              <a:rPr lang="en-US" smtClean="0"/>
              <a:t>9/11/2015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B2133-17A9-6E46-B024-09C0413ECD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9F410-58BE-4D4F-B27D-9DF62597C21D}" type="datetimeFigureOut">
              <a:rPr lang="en-US" smtClean="0"/>
              <a:t>9/11/2015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B2133-17A9-6E46-B024-09C0413ECD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00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9F410-58BE-4D4F-B27D-9DF62597C21D}" type="datetimeFigureOut">
              <a:rPr lang="en-US" smtClean="0"/>
              <a:t>9/11/2015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B2133-17A9-6E46-B024-09C0413ECD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33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47410_661332433902626_2044353776_n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95218"/>
            <a:ext cx="2435344" cy="855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520317" y="6269298"/>
            <a:ext cx="252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0" baseline="0" dirty="0" err="1" smtClean="0">
                <a:solidFill>
                  <a:schemeClr val="bg1">
                    <a:lumMod val="50000"/>
                  </a:schemeClr>
                </a:solidFill>
              </a:rPr>
              <a:t>graciano@estescoimbra.pt</a:t>
            </a:r>
            <a:endParaRPr lang="pt-PT" sz="1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" y="5879221"/>
            <a:ext cx="9130906" cy="261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igh resolution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101" y="5944917"/>
            <a:ext cx="3995466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2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safeimaging.org/wp/wp-content/uploads/2015/05/175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urosafeimaging.org/ask-eurosafe-imaging/enquiry-for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2109" y="1419287"/>
            <a:ext cx="6719782" cy="3202808"/>
            <a:chOff x="568048" y="1143486"/>
            <a:chExt cx="7884910" cy="3897087"/>
          </a:xfrm>
        </p:grpSpPr>
        <p:pic>
          <p:nvPicPr>
            <p:cNvPr id="2" name="Picture 7" descr="entrada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952" y="1143486"/>
              <a:ext cx="5192006" cy="3897087"/>
            </a:xfrm>
            <a:prstGeom prst="rect">
              <a:avLst/>
            </a:prstGeom>
            <a:noFill/>
          </p:spPr>
        </p:pic>
        <p:pic>
          <p:nvPicPr>
            <p:cNvPr id="3" name="Picture 18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8048" y="1143486"/>
              <a:ext cx="2707845" cy="389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71353" y="123559"/>
            <a:ext cx="9044105" cy="1167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3200" b="1" dirty="0" smtClean="0">
                <a:solidFill>
                  <a:schemeClr val="tx1"/>
                </a:solidFill>
              </a:rPr>
              <a:t>A especificidade da radiologia pediátrica:</a:t>
            </a:r>
          </a:p>
          <a:p>
            <a:pPr algn="ctr">
              <a:lnSpc>
                <a:spcPct val="110000"/>
              </a:lnSpc>
            </a:pPr>
            <a:r>
              <a:rPr lang="pt-PT" sz="3200" b="1" dirty="0" smtClean="0">
                <a:solidFill>
                  <a:schemeClr val="tx1"/>
                </a:solidFill>
              </a:rPr>
              <a:t>os problemas e os desafios</a:t>
            </a:r>
            <a:endParaRPr lang="pt-PT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110" y="4625796"/>
            <a:ext cx="671978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PT" sz="2000" b="1" smtClean="0">
                <a:solidFill>
                  <a:srgbClr val="FF6600"/>
                </a:solidFill>
              </a:rPr>
              <a:t>Graciano Paulo</a:t>
            </a:r>
          </a:p>
          <a:p>
            <a:pPr>
              <a:lnSpc>
                <a:spcPct val="110000"/>
              </a:lnSpc>
            </a:pPr>
            <a:r>
              <a:rPr lang="pt-PT" sz="2000" b="1" smtClean="0">
                <a:solidFill>
                  <a:schemeClr val="bg1">
                    <a:lumMod val="50000"/>
                  </a:schemeClr>
                </a:solidFill>
              </a:rPr>
              <a:t>Vice-Presidente da ESTESC-Coimbra Health School, Portugal</a:t>
            </a:r>
          </a:p>
        </p:txBody>
      </p:sp>
    </p:spTree>
    <p:extLst>
      <p:ext uri="{BB962C8B-B14F-4D97-AF65-F5344CB8AC3E}">
        <p14:creationId xmlns:p14="http://schemas.microsoft.com/office/powerpoint/2010/main" val="17474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239576"/>
              </p:ext>
            </p:extLst>
          </p:nvPr>
        </p:nvGraphicFramePr>
        <p:xfrm>
          <a:off x="768509" y="827946"/>
          <a:ext cx="7783580" cy="516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1260103" y="4460058"/>
            <a:ext cx="1310919" cy="13654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5"/>
          <p:cNvGraphicFramePr/>
          <p:nvPr>
            <p:extLst>
              <p:ext uri="{D42A27DB-BD31-4B8C-83A1-F6EECF244321}">
                <p14:modId xmlns:p14="http://schemas.microsoft.com/office/powerpoint/2010/main" val="2307563639"/>
              </p:ext>
            </p:extLst>
          </p:nvPr>
        </p:nvGraphicFramePr>
        <p:xfrm>
          <a:off x="539552" y="875443"/>
          <a:ext cx="79928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xão recta 7"/>
          <p:cNvCxnSpPr/>
          <p:nvPr/>
        </p:nvCxnSpPr>
        <p:spPr>
          <a:xfrm>
            <a:off x="2051720" y="2963675"/>
            <a:ext cx="5904656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596336" y="2099579"/>
            <a:ext cx="15476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sz="1600" i="0" u="none" strike="noStrike" cap="none" normalizeH="0" baseline="0" dirty="0" smtClean="0">
                <a:ln>
                  <a:noFill/>
                </a:ln>
                <a:effectLst/>
                <a:latin typeface="Lucida Console" pitchFamily="49" charset="0"/>
                <a:cs typeface="Arial" pitchFamily="34" charset="0"/>
              </a:rPr>
              <a:t>Nível de referência das </a:t>
            </a:r>
            <a:r>
              <a:rPr kumimoji="0" lang="pt-PT" sz="1600" i="0" u="none" strike="noStrike" cap="none" normalizeH="0" baseline="0" dirty="0" err="1" smtClean="0">
                <a:ln>
                  <a:noFill/>
                </a:ln>
                <a:effectLst/>
                <a:latin typeface="Lucida Console" pitchFamily="49" charset="0"/>
                <a:cs typeface="Arial" pitchFamily="34" charset="0"/>
              </a:rPr>
              <a:t>Guidelines</a:t>
            </a:r>
            <a:r>
              <a:rPr kumimoji="0" lang="pt-PT" sz="1600" i="0" u="none" strike="noStrike" cap="none" normalizeH="0" baseline="0" dirty="0" smtClean="0">
                <a:ln>
                  <a:noFill/>
                </a:ln>
                <a:effectLst/>
                <a:latin typeface="Lucida Console" pitchFamily="49" charset="0"/>
                <a:cs typeface="Arial" pitchFamily="34" charset="0"/>
              </a:rPr>
              <a:t> (10ms)</a:t>
            </a:r>
            <a:endParaRPr kumimoji="0" lang="pt-PT" sz="4400" i="0" u="none" strike="noStrike" cap="none" normalizeH="0" baseline="0" dirty="0" smtClean="0">
              <a:ln>
                <a:noFill/>
              </a:ln>
              <a:effectLst/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5" name="CaixaDeTexto 14"/>
          <p:cNvSpPr txBox="1"/>
          <p:nvPr/>
        </p:nvSpPr>
        <p:spPr>
          <a:xfrm>
            <a:off x="242715" y="5412950"/>
            <a:ext cx="822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(1) Paulo, G.; Santos, J.; Moreira.; </a:t>
            </a:r>
            <a:r>
              <a:rPr lang="en-US" sz="1000" b="1" dirty="0" err="1" smtClean="0"/>
              <a:t>Figueiredo</a:t>
            </a:r>
            <a:r>
              <a:rPr lang="en-US" sz="1000" b="1" dirty="0" smtClean="0"/>
              <a:t>, F. (2011) </a:t>
            </a:r>
            <a:r>
              <a:rPr lang="en-US" sz="1000" b="1" i="1" dirty="0" smtClean="0"/>
              <a:t>Radiation protection Dosimetry</a:t>
            </a:r>
            <a:endParaRPr lang="en-US" sz="1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40528" y="4389316"/>
            <a:ext cx="354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(1)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620110" y="4389316"/>
            <a:ext cx="354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(1)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7118542" y="4389316"/>
            <a:ext cx="354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(1)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255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namic 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0316"/>
            <a:ext cx="4075774" cy="4562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516757"/>
            <a:ext cx="45448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Digital Imaging Systems for Plain </a:t>
            </a:r>
            <a:r>
              <a:rPr lang="en-US" sz="1000" b="1" dirty="0" smtClean="0"/>
              <a:t>Radiography. (2013), </a:t>
            </a:r>
            <a:r>
              <a:rPr lang="en-US" sz="1000" b="1" dirty="0" err="1" smtClean="0"/>
              <a:t>Lança</a:t>
            </a:r>
            <a:r>
              <a:rPr lang="en-US" sz="1000" b="1" dirty="0" smtClean="0"/>
              <a:t>, L.; Silva, A.; Springer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026" y="775301"/>
            <a:ext cx="498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transição para os sistemas digitais</a:t>
            </a:r>
            <a:endParaRPr lang="pt-PT" sz="2400" b="1" i="1" dirty="0">
              <a:solidFill>
                <a:schemeClr val="accent6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108966" y="1271672"/>
            <a:ext cx="4628932" cy="13573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400" b="1" dirty="0" smtClean="0"/>
              <a:t>O avanço contínuo da tecnologia, ao contrário do que esta proporciona, tem contribuído para o aumento da dose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400" b="1" dirty="0" smtClean="0"/>
          </a:p>
        </p:txBody>
      </p:sp>
      <p:pic>
        <p:nvPicPr>
          <p:cNvPr id="13" name="Imagem 3" descr="ecra film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31344" y="2233523"/>
            <a:ext cx="1080000" cy="947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22914" y="3450821"/>
            <a:ext cx="1080000" cy="928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22914" y="4712458"/>
            <a:ext cx="1080000" cy="952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845082" y="2519949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/>
              <a:t>S/F</a:t>
            </a:r>
          </a:p>
        </p:txBody>
      </p:sp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845082" y="3666124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/>
              <a:t>CR</a:t>
            </a:r>
          </a:p>
        </p:txBody>
      </p:sp>
      <p:sp>
        <p:nvSpPr>
          <p:cNvPr id="18" name="CaixaDeTexto 8"/>
          <p:cNvSpPr txBox="1">
            <a:spLocks noChangeArrowheads="1"/>
          </p:cNvSpPr>
          <p:nvPr/>
        </p:nvSpPr>
        <p:spPr bwMode="auto">
          <a:xfrm>
            <a:off x="845082" y="4951999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/>
              <a:t>DR</a:t>
            </a:r>
          </a:p>
        </p:txBody>
      </p:sp>
      <p:sp>
        <p:nvSpPr>
          <p:cNvPr id="22" name="Rectângulo arredondado 51"/>
          <p:cNvSpPr/>
          <p:nvPr/>
        </p:nvSpPr>
        <p:spPr>
          <a:xfrm>
            <a:off x="1559457" y="3380374"/>
            <a:ext cx="1214438" cy="10715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3" name="Rectângulo arredondado 52"/>
          <p:cNvSpPr/>
          <p:nvPr/>
        </p:nvSpPr>
        <p:spPr>
          <a:xfrm>
            <a:off x="1545170" y="4637674"/>
            <a:ext cx="1214437" cy="107156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4" name="Rectângulo arredondado 53"/>
          <p:cNvSpPr/>
          <p:nvPr/>
        </p:nvSpPr>
        <p:spPr>
          <a:xfrm>
            <a:off x="1559457" y="2162761"/>
            <a:ext cx="1214438" cy="1071563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1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6" grpId="0"/>
      <p:bldP spid="17" grpId="0"/>
      <p:bldP spid="18" grpId="0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72912"/>
            <a:ext cx="63114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pt-PT" dirty="0" smtClean="0"/>
              <a:t>Recomendações gerais</a:t>
            </a:r>
            <a:endParaRPr lang="pt-PT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7241"/>
            <a:ext cx="8547660" cy="25190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 smtClean="0"/>
              <a:t>Medir a espessura da estrutura a radiografar;</a:t>
            </a:r>
          </a:p>
          <a:p>
            <a:r>
              <a:rPr lang="pt-PT" sz="2000" dirty="0" smtClean="0"/>
              <a:t>Não usar grelha </a:t>
            </a:r>
            <a:r>
              <a:rPr lang="pt-PT" sz="2000" dirty="0" err="1" smtClean="0"/>
              <a:t>antidifusora</a:t>
            </a:r>
            <a:r>
              <a:rPr lang="pt-PT" sz="2000" dirty="0" smtClean="0"/>
              <a:t> para estruturas com espessuras inferiores a 10-12cm;</a:t>
            </a:r>
          </a:p>
          <a:p>
            <a:r>
              <a:rPr lang="pt-PT" sz="2000" dirty="0" smtClean="0"/>
              <a:t>Usar material de proteção plumbínea;</a:t>
            </a:r>
          </a:p>
          <a:p>
            <a:r>
              <a:rPr lang="pt-PT" sz="2000" dirty="0" smtClean="0"/>
              <a:t>Colimar o máximo possível, a zona anatómica, sem comprometer a indicação clínica do exame;</a:t>
            </a:r>
          </a:p>
          <a:p>
            <a:r>
              <a:rPr lang="pt-PT" sz="2000" dirty="0" smtClean="0"/>
              <a:t>Verificar os parâmetros de exposição e a qualidade de imagem.</a:t>
            </a:r>
          </a:p>
          <a:p>
            <a:endParaRPr lang="pt-PT" sz="2000" dirty="0" smtClean="0"/>
          </a:p>
          <a:p>
            <a:endParaRPr lang="pt-PT" sz="2000" dirty="0"/>
          </a:p>
        </p:txBody>
      </p:sp>
      <p:pic>
        <p:nvPicPr>
          <p:cNvPr id="4" name="Picture 6" descr="http://www.imagegently.org/portals/6/Image%20Gently%20logo%2011.11.hire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47" y="672912"/>
            <a:ext cx="1731280" cy="1003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382401" y="3774057"/>
            <a:ext cx="2249566" cy="1745408"/>
            <a:chOff x="3168637" y="4478194"/>
            <a:chExt cx="2249566" cy="1745408"/>
          </a:xfrm>
        </p:grpSpPr>
        <p:pic>
          <p:nvPicPr>
            <p:cNvPr id="6" name="Picture 2" descr="http://www.osmed.com.br/images/gradeantidifusora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145" y="4762394"/>
              <a:ext cx="856871" cy="642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lh5.googleusercontent.com/LQp305NSLwCOvzV8ttGQHIjUdcRclAwnnSC0eN-A7dimY76RWgUBrmLi1VdzrjSdJoWgJcalvxoazTWrmzpUQt81usmNIjG602yPCgVaxy872Had76A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7248" l="761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637" y="4568831"/>
              <a:ext cx="993090" cy="1546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ector de seta reta 15"/>
            <p:cNvCxnSpPr/>
            <p:nvPr/>
          </p:nvCxnSpPr>
          <p:spPr>
            <a:xfrm>
              <a:off x="3453510" y="5195123"/>
              <a:ext cx="45313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21"/>
            <p:cNvCxnSpPr/>
            <p:nvPr/>
          </p:nvCxnSpPr>
          <p:spPr>
            <a:xfrm>
              <a:off x="3755734" y="5875344"/>
              <a:ext cx="22656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22"/>
            <p:cNvSpPr txBox="1"/>
            <p:nvPr/>
          </p:nvSpPr>
          <p:spPr>
            <a:xfrm>
              <a:off x="3879269" y="5051273"/>
              <a:ext cx="970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 smtClean="0">
                  <a:solidFill>
                    <a:schemeClr val="tx2"/>
                  </a:solidFill>
                </a:rPr>
                <a:t>&gt; 10cm</a:t>
              </a:r>
              <a:endParaRPr lang="pt-PT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CaixaDeTexto 25"/>
            <p:cNvSpPr txBox="1"/>
            <p:nvPr/>
          </p:nvSpPr>
          <p:spPr>
            <a:xfrm>
              <a:off x="3932402" y="5717505"/>
              <a:ext cx="970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tx2"/>
                  </a:solidFill>
                </a:rPr>
                <a:t>&lt;</a:t>
              </a:r>
              <a:r>
                <a:rPr lang="pt-PT" sz="1400" b="1" dirty="0" smtClean="0">
                  <a:solidFill>
                    <a:schemeClr val="tx2"/>
                  </a:solidFill>
                </a:rPr>
                <a:t> 10cm</a:t>
              </a:r>
              <a:endParaRPr lang="pt-PT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12" name="Picture 6" descr="http://3.bp.blogspot.com/-mAeZkvjL8Dc/UBWcVBm-uzI/AAAAAAAAEl4/p_pRJpwPbec/s1600/Bueno-verde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661" y="4478194"/>
              <a:ext cx="652326" cy="667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osmed.com.br/images/gradeantidifusora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332" y="5580949"/>
              <a:ext cx="856871" cy="642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img3.wikia.nocookie.net/__cb20081005173327/chespirito/pt/images/7/76/Errado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505" y="5435055"/>
              <a:ext cx="682167" cy="755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903177" y="3582393"/>
            <a:ext cx="1686107" cy="1931277"/>
            <a:chOff x="4895937" y="4273472"/>
            <a:chExt cx="1686107" cy="1931277"/>
          </a:xfrm>
        </p:grpSpPr>
        <p:pic>
          <p:nvPicPr>
            <p:cNvPr id="16" name="Picture 4" descr="http://www.ru.all.biz/img/ru/catalog/middle/488523.jpeg?rrr=1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0" t="26556"/>
            <a:stretch/>
          </p:blipFill>
          <p:spPr bwMode="auto">
            <a:xfrm>
              <a:off x="4895937" y="4273472"/>
              <a:ext cx="1359943" cy="193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3.bp.blogspot.com/-mAeZkvjL8Dc/UBWcVBm-uzI/AAAAAAAAEl4/p_pRJpwPbec/s1600/Bueno-verde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718" y="5448029"/>
              <a:ext cx="652326" cy="667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311444" y="3729245"/>
            <a:ext cx="2375356" cy="1908803"/>
            <a:chOff x="6048375" y="4062161"/>
            <a:chExt cx="2375356" cy="1908803"/>
          </a:xfrm>
        </p:grpSpPr>
        <p:pic>
          <p:nvPicPr>
            <p:cNvPr id="19" name="Picture 18" descr="16286.jp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3" t="11484" r="11718"/>
            <a:stretch/>
          </p:blipFill>
          <p:spPr>
            <a:xfrm>
              <a:off x="6048375" y="4062161"/>
              <a:ext cx="2375356" cy="1908803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6048375" y="5176926"/>
              <a:ext cx="2375356" cy="445780"/>
            </a:xfrm>
            <a:prstGeom prst="roundRect">
              <a:avLst/>
            </a:prstGeom>
            <a:noFill/>
            <a:ln w="38100" cmpd="sng">
              <a:solidFill>
                <a:srgbClr val="D8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tângulo 2"/>
          <p:cNvSpPr/>
          <p:nvPr/>
        </p:nvSpPr>
        <p:spPr>
          <a:xfrm>
            <a:off x="203975" y="5642195"/>
            <a:ext cx="32878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Cortesia de Joana Santos, ESTESC, Coimbra </a:t>
            </a:r>
            <a:r>
              <a:rPr lang="pt-PT" sz="10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pt-PT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0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endParaRPr lang="pt-PT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840325"/>
            <a:ext cx="3350567" cy="493933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019078" y="1974988"/>
            <a:ext cx="3276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pPr algn="ctr"/>
            <a:r>
              <a:rPr lang="pt-PT" i="0" dirty="0" smtClean="0"/>
              <a:t>Problema </a:t>
            </a:r>
            <a:r>
              <a:rPr lang="pt-PT" dirty="0" smtClean="0"/>
              <a:t>“oculto” </a:t>
            </a:r>
            <a:r>
              <a:rPr lang="pt-PT" i="0" dirty="0" smtClean="0"/>
              <a:t>da radiologia digital</a:t>
            </a:r>
          </a:p>
          <a:p>
            <a:pPr algn="ctr"/>
            <a:endParaRPr lang="pt-PT" i="0" dirty="0"/>
          </a:p>
          <a:p>
            <a:pPr algn="ctr"/>
            <a:r>
              <a:rPr lang="pt-PT" i="0" dirty="0" smtClean="0">
                <a:solidFill>
                  <a:srgbClr val="FF0000"/>
                </a:solidFill>
              </a:rPr>
              <a:t>“</a:t>
            </a:r>
            <a:r>
              <a:rPr lang="pt-PT" i="0" dirty="0" err="1" smtClean="0">
                <a:solidFill>
                  <a:srgbClr val="FF0000"/>
                </a:solidFill>
              </a:rPr>
              <a:t>cropping</a:t>
            </a:r>
            <a:r>
              <a:rPr lang="pt-PT" i="0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endParaRPr lang="pt-PT" i="0" dirty="0"/>
          </a:p>
        </p:txBody>
      </p:sp>
    </p:spTree>
    <p:extLst>
      <p:ext uri="{BB962C8B-B14F-4D97-AF65-F5344CB8AC3E}">
        <p14:creationId xmlns:p14="http://schemas.microsoft.com/office/powerpoint/2010/main" val="23115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ecrã 2015-09-11, às 00.35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7" y="795025"/>
            <a:ext cx="4276578" cy="1357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708" y="3070326"/>
            <a:ext cx="71865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6600"/>
                </a:solidFill>
              </a:rPr>
              <a:t>Recomendações:</a:t>
            </a:r>
          </a:p>
          <a:p>
            <a:endParaRPr lang="pt-PT" sz="2000" b="1" dirty="0" smtClean="0">
              <a:solidFill>
                <a:srgbClr val="000090"/>
              </a:solidFill>
            </a:endParaRPr>
          </a:p>
          <a:p>
            <a:r>
              <a:rPr lang="pt-PT" sz="2000" b="1" dirty="0" smtClean="0"/>
              <a:t>Não usar proteção plumbínea nos doentes do género feminino</a:t>
            </a:r>
          </a:p>
          <a:p>
            <a:endParaRPr lang="pt-PT" sz="2000" b="1" dirty="0" smtClean="0">
              <a:solidFill>
                <a:srgbClr val="000090"/>
              </a:solidFill>
            </a:endParaRPr>
          </a:p>
          <a:p>
            <a:r>
              <a:rPr lang="pt-PT" sz="2000" b="1" dirty="0" smtClean="0">
                <a:solidFill>
                  <a:srgbClr val="000090"/>
                </a:solidFill>
              </a:rPr>
              <a:t>Usar proteção plumbínea nos doentes do género masculino se a mesma ficar for a do campo de colimação.</a:t>
            </a:r>
            <a:endParaRPr lang="pt-PT" sz="20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Captura de ecrã 2015-09-11, às 00.44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02" y="1426300"/>
            <a:ext cx="4792973" cy="13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47" y="773274"/>
            <a:ext cx="36322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1316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http://www.eurosafeimaging.org/wp/wp-content/uploads/2015/05/175.</a:t>
            </a:r>
            <a:r>
              <a:rPr lang="en-US" dirty="0" smtClean="0">
                <a:hlinkClick r:id="rId3"/>
              </a:rPr>
              <a:t>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91054" y="2748826"/>
            <a:ext cx="368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European Commission RP 175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95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9144000" cy="55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a de ecrã 2015-09-11, às 00.2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375"/>
            <a:ext cx="4831922" cy="3848502"/>
          </a:xfrm>
          <a:prstGeom prst="rect">
            <a:avLst/>
          </a:prstGeom>
        </p:spPr>
      </p:pic>
      <p:pic>
        <p:nvPicPr>
          <p:cNvPr id="4" name="Picture 3" descr="Captura de ecrã 2015-09-11, às 00.26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5" y="3375752"/>
            <a:ext cx="9155365" cy="231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43" y="1657391"/>
            <a:ext cx="3665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http://www.eurosafeimaging.org/ask-eurosafe-imaging/enquiry-</a:t>
            </a:r>
            <a:r>
              <a:rPr lang="en-US" dirty="0" smtClean="0">
                <a:hlinkClick r:id="rId4"/>
              </a:rPr>
              <a:t>form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a de ecrã 2015-09-11, às 00.2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25"/>
            <a:ext cx="4802198" cy="5529803"/>
          </a:xfrm>
          <a:prstGeom prst="rect">
            <a:avLst/>
          </a:prstGeom>
        </p:spPr>
      </p:pic>
      <p:pic>
        <p:nvPicPr>
          <p:cNvPr id="5" name="Picture 4" descr="Captura de ecrã 2015-09-11, às 00.2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816100"/>
            <a:ext cx="90424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097" y="897364"/>
            <a:ext cx="8531409" cy="461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200" b="1" dirty="0" smtClean="0"/>
              <a:t>Objectivos: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PT" sz="2400" b="1" dirty="0" smtClean="0">
                <a:solidFill>
                  <a:srgbClr val="000090"/>
                </a:solidFill>
              </a:rPr>
              <a:t>Compreender os problemas associados</a:t>
            </a:r>
            <a:r>
              <a:rPr lang="pt-PT" sz="2400" b="1" dirty="0">
                <a:solidFill>
                  <a:srgbClr val="000090"/>
                </a:solidFill>
              </a:rPr>
              <a:t> </a:t>
            </a:r>
            <a:r>
              <a:rPr lang="pt-PT" sz="2400" b="1" dirty="0" smtClean="0">
                <a:solidFill>
                  <a:srgbClr val="000090"/>
                </a:solidFill>
              </a:rPr>
              <a:t>à radiologia pediátrica, em especial à radiologia convencional;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PT" sz="2400" b="1" dirty="0" smtClean="0"/>
              <a:t>Identificar os problemas na transição de sistemas ecrã-filme para sistemas digitais;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PT" sz="2400" b="1" dirty="0" smtClean="0">
                <a:solidFill>
                  <a:srgbClr val="000090"/>
                </a:solidFill>
              </a:rPr>
              <a:t>Conhecer as recomendações que visam reduzir a exposição à radiação ionizante em radiologia pediátrica convencional;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PT" sz="2400" b="1" dirty="0" smtClean="0">
                <a:solidFill>
                  <a:srgbClr val="000090"/>
                </a:solidFill>
              </a:rPr>
              <a:t>Conhecer as ações e projetos internacionais atinentes à problemática da radiologia pediátrica</a:t>
            </a:r>
            <a:endParaRPr lang="pt-PT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1398393" y="1430676"/>
            <a:ext cx="6570875" cy="4211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0220" y="664853"/>
            <a:ext cx="42168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Em conclusão</a:t>
            </a:r>
            <a:endParaRPr lang="pt-PT" sz="3200" b="1" i="1" dirty="0">
              <a:solidFill>
                <a:schemeClr val="accent6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0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99" y="1126087"/>
            <a:ext cx="8680825" cy="415498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6600" b="1" i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/>
                <a:cs typeface="Arial"/>
              </a:rPr>
              <a:t>O Problema está relacionado com o comportamento individual</a:t>
            </a:r>
            <a:endParaRPr lang="pt-PT" sz="6600" b="1" i="1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sho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1879" y="769877"/>
            <a:ext cx="5802020" cy="390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1"/>
          <p:cNvSpPr txBox="1"/>
          <p:nvPr/>
        </p:nvSpPr>
        <p:spPr>
          <a:xfrm>
            <a:off x="2814752" y="4924276"/>
            <a:ext cx="319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Arial"/>
                <a:cs typeface="Arial"/>
              </a:rPr>
              <a:t>www.imagegently.org</a:t>
            </a:r>
            <a:endParaRPr lang="pt-PT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0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2109" y="1419287"/>
            <a:ext cx="6719782" cy="3202808"/>
            <a:chOff x="568048" y="1143486"/>
            <a:chExt cx="7884910" cy="3897087"/>
          </a:xfrm>
        </p:grpSpPr>
        <p:pic>
          <p:nvPicPr>
            <p:cNvPr id="2" name="Picture 7" descr="entrada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952" y="1143486"/>
              <a:ext cx="5192006" cy="3897087"/>
            </a:xfrm>
            <a:prstGeom prst="rect">
              <a:avLst/>
            </a:prstGeom>
            <a:noFill/>
          </p:spPr>
        </p:pic>
        <p:pic>
          <p:nvPicPr>
            <p:cNvPr id="3" name="Picture 18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8048" y="1143486"/>
              <a:ext cx="2707845" cy="389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71353" y="123559"/>
            <a:ext cx="9044105" cy="1167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3200" b="1" dirty="0" smtClean="0">
                <a:solidFill>
                  <a:schemeClr val="tx1"/>
                </a:solidFill>
              </a:rPr>
              <a:t>A especificidade da radiologia pediátrica:</a:t>
            </a:r>
          </a:p>
          <a:p>
            <a:pPr algn="ctr">
              <a:lnSpc>
                <a:spcPct val="110000"/>
              </a:lnSpc>
            </a:pPr>
            <a:r>
              <a:rPr lang="pt-PT" sz="3200" b="1" dirty="0" smtClean="0">
                <a:solidFill>
                  <a:schemeClr val="tx1"/>
                </a:solidFill>
              </a:rPr>
              <a:t>os problemas e os desafios</a:t>
            </a:r>
            <a:endParaRPr lang="pt-PT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110" y="4625796"/>
            <a:ext cx="671978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PT" sz="2000" b="1" smtClean="0">
                <a:solidFill>
                  <a:srgbClr val="FF6600"/>
                </a:solidFill>
              </a:rPr>
              <a:t>Graciano Paulo</a:t>
            </a:r>
          </a:p>
          <a:p>
            <a:pPr>
              <a:lnSpc>
                <a:spcPct val="110000"/>
              </a:lnSpc>
            </a:pPr>
            <a:r>
              <a:rPr lang="pt-PT" sz="2000" b="1" smtClean="0">
                <a:solidFill>
                  <a:schemeClr val="bg1">
                    <a:lumMod val="50000"/>
                  </a:schemeClr>
                </a:solidFill>
              </a:rPr>
              <a:t>Vice-Presidente da ESTESC-Coimbra Health School, Portugal</a:t>
            </a:r>
          </a:p>
        </p:txBody>
      </p:sp>
    </p:spTree>
    <p:extLst>
      <p:ext uri="{BB962C8B-B14F-4D97-AF65-F5344CB8AC3E}">
        <p14:creationId xmlns:p14="http://schemas.microsoft.com/office/powerpoint/2010/main" val="13576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20" y="664853"/>
            <a:ext cx="42168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importância do tema</a:t>
            </a:r>
            <a:endParaRPr lang="pt-PT" sz="3200" b="1" i="1" dirty="0">
              <a:solidFill>
                <a:schemeClr val="accent6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21" y="1256309"/>
            <a:ext cx="8841530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PT" sz="2400" b="1" dirty="0" smtClean="0"/>
              <a:t>Uma população pediátrica, é considerada pela União Europeia, como a parte da população com idades compreendidas entre o nascimento e os 18 anos de idade </a:t>
            </a:r>
            <a:r>
              <a:rPr lang="pt-PT" sz="1200" b="1" i="1" dirty="0" smtClean="0">
                <a:solidFill>
                  <a:srgbClr val="000090"/>
                </a:solidFill>
              </a:rPr>
              <a:t>(</a:t>
            </a:r>
            <a:r>
              <a:rPr lang="pt-PT" sz="1200" i="1" dirty="0" err="1"/>
              <a:t>Regulation</a:t>
            </a:r>
            <a:r>
              <a:rPr lang="pt-PT" sz="1200" i="1" dirty="0"/>
              <a:t> Nº 1901/2006 </a:t>
            </a:r>
            <a:r>
              <a:rPr lang="pt-PT" sz="1200" i="1" dirty="0" err="1"/>
              <a:t>of</a:t>
            </a:r>
            <a:r>
              <a:rPr lang="pt-PT" sz="1200" i="1" dirty="0"/>
              <a:t> </a:t>
            </a:r>
            <a:r>
              <a:rPr lang="pt-PT" sz="1200" i="1" dirty="0" err="1"/>
              <a:t>the</a:t>
            </a:r>
            <a:r>
              <a:rPr lang="pt-PT" sz="1200" i="1" dirty="0"/>
              <a:t> </a:t>
            </a:r>
            <a:r>
              <a:rPr lang="pt-PT" sz="1200" i="1" dirty="0" err="1"/>
              <a:t>European</a:t>
            </a:r>
            <a:r>
              <a:rPr lang="pt-PT" sz="1200" i="1" dirty="0"/>
              <a:t> </a:t>
            </a:r>
            <a:r>
              <a:rPr lang="pt-PT" sz="1200" i="1" dirty="0" err="1"/>
              <a:t>Parliament</a:t>
            </a:r>
            <a:r>
              <a:rPr lang="pt-PT" sz="1200" i="1" dirty="0"/>
              <a:t> </a:t>
            </a:r>
            <a:r>
              <a:rPr lang="pt-PT" sz="1200" i="1" dirty="0" err="1"/>
              <a:t>and</a:t>
            </a:r>
            <a:r>
              <a:rPr lang="pt-PT" sz="1200" i="1" dirty="0"/>
              <a:t> </a:t>
            </a:r>
            <a:r>
              <a:rPr lang="pt-PT" sz="1200" i="1" dirty="0" err="1"/>
              <a:t>of</a:t>
            </a:r>
            <a:r>
              <a:rPr lang="pt-PT" sz="1200" i="1" dirty="0"/>
              <a:t> </a:t>
            </a:r>
            <a:r>
              <a:rPr lang="pt-PT" sz="1200" i="1" dirty="0" err="1"/>
              <a:t>the</a:t>
            </a:r>
            <a:r>
              <a:rPr lang="pt-PT" sz="1200" i="1" dirty="0"/>
              <a:t> </a:t>
            </a:r>
            <a:r>
              <a:rPr lang="pt-PT" sz="1200" i="1" dirty="0" err="1"/>
              <a:t>Council</a:t>
            </a:r>
            <a:r>
              <a:rPr lang="pt-PT" sz="1200" i="1" dirty="0"/>
              <a:t> </a:t>
            </a:r>
            <a:r>
              <a:rPr lang="pt-PT" sz="1200" i="1" dirty="0" err="1"/>
              <a:t>on</a:t>
            </a:r>
            <a:r>
              <a:rPr lang="pt-PT" sz="1200" i="1" dirty="0"/>
              <a:t> medicinal </a:t>
            </a:r>
            <a:r>
              <a:rPr lang="pt-PT" sz="1200" i="1" dirty="0" err="1"/>
              <a:t>products</a:t>
            </a:r>
            <a:r>
              <a:rPr lang="pt-PT" sz="1200" i="1" dirty="0"/>
              <a:t> for </a:t>
            </a:r>
            <a:r>
              <a:rPr lang="pt-PT" sz="1200" i="1" dirty="0" err="1"/>
              <a:t>paediatric</a:t>
            </a:r>
            <a:r>
              <a:rPr lang="pt-PT" sz="1200" i="1" dirty="0"/>
              <a:t> use</a:t>
            </a:r>
            <a:r>
              <a:rPr lang="pt-PT" sz="1200" i="1" dirty="0" smtClean="0"/>
              <a:t>.)</a:t>
            </a:r>
            <a:endParaRPr lang="pt-PT" sz="2400" b="1" dirty="0" smtClean="0">
              <a:solidFill>
                <a:srgbClr val="000090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PT" sz="2400" b="1" dirty="0" smtClean="0">
                <a:solidFill>
                  <a:srgbClr val="000090"/>
                </a:solidFill>
              </a:rPr>
              <a:t>São realizados por ano  ≈180 milhões de exames radiológicos na população pediátrica;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PT" sz="2400" b="1" dirty="0"/>
              <a:t>C</a:t>
            </a:r>
            <a:r>
              <a:rPr lang="pt-PT" sz="2400" b="1" dirty="0" smtClean="0"/>
              <a:t>erca de 10% desses exames correspondem a Tomografia Computadorizada (≈18 milhões)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PT" sz="2400" b="1" dirty="0" smtClean="0">
                <a:solidFill>
                  <a:srgbClr val="000090"/>
                </a:solidFill>
              </a:rPr>
              <a:t>Cerca de 3% correspondem a exames de medicina nuclear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PT" sz="2400" b="1" dirty="0" smtClean="0"/>
              <a:t>Em Portugal realizam-se </a:t>
            </a:r>
            <a:r>
              <a:rPr lang="pt-PT" sz="2400" b="1" dirty="0"/>
              <a:t>≈</a:t>
            </a:r>
            <a:r>
              <a:rPr lang="pt-PT" sz="2400" b="1" dirty="0" smtClean="0"/>
              <a:t>10 milhões de exames radiológicos/ano</a:t>
            </a:r>
          </a:p>
        </p:txBody>
      </p:sp>
    </p:spTree>
    <p:extLst>
      <p:ext uri="{BB962C8B-B14F-4D97-AF65-F5344CB8AC3E}">
        <p14:creationId xmlns:p14="http://schemas.microsoft.com/office/powerpoint/2010/main" val="35119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ecrã 2015-09-9, às 16.1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" y="1537868"/>
            <a:ext cx="4946152" cy="343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20" y="664853"/>
            <a:ext cx="42168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importância do tema</a:t>
            </a:r>
            <a:endParaRPr lang="pt-PT" sz="3200" b="1" i="1" dirty="0">
              <a:solidFill>
                <a:schemeClr val="accent6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3" descr="Captura de ecrã 2015-09-9, às 19.29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26" y="998367"/>
            <a:ext cx="3525418" cy="2820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4614" y="3818702"/>
            <a:ext cx="4089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Para exposições da mesma grandeza, o risco de desenvolver cancro, pela exposição à radiação ionizante, ao longo da vida, é 2 a 3 vezes superior na população pediátrica. </a:t>
            </a:r>
            <a:r>
              <a:rPr lang="pt-PT" sz="1200" i="1" dirty="0" smtClean="0"/>
              <a:t>(UNSCEAR, 2013)</a:t>
            </a:r>
            <a:endParaRPr lang="pt-PT" sz="1200" i="1" dirty="0"/>
          </a:p>
        </p:txBody>
      </p:sp>
    </p:spTree>
    <p:extLst>
      <p:ext uri="{BB962C8B-B14F-4D97-AF65-F5344CB8AC3E}">
        <p14:creationId xmlns:p14="http://schemas.microsoft.com/office/powerpoint/2010/main" val="11085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3"/>
          <p:cNvSpPr txBox="1">
            <a:spLocks/>
          </p:cNvSpPr>
          <p:nvPr/>
        </p:nvSpPr>
        <p:spPr>
          <a:xfrm>
            <a:off x="6928676" y="634530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Captura de ecrã 2015-09-9, às 19.4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266"/>
            <a:ext cx="9144000" cy="1775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075" y="4977730"/>
            <a:ext cx="8634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Diagnostic reference levels in plain radiography for </a:t>
            </a:r>
            <a:r>
              <a:rPr lang="en-US" sz="1000" b="1" dirty="0" err="1"/>
              <a:t>paediatric</a:t>
            </a:r>
            <a:r>
              <a:rPr lang="en-US" sz="1000" b="1" dirty="0"/>
              <a:t> imaging: A Portuguese </a:t>
            </a:r>
            <a:r>
              <a:rPr lang="en-US" sz="1000" b="1" dirty="0" smtClean="0"/>
              <a:t>study. (2015) Paulo, G.; </a:t>
            </a:r>
            <a:r>
              <a:rPr lang="en-US" sz="1000" b="1" dirty="0" err="1" smtClean="0"/>
              <a:t>Vaño</a:t>
            </a:r>
            <a:r>
              <a:rPr lang="en-US" sz="1000" b="1" dirty="0" smtClean="0"/>
              <a:t>, E.; Rodrigues, A.;  Radiography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025" y="664853"/>
            <a:ext cx="60529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realidade em Portugal</a:t>
            </a:r>
            <a:endParaRPr lang="pt-PT" sz="3200" b="1" i="1" dirty="0">
              <a:solidFill>
                <a:schemeClr val="accent6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 descr="Captura de ecrã 2015-09-11, às 01.03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346"/>
            <a:ext cx="9144000" cy="16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a de ecrã 2015-09-11, às 00.49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9" y="1511049"/>
            <a:ext cx="7825608" cy="245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075" y="4029304"/>
            <a:ext cx="8634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Diagnostic reference levels in plain radiography for </a:t>
            </a:r>
            <a:r>
              <a:rPr lang="en-US" sz="1000" b="1" dirty="0" err="1"/>
              <a:t>paediatric</a:t>
            </a:r>
            <a:r>
              <a:rPr lang="en-US" sz="1000" b="1" dirty="0"/>
              <a:t> imaging: A Portuguese </a:t>
            </a:r>
            <a:r>
              <a:rPr lang="en-US" sz="1000" b="1" dirty="0" smtClean="0"/>
              <a:t>study. (2015) Paulo, G.; </a:t>
            </a:r>
            <a:r>
              <a:rPr lang="en-US" sz="1000" b="1" dirty="0" err="1" smtClean="0"/>
              <a:t>Vaño</a:t>
            </a:r>
            <a:r>
              <a:rPr lang="en-US" sz="1000" b="1" dirty="0" smtClean="0"/>
              <a:t>, E.; Rodrigues, A.;  Radiography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5859" y="4427925"/>
            <a:ext cx="8634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PiDRL</a:t>
            </a:r>
            <a:r>
              <a:rPr lang="en-US" sz="1000" b="1" dirty="0"/>
              <a:t> - European Commission Tender Project on diagnostic reference levels in </a:t>
            </a:r>
            <a:r>
              <a:rPr lang="en-US" sz="1000" b="1" dirty="0" err="1"/>
              <a:t>paediatric</a:t>
            </a:r>
            <a:r>
              <a:rPr lang="en-US" sz="1000" b="1" dirty="0"/>
              <a:t> </a:t>
            </a:r>
            <a:r>
              <a:rPr lang="en-US" sz="1000" b="1" dirty="0" smtClean="0"/>
              <a:t>imaging. (2015) </a:t>
            </a:r>
            <a:r>
              <a:rPr lang="en-US" sz="1000" b="1" dirty="0" err="1" smtClean="0"/>
              <a:t>Damilakis</a:t>
            </a:r>
            <a:r>
              <a:rPr lang="en-US" sz="1000" b="1" dirty="0" smtClean="0"/>
              <a:t>, J. et al</a:t>
            </a:r>
            <a:r>
              <a:rPr lang="en-US" sz="1000" b="1" dirty="0"/>
              <a:t>,</a:t>
            </a:r>
            <a:r>
              <a:rPr lang="en-US" sz="1000" b="1" dirty="0" smtClean="0"/>
              <a:t>  Insights into imaging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025" y="664853"/>
            <a:ext cx="60529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 realidade em Portugal</a:t>
            </a:r>
            <a:endParaRPr lang="pt-PT" sz="3200" b="1" i="1" dirty="0">
              <a:solidFill>
                <a:schemeClr val="accent6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8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9457" y="1222194"/>
            <a:ext cx="8093404" cy="4517249"/>
            <a:chOff x="1050596" y="1804809"/>
            <a:chExt cx="8093404" cy="45172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596" y="1804809"/>
              <a:ext cx="8093404" cy="451724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48311" y="4970258"/>
              <a:ext cx="341385" cy="27309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664" y="4699368"/>
              <a:ext cx="341385" cy="69418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11082" y="4169039"/>
              <a:ext cx="341385" cy="118354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21260" y="2089149"/>
              <a:ext cx="341385" cy="98532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81005" y="2282513"/>
              <a:ext cx="341385" cy="249658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62393" y="2271060"/>
              <a:ext cx="341385" cy="249658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88695" y="5431666"/>
            <a:ext cx="294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 smtClean="0">
                <a:latin typeface="Arial"/>
                <a:cs typeface="Arial"/>
              </a:rPr>
              <a:t>, 2014</a:t>
            </a:r>
            <a:endParaRPr lang="en-GB" sz="1400" b="1" i="1" dirty="0">
              <a:latin typeface="Arial"/>
              <a:cs typeface="Arial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283144" y="783625"/>
            <a:ext cx="6108520" cy="7090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600" b="1" dirty="0" smtClean="0">
                <a:latin typeface="Arial"/>
                <a:cs typeface="Arial"/>
              </a:rPr>
              <a:t>Radiografia do Tórax</a:t>
            </a:r>
          </a:p>
          <a:p>
            <a:r>
              <a:rPr lang="pt-PT" sz="1600" b="1" dirty="0" smtClean="0">
                <a:latin typeface="Arial"/>
                <a:cs typeface="Arial"/>
              </a:rPr>
              <a:t>Tecnologia DR</a:t>
            </a:r>
            <a:endParaRPr lang="pt-PT" sz="16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344" y="1154165"/>
            <a:ext cx="1060704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chemeClr val="tx1"/>
                </a:solidFill>
                <a:latin typeface="Arial"/>
                <a:cs typeface="Arial"/>
              </a:rPr>
              <a:t>Why</a:t>
            </a:r>
            <a:r>
              <a:rPr lang="pt-PT" sz="1600" b="1" dirty="0" smtClean="0">
                <a:solidFill>
                  <a:schemeClr val="tx1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45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0683" y="739196"/>
            <a:ext cx="8144874" cy="4948768"/>
            <a:chOff x="707131" y="173164"/>
            <a:chExt cx="8774236" cy="61623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131" y="173164"/>
              <a:ext cx="6186578" cy="616236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050333" y="5195920"/>
              <a:ext cx="2431034" cy="33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100" dirty="0" smtClean="0"/>
                <a:t>10ms linha de referência (EU 1996)</a:t>
              </a:r>
              <a:endParaRPr lang="pt-PT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9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219775"/>
              </p:ext>
            </p:extLst>
          </p:nvPr>
        </p:nvGraphicFramePr>
        <p:xfrm>
          <a:off x="637020" y="671436"/>
          <a:ext cx="7919173" cy="524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8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587</Words>
  <Application>Microsoft Office PowerPoint</Application>
  <PresentationFormat>Apresentação no Ecrã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ESTESC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Graciano Paulo</dc:creator>
  <cp:lastModifiedBy>ANFITEATRO</cp:lastModifiedBy>
  <cp:revision>118</cp:revision>
  <dcterms:created xsi:type="dcterms:W3CDTF">2014-02-26T14:23:39Z</dcterms:created>
  <dcterms:modified xsi:type="dcterms:W3CDTF">2015-09-11T07:34:39Z</dcterms:modified>
</cp:coreProperties>
</file>