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60" r:id="rId3"/>
    <p:sldId id="271" r:id="rId4"/>
    <p:sldId id="272" r:id="rId5"/>
    <p:sldId id="273" r:id="rId6"/>
    <p:sldId id="274" r:id="rId7"/>
    <p:sldId id="285" r:id="rId8"/>
    <p:sldId id="275" r:id="rId9"/>
    <p:sldId id="276" r:id="rId10"/>
    <p:sldId id="286" r:id="rId11"/>
    <p:sldId id="287" r:id="rId12"/>
    <p:sldId id="277" r:id="rId13"/>
    <p:sldId id="278" r:id="rId14"/>
    <p:sldId id="279" r:id="rId15"/>
    <p:sldId id="288" r:id="rId16"/>
    <p:sldId id="280" r:id="rId17"/>
    <p:sldId id="281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0C"/>
    <a:srgbClr val="A0A644"/>
    <a:srgbClr val="EADE2E"/>
    <a:srgbClr val="2E8A3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82" autoAdjust="0"/>
    <p:restoredTop sz="94697" autoAdjust="0"/>
  </p:normalViewPr>
  <p:slideViewPr>
    <p:cSldViewPr snapToGrid="0" snapToObjects="1">
      <p:cViewPr varScale="1">
        <p:scale>
          <a:sx n="95" d="100"/>
          <a:sy n="95" d="100"/>
        </p:scale>
        <p:origin x="-90" y="-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September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pPr/>
              <a:t>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September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September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September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September 11,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September 11,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September 11,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September 11,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September 11,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pt-PT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0609" y="228601"/>
            <a:ext cx="5613391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0609" y="1295400"/>
            <a:ext cx="5613391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September 11,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/>
          <a:srcRect l="22541" r="24302"/>
          <a:stretch/>
        </p:blipFill>
        <p:spPr>
          <a:xfrm>
            <a:off x="55820" y="83742"/>
            <a:ext cx="3474790" cy="66516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39896" y="4775978"/>
            <a:ext cx="5120640" cy="158115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Luís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Lança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Lúcilia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Salgado</a:t>
            </a:r>
          </a:p>
          <a:p>
            <a:pPr algn="ctr"/>
            <a:r>
              <a:rPr lang="en-US" dirty="0" smtClean="0"/>
              <a:t>Nuno Teixeira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33689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Optimização</a:t>
            </a:r>
            <a:r>
              <a:rPr lang="en-US" dirty="0"/>
              <a:t> e </a:t>
            </a:r>
            <a:r>
              <a:rPr lang="en-US" dirty="0" err="1"/>
              <a:t>controlo</a:t>
            </a:r>
            <a:r>
              <a:rPr lang="en-US" dirty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/>
              <a:t>qualidade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Radiologia</a:t>
            </a:r>
            <a:r>
              <a:rPr lang="en-US" dirty="0"/>
              <a:t> e </a:t>
            </a:r>
            <a:r>
              <a:rPr lang="en-US" dirty="0" err="1"/>
              <a:t>Medicina</a:t>
            </a:r>
            <a:r>
              <a:rPr lang="en-US" dirty="0"/>
              <a:t> Nuclear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as boas </a:t>
            </a:r>
            <a:r>
              <a:rPr lang="en-US" dirty="0" err="1"/>
              <a:t>práticas</a:t>
            </a:r>
            <a:r>
              <a:rPr lang="en-US" dirty="0"/>
              <a:t> </a:t>
            </a:r>
            <a:r>
              <a:rPr lang="en-US" dirty="0" err="1"/>
              <a:t>internacionais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777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Qualidade</a:t>
            </a:r>
            <a:r>
              <a:rPr lang="en-US" sz="4400" dirty="0" smtClean="0"/>
              <a:t> da </a:t>
            </a:r>
            <a:r>
              <a:rPr lang="en-US" sz="4400" dirty="0" err="1" smtClean="0"/>
              <a:t>Imagem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1368" y="1298448"/>
            <a:ext cx="5338311" cy="5559552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smtClean="0"/>
              <a:t>O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é</a:t>
            </a:r>
            <a:r>
              <a:rPr lang="en-US" sz="2800" dirty="0" smtClean="0"/>
              <a:t> ?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107" y="3193626"/>
            <a:ext cx="5406306" cy="289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6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Qualidade</a:t>
            </a:r>
            <a:r>
              <a:rPr lang="en-US" sz="4400" dirty="0" smtClean="0"/>
              <a:t> da </a:t>
            </a:r>
            <a:r>
              <a:rPr lang="en-US" sz="4400" dirty="0" err="1" smtClean="0"/>
              <a:t>Imagem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1368" y="1298448"/>
            <a:ext cx="5338311" cy="5559552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smtClean="0"/>
              <a:t>O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é</a:t>
            </a:r>
            <a:r>
              <a:rPr lang="en-US" sz="2800" dirty="0" smtClean="0"/>
              <a:t> ?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3861" y="2741757"/>
            <a:ext cx="5585707" cy="372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869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Qualidade</a:t>
            </a:r>
            <a:r>
              <a:rPr lang="en-US" sz="4400" dirty="0" smtClean="0"/>
              <a:t> da </a:t>
            </a:r>
            <a:r>
              <a:rPr lang="en-US" sz="4400" dirty="0" err="1" smtClean="0"/>
              <a:t>Imagem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1368" y="1298448"/>
            <a:ext cx="5338311" cy="555955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3200" b="1" dirty="0" err="1" smtClean="0"/>
              <a:t>Ver</a:t>
            </a:r>
            <a:r>
              <a:rPr lang="en-US" sz="3200" b="1" dirty="0" smtClean="0"/>
              <a:t> o </a:t>
            </a:r>
            <a:r>
              <a:rPr lang="en-US" sz="3200" b="1" dirty="0" err="1" smtClean="0"/>
              <a:t>que</a:t>
            </a:r>
            <a:r>
              <a:rPr lang="en-US" sz="3200" b="1" dirty="0" smtClean="0"/>
              <a:t> se </a:t>
            </a:r>
            <a:r>
              <a:rPr lang="en-US" sz="3200" b="1" dirty="0" err="1" smtClean="0"/>
              <a:t>pretende</a:t>
            </a:r>
            <a:endParaRPr lang="en-US" sz="3200" b="1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Ter</a:t>
            </a:r>
            <a:r>
              <a:rPr lang="en-US" sz="2800" dirty="0" smtClean="0"/>
              <a:t>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imagem</a:t>
            </a:r>
            <a:r>
              <a:rPr lang="en-US" sz="2800" dirty="0" smtClean="0"/>
              <a:t> com </a:t>
            </a:r>
            <a:r>
              <a:rPr lang="en-US" sz="2800" dirty="0" err="1" smtClean="0"/>
              <a:t>condições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permitam</a:t>
            </a:r>
            <a:r>
              <a:rPr lang="en-US" sz="2800" dirty="0" smtClean="0"/>
              <a:t> </a:t>
            </a:r>
            <a:r>
              <a:rPr lang="en-US" sz="2800" dirty="0" err="1" smtClean="0"/>
              <a:t>fazer</a:t>
            </a:r>
            <a:r>
              <a:rPr lang="en-US" sz="2800" dirty="0" smtClean="0"/>
              <a:t> um </a:t>
            </a:r>
            <a:r>
              <a:rPr lang="en-US" sz="2800" dirty="0" err="1" smtClean="0"/>
              <a:t>diagnóstico</a:t>
            </a:r>
            <a:r>
              <a:rPr lang="en-US" sz="2800" dirty="0" smtClean="0"/>
              <a:t> </a:t>
            </a:r>
            <a:r>
              <a:rPr lang="en-US" sz="2800" dirty="0" err="1" smtClean="0"/>
              <a:t>correto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Ter</a:t>
            </a:r>
            <a:r>
              <a:rPr lang="en-US" sz="2800" dirty="0" smtClean="0"/>
              <a:t> </a:t>
            </a:r>
            <a:r>
              <a:rPr lang="en-US" sz="2800" dirty="0" err="1" smtClean="0"/>
              <a:t>condições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permitam</a:t>
            </a:r>
            <a:r>
              <a:rPr lang="en-US" sz="2800" dirty="0" smtClean="0"/>
              <a:t> </a:t>
            </a:r>
            <a:r>
              <a:rPr lang="en-US" sz="2800" dirty="0" err="1" smtClean="0"/>
              <a:t>apoiar</a:t>
            </a:r>
            <a:r>
              <a:rPr lang="en-US" sz="2800" dirty="0" smtClean="0"/>
              <a:t> a </a:t>
            </a:r>
            <a:r>
              <a:rPr lang="en-US" sz="2800" dirty="0" err="1" smtClean="0"/>
              <a:t>realização</a:t>
            </a:r>
            <a:r>
              <a:rPr lang="en-US" sz="2800" dirty="0" smtClean="0"/>
              <a:t> de um </a:t>
            </a:r>
            <a:r>
              <a:rPr lang="en-US" sz="2800" dirty="0" err="1" smtClean="0"/>
              <a:t>tratamento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538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/>
              <a:t>Qualidade</a:t>
            </a:r>
            <a:r>
              <a:rPr lang="en-US" sz="4400" dirty="0"/>
              <a:t> da </a:t>
            </a:r>
            <a:r>
              <a:rPr lang="en-US" sz="4400" dirty="0" err="1"/>
              <a:t>Imagem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1368" y="1298448"/>
            <a:ext cx="5338311" cy="555955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Parametros</a:t>
            </a:r>
            <a:r>
              <a:rPr lang="en-US" sz="2800" dirty="0" smtClean="0"/>
              <a:t> / </a:t>
            </a:r>
            <a:r>
              <a:rPr lang="en-US" sz="2800" dirty="0" err="1" smtClean="0"/>
              <a:t>grandezas</a:t>
            </a:r>
            <a:r>
              <a:rPr lang="en-US" sz="2800" dirty="0" smtClean="0"/>
              <a:t> </a:t>
            </a:r>
            <a:r>
              <a:rPr lang="en-US" sz="2800" dirty="0" err="1" smtClean="0"/>
              <a:t>concretas</a:t>
            </a:r>
            <a:r>
              <a:rPr lang="en-US" sz="2800" dirty="0" smtClean="0"/>
              <a:t>, com </a:t>
            </a:r>
            <a:r>
              <a:rPr lang="en-US" sz="2800" dirty="0" err="1" smtClean="0"/>
              <a:t>valores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têm</a:t>
            </a:r>
            <a:r>
              <a:rPr lang="en-US" sz="2800" dirty="0" smtClean="0"/>
              <a:t> </a:t>
            </a:r>
            <a:r>
              <a:rPr lang="en-US" sz="2800" dirty="0" err="1" smtClean="0"/>
              <a:t>limiares</a:t>
            </a:r>
            <a:r>
              <a:rPr lang="en-US" sz="2800" dirty="0" smtClean="0"/>
              <a:t> (</a:t>
            </a:r>
            <a:r>
              <a:rPr lang="en-US" sz="2800" dirty="0" err="1" smtClean="0"/>
              <a:t>máximos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mínimos</a:t>
            </a:r>
            <a:r>
              <a:rPr lang="en-US" sz="2800" dirty="0" smtClean="0"/>
              <a:t>):</a:t>
            </a:r>
          </a:p>
          <a:p>
            <a:endParaRPr lang="en-US" sz="2800" dirty="0"/>
          </a:p>
          <a:p>
            <a:pPr lvl="2"/>
            <a:r>
              <a:rPr lang="en-US" sz="2400" dirty="0" err="1" smtClean="0"/>
              <a:t>Resolução</a:t>
            </a:r>
            <a:endParaRPr lang="en-US" sz="2400" dirty="0" smtClean="0"/>
          </a:p>
          <a:p>
            <a:pPr lvl="2"/>
            <a:r>
              <a:rPr lang="en-US" sz="2400" dirty="0" err="1" smtClean="0"/>
              <a:t>Nitidez</a:t>
            </a:r>
            <a:endParaRPr lang="en-US" sz="2400" dirty="0" smtClean="0"/>
          </a:p>
          <a:p>
            <a:pPr lvl="2"/>
            <a:r>
              <a:rPr lang="en-US" sz="2400" dirty="0" err="1" smtClean="0"/>
              <a:t>Contraste</a:t>
            </a:r>
            <a:endParaRPr lang="en-US" sz="2400" dirty="0" smtClean="0"/>
          </a:p>
          <a:p>
            <a:pPr lvl="2"/>
            <a:r>
              <a:rPr lang="en-US" sz="2400" dirty="0" err="1" smtClean="0"/>
              <a:t>Razão</a:t>
            </a:r>
            <a:r>
              <a:rPr lang="en-US" sz="2400" dirty="0" smtClean="0"/>
              <a:t> </a:t>
            </a:r>
            <a:r>
              <a:rPr lang="en-US" sz="2400" dirty="0" err="1" smtClean="0"/>
              <a:t>sinal</a:t>
            </a:r>
            <a:r>
              <a:rPr lang="en-US" sz="2400" dirty="0" smtClean="0"/>
              <a:t>/</a:t>
            </a:r>
            <a:r>
              <a:rPr lang="en-US" sz="2400" dirty="0" err="1" smtClean="0"/>
              <a:t>ruído</a:t>
            </a:r>
            <a:endParaRPr lang="en-US" sz="2400" dirty="0" smtClean="0"/>
          </a:p>
          <a:p>
            <a:pPr lvl="2"/>
            <a:r>
              <a:rPr lang="en-US" sz="2400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xmlns="" val="2538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/>
              <a:t>Controlo</a:t>
            </a:r>
            <a:r>
              <a:rPr lang="en-US" sz="4400" dirty="0" smtClean="0"/>
              <a:t> DA </a:t>
            </a:r>
            <a:r>
              <a:rPr lang="en-US" sz="4400" dirty="0" err="1" smtClean="0"/>
              <a:t>Qualidade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1368" y="1298448"/>
            <a:ext cx="5338311" cy="555955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b="1" dirty="0" err="1" smtClean="0"/>
              <a:t>Medição</a:t>
            </a:r>
            <a:r>
              <a:rPr lang="en-US" sz="2800" b="1" dirty="0" smtClean="0"/>
              <a:t> dos </a:t>
            </a:r>
            <a:r>
              <a:rPr lang="en-US" sz="2800" b="1" dirty="0" err="1" smtClean="0"/>
              <a:t>parâmetros</a:t>
            </a:r>
            <a:endParaRPr lang="en-US" sz="2800" b="1" dirty="0" smtClean="0"/>
          </a:p>
          <a:p>
            <a:endParaRPr lang="en-US" sz="2800" dirty="0" smtClean="0"/>
          </a:p>
          <a:p>
            <a:r>
              <a:rPr lang="en-US" sz="2800" b="1" dirty="0" err="1" smtClean="0"/>
              <a:t>Confrontação</a:t>
            </a:r>
            <a:r>
              <a:rPr lang="en-US" sz="2800" b="1" dirty="0" smtClean="0"/>
              <a:t> com </a:t>
            </a:r>
            <a:r>
              <a:rPr lang="en-US" sz="2800" b="1" dirty="0" err="1" smtClean="0"/>
              <a:t>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valores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mais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indicados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para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determinada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técnica</a:t>
            </a:r>
            <a:endParaRPr lang="en-US" sz="2800" b="1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Medição</a:t>
            </a:r>
            <a:r>
              <a:rPr lang="en-US" sz="2800" dirty="0" smtClean="0"/>
              <a:t> da dose </a:t>
            </a:r>
            <a:r>
              <a:rPr lang="en-US" sz="2800" dirty="0" err="1" smtClean="0"/>
              <a:t>envolvida</a:t>
            </a:r>
            <a:r>
              <a:rPr lang="en-US" sz="2800" dirty="0" smtClean="0"/>
              <a:t> </a:t>
            </a:r>
            <a:r>
              <a:rPr lang="en-US" sz="2800" dirty="0" err="1" smtClean="0"/>
              <a:t>nos</a:t>
            </a:r>
            <a:r>
              <a:rPr lang="en-US" sz="2800" dirty="0" smtClean="0"/>
              <a:t> </a:t>
            </a:r>
            <a:r>
              <a:rPr lang="en-US" sz="2800" dirty="0" err="1" smtClean="0"/>
              <a:t>procedimentos</a:t>
            </a:r>
            <a:r>
              <a:rPr lang="en-US" sz="2800" dirty="0" smtClean="0"/>
              <a:t> </a:t>
            </a:r>
            <a:r>
              <a:rPr lang="en-US" sz="2800" dirty="0" err="1" smtClean="0"/>
              <a:t>técnicos</a:t>
            </a:r>
            <a:endParaRPr lang="en-US" sz="28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5601" y="1255160"/>
            <a:ext cx="3405767" cy="5559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2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 smtClean="0"/>
          </a:p>
          <a:p>
            <a:r>
              <a:rPr lang="en-US" sz="2800" b="1" dirty="0" err="1" smtClean="0">
                <a:solidFill>
                  <a:srgbClr val="FFFF00"/>
                </a:solidFill>
              </a:rPr>
              <a:t>Qualidade</a:t>
            </a:r>
            <a:r>
              <a:rPr lang="en-US" sz="2800" b="1" dirty="0" smtClean="0">
                <a:solidFill>
                  <a:srgbClr val="FFFF00"/>
                </a:solidFill>
              </a:rPr>
              <a:t> da(s) </a:t>
            </a:r>
            <a:r>
              <a:rPr lang="en-US" sz="2800" b="1" dirty="0" err="1" smtClean="0">
                <a:solidFill>
                  <a:srgbClr val="FFFF00"/>
                </a:solidFill>
              </a:rPr>
              <a:t>imagens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dirty="0" err="1" smtClean="0">
                <a:solidFill>
                  <a:srgbClr val="EADE2E"/>
                </a:solidFill>
              </a:rPr>
              <a:t>Qualidade</a:t>
            </a:r>
            <a:r>
              <a:rPr lang="en-US" sz="2800" dirty="0" smtClean="0">
                <a:solidFill>
                  <a:srgbClr val="EADE2E"/>
                </a:solidFill>
              </a:rPr>
              <a:t> da(s) </a:t>
            </a:r>
            <a:r>
              <a:rPr lang="en-US" sz="2800" dirty="0" err="1" smtClean="0">
                <a:solidFill>
                  <a:srgbClr val="EADE2E"/>
                </a:solidFill>
              </a:rPr>
              <a:t>imagens</a:t>
            </a:r>
            <a:endParaRPr lang="en-US" sz="2800" dirty="0" smtClean="0">
              <a:solidFill>
                <a:srgbClr val="EADE2E"/>
              </a:solidFill>
            </a:endParaRPr>
          </a:p>
          <a:p>
            <a:r>
              <a:rPr lang="en-US" sz="2800" dirty="0" err="1" smtClean="0">
                <a:solidFill>
                  <a:srgbClr val="A0A644"/>
                </a:solidFill>
              </a:rPr>
              <a:t>Qualidade</a:t>
            </a:r>
            <a:r>
              <a:rPr lang="en-US" sz="2800" dirty="0" smtClean="0">
                <a:solidFill>
                  <a:srgbClr val="A0A644"/>
                </a:solidFill>
              </a:rPr>
              <a:t> da(s) </a:t>
            </a:r>
            <a:r>
              <a:rPr lang="en-US" sz="2800" dirty="0" err="1" smtClean="0">
                <a:solidFill>
                  <a:srgbClr val="A0A644"/>
                </a:solidFill>
              </a:rPr>
              <a:t>imagens</a:t>
            </a:r>
            <a:endParaRPr lang="en-US" sz="2800" dirty="0" smtClean="0">
              <a:solidFill>
                <a:srgbClr val="A0A644"/>
              </a:solidFill>
            </a:endParaRP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err="1" smtClean="0">
                <a:solidFill>
                  <a:srgbClr val="FFAA0C"/>
                </a:solidFill>
              </a:rPr>
              <a:t>Quantidade</a:t>
            </a:r>
            <a:r>
              <a:rPr lang="en-US" sz="2800" b="1" dirty="0" smtClean="0">
                <a:solidFill>
                  <a:srgbClr val="FFAA0C"/>
                </a:solidFill>
              </a:rPr>
              <a:t> de </a:t>
            </a:r>
            <a:r>
              <a:rPr lang="en-US" sz="2800" b="1" dirty="0" err="1" smtClean="0">
                <a:solidFill>
                  <a:srgbClr val="FFAA0C"/>
                </a:solidFill>
              </a:rPr>
              <a:t>radiação</a:t>
            </a:r>
            <a:r>
              <a:rPr lang="en-US" sz="2800" b="1" dirty="0" smtClean="0">
                <a:solidFill>
                  <a:srgbClr val="FFAA0C"/>
                </a:solidFill>
              </a:rPr>
              <a:t> (Dose)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538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/>
          </a:bodyPr>
          <a:lstStyle/>
          <a:p>
            <a:pPr algn="ctr"/>
            <a:endParaRPr lang="en-US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7285" r="7285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23354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/>
              <a:t>Otimização</a:t>
            </a:r>
            <a:r>
              <a:rPr lang="en-US" sz="4400" dirty="0" smtClean="0"/>
              <a:t> e </a:t>
            </a:r>
            <a:br>
              <a:rPr lang="en-US" sz="4400" dirty="0" smtClean="0"/>
            </a:br>
            <a:r>
              <a:rPr lang="en-US" sz="4400" dirty="0" err="1" smtClean="0"/>
              <a:t>Controlo</a:t>
            </a:r>
            <a:r>
              <a:rPr lang="en-US" sz="4400" dirty="0" smtClean="0"/>
              <a:t> da </a:t>
            </a:r>
            <a:r>
              <a:rPr lang="en-US" sz="4400" dirty="0" err="1" smtClean="0"/>
              <a:t>Qualidade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704540" y="1298448"/>
            <a:ext cx="5473731" cy="5559552"/>
          </a:xfrm>
        </p:spPr>
        <p:txBody>
          <a:bodyPr>
            <a:normAutofit fontScale="92500" lnSpcReduction="10000"/>
          </a:bodyPr>
          <a:lstStyle/>
          <a:p>
            <a:endParaRPr lang="en-US" sz="2800" dirty="0" smtClean="0"/>
          </a:p>
          <a:p>
            <a:pPr marL="0" indent="0">
              <a:buNone/>
            </a:pPr>
            <a:r>
              <a:rPr lang="en-US" sz="3200" dirty="0" err="1" smtClean="0"/>
              <a:t>Otimização</a:t>
            </a:r>
            <a:r>
              <a:rPr lang="en-US" sz="3200" dirty="0" smtClean="0"/>
              <a:t> – </a:t>
            </a:r>
            <a:r>
              <a:rPr lang="en-US" sz="3200" dirty="0" err="1" smtClean="0"/>
              <a:t>trabalho</a:t>
            </a:r>
            <a:r>
              <a:rPr lang="en-US" sz="3200" dirty="0" smtClean="0"/>
              <a:t> </a:t>
            </a:r>
            <a:r>
              <a:rPr lang="en-US" sz="3200" dirty="0" err="1" smtClean="0"/>
              <a:t>tendo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vista </a:t>
            </a:r>
            <a:r>
              <a:rPr lang="en-US" sz="3200" dirty="0" err="1" smtClean="0"/>
              <a:t>atingir</a:t>
            </a:r>
            <a:r>
              <a:rPr lang="en-US" sz="3200" dirty="0" smtClean="0"/>
              <a:t>: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1- (</a:t>
            </a:r>
            <a:r>
              <a:rPr lang="en-US" sz="2800" dirty="0" err="1" smtClean="0"/>
              <a:t>pré-requisito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r>
              <a:rPr lang="en-US" sz="2800" b="1" dirty="0" smtClean="0"/>
              <a:t>Uma </a:t>
            </a:r>
            <a:r>
              <a:rPr lang="en-US" sz="2800" b="1" dirty="0" err="1" smtClean="0"/>
              <a:t>imagem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permita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ver</a:t>
            </a:r>
            <a:r>
              <a:rPr lang="en-US" sz="2800" b="1" dirty="0" smtClean="0"/>
              <a:t> o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se </a:t>
            </a:r>
            <a:r>
              <a:rPr lang="en-US" sz="2800" b="1" dirty="0" err="1" smtClean="0"/>
              <a:t>pretende</a:t>
            </a: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dirty="0" smtClean="0"/>
              <a:t>2- … </a:t>
            </a:r>
            <a:r>
              <a:rPr lang="en-US" sz="2800" b="1" dirty="0" smtClean="0"/>
              <a:t>com a </a:t>
            </a:r>
            <a:r>
              <a:rPr lang="en-US" sz="2800" b="1" dirty="0" err="1" smtClean="0"/>
              <a:t>menor</a:t>
            </a:r>
            <a:r>
              <a:rPr lang="en-US" sz="2800" b="1" dirty="0" smtClean="0"/>
              <a:t> dose </a:t>
            </a:r>
            <a:r>
              <a:rPr lang="en-US" sz="2800" b="1" dirty="0" err="1" smtClean="0"/>
              <a:t>possível</a:t>
            </a:r>
            <a:r>
              <a:rPr lang="en-US" sz="2800" b="1" dirty="0" smtClean="0"/>
              <a:t> </a:t>
            </a:r>
          </a:p>
          <a:p>
            <a:pPr marL="0" indent="0"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        </a:t>
            </a:r>
            <a:r>
              <a:rPr lang="en-US" sz="2800" dirty="0" smtClean="0"/>
              <a:t> (</a:t>
            </a:r>
            <a:r>
              <a:rPr lang="en-US" sz="2800" dirty="0" err="1" smtClean="0"/>
              <a:t>exemplos</a:t>
            </a:r>
            <a:r>
              <a:rPr lang="en-US" sz="2800" dirty="0" smtClean="0"/>
              <a:t> de MN, Rd e </a:t>
            </a:r>
            <a:r>
              <a:rPr lang="en-US" sz="2800" dirty="0" err="1" smtClean="0"/>
              <a:t>Rt</a:t>
            </a:r>
            <a:r>
              <a:rPr lang="en-US" sz="2800" dirty="0" smtClean="0"/>
              <a:t>) 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3- … </a:t>
            </a:r>
            <a:r>
              <a:rPr lang="en-US" sz="2800" i="1" dirty="0" err="1"/>
              <a:t>s</a:t>
            </a:r>
            <a:r>
              <a:rPr lang="en-US" sz="2800" i="1" dirty="0" err="1" smtClean="0"/>
              <a:t>endo</a:t>
            </a:r>
            <a:r>
              <a:rPr lang="en-US" sz="2800" i="1" dirty="0" smtClean="0"/>
              <a:t> a </a:t>
            </a:r>
            <a:r>
              <a:rPr lang="en-US" sz="2800" i="1" dirty="0" err="1" smtClean="0"/>
              <a:t>imagem</a:t>
            </a:r>
            <a:r>
              <a:rPr lang="en-US" sz="2800" i="1" dirty="0" smtClean="0"/>
              <a:t> o </a:t>
            </a:r>
            <a:r>
              <a:rPr lang="en-US" sz="2800" i="1" dirty="0" err="1" smtClean="0"/>
              <a:t>melhor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possível</a:t>
            </a:r>
            <a:r>
              <a:rPr lang="en-US" sz="2800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538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err="1" smtClean="0"/>
              <a:t>Otimização</a:t>
            </a:r>
            <a:r>
              <a:rPr lang="en-US" sz="4400" dirty="0" smtClean="0"/>
              <a:t> e </a:t>
            </a:r>
            <a:br>
              <a:rPr lang="en-US" sz="4400" dirty="0" smtClean="0"/>
            </a:br>
            <a:r>
              <a:rPr lang="en-US" sz="4400" dirty="0" err="1" smtClean="0"/>
              <a:t>Controlo</a:t>
            </a:r>
            <a:r>
              <a:rPr lang="en-US" sz="4400" dirty="0" smtClean="0"/>
              <a:t> da </a:t>
            </a:r>
            <a:r>
              <a:rPr lang="en-US" sz="4400" dirty="0" err="1" smtClean="0"/>
              <a:t>Qualidade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1368" y="1298448"/>
            <a:ext cx="5338311" cy="555955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Há</a:t>
            </a:r>
            <a:r>
              <a:rPr lang="en-US" sz="2800" dirty="0" smtClean="0"/>
              <a:t> </a:t>
            </a:r>
            <a:r>
              <a:rPr lang="en-US" sz="2800" dirty="0" err="1" smtClean="0"/>
              <a:t>critérios</a:t>
            </a:r>
            <a:r>
              <a:rPr lang="en-US" sz="2800" dirty="0" smtClean="0"/>
              <a:t> </a:t>
            </a:r>
            <a:r>
              <a:rPr lang="en-US" sz="2800" dirty="0" err="1" smtClean="0"/>
              <a:t>objetivos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Há</a:t>
            </a:r>
            <a:r>
              <a:rPr lang="en-US" sz="2800" dirty="0" smtClean="0"/>
              <a:t> </a:t>
            </a:r>
            <a:r>
              <a:rPr lang="en-US" sz="2800" dirty="0" err="1" smtClean="0"/>
              <a:t>recomendações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internacionais</a:t>
            </a:r>
            <a:r>
              <a:rPr lang="en-US" sz="2800" dirty="0" smtClean="0"/>
              <a:t> (</a:t>
            </a:r>
            <a:r>
              <a:rPr lang="en-US" sz="2800" dirty="0" err="1" smtClean="0"/>
              <a:t>científicas</a:t>
            </a:r>
            <a:r>
              <a:rPr lang="en-US" sz="2800" dirty="0" smtClean="0"/>
              <a:t> e </a:t>
            </a:r>
            <a:r>
              <a:rPr lang="en-US" sz="2800" dirty="0" err="1" smtClean="0"/>
              <a:t>políticas</a:t>
            </a:r>
            <a:r>
              <a:rPr lang="en-US" sz="2800" dirty="0" smtClean="0"/>
              <a:t>) </a:t>
            </a:r>
            <a:r>
              <a:rPr lang="en-US" sz="2800" dirty="0" err="1" smtClean="0"/>
              <a:t>para</a:t>
            </a:r>
            <a:r>
              <a:rPr lang="en-US" sz="2800" dirty="0" smtClean="0"/>
              <a:t> as BOAS PRÁTICAS</a:t>
            </a:r>
          </a:p>
          <a:p>
            <a:endParaRPr lang="en-US" sz="2800" dirty="0"/>
          </a:p>
          <a:p>
            <a:r>
              <a:rPr lang="en-US" sz="2800" dirty="0" err="1" smtClean="0"/>
              <a:t>Há</a:t>
            </a:r>
            <a:r>
              <a:rPr lang="en-US" sz="2800" dirty="0" smtClean="0"/>
              <a:t> </a:t>
            </a:r>
            <a:r>
              <a:rPr lang="en-US" sz="2800" dirty="0" err="1" smtClean="0"/>
              <a:t>legislações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internas</a:t>
            </a:r>
            <a:r>
              <a:rPr lang="en-US" sz="2800" dirty="0" smtClean="0"/>
              <a:t> de </a:t>
            </a:r>
            <a:r>
              <a:rPr lang="en-US" sz="2800" dirty="0" err="1" smtClean="0"/>
              <a:t>multiplos</a:t>
            </a:r>
            <a:r>
              <a:rPr lang="en-US" sz="2800" dirty="0" smtClean="0"/>
              <a:t> </a:t>
            </a:r>
            <a:r>
              <a:rPr lang="en-US" sz="2800" dirty="0" err="1" smtClean="0"/>
              <a:t>países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538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Entidades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1368" y="1298448"/>
            <a:ext cx="5338311" cy="555955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ICRP (26, 60, 103, …)</a:t>
            </a:r>
          </a:p>
          <a:p>
            <a:r>
              <a:rPr lang="en-US" sz="2800" dirty="0" smtClean="0"/>
              <a:t>ICRU</a:t>
            </a:r>
          </a:p>
          <a:p>
            <a:r>
              <a:rPr lang="en-US" sz="2800" dirty="0" smtClean="0"/>
              <a:t>AIEA</a:t>
            </a:r>
          </a:p>
          <a:p>
            <a:r>
              <a:rPr lang="en-US" sz="2800" dirty="0" smtClean="0"/>
              <a:t>ONU</a:t>
            </a:r>
          </a:p>
          <a:p>
            <a:r>
              <a:rPr lang="en-US" sz="2800" dirty="0" smtClean="0"/>
              <a:t>UE</a:t>
            </a:r>
          </a:p>
          <a:p>
            <a:r>
              <a:rPr lang="en-US" sz="2800" dirty="0" smtClean="0"/>
              <a:t>…</a:t>
            </a:r>
          </a:p>
          <a:p>
            <a:r>
              <a:rPr lang="en-US" sz="2800" dirty="0" err="1" smtClean="0"/>
              <a:t>Associações</a:t>
            </a:r>
            <a:r>
              <a:rPr lang="en-US" sz="2800" dirty="0" smtClean="0"/>
              <a:t> </a:t>
            </a:r>
            <a:r>
              <a:rPr lang="en-US" sz="2800" dirty="0" err="1" smtClean="0"/>
              <a:t>internacionais</a:t>
            </a:r>
            <a:r>
              <a:rPr lang="en-US" sz="2800" dirty="0" smtClean="0"/>
              <a:t> (MN e Rd – e </a:t>
            </a:r>
            <a:r>
              <a:rPr lang="en-US" sz="2800" dirty="0" err="1" smtClean="0"/>
              <a:t>Rt</a:t>
            </a:r>
            <a:r>
              <a:rPr lang="en-US" sz="2800" dirty="0" smtClean="0"/>
              <a:t>- e PR)</a:t>
            </a:r>
          </a:p>
          <a:p>
            <a:r>
              <a:rPr lang="en-US" sz="2800" dirty="0" err="1" smtClean="0"/>
              <a:t>Grupos</a:t>
            </a:r>
            <a:r>
              <a:rPr lang="en-US" sz="2800" dirty="0" smtClean="0"/>
              <a:t> de </a:t>
            </a:r>
            <a:r>
              <a:rPr lang="en-US" sz="2800" dirty="0" err="1" smtClean="0"/>
              <a:t>trabalho</a:t>
            </a:r>
            <a:r>
              <a:rPr lang="en-US" sz="2800" dirty="0" smtClean="0"/>
              <a:t> </a:t>
            </a:r>
            <a:r>
              <a:rPr lang="en-US" sz="2800" dirty="0" err="1" smtClean="0"/>
              <a:t>multidisciplinares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538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/>
          </a:bodyPr>
          <a:lstStyle/>
          <a:p>
            <a:pPr algn="ctr"/>
            <a:endParaRPr lang="en-US" sz="4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t="7152" b="7152"/>
          <a:stretch>
            <a:fillRect/>
          </a:stretch>
        </p:blipFill>
        <p:spPr>
          <a:xfrm>
            <a:off x="3612812" y="1861218"/>
            <a:ext cx="5401177" cy="3102804"/>
          </a:xfrm>
        </p:spPr>
      </p:pic>
    </p:spTree>
    <p:extLst>
      <p:ext uri="{BB962C8B-B14F-4D97-AF65-F5344CB8AC3E}">
        <p14:creationId xmlns:p14="http://schemas.microsoft.com/office/powerpoint/2010/main" xmlns="" val="2538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Base </a:t>
            </a:r>
            <a:r>
              <a:rPr lang="en-US" sz="4400" dirty="0" err="1" smtClean="0"/>
              <a:t>geral</a:t>
            </a:r>
            <a:r>
              <a:rPr lang="en-US" sz="4400" dirty="0" smtClean="0"/>
              <a:t>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1368" y="1298448"/>
            <a:ext cx="5338311" cy="555955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Qualquer</a:t>
            </a:r>
            <a:r>
              <a:rPr lang="en-US" sz="2800" dirty="0" smtClean="0"/>
              <a:t> </a:t>
            </a:r>
            <a:r>
              <a:rPr lang="en-US" sz="2800" dirty="0" err="1" smtClean="0"/>
              <a:t>utilização</a:t>
            </a:r>
            <a:r>
              <a:rPr lang="en-US" sz="2800" dirty="0" smtClean="0"/>
              <a:t> de </a:t>
            </a:r>
            <a:r>
              <a:rPr lang="en-US" sz="2800" dirty="0" err="1" smtClean="0"/>
              <a:t>radiações</a:t>
            </a:r>
            <a:r>
              <a:rPr lang="en-US" sz="2800" dirty="0"/>
              <a:t> </a:t>
            </a:r>
            <a:r>
              <a:rPr lang="en-US" sz="2800" dirty="0" err="1" smtClean="0"/>
              <a:t>deve</a:t>
            </a:r>
            <a:r>
              <a:rPr lang="en-US" sz="2800" dirty="0" smtClean="0"/>
              <a:t> </a:t>
            </a:r>
            <a:r>
              <a:rPr lang="en-US" sz="2800" dirty="0" err="1" smtClean="0"/>
              <a:t>seguir</a:t>
            </a:r>
            <a:r>
              <a:rPr lang="en-US" sz="2800" dirty="0" smtClean="0"/>
              <a:t> o principio de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benefícios</a:t>
            </a:r>
            <a:r>
              <a:rPr lang="en-US" sz="2800" dirty="0" smtClean="0"/>
              <a:t> (</a:t>
            </a:r>
            <a:r>
              <a:rPr lang="en-US" sz="2800" dirty="0" err="1" smtClean="0"/>
              <a:t>individuais</a:t>
            </a:r>
            <a:r>
              <a:rPr lang="en-US" sz="2800" dirty="0" smtClean="0"/>
              <a:t> </a:t>
            </a:r>
            <a:r>
              <a:rPr lang="en-US" sz="2800" dirty="0" err="1" smtClean="0"/>
              <a:t>ou</a:t>
            </a:r>
            <a:r>
              <a:rPr lang="en-US" sz="2800" dirty="0" smtClean="0"/>
              <a:t> </a:t>
            </a:r>
            <a:r>
              <a:rPr lang="en-US" sz="2800" dirty="0" err="1" smtClean="0"/>
              <a:t>societais</a:t>
            </a:r>
            <a:r>
              <a:rPr lang="en-US" sz="2800" dirty="0" smtClean="0"/>
              <a:t>) </a:t>
            </a:r>
            <a:r>
              <a:rPr lang="en-US" sz="2800" dirty="0" err="1" smtClean="0"/>
              <a:t>sejam</a:t>
            </a:r>
            <a:r>
              <a:rPr lang="en-US" sz="2800" dirty="0" smtClean="0"/>
              <a:t> </a:t>
            </a:r>
            <a:r>
              <a:rPr lang="en-US" sz="2800" dirty="0" err="1" smtClean="0"/>
              <a:t>superiores</a:t>
            </a:r>
            <a:r>
              <a:rPr lang="en-US" sz="2800" dirty="0" smtClean="0"/>
              <a:t> </a:t>
            </a:r>
            <a:r>
              <a:rPr lang="en-US" sz="2800" dirty="0" err="1" smtClean="0"/>
              <a:t>aos</a:t>
            </a:r>
            <a:r>
              <a:rPr lang="en-US" sz="2800" dirty="0" smtClean="0"/>
              <a:t> </a:t>
            </a:r>
            <a:r>
              <a:rPr lang="en-US" sz="2800" dirty="0" err="1" smtClean="0"/>
              <a:t>danos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Número</a:t>
            </a:r>
            <a:r>
              <a:rPr lang="en-US" sz="2800" dirty="0" smtClean="0"/>
              <a:t> de </a:t>
            </a:r>
            <a:r>
              <a:rPr lang="en-US" sz="2800" dirty="0" err="1" smtClean="0"/>
              <a:t>pessoas</a:t>
            </a:r>
            <a:r>
              <a:rPr lang="en-US" sz="2800" dirty="0" smtClean="0"/>
              <a:t> </a:t>
            </a:r>
            <a:r>
              <a:rPr lang="en-US" sz="2800" dirty="0" err="1" smtClean="0"/>
              <a:t>expostas</a:t>
            </a:r>
            <a:r>
              <a:rPr lang="en-US" sz="2800" dirty="0" smtClean="0"/>
              <a:t> a </a:t>
            </a:r>
            <a:r>
              <a:rPr lang="en-US" sz="2800" dirty="0" err="1" smtClean="0"/>
              <a:t>radiações</a:t>
            </a:r>
            <a:r>
              <a:rPr lang="en-US" sz="2800" dirty="0" smtClean="0"/>
              <a:t> e a </a:t>
            </a:r>
            <a:r>
              <a:rPr lang="en-US" sz="2800" dirty="0" err="1" smtClean="0"/>
              <a:t>quantidade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radiação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pessoa</a:t>
            </a:r>
            <a:r>
              <a:rPr lang="en-US" sz="2800" dirty="0" smtClean="0"/>
              <a:t> </a:t>
            </a:r>
            <a:r>
              <a:rPr lang="en-US" sz="2800" dirty="0" err="1" smtClean="0"/>
              <a:t>devem</a:t>
            </a:r>
            <a:r>
              <a:rPr lang="en-US" sz="2800" dirty="0" smtClean="0"/>
              <a:t> </a:t>
            </a:r>
            <a:r>
              <a:rPr lang="en-US" sz="2800" dirty="0" err="1" smtClean="0"/>
              <a:t>ser</a:t>
            </a:r>
            <a:r>
              <a:rPr lang="en-US" sz="2800" dirty="0" smtClean="0"/>
              <a:t> </a:t>
            </a:r>
            <a:r>
              <a:rPr lang="en-US" sz="2800" dirty="0" err="1" smtClean="0"/>
              <a:t>tão</a:t>
            </a:r>
            <a:r>
              <a:rPr lang="en-US" sz="2800" dirty="0" smtClean="0"/>
              <a:t> </a:t>
            </a:r>
            <a:r>
              <a:rPr lang="en-US" sz="2800" dirty="0" err="1" smtClean="0"/>
              <a:t>baixos</a:t>
            </a:r>
            <a:r>
              <a:rPr lang="en-US" sz="2800" dirty="0" smtClean="0"/>
              <a:t> </a:t>
            </a:r>
            <a:r>
              <a:rPr lang="en-US" sz="2800" dirty="0" err="1" smtClean="0"/>
              <a:t>quanto</a:t>
            </a:r>
            <a:r>
              <a:rPr lang="en-US" sz="2800" dirty="0"/>
              <a:t> </a:t>
            </a:r>
            <a:r>
              <a:rPr lang="en-US" sz="2800" dirty="0" smtClean="0"/>
              <a:t>RAZOAVELMENTE </a:t>
            </a:r>
            <a:r>
              <a:rPr lang="en-US" sz="2800" dirty="0" err="1" smtClean="0"/>
              <a:t>possível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6035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84300"/>
            <a:ext cx="5336407" cy="1066801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Optimização</a:t>
            </a:r>
            <a:r>
              <a:rPr lang="en-US" sz="4400" dirty="0" smtClean="0"/>
              <a:t>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1368" y="1298448"/>
            <a:ext cx="5338311" cy="5559552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/>
              <a:t>IMAGEM ÓTIMA ???</a:t>
            </a:r>
          </a:p>
          <a:p>
            <a:endParaRPr lang="en-US" sz="2800" dirty="0" smtClean="0"/>
          </a:p>
          <a:p>
            <a:r>
              <a:rPr lang="en-US" sz="2800" dirty="0" smtClean="0"/>
              <a:t>“</a:t>
            </a:r>
            <a:r>
              <a:rPr lang="en-US" sz="2800" dirty="0" err="1" smtClean="0"/>
              <a:t>Processo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conduz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encontrar</a:t>
            </a:r>
            <a:r>
              <a:rPr lang="en-US" sz="2800" dirty="0" smtClean="0"/>
              <a:t> </a:t>
            </a:r>
            <a:r>
              <a:rPr lang="en-US" sz="2800" dirty="0" err="1" smtClean="0"/>
              <a:t>máximos</a:t>
            </a:r>
            <a:r>
              <a:rPr lang="en-US" sz="2800" dirty="0" smtClean="0"/>
              <a:t> e </a:t>
            </a:r>
            <a:r>
              <a:rPr lang="en-US" sz="2800" i="1" dirty="0" err="1" smtClean="0"/>
              <a:t>mínimos</a:t>
            </a:r>
            <a:r>
              <a:rPr lang="en-US" sz="2800" i="1" dirty="0" smtClean="0"/>
              <a:t> </a:t>
            </a:r>
            <a:r>
              <a:rPr lang="en-US" sz="2800" dirty="0" smtClean="0"/>
              <a:t>de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função</a:t>
            </a:r>
            <a:r>
              <a:rPr lang="en-US" sz="2800" dirty="0"/>
              <a:t> </a:t>
            </a:r>
            <a:r>
              <a:rPr lang="en-US" sz="2800" dirty="0" smtClean="0"/>
              <a:t>com um </a:t>
            </a:r>
            <a:r>
              <a:rPr lang="en-US" sz="2800" dirty="0" err="1" smtClean="0"/>
              <a:t>conjunto</a:t>
            </a:r>
            <a:r>
              <a:rPr lang="en-US" sz="2800" dirty="0" smtClean="0"/>
              <a:t> de </a:t>
            </a:r>
            <a:r>
              <a:rPr lang="en-US" sz="2800" dirty="0" err="1" smtClean="0"/>
              <a:t>restrições</a:t>
            </a:r>
            <a:r>
              <a:rPr lang="en-US" sz="2800" dirty="0" smtClean="0"/>
              <a:t>”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Exemplo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a) A </a:t>
            </a:r>
            <a:r>
              <a:rPr lang="en-US" sz="2800" dirty="0" err="1" smtClean="0"/>
              <a:t>menor</a:t>
            </a:r>
            <a:r>
              <a:rPr lang="en-US" sz="2800" dirty="0" smtClean="0"/>
              <a:t> dose (</a:t>
            </a:r>
            <a:r>
              <a:rPr lang="en-US" sz="2800" dirty="0" err="1" smtClean="0"/>
              <a:t>absoluta</a:t>
            </a:r>
            <a:r>
              <a:rPr lang="en-US" sz="2800" dirty="0" smtClean="0"/>
              <a:t>) ?</a:t>
            </a:r>
          </a:p>
          <a:p>
            <a:pPr marL="170752" lvl="1" indent="0">
              <a:buNone/>
            </a:pPr>
            <a:r>
              <a:rPr lang="en-US" sz="2600" dirty="0"/>
              <a:t>	</a:t>
            </a:r>
            <a:r>
              <a:rPr lang="en-US" sz="2600" i="1" dirty="0" err="1" smtClean="0"/>
              <a:t>implica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não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haver</a:t>
            </a:r>
            <a:r>
              <a:rPr lang="en-US" sz="2600" i="1" dirty="0" smtClean="0"/>
              <a:t> </a:t>
            </a:r>
            <a:r>
              <a:rPr lang="en-US" sz="2600" i="1" dirty="0" err="1" smtClean="0"/>
              <a:t>exame</a:t>
            </a:r>
            <a:r>
              <a:rPr lang="en-US" sz="2600" i="1" dirty="0" smtClean="0"/>
              <a:t>!!!</a:t>
            </a:r>
            <a:endParaRPr lang="en-US" sz="2600" dirty="0"/>
          </a:p>
          <a:p>
            <a:pPr marL="0" indent="0">
              <a:buNone/>
            </a:pPr>
            <a:r>
              <a:rPr lang="en-US" sz="2800" dirty="0" smtClean="0"/>
              <a:t>b) A </a:t>
            </a:r>
            <a:r>
              <a:rPr lang="en-US" sz="2800" dirty="0" err="1" smtClean="0"/>
              <a:t>melhor</a:t>
            </a:r>
            <a:r>
              <a:rPr lang="en-US" sz="2800" dirty="0" smtClean="0"/>
              <a:t> </a:t>
            </a:r>
            <a:r>
              <a:rPr lang="en-US" sz="2800" dirty="0" err="1" smtClean="0"/>
              <a:t>imagem</a:t>
            </a:r>
            <a:r>
              <a:rPr lang="en-US" sz="2800" dirty="0" smtClean="0"/>
              <a:t> com a </a:t>
            </a:r>
            <a:r>
              <a:rPr lang="en-US" sz="2800" dirty="0" err="1" smtClean="0"/>
              <a:t>menor</a:t>
            </a:r>
            <a:r>
              <a:rPr lang="en-US" sz="2800" dirty="0" smtClean="0"/>
              <a:t> dose?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 err="1" smtClean="0">
                <a:sym typeface="Wingdings"/>
              </a:rPr>
              <a:t>problema</a:t>
            </a:r>
            <a:r>
              <a:rPr lang="en-US" sz="2800" dirty="0" smtClean="0">
                <a:sym typeface="Wingdings"/>
              </a:rPr>
              <a:t> de </a:t>
            </a:r>
            <a:r>
              <a:rPr lang="en-US" sz="2800" dirty="0" err="1" smtClean="0">
                <a:sym typeface="Wingdings"/>
              </a:rPr>
              <a:t>otimização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5263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/>
          </a:bodyPr>
          <a:lstStyle/>
          <a:p>
            <a:pPr algn="ctr"/>
            <a:endParaRPr lang="en-US" sz="4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7285" r="7285"/>
          <a:stretch>
            <a:fillRect/>
          </a:stretch>
        </p:blipFill>
        <p:spPr>
          <a:xfrm>
            <a:off x="1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xmlns="" val="2538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/>
          </a:bodyPr>
          <a:lstStyle/>
          <a:p>
            <a:pPr algn="ctr"/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rcRect l="17990" r="17990"/>
          <a:stretch>
            <a:fillRect/>
          </a:stretch>
        </p:blipFill>
        <p:spPr>
          <a:xfrm>
            <a:off x="3825648" y="89190"/>
            <a:ext cx="5104078" cy="279186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6633" y="2992268"/>
            <a:ext cx="5041506" cy="3803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407412">
            <a:off x="7109210" y="6211304"/>
            <a:ext cx="152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Dose </a:t>
            </a:r>
            <a:r>
              <a:rPr lang="en-US" b="1" dirty="0" err="1" smtClean="0">
                <a:solidFill>
                  <a:srgbClr val="FF0000"/>
                </a:solidFill>
              </a:rPr>
              <a:t>Coração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536083">
            <a:off x="4354889" y="6085615"/>
            <a:ext cx="157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Dose </a:t>
            </a:r>
            <a:r>
              <a:rPr lang="en-US" b="1" dirty="0" err="1" smtClean="0">
                <a:solidFill>
                  <a:srgbClr val="FF0000"/>
                </a:solidFill>
              </a:rPr>
              <a:t>Pulmões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2613313" y="4472155"/>
            <a:ext cx="3164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2E8A30"/>
                </a:solidFill>
              </a:rPr>
              <a:t>Qualidade</a:t>
            </a:r>
            <a:r>
              <a:rPr lang="en-US" b="1" dirty="0" smtClean="0">
                <a:solidFill>
                  <a:srgbClr val="2E8A30"/>
                </a:solidFill>
              </a:rPr>
              <a:t> </a:t>
            </a:r>
            <a:r>
              <a:rPr lang="en-US" b="1" dirty="0" err="1" smtClean="0">
                <a:solidFill>
                  <a:srgbClr val="2E8A30"/>
                </a:solidFill>
              </a:rPr>
              <a:t>Imagem</a:t>
            </a:r>
            <a:r>
              <a:rPr lang="en-US" b="1" dirty="0" smtClean="0">
                <a:solidFill>
                  <a:srgbClr val="2E8A30"/>
                </a:solidFill>
              </a:rPr>
              <a:t> </a:t>
            </a:r>
            <a:r>
              <a:rPr lang="en-US" b="1" dirty="0" err="1" smtClean="0">
                <a:solidFill>
                  <a:srgbClr val="2E8A30"/>
                </a:solidFill>
              </a:rPr>
              <a:t>Coronárias</a:t>
            </a:r>
            <a:endParaRPr lang="en-US" b="1" dirty="0">
              <a:solidFill>
                <a:srgbClr val="2E8A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89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Co-</a:t>
            </a:r>
            <a:r>
              <a:rPr lang="en-US" sz="4400" dirty="0" err="1" smtClean="0"/>
              <a:t>Fatores</a:t>
            </a:r>
            <a:r>
              <a:rPr lang="en-US" sz="4400" dirty="0" smtClean="0"/>
              <a:t> da </a:t>
            </a:r>
            <a:r>
              <a:rPr lang="en-US" sz="4400" dirty="0" err="1" smtClean="0"/>
              <a:t>Qualidade</a:t>
            </a:r>
            <a:r>
              <a:rPr lang="en-US" sz="4400" dirty="0" smtClean="0"/>
              <a:t> da </a:t>
            </a:r>
            <a:r>
              <a:rPr lang="en-US" sz="4400" dirty="0" err="1" smtClean="0"/>
              <a:t>Imagem</a:t>
            </a:r>
            <a:r>
              <a:rPr lang="en-US" sz="4400" dirty="0" smtClean="0"/>
              <a:t>: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1368" y="1298448"/>
            <a:ext cx="5502594" cy="555955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Adequabilidade</a:t>
            </a:r>
            <a:r>
              <a:rPr lang="en-US" sz="2800" dirty="0" smtClean="0"/>
              <a:t> do </a:t>
            </a:r>
            <a:r>
              <a:rPr lang="en-US" sz="2800" dirty="0" err="1" smtClean="0"/>
              <a:t>exame</a:t>
            </a:r>
            <a:r>
              <a:rPr lang="en-US" sz="2800" dirty="0" smtClean="0"/>
              <a:t> </a:t>
            </a:r>
            <a:r>
              <a:rPr lang="en-US" sz="2800" dirty="0" err="1" smtClean="0"/>
              <a:t>pedido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diagnóstico</a:t>
            </a:r>
            <a:r>
              <a:rPr lang="en-US" sz="2800" dirty="0" smtClean="0"/>
              <a:t> </a:t>
            </a:r>
            <a:r>
              <a:rPr lang="en-US" sz="2800" dirty="0" err="1" smtClean="0"/>
              <a:t>pretendido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Qualidade</a:t>
            </a:r>
            <a:r>
              <a:rPr lang="en-US" sz="2800" dirty="0" smtClean="0"/>
              <a:t> do </a:t>
            </a:r>
            <a:r>
              <a:rPr lang="en-US" sz="2800" dirty="0" err="1" smtClean="0"/>
              <a:t>executante</a:t>
            </a:r>
            <a:r>
              <a:rPr lang="en-US" sz="2800" dirty="0" smtClean="0"/>
              <a:t> do </a:t>
            </a:r>
            <a:r>
              <a:rPr lang="en-US" sz="2800" dirty="0" err="1" smtClean="0"/>
              <a:t>exame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b="1" i="1" dirty="0" err="1" smtClean="0"/>
              <a:t>Qualidade</a:t>
            </a:r>
            <a:r>
              <a:rPr lang="en-US" sz="2800" b="1" i="1" dirty="0" smtClean="0"/>
              <a:t> da “</a:t>
            </a:r>
            <a:r>
              <a:rPr lang="en-US" sz="2800" b="1" i="1" dirty="0" err="1" smtClean="0"/>
              <a:t>fonte</a:t>
            </a:r>
            <a:r>
              <a:rPr lang="en-US" sz="2800" b="1" i="1" dirty="0" smtClean="0"/>
              <a:t>” de </a:t>
            </a:r>
            <a:r>
              <a:rPr lang="en-US" sz="2800" b="1" i="1" dirty="0" err="1" smtClean="0"/>
              <a:t>radiação</a:t>
            </a:r>
            <a:endParaRPr lang="en-US" sz="2800" b="1" i="1" dirty="0" smtClean="0"/>
          </a:p>
          <a:p>
            <a:endParaRPr lang="en-US" sz="2800" b="1" i="1" dirty="0"/>
          </a:p>
          <a:p>
            <a:r>
              <a:rPr lang="en-US" sz="2800" b="1" i="1" dirty="0" err="1" smtClean="0"/>
              <a:t>Qualidade</a:t>
            </a:r>
            <a:r>
              <a:rPr lang="en-US" sz="2800" b="1" i="1" dirty="0" smtClean="0"/>
              <a:t> do “</a:t>
            </a:r>
            <a:r>
              <a:rPr lang="en-US" sz="2800" b="1" i="1" dirty="0" err="1" smtClean="0"/>
              <a:t>detetor</a:t>
            </a:r>
            <a:r>
              <a:rPr lang="en-US" sz="2800" b="1" i="1" dirty="0" smtClean="0"/>
              <a:t>” de </a:t>
            </a:r>
            <a:r>
              <a:rPr lang="en-US" sz="2800" b="1" i="1" dirty="0" err="1" smtClean="0"/>
              <a:t>radiação</a:t>
            </a:r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2538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Co-</a:t>
            </a:r>
            <a:r>
              <a:rPr lang="en-US" sz="4400" dirty="0" err="1"/>
              <a:t>Fatores</a:t>
            </a:r>
            <a:r>
              <a:rPr lang="en-US" sz="4400" dirty="0"/>
              <a:t> da </a:t>
            </a:r>
            <a:r>
              <a:rPr lang="en-US" sz="4400" dirty="0" err="1"/>
              <a:t>Qualidade</a:t>
            </a:r>
            <a:r>
              <a:rPr lang="en-US" sz="4400" dirty="0"/>
              <a:t> da </a:t>
            </a:r>
            <a:r>
              <a:rPr lang="en-US" sz="4400" dirty="0" err="1"/>
              <a:t>Imagem</a:t>
            </a:r>
            <a:r>
              <a:rPr lang="en-US" sz="4400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1368" y="1298448"/>
            <a:ext cx="5502594" cy="5559552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Adequabilidade</a:t>
            </a:r>
            <a:r>
              <a:rPr lang="en-US" sz="2800" dirty="0" smtClean="0"/>
              <a:t> do </a:t>
            </a:r>
            <a:r>
              <a:rPr lang="en-US" sz="2800" dirty="0" err="1" smtClean="0"/>
              <a:t>exame</a:t>
            </a:r>
            <a:r>
              <a:rPr lang="en-US" sz="2800" dirty="0" smtClean="0"/>
              <a:t> </a:t>
            </a:r>
            <a:r>
              <a:rPr lang="en-US" sz="2800" dirty="0" err="1" smtClean="0"/>
              <a:t>pedido</a:t>
            </a:r>
            <a:r>
              <a:rPr lang="en-US" sz="2800" dirty="0" smtClean="0"/>
              <a:t> </a:t>
            </a:r>
            <a:r>
              <a:rPr lang="en-US" sz="2800" dirty="0" err="1" smtClean="0"/>
              <a:t>ao</a:t>
            </a:r>
            <a:r>
              <a:rPr lang="en-US" sz="2800" dirty="0" smtClean="0"/>
              <a:t> </a:t>
            </a:r>
            <a:r>
              <a:rPr lang="en-US" sz="2800" dirty="0" err="1" smtClean="0"/>
              <a:t>diagnóstico</a:t>
            </a:r>
            <a:r>
              <a:rPr lang="en-US" sz="2800" dirty="0" smtClean="0"/>
              <a:t> </a:t>
            </a:r>
            <a:r>
              <a:rPr lang="en-US" sz="2800" dirty="0" err="1" smtClean="0"/>
              <a:t>pretendido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(JUSTIFICAÇÃO)</a:t>
            </a:r>
          </a:p>
          <a:p>
            <a:endParaRPr lang="en-US" sz="2800" dirty="0"/>
          </a:p>
          <a:p>
            <a:r>
              <a:rPr lang="en-US" sz="2800" dirty="0" err="1" smtClean="0"/>
              <a:t>Qualidade</a:t>
            </a:r>
            <a:r>
              <a:rPr lang="en-US" sz="2800" dirty="0" smtClean="0"/>
              <a:t> do </a:t>
            </a:r>
            <a:r>
              <a:rPr lang="en-US" sz="2800" dirty="0" err="1" smtClean="0"/>
              <a:t>executante</a:t>
            </a:r>
            <a:r>
              <a:rPr lang="en-US" sz="2800" dirty="0" smtClean="0"/>
              <a:t> do </a:t>
            </a:r>
            <a:r>
              <a:rPr lang="en-US" sz="2800" dirty="0" err="1" smtClean="0"/>
              <a:t>exame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00FF"/>
                </a:solidFill>
              </a:rPr>
              <a:t>(FORMAÇÃO)</a:t>
            </a:r>
          </a:p>
          <a:p>
            <a:endParaRPr lang="en-US" sz="2800" dirty="0"/>
          </a:p>
          <a:p>
            <a:r>
              <a:rPr lang="en-US" sz="2800" b="1" i="1" dirty="0" err="1" smtClean="0">
                <a:solidFill>
                  <a:srgbClr val="FF0000"/>
                </a:solidFill>
              </a:rPr>
              <a:t>Qualidade</a:t>
            </a:r>
            <a:r>
              <a:rPr lang="en-US" sz="2800" b="1" i="1" dirty="0" smtClean="0">
                <a:solidFill>
                  <a:srgbClr val="FF0000"/>
                </a:solidFill>
              </a:rPr>
              <a:t> da “</a:t>
            </a:r>
            <a:r>
              <a:rPr lang="en-US" sz="2800" b="1" i="1" dirty="0" err="1" smtClean="0">
                <a:solidFill>
                  <a:srgbClr val="FF0000"/>
                </a:solidFill>
              </a:rPr>
              <a:t>fonte</a:t>
            </a:r>
            <a:r>
              <a:rPr lang="en-US" sz="2800" b="1" i="1" dirty="0" smtClean="0">
                <a:solidFill>
                  <a:srgbClr val="FF0000"/>
                </a:solidFill>
              </a:rPr>
              <a:t>” de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radiação</a:t>
            </a:r>
            <a:endParaRPr lang="en-US" sz="2800" b="1" i="1" dirty="0" smtClean="0">
              <a:solidFill>
                <a:srgbClr val="FF0000"/>
              </a:solidFill>
            </a:endParaRPr>
          </a:p>
          <a:p>
            <a:endParaRPr lang="en-US" sz="2800" b="1" i="1" dirty="0">
              <a:solidFill>
                <a:srgbClr val="FF0000"/>
              </a:solidFill>
            </a:endParaRPr>
          </a:p>
          <a:p>
            <a:r>
              <a:rPr lang="en-US" sz="2800" b="1" i="1" dirty="0" err="1" smtClean="0">
                <a:solidFill>
                  <a:srgbClr val="FF0000"/>
                </a:solidFill>
              </a:rPr>
              <a:t>Qualidade</a:t>
            </a:r>
            <a:r>
              <a:rPr lang="en-US" sz="2800" b="1" i="1" dirty="0" smtClean="0">
                <a:solidFill>
                  <a:srgbClr val="FF0000"/>
                </a:solidFill>
              </a:rPr>
              <a:t> do “</a:t>
            </a:r>
            <a:r>
              <a:rPr lang="en-US" sz="2800" b="1" i="1" dirty="0" err="1" smtClean="0">
                <a:solidFill>
                  <a:srgbClr val="FF0000"/>
                </a:solidFill>
              </a:rPr>
              <a:t>detetor</a:t>
            </a:r>
            <a:r>
              <a:rPr lang="en-US" sz="2800" b="1" i="1" dirty="0" smtClean="0">
                <a:solidFill>
                  <a:srgbClr val="FF0000"/>
                </a:solidFill>
              </a:rPr>
              <a:t>” de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radiação</a:t>
            </a:r>
            <a:endParaRPr lang="en-US" sz="28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09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612633" cy="1066801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Controlo</a:t>
            </a:r>
            <a:r>
              <a:rPr lang="en-US" sz="4400" dirty="0" smtClean="0"/>
              <a:t> </a:t>
            </a:r>
            <a:r>
              <a:rPr lang="en-US" sz="4400" u="sng" dirty="0" smtClean="0"/>
              <a:t>DA</a:t>
            </a:r>
            <a:r>
              <a:rPr lang="en-US" sz="4400" dirty="0" smtClean="0"/>
              <a:t> </a:t>
            </a:r>
            <a:r>
              <a:rPr lang="en-US" sz="4400" dirty="0" err="1" smtClean="0"/>
              <a:t>Qualidade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1368" y="1298448"/>
            <a:ext cx="5612632" cy="5559552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err="1" smtClean="0"/>
              <a:t>Qualidade</a:t>
            </a:r>
            <a:r>
              <a:rPr lang="en-US" sz="2800" dirty="0" smtClean="0"/>
              <a:t> da(s) </a:t>
            </a:r>
            <a:r>
              <a:rPr lang="en-US" sz="2800" dirty="0" err="1" smtClean="0"/>
              <a:t>imagens</a:t>
            </a:r>
            <a:endParaRPr lang="en-US" sz="2800" dirty="0" smtClean="0"/>
          </a:p>
          <a:p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Qualidade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da(s)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imagens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Qualidade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da(s) 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</a:rPr>
              <a:t>imagens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Qualidade</a:t>
            </a:r>
            <a:r>
              <a:rPr lang="en-US" sz="2800" dirty="0">
                <a:solidFill>
                  <a:schemeClr val="bg1">
                    <a:lumMod val="75000"/>
                  </a:schemeClr>
                </a:solidFill>
              </a:rPr>
              <a:t> da(s) </a:t>
            </a:r>
            <a:r>
              <a:rPr lang="en-US" sz="2800" dirty="0" err="1">
                <a:solidFill>
                  <a:schemeClr val="bg1">
                    <a:lumMod val="75000"/>
                  </a:schemeClr>
                </a:solidFill>
              </a:rPr>
              <a:t>imagens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sz="2800" dirty="0"/>
          </a:p>
          <a:p>
            <a:r>
              <a:rPr lang="en-US" sz="2800" dirty="0" err="1" smtClean="0"/>
              <a:t>Quantidade</a:t>
            </a:r>
            <a:r>
              <a:rPr lang="en-US" sz="2800" dirty="0" smtClean="0"/>
              <a:t> de </a:t>
            </a:r>
            <a:r>
              <a:rPr lang="en-US" sz="2800" dirty="0" err="1" smtClean="0"/>
              <a:t>radiação</a:t>
            </a:r>
            <a:r>
              <a:rPr lang="en-US" sz="2800" dirty="0" smtClean="0"/>
              <a:t> (Dose)</a:t>
            </a:r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xmlns="" val="2538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1367" y="228600"/>
            <a:ext cx="5336407" cy="1066801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/>
              <a:t>Qualidade</a:t>
            </a:r>
            <a:r>
              <a:rPr lang="en-US" sz="4400" dirty="0" smtClean="0"/>
              <a:t> da </a:t>
            </a:r>
            <a:r>
              <a:rPr lang="en-US" sz="4400" dirty="0" err="1" smtClean="0"/>
              <a:t>Imagem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531368" y="1298448"/>
            <a:ext cx="5338311" cy="5559552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 smtClean="0"/>
              <a:t>O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é</a:t>
            </a:r>
            <a:r>
              <a:rPr lang="en-US" sz="2800" dirty="0" smtClean="0"/>
              <a:t> ?</a:t>
            </a:r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29594" y="2886060"/>
            <a:ext cx="5628836" cy="322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88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2396</TotalTime>
  <Words>415</Words>
  <Application>Microsoft Office PowerPoint</Application>
  <PresentationFormat>Apresentação no Ecrã (4:3)</PresentationFormat>
  <Paragraphs>116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19</vt:i4>
      </vt:variant>
    </vt:vector>
  </HeadingPairs>
  <TitlesOfParts>
    <vt:vector size="20" baseType="lpstr">
      <vt:lpstr>SOHO</vt:lpstr>
      <vt:lpstr>Optimização e controlo dA qualidade em Radiologia e Medicina Nuclear:  as boas práticas internacionais  </vt:lpstr>
      <vt:lpstr>Base geral:</vt:lpstr>
      <vt:lpstr>Optimização:</vt:lpstr>
      <vt:lpstr>Diapositivo 4</vt:lpstr>
      <vt:lpstr>Diapositivo 5</vt:lpstr>
      <vt:lpstr>Co-Fatores da Qualidade da Imagem:</vt:lpstr>
      <vt:lpstr>Co-Fatores da Qualidade da Imagem:</vt:lpstr>
      <vt:lpstr>Controlo DA Qualidade</vt:lpstr>
      <vt:lpstr>Qualidade da Imagem</vt:lpstr>
      <vt:lpstr>Qualidade da Imagem</vt:lpstr>
      <vt:lpstr>Qualidade da Imagem</vt:lpstr>
      <vt:lpstr>Qualidade da Imagem</vt:lpstr>
      <vt:lpstr>Qualidade da Imagem</vt:lpstr>
      <vt:lpstr>Controlo DA Qualidade</vt:lpstr>
      <vt:lpstr>Diapositivo 15</vt:lpstr>
      <vt:lpstr>Otimização e  Controlo da Qualidade</vt:lpstr>
      <vt:lpstr>Otimização e  Controlo da Qualidade</vt:lpstr>
      <vt:lpstr>Entidades</vt:lpstr>
      <vt:lpstr>Diapositivo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Optimização e controlo de qualidade em Radiologia e Medicina Nuclear: as boas práticas internacionais  </dc:title>
  <dc:creator>Nuno Teixeira</dc:creator>
  <cp:lastModifiedBy>sgoncalves</cp:lastModifiedBy>
  <cp:revision>17</cp:revision>
  <dcterms:created xsi:type="dcterms:W3CDTF">2015-09-09T15:40:20Z</dcterms:created>
  <dcterms:modified xsi:type="dcterms:W3CDTF">2015-09-11T08:05:26Z</dcterms:modified>
</cp:coreProperties>
</file>