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32"/>
  </p:notesMasterIdLst>
  <p:sldIdLst>
    <p:sldId id="296" r:id="rId4"/>
    <p:sldId id="279" r:id="rId5"/>
    <p:sldId id="265" r:id="rId6"/>
    <p:sldId id="266" r:id="rId7"/>
    <p:sldId id="267" r:id="rId8"/>
    <p:sldId id="268" r:id="rId9"/>
    <p:sldId id="283" r:id="rId10"/>
    <p:sldId id="280" r:id="rId11"/>
    <p:sldId id="284" r:id="rId12"/>
    <p:sldId id="285" r:id="rId13"/>
    <p:sldId id="286" r:id="rId14"/>
    <p:sldId id="295" r:id="rId15"/>
    <p:sldId id="294" r:id="rId16"/>
    <p:sldId id="271" r:id="rId17"/>
    <p:sldId id="272" r:id="rId18"/>
    <p:sldId id="298" r:id="rId19"/>
    <p:sldId id="278" r:id="rId20"/>
    <p:sldId id="273" r:id="rId21"/>
    <p:sldId id="269" r:id="rId22"/>
    <p:sldId id="270" r:id="rId23"/>
    <p:sldId id="275" r:id="rId24"/>
    <p:sldId id="302" r:id="rId25"/>
    <p:sldId id="276" r:id="rId26"/>
    <p:sldId id="301" r:id="rId27"/>
    <p:sldId id="277" r:id="rId28"/>
    <p:sldId id="299" r:id="rId29"/>
    <p:sldId id="300" r:id="rId30"/>
    <p:sldId id="274" r:id="rId3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74E26-B7A1-458F-9598-FC4F57F5AD23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9073D-A8FB-4362-9C96-51963326E99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0976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9073D-A8FB-4362-9C96-51963326E99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8315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A98CF9-C1E7-4691-9E77-CA4386364243}" type="slidenum">
              <a:rPr lang="pt-PT" alt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PT" altLang="pt-PT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PT" altLang="pt-PT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884613" y="8683625"/>
            <a:ext cx="2973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302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sv-SE" altLang="pt-PT" sz="1000" i="1">
                <a:latin typeface="Times New Roman" pitchFamily="18" charset="0"/>
              </a:rPr>
              <a:t>7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8683625"/>
            <a:ext cx="297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PT" altLang="pt-PT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PT" altLang="pt-PT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PT" altLang="pt-PT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3884613" y="8683625"/>
            <a:ext cx="2973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4450" rIns="92075" bIns="44450" anchor="b"/>
          <a:lstStyle>
            <a:lvl1pPr defTabSz="9302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sv-SE" altLang="pt-PT" sz="1200">
                <a:latin typeface="Times New Roman" pitchFamily="18" charset="0"/>
              </a:rPr>
              <a:t>42</a:t>
            </a: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8683625"/>
            <a:ext cx="297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PT" altLang="pt-PT"/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PT" altLang="pt-PT"/>
          </a:p>
        </p:txBody>
      </p:sp>
      <p:sp>
        <p:nvSpPr>
          <p:cNvPr id="5131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0225"/>
            <a:ext cx="5029200" cy="41179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663" tIns="44450" rIns="93663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73AEF-E41A-43B6-8361-BD820A8B6FCA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19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2169B-FFD3-4CF4-8AC2-1C681FC5ADCD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26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C82C5-4C85-48C1-936B-2EB51753F544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248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684007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07634-42C5-42F0-AE38-CB9EFF5E15D4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64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73AEF-E41A-43B6-8361-BD820A8B6FCA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75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25AF4-E44D-4458-AA10-C3B2AE63B8D2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97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8ED85-D8F3-42DE-A079-A4F79005A422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629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42E46-739A-40BA-8AC6-3F4862896B06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1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3D69C-A27B-4FBA-8F9C-E2E8FDFB5FDC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27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49EA5-FC0D-44B7-B198-70A2E4AEB36D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24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25AF4-E44D-4458-AA10-C3B2AE63B8D2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851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218C1-0040-4F94-BBEC-8A8AE42ADCE3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184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20E39-8D9D-43F7-9C1B-10588F7E9B9B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18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749C3-66BB-4C3B-8FAC-98E01317D3D5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907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2169B-FFD3-4CF4-8AC2-1C681FC5ADCD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413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C82C5-4C85-48C1-936B-2EB51753F544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308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257067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C942-59EC-9B41-A180-2F0B97C2A09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9838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8ED85-D8F3-42DE-A079-A4F79005A422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393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42E46-739A-40BA-8AC6-3F4862896B06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29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C942-59EC-9B41-A180-2F0B97C2A093}" type="slidenum">
              <a:rPr lang="pt-PT">
                <a:solidFill>
                  <a:srgbClr val="1B3861"/>
                </a:solidFill>
                <a:latin typeface="Trebuchet MS"/>
              </a:rPr>
              <a:pPr>
                <a:defRPr/>
              </a:pPr>
              <a:t>‹nº›</a:t>
            </a:fld>
            <a:endParaRPr lang="pt-PT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815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TemplateCongress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20782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3D69C-A27B-4FBA-8F9C-E2E8FDFB5FDC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1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49EA5-FC0D-44B7-B198-70A2E4AEB36D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99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218C1-0040-4F94-BBEC-8A8AE42ADCE3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87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20E39-8D9D-43F7-9C1B-10588F7E9B9B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60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749C3-66BB-4C3B-8FAC-98E01317D3D5}" type="slidenum">
              <a:rPr lang="pt-PT" altLang="pt-PT">
                <a:solidFill>
                  <a:srgbClr val="000000"/>
                </a:solidFill>
              </a:rPr>
              <a:pPr/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4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203765-9F50-4243-B392-2BF917B611F3}" type="slidenum">
              <a:rPr lang="pt-PT" altLang="pt-P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5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203765-9F50-4243-B392-2BF917B611F3}" type="slidenum">
              <a:rPr lang="pt-PT" altLang="pt-P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04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>
                <a:solidFill>
                  <a:srgbClr val="38ABED"/>
                </a:solidFill>
                <a:latin typeface="Trebuchet MS"/>
              </a:rPr>
              <a:pPr/>
              <a:t>9/11/2015</a:t>
            </a:fld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‹nº›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041361"/>
            <a:ext cx="659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OTIMIZAÇÃO E CONTROLO DE QUALIDADE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EM MEDICINA NUCLEAR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940" y="2492896"/>
            <a:ext cx="4599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Lucilia Salgado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Serviço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Medicina</a:t>
            </a:r>
            <a:r>
              <a:rPr lang="en-US" dirty="0" smtClean="0">
                <a:solidFill>
                  <a:srgbClr val="FFFFFF"/>
                </a:solidFill>
              </a:rPr>
              <a:t> Nuclear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Instituto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Português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Oncologia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Lisboa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95" y="3933056"/>
            <a:ext cx="9144000" cy="2786063"/>
            <a:chOff x="0" y="-1"/>
            <a:chExt cx="8914416" cy="2703806"/>
          </a:xfrm>
        </p:grpSpPr>
        <p:pic>
          <p:nvPicPr>
            <p:cNvPr id="5" name="Picture 7" descr="DG1005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561" y="-1"/>
              <a:ext cx="1856631" cy="270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PET - met osseas próstata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3126"/>
            <a:stretch>
              <a:fillRect/>
            </a:stretch>
          </p:blipFill>
          <p:spPr bwMode="auto">
            <a:xfrm>
              <a:off x="1371599" y="1"/>
              <a:ext cx="1329369" cy="270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Paratiroideia Adelaide Rego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192"/>
            <a:stretch>
              <a:fillRect/>
            </a:stretch>
          </p:blipFill>
          <p:spPr bwMode="auto">
            <a:xfrm>
              <a:off x="0" y="1"/>
              <a:ext cx="1371600" cy="270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POST.bmp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916" t="6461" r="20088" b="7124"/>
            <a:stretch>
              <a:fillRect/>
            </a:stretch>
          </p:blipFill>
          <p:spPr bwMode="auto">
            <a:xfrm>
              <a:off x="2700967" y="1"/>
              <a:ext cx="1585595" cy="270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Jose Oliveira Ossea Estaticas.bmp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895"/>
            <a:stretch>
              <a:fillRect/>
            </a:stretch>
          </p:blipFill>
          <p:spPr bwMode="auto">
            <a:xfrm>
              <a:off x="6143192" y="0"/>
              <a:ext cx="1482782" cy="270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FIGADO - CASO 1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920"/>
            <a:stretch>
              <a:fillRect/>
            </a:stretch>
          </p:blipFill>
          <p:spPr bwMode="auto">
            <a:xfrm>
              <a:off x="7615734" y="2712"/>
              <a:ext cx="1298682" cy="270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226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Oval 16"/>
          <p:cNvSpPr>
            <a:spLocks noChangeArrowheads="1"/>
          </p:cNvSpPr>
          <p:nvPr/>
        </p:nvSpPr>
        <p:spPr bwMode="auto">
          <a:xfrm>
            <a:off x="5938838" y="2781300"/>
            <a:ext cx="504825" cy="5032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6082" name="Oval 15"/>
          <p:cNvSpPr>
            <a:spLocks noChangeArrowheads="1"/>
          </p:cNvSpPr>
          <p:nvPr/>
        </p:nvSpPr>
        <p:spPr bwMode="auto">
          <a:xfrm>
            <a:off x="5622925" y="3846513"/>
            <a:ext cx="504825" cy="504825"/>
          </a:xfrm>
          <a:prstGeom prst="ellipse">
            <a:avLst/>
          </a:prstGeom>
          <a:solidFill>
            <a:srgbClr val="C96D07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6083" name="Oval 14"/>
          <p:cNvSpPr>
            <a:spLocks noChangeArrowheads="1"/>
          </p:cNvSpPr>
          <p:nvPr/>
        </p:nvSpPr>
        <p:spPr bwMode="auto">
          <a:xfrm>
            <a:off x="5515096" y="4754036"/>
            <a:ext cx="504825" cy="504825"/>
          </a:xfrm>
          <a:prstGeom prst="ellipse">
            <a:avLst/>
          </a:prstGeom>
          <a:solidFill>
            <a:srgbClr val="C96D07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6088015" y="1773238"/>
            <a:ext cx="504825" cy="5048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47813" y="765175"/>
            <a:ext cx="4949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400" b="1">
                <a:solidFill>
                  <a:schemeClr val="bg1"/>
                </a:solidFill>
                <a:cs typeface="+mn-cs"/>
              </a:rPr>
              <a:t>ISÓTOPOS EMISSORES DE POSITRÕES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356100" y="1773238"/>
            <a:ext cx="2103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400" b="1" dirty="0">
                <a:solidFill>
                  <a:schemeClr val="bg1"/>
                </a:solidFill>
                <a:cs typeface="+mn-cs"/>
              </a:rPr>
              <a:t>CARBONO – 11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241800" y="2781300"/>
            <a:ext cx="20875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400" b="1" dirty="0">
                <a:solidFill>
                  <a:schemeClr val="bg1"/>
                </a:solidFill>
                <a:cs typeface="+mn-cs"/>
              </a:rPr>
              <a:t>OXIGÉNIO – 15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343400" y="3846513"/>
            <a:ext cx="16462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400" b="1" dirty="0">
                <a:solidFill>
                  <a:schemeClr val="bg1"/>
                </a:solidFill>
                <a:cs typeface="+mn-cs"/>
              </a:rPr>
              <a:t>FLÚOR – 18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343400" y="4789488"/>
            <a:ext cx="15319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400" b="1" dirty="0">
                <a:solidFill>
                  <a:schemeClr val="bg1"/>
                </a:solidFill>
                <a:cs typeface="+mn-cs"/>
              </a:rPr>
              <a:t>GÁLIO - 68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443663" y="3933825"/>
            <a:ext cx="20843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PT">
                <a:solidFill>
                  <a:schemeClr val="bg1"/>
                </a:solidFill>
                <a:cs typeface="+mn-cs"/>
              </a:rPr>
              <a:t>Semi-vida – 110 min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516688" y="4797425"/>
            <a:ext cx="22209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rgbClr val="FFFFFF"/>
                </a:solidFill>
                <a:cs typeface="+mn-cs"/>
              </a:rPr>
              <a:t>Produção em gerador</a:t>
            </a:r>
          </a:p>
        </p:txBody>
      </p:sp>
      <p:pic>
        <p:nvPicPr>
          <p:cNvPr id="46092" name="Picture 2" descr="atom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39900"/>
            <a:ext cx="36576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35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  <p:bldP spid="235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1552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cs typeface="+mn-cs"/>
              </a:rPr>
              <a:t>TÉCNICA</a:t>
            </a:r>
            <a:endParaRPr lang="en-US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84225" y="1897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solidFill>
                <a:schemeClr val="bg1"/>
              </a:solidFill>
              <a:cs typeface="+mn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744687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AVALIAÇÃO das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imagens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de PET</a:t>
            </a: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	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estudo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de CORPO INTEIRO </a:t>
            </a:r>
            <a:r>
              <a:rPr lang="en-US" sz="2400" dirty="0" smtClean="0">
                <a:solidFill>
                  <a:schemeClr val="bg1"/>
                </a:solidFill>
                <a:cs typeface="+mn-cs"/>
              </a:rPr>
              <a:t>TOMOGRÁFICO</a:t>
            </a: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	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avaliação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semi-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quantitativa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			SUV (standardized uptake value)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			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índice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TUMOR / FUNDO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	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42556" y="4155281"/>
            <a:ext cx="6665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SUV = </a:t>
            </a:r>
            <a:r>
              <a:rPr lang="en-US" sz="2400" u="sng" dirty="0" err="1">
                <a:solidFill>
                  <a:schemeClr val="bg1"/>
                </a:solidFill>
                <a:cs typeface="+mn-cs"/>
              </a:rPr>
              <a:t>actividade</a:t>
            </a:r>
            <a:r>
              <a:rPr lang="en-US" sz="2400" u="sng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cs typeface="+mn-cs"/>
              </a:rPr>
              <a:t>na</a:t>
            </a:r>
            <a:r>
              <a:rPr lang="en-US" sz="2400" u="sng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cs typeface="+mn-cs"/>
              </a:rPr>
              <a:t>lesão</a:t>
            </a:r>
            <a:r>
              <a:rPr lang="en-US" sz="2400" u="sng" dirty="0">
                <a:solidFill>
                  <a:schemeClr val="bg1"/>
                </a:solidFill>
                <a:cs typeface="+mn-cs"/>
              </a:rPr>
              <a:t> (</a:t>
            </a:r>
            <a:r>
              <a:rPr lang="en-US" u="sng" dirty="0" err="1">
                <a:solidFill>
                  <a:schemeClr val="bg1"/>
                </a:solidFill>
                <a:cs typeface="+mn-cs"/>
              </a:rPr>
              <a:t>mCi</a:t>
            </a:r>
            <a:r>
              <a:rPr lang="en-US" sz="2400" u="sng" dirty="0">
                <a:solidFill>
                  <a:schemeClr val="bg1"/>
                </a:solidFill>
                <a:cs typeface="+mn-cs"/>
              </a:rPr>
              <a:t>) </a:t>
            </a:r>
            <a:r>
              <a:rPr lang="en-US" sz="2400" u="sng" dirty="0" err="1">
                <a:solidFill>
                  <a:schemeClr val="bg1"/>
                </a:solidFill>
                <a:cs typeface="+mn-cs"/>
              </a:rPr>
              <a:t>por</a:t>
            </a:r>
            <a:r>
              <a:rPr lang="en-US" sz="2400" u="sng" dirty="0">
                <a:solidFill>
                  <a:schemeClr val="bg1"/>
                </a:solidFill>
                <a:cs typeface="+mn-cs"/>
              </a:rPr>
              <a:t> ml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         </a:t>
            </a:r>
            <a:r>
              <a:rPr lang="en-US" sz="2400" dirty="0" smtClean="0">
                <a:solidFill>
                  <a:schemeClr val="bg1"/>
                </a:solidFill>
                <a:cs typeface="+mn-cs"/>
              </a:rPr>
              <a:t>peso 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do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doente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(</a:t>
            </a:r>
            <a:r>
              <a:rPr lang="en-US" dirty="0">
                <a:solidFill>
                  <a:schemeClr val="bg1"/>
                </a:solidFill>
                <a:cs typeface="+mn-cs"/>
              </a:rPr>
              <a:t>Kg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). </a:t>
            </a:r>
            <a:r>
              <a:rPr lang="en-US" sz="2400" dirty="0" smtClean="0">
                <a:solidFill>
                  <a:schemeClr val="bg1"/>
                </a:solidFill>
                <a:cs typeface="+mn-cs"/>
              </a:rPr>
              <a:t>Dose </a:t>
            </a:r>
            <a:r>
              <a:rPr lang="en-US" sz="2400" dirty="0" err="1" smtClean="0">
                <a:solidFill>
                  <a:schemeClr val="bg1"/>
                </a:solidFill>
              </a:rPr>
              <a:t>injectada</a:t>
            </a:r>
            <a:r>
              <a:rPr lang="en-US" sz="2400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dirty="0" err="1">
                <a:solidFill>
                  <a:schemeClr val="bg1"/>
                </a:solidFill>
                <a:cs typeface="+mn-cs"/>
              </a:rPr>
              <a:t>mCi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)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5800" y="1668463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43000" y="2437456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143000" y="316865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5423695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556" y="5217741"/>
            <a:ext cx="7223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avaliação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quantitativa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Kinetic </a:t>
            </a:r>
            <a:r>
              <a:rPr lang="en-US" sz="2400" dirty="0" err="1" smtClean="0">
                <a:solidFill>
                  <a:schemeClr val="bg1"/>
                </a:solidFill>
              </a:rPr>
              <a:t>modelling</a:t>
            </a:r>
            <a:r>
              <a:rPr lang="en-US" sz="2400" dirty="0" smtClean="0">
                <a:solidFill>
                  <a:schemeClr val="bg1"/>
                </a:solidFill>
              </a:rPr>
              <a:t> (two-tissue compartment model)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8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oaoalemao-norm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24050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5670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ESTUDO DE CORPO INTEIRO</a:t>
            </a:r>
          </a:p>
          <a:p>
            <a:r>
              <a:rPr lang="en-US" b="1"/>
              <a:t>DISTRIBUIÇÃO NORMAL DE 18F-FDG</a:t>
            </a:r>
            <a:endParaRPr lang="en-US"/>
          </a:p>
        </p:txBody>
      </p:sp>
      <p:pic>
        <p:nvPicPr>
          <p:cNvPr id="18436" name="Picture 4" descr="dd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368" b="13469"/>
          <a:stretch>
            <a:fillRect/>
          </a:stretch>
        </p:blipFill>
        <p:spPr bwMode="auto">
          <a:xfrm>
            <a:off x="3924300" y="1341438"/>
            <a:ext cx="44354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39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938610" y="533400"/>
            <a:ext cx="524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DISTRIBUIÇÃO NORMAL DE 18F-FDG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683862" y="1298675"/>
            <a:ext cx="796696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9900"/>
                </a:solidFill>
              </a:rPr>
              <a:t>CÉREBRO</a:t>
            </a:r>
            <a:r>
              <a:rPr lang="en-US" sz="2200" b="1" dirty="0"/>
              <a:t> </a:t>
            </a:r>
            <a:r>
              <a:rPr lang="en-US" sz="2200" dirty="0">
                <a:solidFill>
                  <a:srgbClr val="FFFFFF"/>
                </a:solidFill>
              </a:rPr>
              <a:t>-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FF"/>
                </a:solidFill>
              </a:rPr>
              <a:t>o </a:t>
            </a:r>
            <a:r>
              <a:rPr lang="en-US" sz="2200" dirty="0" err="1">
                <a:solidFill>
                  <a:srgbClr val="FFFFFF"/>
                </a:solidFill>
              </a:rPr>
              <a:t>córtex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usa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glicose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como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substrato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b="1" dirty="0">
                <a:solidFill>
                  <a:srgbClr val="FF9900"/>
                </a:solidFill>
              </a:rPr>
              <a:t>MIOCÁRDIO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jejum</a:t>
            </a:r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usa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como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substrato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os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ác.gordos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	</a:t>
            </a:r>
            <a:r>
              <a:rPr lang="en-US" sz="2200" dirty="0" smtClean="0">
                <a:solidFill>
                  <a:srgbClr val="FFFFFF"/>
                </a:solidFill>
              </a:rPr>
              <a:t>       - </a:t>
            </a:r>
            <a:r>
              <a:rPr lang="en-US" sz="2200" dirty="0">
                <a:solidFill>
                  <a:srgbClr val="FFFFFF"/>
                </a:solidFill>
              </a:rPr>
              <a:t>post-prandial- </a:t>
            </a:r>
            <a:r>
              <a:rPr lang="en-US" sz="2200" dirty="0" err="1">
                <a:solidFill>
                  <a:srgbClr val="FFFFFF"/>
                </a:solidFill>
              </a:rPr>
              <a:t>usa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preferencialmente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glicose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b="1" dirty="0">
                <a:solidFill>
                  <a:srgbClr val="FF9900"/>
                </a:solidFill>
              </a:rPr>
              <a:t>MÚSCULO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após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exercício</a:t>
            </a:r>
            <a:r>
              <a:rPr lang="en-US" sz="2200" dirty="0">
                <a:solidFill>
                  <a:srgbClr val="FFFFFF"/>
                </a:solidFill>
              </a:rPr>
              <a:t> (</a:t>
            </a:r>
            <a:r>
              <a:rPr lang="en-US" sz="2200" dirty="0" err="1">
                <a:solidFill>
                  <a:srgbClr val="FFFFFF"/>
                </a:solidFill>
              </a:rPr>
              <a:t>atenção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mastigação</a:t>
            </a:r>
            <a:r>
              <a:rPr lang="en-US" sz="2200" dirty="0">
                <a:solidFill>
                  <a:srgbClr val="FFFFFF"/>
                </a:solidFill>
              </a:rPr>
              <a:t> e a </a:t>
            </a:r>
            <a:r>
              <a:rPr lang="en-US" sz="2200" dirty="0" err="1">
                <a:solidFill>
                  <a:srgbClr val="FFFFFF"/>
                </a:solidFill>
              </a:rPr>
              <a:t>situa</a:t>
            </a:r>
            <a:r>
              <a:rPr lang="en-US" sz="2200" dirty="0">
                <a:solidFill>
                  <a:srgbClr val="FFFFFF"/>
                </a:solidFill>
              </a:rPr>
              <a:t>-</a:t>
            </a:r>
          </a:p>
          <a:p>
            <a:r>
              <a:rPr lang="en-US" sz="2200" dirty="0">
                <a:solidFill>
                  <a:srgbClr val="FFFFFF"/>
                </a:solidFill>
              </a:rPr>
              <a:t>		</a:t>
            </a:r>
            <a:r>
              <a:rPr lang="en-US" sz="2200" dirty="0" err="1">
                <a:solidFill>
                  <a:srgbClr val="FFFFFF"/>
                </a:solidFill>
              </a:rPr>
              <a:t>ções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hiperventilação</a:t>
            </a:r>
            <a:r>
              <a:rPr lang="en-US" sz="2200" dirty="0">
                <a:solidFill>
                  <a:srgbClr val="FFFFFF"/>
                </a:solidFill>
              </a:rPr>
              <a:t>)</a:t>
            </a:r>
          </a:p>
          <a:p>
            <a:r>
              <a:rPr lang="en-US" sz="2200" b="1" dirty="0">
                <a:solidFill>
                  <a:srgbClr val="FF9900"/>
                </a:solidFill>
              </a:rPr>
              <a:t>ANEL de WALDEYER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captação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linfática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b="1" dirty="0">
                <a:solidFill>
                  <a:srgbClr val="FF9900"/>
                </a:solidFill>
              </a:rPr>
              <a:t>CEGO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captação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pelo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tecido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linfóide</a:t>
            </a:r>
            <a:r>
              <a:rPr lang="en-US" sz="2200" dirty="0">
                <a:solidFill>
                  <a:srgbClr val="FFFFFF"/>
                </a:solidFill>
              </a:rPr>
              <a:t> da </a:t>
            </a:r>
            <a:r>
              <a:rPr lang="en-US" sz="2200" dirty="0" err="1">
                <a:solidFill>
                  <a:srgbClr val="FFFFFF"/>
                </a:solidFill>
              </a:rPr>
              <a:t>parede</a:t>
            </a:r>
            <a:r>
              <a:rPr lang="en-US" sz="2200" dirty="0">
                <a:solidFill>
                  <a:srgbClr val="FFFFFF"/>
                </a:solidFill>
              </a:rPr>
              <a:t> intestinal</a:t>
            </a:r>
            <a:endParaRPr lang="en-US" sz="2200" b="1" dirty="0">
              <a:solidFill>
                <a:srgbClr val="FFFFFF"/>
              </a:solidFill>
            </a:endParaRPr>
          </a:p>
          <a:p>
            <a:r>
              <a:rPr lang="en-US" sz="2200" b="1" dirty="0">
                <a:solidFill>
                  <a:srgbClr val="66FF66"/>
                </a:solidFill>
              </a:rPr>
              <a:t>RINS e BEXIGA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excreção</a:t>
            </a:r>
            <a:r>
              <a:rPr lang="en-US" sz="2200" dirty="0">
                <a:solidFill>
                  <a:srgbClr val="FFFFFF"/>
                </a:solidFill>
              </a:rPr>
              <a:t> renal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FFFF"/>
                </a:solidFill>
              </a:rPr>
              <a:t>ESTÔMAGO</a:t>
            </a:r>
            <a:r>
              <a:rPr lang="en-US" sz="2200" dirty="0">
                <a:solidFill>
                  <a:srgbClr val="FFFFFF"/>
                </a:solidFill>
              </a:rPr>
              <a:t> - </a:t>
            </a:r>
            <a:r>
              <a:rPr lang="en-US" sz="2200" dirty="0" err="1">
                <a:solidFill>
                  <a:srgbClr val="FFFFFF"/>
                </a:solidFill>
              </a:rPr>
              <a:t>habitualmente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visualização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é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pouco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intensa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b="1" dirty="0">
                <a:solidFill>
                  <a:srgbClr val="FFFFFF"/>
                </a:solidFill>
              </a:rPr>
              <a:t>TIMO</a:t>
            </a:r>
            <a:r>
              <a:rPr lang="en-US" sz="2200" dirty="0">
                <a:solidFill>
                  <a:srgbClr val="FFFFFF"/>
                </a:solidFill>
              </a:rPr>
              <a:t> - </a:t>
            </a:r>
            <a:r>
              <a:rPr lang="en-US" sz="2200" dirty="0" err="1">
                <a:solidFill>
                  <a:srgbClr val="FFFFFF"/>
                </a:solidFill>
              </a:rPr>
              <a:t>nas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crianças</a:t>
            </a:r>
            <a:r>
              <a:rPr lang="en-US" sz="2200" dirty="0">
                <a:solidFill>
                  <a:srgbClr val="FFFFFF"/>
                </a:solidFill>
              </a:rPr>
              <a:t> e </a:t>
            </a:r>
            <a:r>
              <a:rPr lang="en-US" sz="2200" dirty="0" err="1">
                <a:solidFill>
                  <a:srgbClr val="FFFFFF"/>
                </a:solidFill>
              </a:rPr>
              <a:t>em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doentes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após</a:t>
            </a:r>
            <a:r>
              <a:rPr lang="en-US" sz="2200" dirty="0">
                <a:solidFill>
                  <a:srgbClr val="FFFFFF"/>
                </a:solidFill>
              </a:rPr>
              <a:t> QT</a:t>
            </a:r>
          </a:p>
          <a:p>
            <a:r>
              <a:rPr lang="en-US" sz="2200" b="1" dirty="0">
                <a:solidFill>
                  <a:srgbClr val="FFFFFF"/>
                </a:solidFill>
              </a:rPr>
              <a:t>MEDULA ÓSSEA </a:t>
            </a:r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após</a:t>
            </a:r>
            <a:r>
              <a:rPr lang="en-US" sz="2200" dirty="0">
                <a:solidFill>
                  <a:srgbClr val="FFFFFF"/>
                </a:solidFill>
              </a:rPr>
              <a:t> QT</a:t>
            </a:r>
          </a:p>
          <a:p>
            <a:r>
              <a:rPr lang="en-US" sz="2200" b="1" dirty="0">
                <a:solidFill>
                  <a:srgbClr val="FFFFFF"/>
                </a:solidFill>
              </a:rPr>
              <a:t>TIROIDEIA</a:t>
            </a:r>
            <a:r>
              <a:rPr lang="en-US" sz="2200" dirty="0">
                <a:solidFill>
                  <a:srgbClr val="FFFFFF"/>
                </a:solidFill>
              </a:rPr>
              <a:t> - </a:t>
            </a:r>
            <a:r>
              <a:rPr lang="en-US" sz="2200" dirty="0" err="1">
                <a:solidFill>
                  <a:srgbClr val="FFFFFF"/>
                </a:solidFill>
              </a:rPr>
              <a:t>variante</a:t>
            </a:r>
            <a:r>
              <a:rPr lang="en-US" sz="2200" dirty="0">
                <a:solidFill>
                  <a:srgbClr val="FFFFFF"/>
                </a:solidFill>
              </a:rPr>
              <a:t> do normal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379062" y="1298675"/>
            <a:ext cx="304800" cy="28956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0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2636838"/>
            <a:ext cx="9144000" cy="17287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58888" y="549275"/>
            <a:ext cx="64091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b="1" dirty="0">
                <a:solidFill>
                  <a:schemeClr val="bg1"/>
                </a:solidFill>
              </a:rPr>
              <a:t>EXAMES DIAGNÓSTICOS com RADIAÇÃO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b="1" dirty="0">
              <a:solidFill>
                <a:schemeClr val="bg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b="1" dirty="0">
                <a:solidFill>
                  <a:schemeClr val="bg1"/>
                </a:solidFill>
              </a:rPr>
              <a:t>PROTECÇÃO RADIOLÓGICA do DOENTE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27088" y="2852738"/>
            <a:ext cx="779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A exposição dos doentes à radiação deve ser justificada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pela informação diagnóstica obtida, mas com a mais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baixa dose de radiação possível.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4797425"/>
            <a:ext cx="9144000" cy="17287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Responsabilidade </a:t>
            </a:r>
            <a:r>
              <a:rPr lang="ja-JP" altLang="pt-PT">
                <a:solidFill>
                  <a:srgbClr val="FFFFFF"/>
                </a:solidFill>
              </a:rPr>
              <a:t>“</a:t>
            </a:r>
            <a:r>
              <a:rPr lang="pt-PT" altLang="ja-JP">
                <a:solidFill>
                  <a:srgbClr val="FFFFFF"/>
                </a:solidFill>
              </a:rPr>
              <a:t>solidária</a:t>
            </a:r>
            <a:r>
              <a:rPr lang="ja-JP" altLang="pt-PT">
                <a:solidFill>
                  <a:srgbClr val="FFFFFF"/>
                </a:solidFill>
              </a:rPr>
              <a:t>”</a:t>
            </a:r>
            <a:r>
              <a:rPr lang="pt-PT" altLang="ja-JP">
                <a:solidFill>
                  <a:srgbClr val="FFFFFF"/>
                </a:solidFill>
              </a:rPr>
              <a:t> do médico requisitante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e do médico executor do exame</a:t>
            </a:r>
          </a:p>
        </p:txBody>
      </p:sp>
    </p:spTree>
    <p:extLst>
      <p:ext uri="{BB962C8B-B14F-4D97-AF65-F5344CB8AC3E}">
        <p14:creationId xmlns:p14="http://schemas.microsoft.com/office/powerpoint/2010/main" xmlns="" val="19455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35150" y="3716338"/>
            <a:ext cx="536575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2800">
                <a:solidFill>
                  <a:srgbClr val="FFFFFF"/>
                </a:solidFill>
              </a:rPr>
              <a:t>PET / CT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Maior dose de radiação do que a PET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9 mSv – CT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5 mSv – PET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Total – 14 mSv </a:t>
            </a:r>
          </a:p>
        </p:txBody>
      </p:sp>
      <p:pic>
        <p:nvPicPr>
          <p:cNvPr id="38917" name="Picture 5" descr="cervixhalsm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888" r="24690" b="5536"/>
          <a:stretch>
            <a:fillRect/>
          </a:stretch>
        </p:blipFill>
        <p:spPr bwMode="auto">
          <a:xfrm>
            <a:off x="1763713" y="188913"/>
            <a:ext cx="55451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47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971550" y="765175"/>
            <a:ext cx="744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PT">
                <a:solidFill>
                  <a:prstClr val="white"/>
                </a:solidFill>
              </a:rPr>
              <a:t>FACTORES de DETECTABILIDADE de uma LESÃO:</a:t>
            </a: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971550" y="1700213"/>
            <a:ext cx="74596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PT">
                <a:solidFill>
                  <a:prstClr val="white"/>
                </a:solidFill>
              </a:rPr>
              <a:t>- Intensidade de captação do radiofármaco pela lesão</a:t>
            </a:r>
          </a:p>
          <a:p>
            <a:pPr lvl="3" eaLnBrk="1" hangingPunct="1"/>
            <a:r>
              <a:rPr lang="pt-PT">
                <a:solidFill>
                  <a:prstClr val="white"/>
                </a:solidFill>
              </a:rPr>
              <a:t>		- biologia da lesão</a:t>
            </a:r>
          </a:p>
          <a:p>
            <a:pPr lvl="3" eaLnBrk="1" hangingPunct="1"/>
            <a:r>
              <a:rPr lang="pt-PT">
                <a:solidFill>
                  <a:prstClr val="white"/>
                </a:solidFill>
              </a:rPr>
              <a:t>		- dose de radiofármaco injectada</a:t>
            </a:r>
          </a:p>
          <a:p>
            <a:pPr lvl="3" eaLnBrk="1" hangingPunct="1"/>
            <a:endParaRPr lang="pt-PT">
              <a:solidFill>
                <a:prstClr val="white"/>
              </a:solidFill>
            </a:endParaRPr>
          </a:p>
          <a:p>
            <a:pPr eaLnBrk="1" hangingPunct="1">
              <a:buFontTx/>
              <a:buChar char="-"/>
            </a:pPr>
            <a:r>
              <a:rPr lang="pt-PT">
                <a:solidFill>
                  <a:prstClr val="white"/>
                </a:solidFill>
              </a:rPr>
              <a:t>Captação pelos órgãos adjacentes à lesão</a:t>
            </a:r>
          </a:p>
          <a:p>
            <a:pPr eaLnBrk="1" hangingPunct="1">
              <a:buFontTx/>
              <a:buChar char="-"/>
            </a:pPr>
            <a:endParaRPr lang="pt-PT">
              <a:solidFill>
                <a:prstClr val="white"/>
              </a:solidFill>
            </a:endParaRPr>
          </a:p>
          <a:p>
            <a:pPr eaLnBrk="1" hangingPunct="1">
              <a:buFontTx/>
              <a:buChar char="-"/>
            </a:pPr>
            <a:r>
              <a:rPr lang="pt-PT">
                <a:solidFill>
                  <a:prstClr val="white"/>
                </a:solidFill>
              </a:rPr>
              <a:t>Resolução e sensibilidade do tomógrafo</a:t>
            </a:r>
          </a:p>
          <a:p>
            <a:pPr eaLnBrk="1" hangingPunct="1">
              <a:buFontTx/>
              <a:buChar char="-"/>
            </a:pPr>
            <a:endParaRPr lang="pt-PT">
              <a:solidFill>
                <a:prstClr val="white"/>
              </a:solidFill>
            </a:endParaRPr>
          </a:p>
          <a:p>
            <a:pPr eaLnBrk="1" hangingPunct="1">
              <a:buFontTx/>
              <a:buChar char="-"/>
            </a:pPr>
            <a:r>
              <a:rPr lang="pt-PT">
                <a:solidFill>
                  <a:prstClr val="white"/>
                </a:solidFill>
              </a:rPr>
              <a:t> Algoritmo de reconstrução escolhido</a:t>
            </a:r>
          </a:p>
          <a:p>
            <a:pPr eaLnBrk="1" hangingPunct="1">
              <a:buFontTx/>
              <a:buChar char="-"/>
            </a:pPr>
            <a:endParaRPr lang="pt-PT">
              <a:solidFill>
                <a:prstClr val="white"/>
              </a:solidFill>
            </a:endParaRPr>
          </a:p>
          <a:p>
            <a:pPr eaLnBrk="1" hangingPunct="1">
              <a:buFontTx/>
              <a:buChar char="-"/>
            </a:pPr>
            <a:r>
              <a:rPr lang="pt-PT">
                <a:solidFill>
                  <a:prstClr val="white"/>
                </a:solidFill>
              </a:rPr>
              <a:t> Experiência do médico que interpreta o exame</a:t>
            </a:r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468313" y="1484313"/>
            <a:ext cx="8424862" cy="0"/>
          </a:xfrm>
          <a:prstGeom prst="line">
            <a:avLst/>
          </a:prstGeom>
          <a:noFill/>
          <a:ln w="76200">
            <a:pattFill prst="sphere">
              <a:fgClr>
                <a:srgbClr val="33CC33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3203575" y="333375"/>
            <a:ext cx="246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white"/>
                </a:solidFill>
              </a:rPr>
              <a:t>MEDICINA NUCLEAR</a:t>
            </a:r>
          </a:p>
        </p:txBody>
      </p:sp>
    </p:spTree>
    <p:extLst>
      <p:ext uri="{BB962C8B-B14F-4D97-AF65-F5344CB8AC3E}">
        <p14:creationId xmlns:p14="http://schemas.microsoft.com/office/powerpoint/2010/main" xmlns="" val="31803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iation_symbol_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6511"/>
            <a:ext cx="3059832" cy="267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2924944"/>
            <a:ext cx="5940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PRINCIPIO ALARA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“As Low As Reasonably Achievable”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365104"/>
            <a:ext cx="82261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FFFF"/>
                </a:solidFill>
              </a:rPr>
              <a:t>É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responsabilidade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dos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utilizadores</a:t>
            </a:r>
            <a:r>
              <a:rPr lang="it-IT" sz="2000" dirty="0" smtClean="0">
                <a:solidFill>
                  <a:srgbClr val="FFFFFF"/>
                </a:solidFill>
              </a:rPr>
              <a:t> o </a:t>
            </a:r>
            <a:r>
              <a:rPr lang="it-IT" sz="2000" dirty="0" err="1" smtClean="0">
                <a:solidFill>
                  <a:srgbClr val="FFFFFF"/>
                </a:solidFill>
              </a:rPr>
              <a:t>planeamento</a:t>
            </a:r>
            <a:r>
              <a:rPr lang="it-IT" sz="2000" dirty="0" smtClean="0">
                <a:solidFill>
                  <a:srgbClr val="FFFFFF"/>
                </a:solidFill>
              </a:rPr>
              <a:t> e a </a:t>
            </a:r>
            <a:r>
              <a:rPr lang="it-IT" sz="2000" dirty="0" err="1" smtClean="0">
                <a:solidFill>
                  <a:srgbClr val="FFFFFF"/>
                </a:solidFill>
              </a:rPr>
              <a:t>implementação</a:t>
            </a: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d</a:t>
            </a:r>
            <a:r>
              <a:rPr lang="it-IT" sz="2000" dirty="0" smtClean="0">
                <a:solidFill>
                  <a:srgbClr val="FFFFFF"/>
                </a:solidFill>
              </a:rPr>
              <a:t>e </a:t>
            </a:r>
            <a:r>
              <a:rPr lang="it-IT" sz="2000" dirty="0" err="1" smtClean="0">
                <a:solidFill>
                  <a:srgbClr val="FFFFFF"/>
                </a:solidFill>
              </a:rPr>
              <a:t>medidas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sistemáticas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que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garantam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que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as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fontes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radioactivas</a:t>
            </a:r>
            <a:r>
              <a:rPr lang="it-IT" sz="2000" dirty="0" smtClean="0">
                <a:solidFill>
                  <a:srgbClr val="FFFFFF"/>
                </a:solidFill>
              </a:rPr>
              <a:t>, </a:t>
            </a:r>
            <a:r>
              <a:rPr lang="it-IT" sz="2000" dirty="0" err="1" smtClean="0">
                <a:solidFill>
                  <a:srgbClr val="FFFFFF"/>
                </a:solidFill>
              </a:rPr>
              <a:t>os</a:t>
            </a: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s</a:t>
            </a:r>
            <a:r>
              <a:rPr lang="it-IT" sz="2000" dirty="0" err="1" smtClean="0">
                <a:solidFill>
                  <a:srgbClr val="FFFFFF"/>
                </a:solidFill>
              </a:rPr>
              <a:t>eus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acessórios</a:t>
            </a:r>
            <a:r>
              <a:rPr lang="it-IT" sz="2000" dirty="0" smtClean="0">
                <a:solidFill>
                  <a:srgbClr val="FFFFFF"/>
                </a:solidFill>
              </a:rPr>
              <a:t> e o </a:t>
            </a:r>
            <a:r>
              <a:rPr lang="it-IT" sz="2000" dirty="0" err="1" smtClean="0">
                <a:solidFill>
                  <a:srgbClr val="FFFFFF"/>
                </a:solidFill>
              </a:rPr>
              <a:t>equipamento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associado</a:t>
            </a:r>
            <a:r>
              <a:rPr lang="it-IT" sz="2000" dirty="0" smtClean="0">
                <a:solidFill>
                  <a:srgbClr val="FFFFFF"/>
                </a:solidFill>
              </a:rPr>
              <a:t> se </a:t>
            </a:r>
            <a:r>
              <a:rPr lang="it-IT" sz="2000" dirty="0" err="1" smtClean="0">
                <a:solidFill>
                  <a:srgbClr val="FFFFFF"/>
                </a:solidFill>
              </a:rPr>
              <a:t>mantêm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em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boas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</a:t>
            </a:r>
            <a:r>
              <a:rPr lang="it-IT" sz="2000" dirty="0" err="1" smtClean="0">
                <a:solidFill>
                  <a:srgbClr val="FFFFFF"/>
                </a:solidFill>
              </a:rPr>
              <a:t>ondições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e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que</a:t>
            </a:r>
            <a:r>
              <a:rPr lang="it-IT" sz="2000" dirty="0" smtClean="0">
                <a:solidFill>
                  <a:srgbClr val="FFFFFF"/>
                </a:solidFill>
              </a:rPr>
              <a:t> o </a:t>
            </a:r>
            <a:r>
              <a:rPr lang="it-IT" sz="2000" dirty="0" err="1" smtClean="0">
                <a:solidFill>
                  <a:srgbClr val="FFFFFF"/>
                </a:solidFill>
              </a:rPr>
              <a:t>seu</a:t>
            </a:r>
            <a:r>
              <a:rPr lang="it-IT" sz="2000" dirty="0" smtClean="0">
                <a:solidFill>
                  <a:srgbClr val="FFFFFF"/>
                </a:solidFill>
              </a:rPr>
              <a:t> uso </a:t>
            </a:r>
            <a:r>
              <a:rPr lang="fr-FR" sz="2000" dirty="0" err="1" smtClean="0">
                <a:solidFill>
                  <a:srgbClr val="FFFFFF"/>
                </a:solidFill>
              </a:rPr>
              <a:t>é</a:t>
            </a:r>
            <a:r>
              <a:rPr lang="it-IT" sz="2000" dirty="0" smtClean="0">
                <a:solidFill>
                  <a:srgbClr val="FFFFFF"/>
                </a:solidFill>
              </a:rPr>
              <a:t> o </a:t>
            </a:r>
            <a:r>
              <a:rPr lang="it-IT" sz="2000" dirty="0" err="1" smtClean="0">
                <a:solidFill>
                  <a:srgbClr val="FFFFFF"/>
                </a:solidFill>
              </a:rPr>
              <a:t>apropriado</a:t>
            </a:r>
            <a:r>
              <a:rPr lang="it-IT" sz="2000" dirty="0" smtClean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7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780928"/>
            <a:ext cx="173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GARANTIA 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QUALIDADE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43808" y="1124744"/>
            <a:ext cx="5112568" cy="4824536"/>
            <a:chOff x="2843808" y="1124744"/>
            <a:chExt cx="5112568" cy="4824536"/>
          </a:xfrm>
        </p:grpSpPr>
        <p:sp>
          <p:nvSpPr>
            <p:cNvPr id="12" name="Rectangle 11"/>
            <p:cNvSpPr/>
            <p:nvPr/>
          </p:nvSpPr>
          <p:spPr>
            <a:xfrm>
              <a:off x="2843808" y="2420888"/>
              <a:ext cx="5112568" cy="10801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3808" y="4869160"/>
              <a:ext cx="5112568" cy="10801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3808" y="3645024"/>
              <a:ext cx="5112568" cy="108012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843808" y="1124744"/>
              <a:ext cx="4950490" cy="1222395"/>
              <a:chOff x="2843808" y="764704"/>
              <a:chExt cx="4950490" cy="122239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843808" y="836712"/>
                <a:ext cx="2088232" cy="1080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 flipH="1">
                <a:off x="2915816" y="908720"/>
                <a:ext cx="20425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CONTROLO de QUALIDADE dos EQUIPAMENTOS 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364088" y="764704"/>
                <a:ext cx="2237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Testes de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Aceitação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364088" y="1340768"/>
                <a:ext cx="24302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Testes de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Controlo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de </a:t>
                </a:r>
              </a:p>
              <a:p>
                <a:r>
                  <a:rPr lang="en-US" dirty="0" err="1" smtClean="0">
                    <a:solidFill>
                      <a:srgbClr val="FFFFFF"/>
                    </a:solidFill>
                  </a:rPr>
                  <a:t>Qualidade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regulares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987824" y="2636912"/>
              <a:ext cx="4660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ATIVIDADES </a:t>
              </a:r>
              <a:r>
                <a:rPr lang="en-US" dirty="0" err="1" smtClean="0">
                  <a:solidFill>
                    <a:srgbClr val="FFFFFF"/>
                  </a:solidFill>
                </a:rPr>
                <a:t>administradas</a:t>
              </a:r>
              <a:r>
                <a:rPr lang="en-US" dirty="0" smtClean="0">
                  <a:solidFill>
                    <a:srgbClr val="FFFFFF"/>
                  </a:solidFill>
                </a:rPr>
                <a:t> </a:t>
              </a:r>
              <a:r>
                <a:rPr lang="en-US" dirty="0" err="1" smtClean="0">
                  <a:solidFill>
                    <a:srgbClr val="FFFFFF"/>
                  </a:solidFill>
                </a:rPr>
                <a:t>aos</a:t>
              </a:r>
              <a:r>
                <a:rPr lang="en-US" dirty="0" smtClean="0">
                  <a:solidFill>
                    <a:srgbClr val="FFFFFF"/>
                  </a:solidFill>
                </a:rPr>
                <a:t> </a:t>
              </a:r>
              <a:r>
                <a:rPr lang="en-US" dirty="0" err="1" smtClean="0">
                  <a:solidFill>
                    <a:srgbClr val="FFFFFF"/>
                  </a:solidFill>
                </a:rPr>
                <a:t>doentes</a:t>
              </a:r>
              <a:r>
                <a:rPr lang="en-US" dirty="0" smtClean="0">
                  <a:solidFill>
                    <a:srgbClr val="FFFFFF"/>
                  </a:solidFill>
                </a:rPr>
                <a:t>,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NÍVEIS DIAGNÓSTICOS de REFERÊNCIA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7824" y="4005064"/>
              <a:ext cx="451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AVALIAÇÃO da QUALIDADE de IMAGEM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824" y="5229200"/>
              <a:ext cx="4865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SELF-ASSESSMENT e AUDITORIA CLINICA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251520" y="116632"/>
            <a:ext cx="0" cy="662473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5536" y="116632"/>
            <a:ext cx="0" cy="662473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9552" y="116632"/>
            <a:ext cx="0" cy="662473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68" y="116632"/>
            <a:ext cx="0" cy="662473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51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PICT0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3453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PICT02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777162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67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simbolo internacional radiaçõ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omografia-siemens-somatom-emo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43700">
            <a:off x="1645444" y="1358106"/>
            <a:ext cx="25669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adioterapia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95677">
            <a:off x="4973638" y="1514475"/>
            <a:ext cx="2527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322763"/>
            <a:ext cx="2809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9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rotecção radiológica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1847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protecção radiológica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4063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protecção radiológica 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3463"/>
            <a:ext cx="20526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37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6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CONTROLO DE QUALIDADE DA GAMA-CÂMARA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TESTES RECOMENDADOS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88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DIÁRIOS </a:t>
            </a: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</a:t>
            </a:r>
            <a:r>
              <a:rPr lang="en-US" dirty="0" err="1" smtClean="0">
                <a:solidFill>
                  <a:srgbClr val="FFFFFF"/>
                </a:solidFill>
              </a:rPr>
              <a:t>Avaliação</a:t>
            </a:r>
            <a:r>
              <a:rPr lang="en-US" dirty="0" smtClean="0">
                <a:solidFill>
                  <a:srgbClr val="FFFFFF"/>
                </a:solidFill>
              </a:rPr>
              <a:t> visual </a:t>
            </a:r>
            <a:r>
              <a:rPr lang="en-US" dirty="0" err="1" smtClean="0">
                <a:solidFill>
                  <a:srgbClr val="FFFFFF"/>
                </a:solidFill>
              </a:rPr>
              <a:t>rápida</a:t>
            </a:r>
            <a:r>
              <a:rPr lang="en-US" dirty="0" smtClean="0">
                <a:solidFill>
                  <a:srgbClr val="FFFFFF"/>
                </a:solidFill>
              </a:rPr>
              <a:t> das </a:t>
            </a:r>
            <a:r>
              <a:rPr lang="en-US" dirty="0" err="1" smtClean="0">
                <a:solidFill>
                  <a:srgbClr val="FFFFFF"/>
                </a:solidFill>
              </a:rPr>
              <a:t>condições</a:t>
            </a:r>
            <a:r>
              <a:rPr lang="en-US" dirty="0" smtClean="0">
                <a:solidFill>
                  <a:srgbClr val="FFFFFF"/>
                </a:solidFill>
              </a:rPr>
              <a:t> do </a:t>
            </a:r>
            <a:r>
              <a:rPr lang="en-US" dirty="0" err="1" smtClean="0">
                <a:solidFill>
                  <a:srgbClr val="FFFFFF"/>
                </a:solidFill>
              </a:rPr>
              <a:t>equipamento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	</a:t>
            </a:r>
            <a:r>
              <a:rPr lang="en-US" dirty="0" smtClean="0">
                <a:solidFill>
                  <a:srgbClr val="FFFFFF"/>
                </a:solidFill>
              </a:rPr>
              <a:t>- </a:t>
            </a:r>
            <a:r>
              <a:rPr lang="en-US" dirty="0" err="1" smtClean="0">
                <a:solidFill>
                  <a:srgbClr val="FFFFFF"/>
                </a:solidFill>
              </a:rPr>
              <a:t>Verificação</a:t>
            </a:r>
            <a:r>
              <a:rPr lang="en-US" dirty="0" smtClean="0">
                <a:solidFill>
                  <a:srgbClr val="FFFFFF"/>
                </a:solidFill>
              </a:rPr>
              <a:t> da </a:t>
            </a:r>
            <a:r>
              <a:rPr lang="en-US" dirty="0" err="1" smtClean="0">
                <a:solidFill>
                  <a:srgbClr val="FFFFFF"/>
                </a:solidFill>
              </a:rPr>
              <a:t>radiação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fundo</a:t>
            </a:r>
            <a:r>
              <a:rPr lang="en-US" dirty="0" smtClean="0">
                <a:solidFill>
                  <a:srgbClr val="FFFFFF"/>
                </a:solidFill>
              </a:rPr>
              <a:t> e </a:t>
            </a:r>
            <a:r>
              <a:rPr lang="en-US" dirty="0" err="1" smtClean="0">
                <a:solidFill>
                  <a:srgbClr val="FFFFFF"/>
                </a:solidFill>
              </a:rPr>
              <a:t>despiste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contaminações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- </a:t>
            </a:r>
            <a:r>
              <a:rPr lang="en-US" dirty="0" err="1" smtClean="0">
                <a:solidFill>
                  <a:srgbClr val="FFFFFF"/>
                </a:solidFill>
              </a:rPr>
              <a:t>Verificação</a:t>
            </a:r>
            <a:r>
              <a:rPr lang="en-US" dirty="0" smtClean="0">
                <a:solidFill>
                  <a:srgbClr val="FFFFFF"/>
                </a:solidFill>
              </a:rPr>
              <a:t> da </a:t>
            </a:r>
            <a:r>
              <a:rPr lang="en-US" dirty="0" err="1" smtClean="0">
                <a:solidFill>
                  <a:srgbClr val="FFFFFF"/>
                </a:solidFill>
              </a:rPr>
              <a:t>janela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energia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14096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SEMANAL	- </a:t>
            </a:r>
            <a:r>
              <a:rPr lang="en-US" dirty="0" err="1" smtClean="0">
                <a:solidFill>
                  <a:srgbClr val="FFFFFF"/>
                </a:solidFill>
              </a:rPr>
              <a:t>Uniformidade</a:t>
            </a:r>
            <a:r>
              <a:rPr lang="en-US" dirty="0" smtClean="0">
                <a:solidFill>
                  <a:srgbClr val="FFFFFF"/>
                </a:solidFill>
              </a:rPr>
              <a:t> do campo (</a:t>
            </a:r>
            <a:r>
              <a:rPr lang="en-US" dirty="0" err="1" smtClean="0">
                <a:solidFill>
                  <a:srgbClr val="FFFFFF"/>
                </a:solidFill>
              </a:rPr>
              <a:t>pode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feito</a:t>
            </a:r>
            <a:r>
              <a:rPr lang="en-US" dirty="0" smtClean="0">
                <a:solidFill>
                  <a:srgbClr val="FFFFFF"/>
                </a:solidFill>
              </a:rPr>
              <a:t> 1 </a:t>
            </a:r>
            <a:r>
              <a:rPr lang="en-US" dirty="0" err="1" smtClean="0">
                <a:solidFill>
                  <a:srgbClr val="FFFFFF"/>
                </a:solidFill>
              </a:rPr>
              <a:t>ou</a:t>
            </a:r>
            <a:r>
              <a:rPr lang="en-US" dirty="0" smtClean="0">
                <a:solidFill>
                  <a:srgbClr val="FFFFFF"/>
                </a:solidFill>
              </a:rPr>
              <a:t> 2 </a:t>
            </a:r>
            <a:r>
              <a:rPr lang="en-US" dirty="0" err="1" smtClean="0">
                <a:solidFill>
                  <a:srgbClr val="FFFFFF"/>
                </a:solidFill>
              </a:rPr>
              <a:t>xs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semana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9330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MENSAL	- Centro de </a:t>
            </a:r>
            <a:r>
              <a:rPr lang="en-US" dirty="0" err="1" smtClean="0">
                <a:solidFill>
                  <a:srgbClr val="FFFFFF"/>
                </a:solidFill>
              </a:rPr>
              <a:t>rotação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72151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ANNUAL </a:t>
            </a: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</a:t>
            </a:r>
            <a:r>
              <a:rPr lang="en-US" dirty="0" err="1" smtClean="0">
                <a:solidFill>
                  <a:srgbClr val="FFFFFF"/>
                </a:solidFill>
              </a:rPr>
              <a:t>Resolução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energia</a:t>
            </a:r>
            <a:r>
              <a:rPr lang="en-US" dirty="0" smtClean="0">
                <a:solidFill>
                  <a:srgbClr val="FFFFFF"/>
                </a:solidFill>
              </a:rPr>
              <a:t> (FWHM)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- </a:t>
            </a:r>
            <a:r>
              <a:rPr lang="en-US" dirty="0" err="1" smtClean="0">
                <a:solidFill>
                  <a:srgbClr val="FFFFFF"/>
                </a:solidFill>
              </a:rPr>
              <a:t>Resolução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espacial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- </a:t>
            </a:r>
            <a:r>
              <a:rPr lang="en-US" dirty="0" err="1" smtClean="0">
                <a:solidFill>
                  <a:srgbClr val="FFFFFF"/>
                </a:solidFill>
              </a:rPr>
              <a:t>Resolução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espacial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imagens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corpo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inteiro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- </a:t>
            </a:r>
            <a:r>
              <a:rPr lang="en-US" dirty="0" err="1" smtClean="0">
                <a:solidFill>
                  <a:srgbClr val="FFFFFF"/>
                </a:solidFill>
              </a:rPr>
              <a:t>Sensibilidade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- SPECT performance (</a:t>
            </a:r>
            <a:r>
              <a:rPr lang="en-US" dirty="0" err="1" smtClean="0">
                <a:solidFill>
                  <a:srgbClr val="FFFFFF"/>
                </a:solidFill>
              </a:rPr>
              <a:t>fantoma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Jaszczak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3528" y="1412776"/>
            <a:ext cx="8424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3528" y="2708920"/>
            <a:ext cx="8424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5536" y="3717032"/>
            <a:ext cx="8424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536" y="4509120"/>
            <a:ext cx="8424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5536" y="6093296"/>
            <a:ext cx="8424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54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38200" y="457200"/>
            <a:ext cx="7772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endParaRPr lang="sv-SE" altLang="pt-PT" sz="2400">
              <a:latin typeface="Arial" pitchFamily="34" charset="0"/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433546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45831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pt-PT" dirty="0" smtClean="0">
                <a:solidFill>
                  <a:schemeClr val="bg1"/>
                </a:solidFill>
              </a:rPr>
              <a:t>Uniformidade e Linearidade</a:t>
            </a:r>
            <a:endParaRPr lang="en-US" altLang="pt-P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041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975" y="332656"/>
            <a:ext cx="7050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CONTROLO DE QUALIDADE </a:t>
            </a:r>
            <a:r>
              <a:rPr lang="en-US" dirty="0" smtClean="0">
                <a:solidFill>
                  <a:srgbClr val="FFFFFF"/>
                </a:solidFill>
              </a:rPr>
              <a:t>DO TOMÓGRAFO DE POSITRÕES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TESTES RECOMENDADOS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0580055"/>
              </p:ext>
            </p:extLst>
          </p:nvPr>
        </p:nvGraphicFramePr>
        <p:xfrm>
          <a:off x="1524000" y="1397000"/>
          <a:ext cx="6096000" cy="4937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Teste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808080"/>
                          </a:solidFill>
                        </a:rPr>
                        <a:t>Frequência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808080"/>
                          </a:solidFill>
                        </a:rPr>
                        <a:t>recomendada</a:t>
                      </a:r>
                      <a:endParaRPr lang="en-US" dirty="0">
                        <a:solidFill>
                          <a:srgbClr val="8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808080"/>
                          </a:solidFill>
                        </a:rPr>
                        <a:t>Comentários</a:t>
                      </a:r>
                      <a:endParaRPr lang="en-US" dirty="0">
                        <a:solidFill>
                          <a:srgbClr val="80808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Programa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controlo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qualidade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especifico</a:t>
                      </a:r>
                      <a:r>
                        <a:rPr lang="en-US" sz="1600" baseline="0" dirty="0" smtClean="0"/>
                        <a:t> do </a:t>
                      </a:r>
                      <a:r>
                        <a:rPr lang="en-US" sz="1600" baseline="0" dirty="0" err="1" smtClean="0"/>
                        <a:t>equipamento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Diáriamente</a:t>
                      </a:r>
                      <a:r>
                        <a:rPr lang="en-US" sz="1800" dirty="0" smtClean="0"/>
                        <a:t>, antes do </a:t>
                      </a:r>
                      <a:r>
                        <a:rPr lang="en-US" sz="1800" dirty="0" err="1" smtClean="0"/>
                        <a:t>inicio</a:t>
                      </a:r>
                      <a:r>
                        <a:rPr lang="en-US" sz="1800" dirty="0" smtClean="0"/>
                        <a:t> dos </a:t>
                      </a:r>
                      <a:r>
                        <a:rPr lang="en-US" sz="1800" dirty="0" err="1" smtClean="0"/>
                        <a:t>exames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Controlo</a:t>
                      </a:r>
                      <a:r>
                        <a:rPr lang="en-US" sz="1600" dirty="0" smtClean="0"/>
                        <a:t> da </a:t>
                      </a:r>
                      <a:r>
                        <a:rPr lang="en-US" sz="1600" dirty="0" err="1" smtClean="0"/>
                        <a:t>análise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quantitativa</a:t>
                      </a:r>
                      <a:r>
                        <a:rPr lang="en-US" sz="1600" baseline="0" dirty="0" smtClean="0"/>
                        <a:t> das </a:t>
                      </a:r>
                      <a:r>
                        <a:rPr lang="en-US" sz="1600" baseline="0" dirty="0" err="1" smtClean="0"/>
                        <a:t>imagens</a:t>
                      </a:r>
                      <a:r>
                        <a:rPr lang="en-US" sz="1600" baseline="0" dirty="0" smtClean="0"/>
                        <a:t> PET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Trimestral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Verificação</a:t>
                      </a:r>
                      <a:r>
                        <a:rPr lang="en-US" sz="1200" dirty="0" smtClean="0"/>
                        <a:t> da </a:t>
                      </a:r>
                      <a:r>
                        <a:rPr lang="en-US" sz="1200" dirty="0" err="1" smtClean="0"/>
                        <a:t>correspon-dência</a:t>
                      </a:r>
                      <a:r>
                        <a:rPr lang="en-US" sz="1200" dirty="0" smtClean="0"/>
                        <a:t> dos </a:t>
                      </a:r>
                      <a:r>
                        <a:rPr lang="en-US" sz="1200" dirty="0" err="1" smtClean="0"/>
                        <a:t>valores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em</a:t>
                      </a:r>
                      <a:r>
                        <a:rPr lang="en-US" sz="1200" baseline="0" dirty="0" smtClean="0"/>
                        <a:t> ROI </a:t>
                      </a:r>
                      <a:r>
                        <a:rPr lang="en-US" sz="1200" baseline="0" dirty="0" err="1" smtClean="0"/>
                        <a:t>em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relação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à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concentração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radioactiva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numa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imagem</a:t>
                      </a:r>
                      <a:r>
                        <a:rPr lang="en-US" sz="1200" baseline="0" dirty="0" smtClean="0"/>
                        <a:t> de </a:t>
                      </a:r>
                      <a:r>
                        <a:rPr lang="en-US" sz="1200" baseline="0" dirty="0" err="1" smtClean="0"/>
                        <a:t>fantoma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Calibração</a:t>
                      </a:r>
                      <a:r>
                        <a:rPr lang="en-US" sz="1600" dirty="0" smtClean="0"/>
                        <a:t> do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tomógrafo</a:t>
                      </a:r>
                      <a:r>
                        <a:rPr lang="en-US" sz="1600" baseline="0" dirty="0" smtClean="0"/>
                        <a:t> com </a:t>
                      </a:r>
                      <a:r>
                        <a:rPr lang="en-US" sz="1600" baseline="0" dirty="0" err="1" smtClean="0"/>
                        <a:t>uma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atividade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conhecida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Semestral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Qualidade</a:t>
                      </a:r>
                      <a:r>
                        <a:rPr lang="en-US" sz="1600" dirty="0" smtClean="0"/>
                        <a:t> da </a:t>
                      </a:r>
                      <a:r>
                        <a:rPr lang="en-US" sz="1600" dirty="0" err="1" smtClean="0"/>
                        <a:t>Imagem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Standard</a:t>
                      </a:r>
                      <a:r>
                        <a:rPr lang="en-US" sz="1600" baseline="0" dirty="0" smtClean="0"/>
                        <a:t> NEMA NU 2-2007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Repetição</a:t>
                      </a:r>
                      <a:r>
                        <a:rPr lang="en-US" sz="1600" dirty="0" smtClean="0"/>
                        <a:t> dos testes de </a:t>
                      </a:r>
                      <a:r>
                        <a:rPr lang="en-US" sz="1600" dirty="0" err="1" smtClean="0"/>
                        <a:t>aceitação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Quando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necessário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Standard</a:t>
                      </a:r>
                      <a:r>
                        <a:rPr lang="en-US" sz="1600" baseline="0" dirty="0" smtClean="0"/>
                        <a:t> NEMA NU 2-2007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32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PT" altLang="pt-PT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PT" altLang="pt-PT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09600" y="371475"/>
            <a:ext cx="77724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28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250825" y="2600325"/>
            <a:ext cx="2768600" cy="3616059"/>
            <a:chOff x="103" y="1106"/>
            <a:chExt cx="1744" cy="2413"/>
          </a:xfrm>
        </p:grpSpPr>
        <p:pic>
          <p:nvPicPr>
            <p:cNvPr id="2088" name="Picture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1807"/>
              <a:ext cx="814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89" name="Group 7"/>
            <p:cNvGrpSpPr>
              <a:grpSpLocks/>
            </p:cNvGrpSpPr>
            <p:nvPr/>
          </p:nvGrpSpPr>
          <p:grpSpPr bwMode="auto">
            <a:xfrm>
              <a:off x="650" y="1487"/>
              <a:ext cx="694" cy="260"/>
              <a:chOff x="650" y="1487"/>
              <a:chExt cx="694" cy="260"/>
            </a:xfrm>
          </p:grpSpPr>
          <p:grpSp>
            <p:nvGrpSpPr>
              <p:cNvPr id="2096" name="Group 8"/>
              <p:cNvGrpSpPr>
                <a:grpSpLocks/>
              </p:cNvGrpSpPr>
              <p:nvPr/>
            </p:nvGrpSpPr>
            <p:grpSpPr bwMode="auto">
              <a:xfrm>
                <a:off x="682" y="1487"/>
                <a:ext cx="662" cy="260"/>
                <a:chOff x="682" y="1487"/>
                <a:chExt cx="662" cy="260"/>
              </a:xfrm>
            </p:grpSpPr>
            <p:sp>
              <p:nvSpPr>
                <p:cNvPr id="2099" name="Freeform 9"/>
                <p:cNvSpPr>
                  <a:spLocks/>
                </p:cNvSpPr>
                <p:nvPr/>
              </p:nvSpPr>
              <p:spPr bwMode="auto">
                <a:xfrm>
                  <a:off x="682" y="1487"/>
                  <a:ext cx="662" cy="256"/>
                </a:xfrm>
                <a:custGeom>
                  <a:avLst/>
                  <a:gdLst>
                    <a:gd name="T0" fmla="*/ 84 w 662"/>
                    <a:gd name="T1" fmla="*/ 0 h 256"/>
                    <a:gd name="T2" fmla="*/ 121 w 662"/>
                    <a:gd name="T3" fmla="*/ 25 h 256"/>
                    <a:gd name="T4" fmla="*/ 164 w 662"/>
                    <a:gd name="T5" fmla="*/ 53 h 256"/>
                    <a:gd name="T6" fmla="*/ 205 w 662"/>
                    <a:gd name="T7" fmla="*/ 80 h 256"/>
                    <a:gd name="T8" fmla="*/ 237 w 662"/>
                    <a:gd name="T9" fmla="*/ 103 h 256"/>
                    <a:gd name="T10" fmla="*/ 269 w 662"/>
                    <a:gd name="T11" fmla="*/ 128 h 256"/>
                    <a:gd name="T12" fmla="*/ 299 w 662"/>
                    <a:gd name="T13" fmla="*/ 155 h 256"/>
                    <a:gd name="T14" fmla="*/ 322 w 662"/>
                    <a:gd name="T15" fmla="*/ 182 h 256"/>
                    <a:gd name="T16" fmla="*/ 342 w 662"/>
                    <a:gd name="T17" fmla="*/ 155 h 256"/>
                    <a:gd name="T18" fmla="*/ 369 w 662"/>
                    <a:gd name="T19" fmla="*/ 123 h 256"/>
                    <a:gd name="T20" fmla="*/ 400 w 662"/>
                    <a:gd name="T21" fmla="*/ 92 h 256"/>
                    <a:gd name="T22" fmla="*/ 450 w 662"/>
                    <a:gd name="T23" fmla="*/ 57 h 256"/>
                    <a:gd name="T24" fmla="*/ 498 w 662"/>
                    <a:gd name="T25" fmla="*/ 29 h 256"/>
                    <a:gd name="T26" fmla="*/ 568 w 662"/>
                    <a:gd name="T27" fmla="*/ 0 h 256"/>
                    <a:gd name="T28" fmla="*/ 628 w 662"/>
                    <a:gd name="T29" fmla="*/ 13 h 256"/>
                    <a:gd name="T30" fmla="*/ 566 w 662"/>
                    <a:gd name="T31" fmla="*/ 45 h 256"/>
                    <a:gd name="T32" fmla="*/ 509 w 662"/>
                    <a:gd name="T33" fmla="*/ 78 h 256"/>
                    <a:gd name="T34" fmla="*/ 465 w 662"/>
                    <a:gd name="T35" fmla="*/ 108 h 256"/>
                    <a:gd name="T36" fmla="*/ 430 w 662"/>
                    <a:gd name="T37" fmla="*/ 141 h 256"/>
                    <a:gd name="T38" fmla="*/ 404 w 662"/>
                    <a:gd name="T39" fmla="*/ 169 h 256"/>
                    <a:gd name="T40" fmla="*/ 388 w 662"/>
                    <a:gd name="T41" fmla="*/ 191 h 256"/>
                    <a:gd name="T42" fmla="*/ 375 w 662"/>
                    <a:gd name="T43" fmla="*/ 212 h 256"/>
                    <a:gd name="T44" fmla="*/ 335 w 662"/>
                    <a:gd name="T45" fmla="*/ 255 h 256"/>
                    <a:gd name="T46" fmla="*/ 288 w 662"/>
                    <a:gd name="T47" fmla="*/ 212 h 256"/>
                    <a:gd name="T48" fmla="*/ 278 w 662"/>
                    <a:gd name="T49" fmla="*/ 195 h 256"/>
                    <a:gd name="T50" fmla="*/ 256 w 662"/>
                    <a:gd name="T51" fmla="*/ 174 h 256"/>
                    <a:gd name="T52" fmla="*/ 229 w 662"/>
                    <a:gd name="T53" fmla="*/ 153 h 256"/>
                    <a:gd name="T54" fmla="*/ 201 w 662"/>
                    <a:gd name="T55" fmla="*/ 131 h 256"/>
                    <a:gd name="T56" fmla="*/ 174 w 662"/>
                    <a:gd name="T57" fmla="*/ 111 h 256"/>
                    <a:gd name="T58" fmla="*/ 124 w 662"/>
                    <a:gd name="T59" fmla="*/ 77 h 256"/>
                    <a:gd name="T60" fmla="*/ 91 w 662"/>
                    <a:gd name="T61" fmla="*/ 56 h 256"/>
                    <a:gd name="T62" fmla="*/ 46 w 662"/>
                    <a:gd name="T63" fmla="*/ 27 h 256"/>
                    <a:gd name="T64" fmla="*/ 0 w 662"/>
                    <a:gd name="T65" fmla="*/ 0 h 2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256"/>
                    <a:gd name="T101" fmla="*/ 662 w 662"/>
                    <a:gd name="T102" fmla="*/ 256 h 2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256">
                      <a:moveTo>
                        <a:pt x="0" y="0"/>
                      </a:moveTo>
                      <a:lnTo>
                        <a:pt x="84" y="0"/>
                      </a:lnTo>
                      <a:lnTo>
                        <a:pt x="103" y="13"/>
                      </a:lnTo>
                      <a:lnTo>
                        <a:pt x="121" y="25"/>
                      </a:lnTo>
                      <a:lnTo>
                        <a:pt x="141" y="38"/>
                      </a:lnTo>
                      <a:lnTo>
                        <a:pt x="164" y="53"/>
                      </a:lnTo>
                      <a:lnTo>
                        <a:pt x="185" y="67"/>
                      </a:lnTo>
                      <a:lnTo>
                        <a:pt x="205" y="80"/>
                      </a:lnTo>
                      <a:lnTo>
                        <a:pt x="222" y="92"/>
                      </a:lnTo>
                      <a:lnTo>
                        <a:pt x="237" y="103"/>
                      </a:lnTo>
                      <a:lnTo>
                        <a:pt x="255" y="116"/>
                      </a:lnTo>
                      <a:lnTo>
                        <a:pt x="269" y="128"/>
                      </a:lnTo>
                      <a:lnTo>
                        <a:pt x="284" y="141"/>
                      </a:lnTo>
                      <a:lnTo>
                        <a:pt x="299" y="155"/>
                      </a:lnTo>
                      <a:lnTo>
                        <a:pt x="311" y="168"/>
                      </a:lnTo>
                      <a:lnTo>
                        <a:pt x="322" y="182"/>
                      </a:lnTo>
                      <a:lnTo>
                        <a:pt x="332" y="169"/>
                      </a:lnTo>
                      <a:lnTo>
                        <a:pt x="342" y="155"/>
                      </a:lnTo>
                      <a:lnTo>
                        <a:pt x="355" y="139"/>
                      </a:lnTo>
                      <a:lnTo>
                        <a:pt x="369" y="123"/>
                      </a:lnTo>
                      <a:lnTo>
                        <a:pt x="383" y="108"/>
                      </a:lnTo>
                      <a:lnTo>
                        <a:pt x="400" y="92"/>
                      </a:lnTo>
                      <a:lnTo>
                        <a:pt x="420" y="76"/>
                      </a:lnTo>
                      <a:lnTo>
                        <a:pt x="450" y="57"/>
                      </a:lnTo>
                      <a:lnTo>
                        <a:pt x="473" y="42"/>
                      </a:lnTo>
                      <a:lnTo>
                        <a:pt x="498" y="29"/>
                      </a:lnTo>
                      <a:lnTo>
                        <a:pt x="524" y="17"/>
                      </a:lnTo>
                      <a:lnTo>
                        <a:pt x="568" y="0"/>
                      </a:lnTo>
                      <a:lnTo>
                        <a:pt x="661" y="0"/>
                      </a:lnTo>
                      <a:lnTo>
                        <a:pt x="628" y="13"/>
                      </a:lnTo>
                      <a:lnTo>
                        <a:pt x="595" y="30"/>
                      </a:lnTo>
                      <a:lnTo>
                        <a:pt x="566" y="45"/>
                      </a:lnTo>
                      <a:lnTo>
                        <a:pt x="539" y="60"/>
                      </a:lnTo>
                      <a:lnTo>
                        <a:pt x="509" y="78"/>
                      </a:lnTo>
                      <a:lnTo>
                        <a:pt x="483" y="95"/>
                      </a:lnTo>
                      <a:lnTo>
                        <a:pt x="465" y="108"/>
                      </a:lnTo>
                      <a:lnTo>
                        <a:pt x="446" y="125"/>
                      </a:lnTo>
                      <a:lnTo>
                        <a:pt x="430" y="141"/>
                      </a:lnTo>
                      <a:lnTo>
                        <a:pt x="418" y="153"/>
                      </a:lnTo>
                      <a:lnTo>
                        <a:pt x="404" y="169"/>
                      </a:lnTo>
                      <a:lnTo>
                        <a:pt x="394" y="182"/>
                      </a:lnTo>
                      <a:lnTo>
                        <a:pt x="388" y="191"/>
                      </a:lnTo>
                      <a:lnTo>
                        <a:pt x="380" y="202"/>
                      </a:lnTo>
                      <a:lnTo>
                        <a:pt x="375" y="212"/>
                      </a:lnTo>
                      <a:lnTo>
                        <a:pt x="422" y="212"/>
                      </a:lnTo>
                      <a:lnTo>
                        <a:pt x="335" y="255"/>
                      </a:lnTo>
                      <a:lnTo>
                        <a:pt x="242" y="212"/>
                      </a:lnTo>
                      <a:lnTo>
                        <a:pt x="288" y="212"/>
                      </a:lnTo>
                      <a:lnTo>
                        <a:pt x="284" y="204"/>
                      </a:lnTo>
                      <a:lnTo>
                        <a:pt x="278" y="195"/>
                      </a:lnTo>
                      <a:lnTo>
                        <a:pt x="268" y="186"/>
                      </a:lnTo>
                      <a:lnTo>
                        <a:pt x="256" y="174"/>
                      </a:lnTo>
                      <a:lnTo>
                        <a:pt x="241" y="163"/>
                      </a:lnTo>
                      <a:lnTo>
                        <a:pt x="229" y="153"/>
                      </a:lnTo>
                      <a:lnTo>
                        <a:pt x="216" y="143"/>
                      </a:lnTo>
                      <a:lnTo>
                        <a:pt x="201" y="131"/>
                      </a:lnTo>
                      <a:lnTo>
                        <a:pt x="188" y="122"/>
                      </a:lnTo>
                      <a:lnTo>
                        <a:pt x="174" y="111"/>
                      </a:lnTo>
                      <a:lnTo>
                        <a:pt x="146" y="92"/>
                      </a:lnTo>
                      <a:lnTo>
                        <a:pt x="124" y="77"/>
                      </a:lnTo>
                      <a:lnTo>
                        <a:pt x="107" y="66"/>
                      </a:lnTo>
                      <a:lnTo>
                        <a:pt x="91" y="56"/>
                      </a:lnTo>
                      <a:lnTo>
                        <a:pt x="68" y="41"/>
                      </a:lnTo>
                      <a:lnTo>
                        <a:pt x="46" y="27"/>
                      </a:lnTo>
                      <a:lnTo>
                        <a:pt x="24" y="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100" name="Freeform 10"/>
                <p:cNvSpPr>
                  <a:spLocks/>
                </p:cNvSpPr>
                <p:nvPr/>
              </p:nvSpPr>
              <p:spPr bwMode="auto">
                <a:xfrm>
                  <a:off x="1027" y="1699"/>
                  <a:ext cx="78" cy="17"/>
                </a:xfrm>
                <a:custGeom>
                  <a:avLst/>
                  <a:gdLst>
                    <a:gd name="T0" fmla="*/ 0 w 78"/>
                    <a:gd name="T1" fmla="*/ 16 h 17"/>
                    <a:gd name="T2" fmla="*/ 30 w 78"/>
                    <a:gd name="T3" fmla="*/ 0 h 17"/>
                    <a:gd name="T4" fmla="*/ 77 w 78"/>
                    <a:gd name="T5" fmla="*/ 0 h 17"/>
                    <a:gd name="T6" fmla="*/ 45 w 78"/>
                    <a:gd name="T7" fmla="*/ 16 h 17"/>
                    <a:gd name="T8" fmla="*/ 0 w 7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7"/>
                    <a:gd name="T17" fmla="*/ 78 w 7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7">
                      <a:moveTo>
                        <a:pt x="0" y="16"/>
                      </a:moveTo>
                      <a:lnTo>
                        <a:pt x="30" y="0"/>
                      </a:lnTo>
                      <a:lnTo>
                        <a:pt x="77" y="0"/>
                      </a:lnTo>
                      <a:lnTo>
                        <a:pt x="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101" name="Freeform 11"/>
                <p:cNvSpPr>
                  <a:spLocks/>
                </p:cNvSpPr>
                <p:nvPr/>
              </p:nvSpPr>
              <p:spPr bwMode="auto">
                <a:xfrm>
                  <a:off x="986" y="1699"/>
                  <a:ext cx="119" cy="48"/>
                </a:xfrm>
                <a:custGeom>
                  <a:avLst/>
                  <a:gdLst>
                    <a:gd name="T0" fmla="*/ 0 w 119"/>
                    <a:gd name="T1" fmla="*/ 47 h 48"/>
                    <a:gd name="T2" fmla="*/ 31 w 119"/>
                    <a:gd name="T3" fmla="*/ 43 h 48"/>
                    <a:gd name="T4" fmla="*/ 118 w 119"/>
                    <a:gd name="T5" fmla="*/ 0 h 48"/>
                    <a:gd name="T6" fmla="*/ 86 w 119"/>
                    <a:gd name="T7" fmla="*/ 4 h 48"/>
                    <a:gd name="T8" fmla="*/ 0 w 119"/>
                    <a:gd name="T9" fmla="*/ 47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"/>
                    <a:gd name="T16" fmla="*/ 0 h 48"/>
                    <a:gd name="T17" fmla="*/ 119 w 119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" h="48">
                      <a:moveTo>
                        <a:pt x="0" y="47"/>
                      </a:moveTo>
                      <a:lnTo>
                        <a:pt x="31" y="43"/>
                      </a:lnTo>
                      <a:lnTo>
                        <a:pt x="118" y="0"/>
                      </a:lnTo>
                      <a:lnTo>
                        <a:pt x="86" y="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102" name="Freeform 12"/>
                <p:cNvSpPr>
                  <a:spLocks/>
                </p:cNvSpPr>
                <p:nvPr/>
              </p:nvSpPr>
              <p:spPr bwMode="auto">
                <a:xfrm>
                  <a:off x="894" y="1699"/>
                  <a:ext cx="58" cy="17"/>
                </a:xfrm>
                <a:custGeom>
                  <a:avLst/>
                  <a:gdLst>
                    <a:gd name="T0" fmla="*/ 0 w 58"/>
                    <a:gd name="T1" fmla="*/ 16 h 17"/>
                    <a:gd name="T2" fmla="*/ 48 w 58"/>
                    <a:gd name="T3" fmla="*/ 16 h 17"/>
                    <a:gd name="T4" fmla="*/ 57 w 58"/>
                    <a:gd name="T5" fmla="*/ 0 h 17"/>
                    <a:gd name="T6" fmla="*/ 29 w 58"/>
                    <a:gd name="T7" fmla="*/ 0 h 17"/>
                    <a:gd name="T8" fmla="*/ 0 w 5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0" y="16"/>
                      </a:moveTo>
                      <a:lnTo>
                        <a:pt x="48" y="16"/>
                      </a:lnTo>
                      <a:lnTo>
                        <a:pt x="57" y="0"/>
                      </a:lnTo>
                      <a:lnTo>
                        <a:pt x="29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097" name="Freeform 13"/>
              <p:cNvSpPr>
                <a:spLocks/>
              </p:cNvSpPr>
              <p:nvPr/>
            </p:nvSpPr>
            <p:spPr bwMode="auto">
              <a:xfrm>
                <a:off x="1220" y="1487"/>
                <a:ext cx="124" cy="17"/>
              </a:xfrm>
              <a:custGeom>
                <a:avLst/>
                <a:gdLst>
                  <a:gd name="T0" fmla="*/ 0 w 124"/>
                  <a:gd name="T1" fmla="*/ 16 h 17"/>
                  <a:gd name="T2" fmla="*/ 31 w 124"/>
                  <a:gd name="T3" fmla="*/ 0 h 17"/>
                  <a:gd name="T4" fmla="*/ 123 w 124"/>
                  <a:gd name="T5" fmla="*/ 0 h 17"/>
                  <a:gd name="T6" fmla="*/ 92 w 124"/>
                  <a:gd name="T7" fmla="*/ 16 h 17"/>
                  <a:gd name="T8" fmla="*/ 0 w 124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7"/>
                  <a:gd name="T17" fmla="*/ 124 w 12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7">
                    <a:moveTo>
                      <a:pt x="0" y="16"/>
                    </a:moveTo>
                    <a:lnTo>
                      <a:pt x="31" y="0"/>
                    </a:lnTo>
                    <a:lnTo>
                      <a:pt x="123" y="0"/>
                    </a:lnTo>
                    <a:lnTo>
                      <a:pt x="92" y="16"/>
                    </a:lnTo>
                    <a:lnTo>
                      <a:pt x="0" y="16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8" name="Freeform 14"/>
              <p:cNvSpPr>
                <a:spLocks/>
              </p:cNvSpPr>
              <p:nvPr/>
            </p:nvSpPr>
            <p:spPr bwMode="auto">
              <a:xfrm>
                <a:off x="650" y="1487"/>
                <a:ext cx="116" cy="17"/>
              </a:xfrm>
              <a:custGeom>
                <a:avLst/>
                <a:gdLst>
                  <a:gd name="T0" fmla="*/ 0 w 116"/>
                  <a:gd name="T1" fmla="*/ 16 h 17"/>
                  <a:gd name="T2" fmla="*/ 31 w 116"/>
                  <a:gd name="T3" fmla="*/ 0 h 17"/>
                  <a:gd name="T4" fmla="*/ 115 w 116"/>
                  <a:gd name="T5" fmla="*/ 0 h 17"/>
                  <a:gd name="T6" fmla="*/ 84 w 116"/>
                  <a:gd name="T7" fmla="*/ 16 h 17"/>
                  <a:gd name="T8" fmla="*/ 0 w 116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7"/>
                  <a:gd name="T17" fmla="*/ 116 w 1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7">
                    <a:moveTo>
                      <a:pt x="0" y="16"/>
                    </a:moveTo>
                    <a:lnTo>
                      <a:pt x="31" y="0"/>
                    </a:lnTo>
                    <a:lnTo>
                      <a:pt x="115" y="0"/>
                    </a:lnTo>
                    <a:lnTo>
                      <a:pt x="84" y="16"/>
                    </a:lnTo>
                    <a:lnTo>
                      <a:pt x="0" y="16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090" name="Group 15"/>
            <p:cNvGrpSpPr>
              <a:grpSpLocks/>
            </p:cNvGrpSpPr>
            <p:nvPr/>
          </p:nvGrpSpPr>
          <p:grpSpPr bwMode="auto">
            <a:xfrm>
              <a:off x="551" y="1123"/>
              <a:ext cx="442" cy="327"/>
              <a:chOff x="551" y="1123"/>
              <a:chExt cx="442" cy="327"/>
            </a:xfrm>
          </p:grpSpPr>
          <p:sp>
            <p:nvSpPr>
              <p:cNvPr id="2094" name="Rectangle 16"/>
              <p:cNvSpPr>
                <a:spLocks noChangeArrowheads="1"/>
              </p:cNvSpPr>
              <p:nvPr/>
            </p:nvSpPr>
            <p:spPr bwMode="auto">
              <a:xfrm>
                <a:off x="551" y="1123"/>
                <a:ext cx="442" cy="327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pt-PT" altLang="pt-PT"/>
              </a:p>
            </p:txBody>
          </p:sp>
          <p:sp>
            <p:nvSpPr>
              <p:cNvPr id="2095" name="Rectangle 17"/>
              <p:cNvSpPr>
                <a:spLocks noChangeArrowheads="1"/>
              </p:cNvSpPr>
              <p:nvPr/>
            </p:nvSpPr>
            <p:spPr bwMode="auto">
              <a:xfrm>
                <a:off x="588" y="1202"/>
                <a:ext cx="348" cy="1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sv-SE" altLang="pt-PT" sz="1200" b="1">
                    <a:solidFill>
                      <a:schemeClr val="bg1"/>
                    </a:solidFill>
                  </a:rPr>
                  <a:t>trues</a:t>
                </a:r>
              </a:p>
            </p:txBody>
          </p:sp>
        </p:grpSp>
        <p:sp>
          <p:nvSpPr>
            <p:cNvPr id="2091" name="Rectangle 18"/>
            <p:cNvSpPr>
              <a:spLocks noChangeArrowheads="1"/>
            </p:cNvSpPr>
            <p:nvPr/>
          </p:nvSpPr>
          <p:spPr bwMode="auto">
            <a:xfrm>
              <a:off x="1029" y="1127"/>
              <a:ext cx="442" cy="3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pt-PT" altLang="pt-PT"/>
            </a:p>
          </p:txBody>
        </p:sp>
        <p:sp>
          <p:nvSpPr>
            <p:cNvPr id="104467" name="Rectangle 19"/>
            <p:cNvSpPr>
              <a:spLocks noChangeArrowheads="1"/>
            </p:cNvSpPr>
            <p:nvPr/>
          </p:nvSpPr>
          <p:spPr bwMode="auto">
            <a:xfrm>
              <a:off x="997" y="1106"/>
              <a:ext cx="519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randoms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&amp;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scatter</a:t>
              </a:r>
            </a:p>
          </p:txBody>
        </p:sp>
        <p:sp>
          <p:nvSpPr>
            <p:cNvPr id="2093" name="Rectangle 20"/>
            <p:cNvSpPr>
              <a:spLocks noChangeArrowheads="1"/>
            </p:cNvSpPr>
            <p:nvPr/>
          </p:nvSpPr>
          <p:spPr bwMode="auto">
            <a:xfrm>
              <a:off x="103" y="3089"/>
              <a:ext cx="174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/>
              <a:r>
                <a:rPr lang="sv-SE" altLang="pt-PT" sz="1200" b="1" dirty="0">
                  <a:solidFill>
                    <a:schemeClr val="bg1"/>
                  </a:solidFill>
                </a:rPr>
                <a:t>Imagem típica de coincidencias com elevada % de contagens aleatórias e dispersas</a:t>
              </a:r>
            </a:p>
          </p:txBody>
        </p:sp>
      </p:grpSp>
      <p:grpSp>
        <p:nvGrpSpPr>
          <p:cNvPr id="2054" name="Group 21"/>
          <p:cNvGrpSpPr>
            <a:grpSpLocks/>
          </p:cNvGrpSpPr>
          <p:nvPr/>
        </p:nvGrpSpPr>
        <p:grpSpPr bwMode="auto">
          <a:xfrm>
            <a:off x="3432175" y="2349500"/>
            <a:ext cx="1792288" cy="3801796"/>
            <a:chOff x="2144" y="847"/>
            <a:chExt cx="1129" cy="2615"/>
          </a:xfrm>
        </p:grpSpPr>
        <p:pic>
          <p:nvPicPr>
            <p:cNvPr id="2073" name="Picture 2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" y="1811"/>
              <a:ext cx="812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4" name="Group 23"/>
            <p:cNvGrpSpPr>
              <a:grpSpLocks/>
            </p:cNvGrpSpPr>
            <p:nvPr/>
          </p:nvGrpSpPr>
          <p:grpSpPr bwMode="auto">
            <a:xfrm>
              <a:off x="2407" y="1510"/>
              <a:ext cx="695" cy="260"/>
              <a:chOff x="2407" y="1510"/>
              <a:chExt cx="695" cy="260"/>
            </a:xfrm>
          </p:grpSpPr>
          <p:grpSp>
            <p:nvGrpSpPr>
              <p:cNvPr id="2081" name="Group 24"/>
              <p:cNvGrpSpPr>
                <a:grpSpLocks/>
              </p:cNvGrpSpPr>
              <p:nvPr/>
            </p:nvGrpSpPr>
            <p:grpSpPr bwMode="auto">
              <a:xfrm>
                <a:off x="2439" y="1510"/>
                <a:ext cx="663" cy="260"/>
                <a:chOff x="2439" y="1510"/>
                <a:chExt cx="663" cy="260"/>
              </a:xfrm>
            </p:grpSpPr>
            <p:sp>
              <p:nvSpPr>
                <p:cNvPr id="2084" name="Freeform 25"/>
                <p:cNvSpPr>
                  <a:spLocks/>
                </p:cNvSpPr>
                <p:nvPr/>
              </p:nvSpPr>
              <p:spPr bwMode="auto">
                <a:xfrm>
                  <a:off x="2439" y="1510"/>
                  <a:ext cx="663" cy="256"/>
                </a:xfrm>
                <a:custGeom>
                  <a:avLst/>
                  <a:gdLst>
                    <a:gd name="T0" fmla="*/ 85 w 663"/>
                    <a:gd name="T1" fmla="*/ 0 h 256"/>
                    <a:gd name="T2" fmla="*/ 121 w 663"/>
                    <a:gd name="T3" fmla="*/ 25 h 256"/>
                    <a:gd name="T4" fmla="*/ 164 w 663"/>
                    <a:gd name="T5" fmla="*/ 53 h 256"/>
                    <a:gd name="T6" fmla="*/ 205 w 663"/>
                    <a:gd name="T7" fmla="*/ 80 h 256"/>
                    <a:gd name="T8" fmla="*/ 238 w 663"/>
                    <a:gd name="T9" fmla="*/ 103 h 256"/>
                    <a:gd name="T10" fmla="*/ 269 w 663"/>
                    <a:gd name="T11" fmla="*/ 128 h 256"/>
                    <a:gd name="T12" fmla="*/ 299 w 663"/>
                    <a:gd name="T13" fmla="*/ 155 h 256"/>
                    <a:gd name="T14" fmla="*/ 323 w 663"/>
                    <a:gd name="T15" fmla="*/ 182 h 256"/>
                    <a:gd name="T16" fmla="*/ 343 w 663"/>
                    <a:gd name="T17" fmla="*/ 155 h 256"/>
                    <a:gd name="T18" fmla="*/ 369 w 663"/>
                    <a:gd name="T19" fmla="*/ 123 h 256"/>
                    <a:gd name="T20" fmla="*/ 401 w 663"/>
                    <a:gd name="T21" fmla="*/ 92 h 256"/>
                    <a:gd name="T22" fmla="*/ 450 w 663"/>
                    <a:gd name="T23" fmla="*/ 57 h 256"/>
                    <a:gd name="T24" fmla="*/ 499 w 663"/>
                    <a:gd name="T25" fmla="*/ 29 h 256"/>
                    <a:gd name="T26" fmla="*/ 569 w 663"/>
                    <a:gd name="T27" fmla="*/ 0 h 256"/>
                    <a:gd name="T28" fmla="*/ 629 w 663"/>
                    <a:gd name="T29" fmla="*/ 13 h 256"/>
                    <a:gd name="T30" fmla="*/ 567 w 663"/>
                    <a:gd name="T31" fmla="*/ 45 h 256"/>
                    <a:gd name="T32" fmla="*/ 510 w 663"/>
                    <a:gd name="T33" fmla="*/ 78 h 256"/>
                    <a:gd name="T34" fmla="*/ 466 w 663"/>
                    <a:gd name="T35" fmla="*/ 108 h 256"/>
                    <a:gd name="T36" fmla="*/ 431 w 663"/>
                    <a:gd name="T37" fmla="*/ 141 h 256"/>
                    <a:gd name="T38" fmla="*/ 405 w 663"/>
                    <a:gd name="T39" fmla="*/ 169 h 256"/>
                    <a:gd name="T40" fmla="*/ 388 w 663"/>
                    <a:gd name="T41" fmla="*/ 191 h 256"/>
                    <a:gd name="T42" fmla="*/ 376 w 663"/>
                    <a:gd name="T43" fmla="*/ 212 h 256"/>
                    <a:gd name="T44" fmla="*/ 336 w 663"/>
                    <a:gd name="T45" fmla="*/ 255 h 256"/>
                    <a:gd name="T46" fmla="*/ 289 w 663"/>
                    <a:gd name="T47" fmla="*/ 212 h 256"/>
                    <a:gd name="T48" fmla="*/ 278 w 663"/>
                    <a:gd name="T49" fmla="*/ 195 h 256"/>
                    <a:gd name="T50" fmla="*/ 256 w 663"/>
                    <a:gd name="T51" fmla="*/ 174 h 256"/>
                    <a:gd name="T52" fmla="*/ 229 w 663"/>
                    <a:gd name="T53" fmla="*/ 153 h 256"/>
                    <a:gd name="T54" fmla="*/ 201 w 663"/>
                    <a:gd name="T55" fmla="*/ 131 h 256"/>
                    <a:gd name="T56" fmla="*/ 174 w 663"/>
                    <a:gd name="T57" fmla="*/ 111 h 256"/>
                    <a:gd name="T58" fmla="*/ 125 w 663"/>
                    <a:gd name="T59" fmla="*/ 77 h 256"/>
                    <a:gd name="T60" fmla="*/ 91 w 663"/>
                    <a:gd name="T61" fmla="*/ 56 h 256"/>
                    <a:gd name="T62" fmla="*/ 46 w 663"/>
                    <a:gd name="T63" fmla="*/ 27 h 256"/>
                    <a:gd name="T64" fmla="*/ 0 w 663"/>
                    <a:gd name="T65" fmla="*/ 0 h 2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3"/>
                    <a:gd name="T100" fmla="*/ 0 h 256"/>
                    <a:gd name="T101" fmla="*/ 663 w 663"/>
                    <a:gd name="T102" fmla="*/ 256 h 2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3" h="256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103" y="13"/>
                      </a:lnTo>
                      <a:lnTo>
                        <a:pt x="121" y="25"/>
                      </a:lnTo>
                      <a:lnTo>
                        <a:pt x="141" y="38"/>
                      </a:lnTo>
                      <a:lnTo>
                        <a:pt x="164" y="53"/>
                      </a:lnTo>
                      <a:lnTo>
                        <a:pt x="185" y="67"/>
                      </a:lnTo>
                      <a:lnTo>
                        <a:pt x="205" y="80"/>
                      </a:lnTo>
                      <a:lnTo>
                        <a:pt x="222" y="92"/>
                      </a:lnTo>
                      <a:lnTo>
                        <a:pt x="238" y="103"/>
                      </a:lnTo>
                      <a:lnTo>
                        <a:pt x="255" y="116"/>
                      </a:lnTo>
                      <a:lnTo>
                        <a:pt x="269" y="128"/>
                      </a:lnTo>
                      <a:lnTo>
                        <a:pt x="284" y="141"/>
                      </a:lnTo>
                      <a:lnTo>
                        <a:pt x="299" y="155"/>
                      </a:lnTo>
                      <a:lnTo>
                        <a:pt x="312" y="168"/>
                      </a:lnTo>
                      <a:lnTo>
                        <a:pt x="323" y="182"/>
                      </a:lnTo>
                      <a:lnTo>
                        <a:pt x="332" y="169"/>
                      </a:lnTo>
                      <a:lnTo>
                        <a:pt x="343" y="155"/>
                      </a:lnTo>
                      <a:lnTo>
                        <a:pt x="355" y="139"/>
                      </a:lnTo>
                      <a:lnTo>
                        <a:pt x="369" y="123"/>
                      </a:lnTo>
                      <a:lnTo>
                        <a:pt x="384" y="108"/>
                      </a:lnTo>
                      <a:lnTo>
                        <a:pt x="401" y="92"/>
                      </a:lnTo>
                      <a:lnTo>
                        <a:pt x="421" y="76"/>
                      </a:lnTo>
                      <a:lnTo>
                        <a:pt x="450" y="57"/>
                      </a:lnTo>
                      <a:lnTo>
                        <a:pt x="473" y="42"/>
                      </a:lnTo>
                      <a:lnTo>
                        <a:pt x="499" y="29"/>
                      </a:lnTo>
                      <a:lnTo>
                        <a:pt x="525" y="17"/>
                      </a:lnTo>
                      <a:lnTo>
                        <a:pt x="569" y="0"/>
                      </a:lnTo>
                      <a:lnTo>
                        <a:pt x="662" y="0"/>
                      </a:lnTo>
                      <a:lnTo>
                        <a:pt x="629" y="13"/>
                      </a:lnTo>
                      <a:lnTo>
                        <a:pt x="596" y="30"/>
                      </a:lnTo>
                      <a:lnTo>
                        <a:pt x="567" y="45"/>
                      </a:lnTo>
                      <a:lnTo>
                        <a:pt x="540" y="60"/>
                      </a:lnTo>
                      <a:lnTo>
                        <a:pt x="510" y="78"/>
                      </a:lnTo>
                      <a:lnTo>
                        <a:pt x="484" y="95"/>
                      </a:lnTo>
                      <a:lnTo>
                        <a:pt x="466" y="108"/>
                      </a:lnTo>
                      <a:lnTo>
                        <a:pt x="447" y="125"/>
                      </a:lnTo>
                      <a:lnTo>
                        <a:pt x="431" y="141"/>
                      </a:lnTo>
                      <a:lnTo>
                        <a:pt x="419" y="153"/>
                      </a:lnTo>
                      <a:lnTo>
                        <a:pt x="405" y="169"/>
                      </a:lnTo>
                      <a:lnTo>
                        <a:pt x="395" y="182"/>
                      </a:lnTo>
                      <a:lnTo>
                        <a:pt x="388" y="191"/>
                      </a:lnTo>
                      <a:lnTo>
                        <a:pt x="381" y="202"/>
                      </a:lnTo>
                      <a:lnTo>
                        <a:pt x="376" y="212"/>
                      </a:lnTo>
                      <a:lnTo>
                        <a:pt x="422" y="212"/>
                      </a:lnTo>
                      <a:lnTo>
                        <a:pt x="336" y="255"/>
                      </a:lnTo>
                      <a:lnTo>
                        <a:pt x="242" y="212"/>
                      </a:lnTo>
                      <a:lnTo>
                        <a:pt x="289" y="212"/>
                      </a:lnTo>
                      <a:lnTo>
                        <a:pt x="285" y="204"/>
                      </a:lnTo>
                      <a:lnTo>
                        <a:pt x="278" y="195"/>
                      </a:lnTo>
                      <a:lnTo>
                        <a:pt x="269" y="186"/>
                      </a:lnTo>
                      <a:lnTo>
                        <a:pt x="256" y="174"/>
                      </a:lnTo>
                      <a:lnTo>
                        <a:pt x="242" y="163"/>
                      </a:lnTo>
                      <a:lnTo>
                        <a:pt x="229" y="153"/>
                      </a:lnTo>
                      <a:lnTo>
                        <a:pt x="216" y="143"/>
                      </a:lnTo>
                      <a:lnTo>
                        <a:pt x="201" y="131"/>
                      </a:lnTo>
                      <a:lnTo>
                        <a:pt x="189" y="122"/>
                      </a:lnTo>
                      <a:lnTo>
                        <a:pt x="174" y="111"/>
                      </a:lnTo>
                      <a:lnTo>
                        <a:pt x="146" y="92"/>
                      </a:lnTo>
                      <a:lnTo>
                        <a:pt x="125" y="77"/>
                      </a:lnTo>
                      <a:lnTo>
                        <a:pt x="107" y="66"/>
                      </a:lnTo>
                      <a:lnTo>
                        <a:pt x="91" y="56"/>
                      </a:lnTo>
                      <a:lnTo>
                        <a:pt x="68" y="41"/>
                      </a:lnTo>
                      <a:lnTo>
                        <a:pt x="46" y="27"/>
                      </a:lnTo>
                      <a:lnTo>
                        <a:pt x="24" y="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5" name="Freeform 26"/>
                <p:cNvSpPr>
                  <a:spLocks/>
                </p:cNvSpPr>
                <p:nvPr/>
              </p:nvSpPr>
              <p:spPr bwMode="auto">
                <a:xfrm>
                  <a:off x="2785" y="1722"/>
                  <a:ext cx="78" cy="17"/>
                </a:xfrm>
                <a:custGeom>
                  <a:avLst/>
                  <a:gdLst>
                    <a:gd name="T0" fmla="*/ 0 w 78"/>
                    <a:gd name="T1" fmla="*/ 16 h 17"/>
                    <a:gd name="T2" fmla="*/ 30 w 78"/>
                    <a:gd name="T3" fmla="*/ 0 h 17"/>
                    <a:gd name="T4" fmla="*/ 77 w 78"/>
                    <a:gd name="T5" fmla="*/ 0 h 17"/>
                    <a:gd name="T6" fmla="*/ 45 w 78"/>
                    <a:gd name="T7" fmla="*/ 16 h 17"/>
                    <a:gd name="T8" fmla="*/ 0 w 7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7"/>
                    <a:gd name="T17" fmla="*/ 78 w 7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7">
                      <a:moveTo>
                        <a:pt x="0" y="16"/>
                      </a:moveTo>
                      <a:lnTo>
                        <a:pt x="30" y="0"/>
                      </a:lnTo>
                      <a:lnTo>
                        <a:pt x="77" y="0"/>
                      </a:lnTo>
                      <a:lnTo>
                        <a:pt x="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6" name="Freeform 27"/>
                <p:cNvSpPr>
                  <a:spLocks/>
                </p:cNvSpPr>
                <p:nvPr/>
              </p:nvSpPr>
              <p:spPr bwMode="auto">
                <a:xfrm>
                  <a:off x="2744" y="1722"/>
                  <a:ext cx="119" cy="48"/>
                </a:xfrm>
                <a:custGeom>
                  <a:avLst/>
                  <a:gdLst>
                    <a:gd name="T0" fmla="*/ 0 w 119"/>
                    <a:gd name="T1" fmla="*/ 47 h 48"/>
                    <a:gd name="T2" fmla="*/ 31 w 119"/>
                    <a:gd name="T3" fmla="*/ 43 h 48"/>
                    <a:gd name="T4" fmla="*/ 118 w 119"/>
                    <a:gd name="T5" fmla="*/ 0 h 48"/>
                    <a:gd name="T6" fmla="*/ 86 w 119"/>
                    <a:gd name="T7" fmla="*/ 4 h 48"/>
                    <a:gd name="T8" fmla="*/ 0 w 119"/>
                    <a:gd name="T9" fmla="*/ 47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"/>
                    <a:gd name="T16" fmla="*/ 0 h 48"/>
                    <a:gd name="T17" fmla="*/ 119 w 119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" h="48">
                      <a:moveTo>
                        <a:pt x="0" y="47"/>
                      </a:moveTo>
                      <a:lnTo>
                        <a:pt x="31" y="43"/>
                      </a:lnTo>
                      <a:lnTo>
                        <a:pt x="118" y="0"/>
                      </a:lnTo>
                      <a:lnTo>
                        <a:pt x="86" y="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7" name="Freeform 28"/>
                <p:cNvSpPr>
                  <a:spLocks/>
                </p:cNvSpPr>
                <p:nvPr/>
              </p:nvSpPr>
              <p:spPr bwMode="auto">
                <a:xfrm>
                  <a:off x="2651" y="1722"/>
                  <a:ext cx="58" cy="17"/>
                </a:xfrm>
                <a:custGeom>
                  <a:avLst/>
                  <a:gdLst>
                    <a:gd name="T0" fmla="*/ 0 w 58"/>
                    <a:gd name="T1" fmla="*/ 16 h 17"/>
                    <a:gd name="T2" fmla="*/ 48 w 58"/>
                    <a:gd name="T3" fmla="*/ 16 h 17"/>
                    <a:gd name="T4" fmla="*/ 57 w 58"/>
                    <a:gd name="T5" fmla="*/ 0 h 17"/>
                    <a:gd name="T6" fmla="*/ 29 w 58"/>
                    <a:gd name="T7" fmla="*/ 0 h 17"/>
                    <a:gd name="T8" fmla="*/ 0 w 5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0" y="16"/>
                      </a:moveTo>
                      <a:lnTo>
                        <a:pt x="48" y="16"/>
                      </a:lnTo>
                      <a:lnTo>
                        <a:pt x="57" y="0"/>
                      </a:lnTo>
                      <a:lnTo>
                        <a:pt x="29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82" name="Freeform 29"/>
              <p:cNvSpPr>
                <a:spLocks/>
              </p:cNvSpPr>
              <p:nvPr/>
            </p:nvSpPr>
            <p:spPr bwMode="auto">
              <a:xfrm>
                <a:off x="2978" y="1510"/>
                <a:ext cx="124" cy="17"/>
              </a:xfrm>
              <a:custGeom>
                <a:avLst/>
                <a:gdLst>
                  <a:gd name="T0" fmla="*/ 0 w 124"/>
                  <a:gd name="T1" fmla="*/ 16 h 17"/>
                  <a:gd name="T2" fmla="*/ 31 w 124"/>
                  <a:gd name="T3" fmla="*/ 0 h 17"/>
                  <a:gd name="T4" fmla="*/ 123 w 124"/>
                  <a:gd name="T5" fmla="*/ 0 h 17"/>
                  <a:gd name="T6" fmla="*/ 92 w 124"/>
                  <a:gd name="T7" fmla="*/ 16 h 17"/>
                  <a:gd name="T8" fmla="*/ 0 w 124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7"/>
                  <a:gd name="T17" fmla="*/ 124 w 12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7">
                    <a:moveTo>
                      <a:pt x="0" y="16"/>
                    </a:moveTo>
                    <a:lnTo>
                      <a:pt x="31" y="0"/>
                    </a:lnTo>
                    <a:lnTo>
                      <a:pt x="123" y="0"/>
                    </a:lnTo>
                    <a:lnTo>
                      <a:pt x="92" y="16"/>
                    </a:lnTo>
                    <a:lnTo>
                      <a:pt x="0" y="16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PT">
                  <a:solidFill>
                    <a:schemeClr val="bg1"/>
                  </a:solidFill>
                </a:endParaRPr>
              </a:p>
            </p:txBody>
          </p:sp>
          <p:sp>
            <p:nvSpPr>
              <p:cNvPr id="2083" name="Freeform 30"/>
              <p:cNvSpPr>
                <a:spLocks/>
              </p:cNvSpPr>
              <p:nvPr/>
            </p:nvSpPr>
            <p:spPr bwMode="auto">
              <a:xfrm>
                <a:off x="2407" y="1510"/>
                <a:ext cx="116" cy="17"/>
              </a:xfrm>
              <a:custGeom>
                <a:avLst/>
                <a:gdLst>
                  <a:gd name="T0" fmla="*/ 0 w 116"/>
                  <a:gd name="T1" fmla="*/ 16 h 17"/>
                  <a:gd name="T2" fmla="*/ 31 w 116"/>
                  <a:gd name="T3" fmla="*/ 0 h 17"/>
                  <a:gd name="T4" fmla="*/ 115 w 116"/>
                  <a:gd name="T5" fmla="*/ 0 h 17"/>
                  <a:gd name="T6" fmla="*/ 84 w 116"/>
                  <a:gd name="T7" fmla="*/ 16 h 17"/>
                  <a:gd name="T8" fmla="*/ 0 w 116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7"/>
                  <a:gd name="T17" fmla="*/ 116 w 1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7">
                    <a:moveTo>
                      <a:pt x="0" y="16"/>
                    </a:moveTo>
                    <a:lnTo>
                      <a:pt x="31" y="0"/>
                    </a:lnTo>
                    <a:lnTo>
                      <a:pt x="115" y="0"/>
                    </a:lnTo>
                    <a:lnTo>
                      <a:pt x="84" y="16"/>
                    </a:lnTo>
                    <a:lnTo>
                      <a:pt x="0" y="16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PT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75" name="Group 31"/>
            <p:cNvGrpSpPr>
              <a:grpSpLocks/>
            </p:cNvGrpSpPr>
            <p:nvPr/>
          </p:nvGrpSpPr>
          <p:grpSpPr bwMode="auto">
            <a:xfrm>
              <a:off x="2308" y="847"/>
              <a:ext cx="442" cy="626"/>
              <a:chOff x="2308" y="847"/>
              <a:chExt cx="442" cy="626"/>
            </a:xfrm>
          </p:grpSpPr>
          <p:sp>
            <p:nvSpPr>
              <p:cNvPr id="2079" name="Rectangle 32"/>
              <p:cNvSpPr>
                <a:spLocks noChangeArrowheads="1"/>
              </p:cNvSpPr>
              <p:nvPr/>
            </p:nvSpPr>
            <p:spPr bwMode="auto">
              <a:xfrm>
                <a:off x="2308" y="847"/>
                <a:ext cx="442" cy="62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pt-PT" altLang="pt-PT">
                  <a:solidFill>
                    <a:schemeClr val="bg1"/>
                  </a:solidFill>
                </a:endParaRPr>
              </a:p>
            </p:txBody>
          </p:sp>
          <p:sp>
            <p:nvSpPr>
              <p:cNvPr id="2080" name="Rectangle 33"/>
              <p:cNvSpPr>
                <a:spLocks noChangeArrowheads="1"/>
              </p:cNvSpPr>
              <p:nvPr/>
            </p:nvSpPr>
            <p:spPr bwMode="auto">
              <a:xfrm>
                <a:off x="2358" y="1077"/>
                <a:ext cx="322" cy="18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sv-SE" altLang="pt-PT" sz="1200" b="1">
                    <a:solidFill>
                      <a:schemeClr val="bg1"/>
                    </a:solidFill>
                  </a:rPr>
                  <a:t>trues</a:t>
                </a:r>
              </a:p>
            </p:txBody>
          </p:sp>
        </p:grpSp>
        <p:sp>
          <p:nvSpPr>
            <p:cNvPr id="2076" name="Rectangle 34"/>
            <p:cNvSpPr>
              <a:spLocks noChangeArrowheads="1"/>
            </p:cNvSpPr>
            <p:nvPr/>
          </p:nvSpPr>
          <p:spPr bwMode="auto">
            <a:xfrm>
              <a:off x="2785" y="848"/>
              <a:ext cx="444" cy="6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pt-PT" altLang="pt-PT">
                <a:solidFill>
                  <a:schemeClr val="bg1"/>
                </a:solidFill>
              </a:endParaRPr>
            </a:p>
          </p:txBody>
        </p:sp>
        <p:sp>
          <p:nvSpPr>
            <p:cNvPr id="104483" name="Rectangle 35"/>
            <p:cNvSpPr>
              <a:spLocks noChangeArrowheads="1"/>
            </p:cNvSpPr>
            <p:nvPr/>
          </p:nvSpPr>
          <p:spPr bwMode="auto">
            <a:xfrm>
              <a:off x="2749" y="969"/>
              <a:ext cx="52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randoms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&amp;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scatter</a:t>
              </a:r>
            </a:p>
          </p:txBody>
        </p:sp>
        <p:sp>
          <p:nvSpPr>
            <p:cNvPr id="2078" name="Rectangle 36"/>
            <p:cNvSpPr>
              <a:spLocks noChangeArrowheads="1"/>
            </p:cNvSpPr>
            <p:nvPr/>
          </p:nvSpPr>
          <p:spPr bwMode="auto">
            <a:xfrm>
              <a:off x="2144" y="3146"/>
              <a:ext cx="111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/>
              <a:r>
                <a:rPr lang="sv-SE" altLang="pt-PT" sz="1200" b="1">
                  <a:solidFill>
                    <a:schemeClr val="bg1"/>
                  </a:solidFill>
                </a:rPr>
                <a:t>Mesma imagem com </a:t>
              </a:r>
            </a:p>
            <a:p>
              <a:pPr algn="ctr" eaLnBrk="0" hangingPunct="0"/>
              <a:r>
                <a:rPr lang="sv-SE" altLang="pt-PT" sz="1200" b="1">
                  <a:solidFill>
                    <a:schemeClr val="bg1"/>
                  </a:solidFill>
                </a:rPr>
                <a:t>aumento das proporções</a:t>
              </a:r>
            </a:p>
          </p:txBody>
        </p:sp>
      </p:grpSp>
      <p:grpSp>
        <p:nvGrpSpPr>
          <p:cNvPr id="2055" name="Group 37"/>
          <p:cNvGrpSpPr>
            <a:grpSpLocks/>
          </p:cNvGrpSpPr>
          <p:nvPr/>
        </p:nvGrpSpPr>
        <p:grpSpPr bwMode="auto">
          <a:xfrm>
            <a:off x="5751513" y="2295525"/>
            <a:ext cx="3138488" cy="4236699"/>
            <a:chOff x="3656" y="1049"/>
            <a:chExt cx="1977" cy="2824"/>
          </a:xfrm>
        </p:grpSpPr>
        <p:pic>
          <p:nvPicPr>
            <p:cNvPr id="2058" name="Picture 3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" y="2001"/>
              <a:ext cx="823" cy="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9" name="Group 39"/>
            <p:cNvGrpSpPr>
              <a:grpSpLocks/>
            </p:cNvGrpSpPr>
            <p:nvPr/>
          </p:nvGrpSpPr>
          <p:grpSpPr bwMode="auto">
            <a:xfrm>
              <a:off x="4218" y="1533"/>
              <a:ext cx="695" cy="260"/>
              <a:chOff x="4218" y="1533"/>
              <a:chExt cx="695" cy="260"/>
            </a:xfrm>
          </p:grpSpPr>
          <p:grpSp>
            <p:nvGrpSpPr>
              <p:cNvPr id="2066" name="Group 40"/>
              <p:cNvGrpSpPr>
                <a:grpSpLocks/>
              </p:cNvGrpSpPr>
              <p:nvPr/>
            </p:nvGrpSpPr>
            <p:grpSpPr bwMode="auto">
              <a:xfrm>
                <a:off x="4250" y="1533"/>
                <a:ext cx="663" cy="260"/>
                <a:chOff x="4250" y="1533"/>
                <a:chExt cx="663" cy="260"/>
              </a:xfrm>
            </p:grpSpPr>
            <p:sp>
              <p:nvSpPr>
                <p:cNvPr id="2069" name="Freeform 41"/>
                <p:cNvSpPr>
                  <a:spLocks/>
                </p:cNvSpPr>
                <p:nvPr/>
              </p:nvSpPr>
              <p:spPr bwMode="auto">
                <a:xfrm>
                  <a:off x="4250" y="1533"/>
                  <a:ext cx="663" cy="256"/>
                </a:xfrm>
                <a:custGeom>
                  <a:avLst/>
                  <a:gdLst>
                    <a:gd name="T0" fmla="*/ 85 w 663"/>
                    <a:gd name="T1" fmla="*/ 0 h 256"/>
                    <a:gd name="T2" fmla="*/ 121 w 663"/>
                    <a:gd name="T3" fmla="*/ 25 h 256"/>
                    <a:gd name="T4" fmla="*/ 164 w 663"/>
                    <a:gd name="T5" fmla="*/ 53 h 256"/>
                    <a:gd name="T6" fmla="*/ 205 w 663"/>
                    <a:gd name="T7" fmla="*/ 80 h 256"/>
                    <a:gd name="T8" fmla="*/ 238 w 663"/>
                    <a:gd name="T9" fmla="*/ 103 h 256"/>
                    <a:gd name="T10" fmla="*/ 269 w 663"/>
                    <a:gd name="T11" fmla="*/ 128 h 256"/>
                    <a:gd name="T12" fmla="*/ 299 w 663"/>
                    <a:gd name="T13" fmla="*/ 155 h 256"/>
                    <a:gd name="T14" fmla="*/ 323 w 663"/>
                    <a:gd name="T15" fmla="*/ 182 h 256"/>
                    <a:gd name="T16" fmla="*/ 343 w 663"/>
                    <a:gd name="T17" fmla="*/ 155 h 256"/>
                    <a:gd name="T18" fmla="*/ 369 w 663"/>
                    <a:gd name="T19" fmla="*/ 123 h 256"/>
                    <a:gd name="T20" fmla="*/ 401 w 663"/>
                    <a:gd name="T21" fmla="*/ 92 h 256"/>
                    <a:gd name="T22" fmla="*/ 450 w 663"/>
                    <a:gd name="T23" fmla="*/ 57 h 256"/>
                    <a:gd name="T24" fmla="*/ 499 w 663"/>
                    <a:gd name="T25" fmla="*/ 29 h 256"/>
                    <a:gd name="T26" fmla="*/ 569 w 663"/>
                    <a:gd name="T27" fmla="*/ 0 h 256"/>
                    <a:gd name="T28" fmla="*/ 629 w 663"/>
                    <a:gd name="T29" fmla="*/ 13 h 256"/>
                    <a:gd name="T30" fmla="*/ 567 w 663"/>
                    <a:gd name="T31" fmla="*/ 45 h 256"/>
                    <a:gd name="T32" fmla="*/ 510 w 663"/>
                    <a:gd name="T33" fmla="*/ 78 h 256"/>
                    <a:gd name="T34" fmla="*/ 466 w 663"/>
                    <a:gd name="T35" fmla="*/ 108 h 256"/>
                    <a:gd name="T36" fmla="*/ 431 w 663"/>
                    <a:gd name="T37" fmla="*/ 141 h 256"/>
                    <a:gd name="T38" fmla="*/ 405 w 663"/>
                    <a:gd name="T39" fmla="*/ 169 h 256"/>
                    <a:gd name="T40" fmla="*/ 388 w 663"/>
                    <a:gd name="T41" fmla="*/ 191 h 256"/>
                    <a:gd name="T42" fmla="*/ 376 w 663"/>
                    <a:gd name="T43" fmla="*/ 212 h 256"/>
                    <a:gd name="T44" fmla="*/ 336 w 663"/>
                    <a:gd name="T45" fmla="*/ 255 h 256"/>
                    <a:gd name="T46" fmla="*/ 289 w 663"/>
                    <a:gd name="T47" fmla="*/ 212 h 256"/>
                    <a:gd name="T48" fmla="*/ 278 w 663"/>
                    <a:gd name="T49" fmla="*/ 195 h 256"/>
                    <a:gd name="T50" fmla="*/ 256 w 663"/>
                    <a:gd name="T51" fmla="*/ 174 h 256"/>
                    <a:gd name="T52" fmla="*/ 229 w 663"/>
                    <a:gd name="T53" fmla="*/ 153 h 256"/>
                    <a:gd name="T54" fmla="*/ 201 w 663"/>
                    <a:gd name="T55" fmla="*/ 131 h 256"/>
                    <a:gd name="T56" fmla="*/ 174 w 663"/>
                    <a:gd name="T57" fmla="*/ 111 h 256"/>
                    <a:gd name="T58" fmla="*/ 125 w 663"/>
                    <a:gd name="T59" fmla="*/ 77 h 256"/>
                    <a:gd name="T60" fmla="*/ 91 w 663"/>
                    <a:gd name="T61" fmla="*/ 56 h 256"/>
                    <a:gd name="T62" fmla="*/ 46 w 663"/>
                    <a:gd name="T63" fmla="*/ 27 h 256"/>
                    <a:gd name="T64" fmla="*/ 0 w 663"/>
                    <a:gd name="T65" fmla="*/ 0 h 2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3"/>
                    <a:gd name="T100" fmla="*/ 0 h 256"/>
                    <a:gd name="T101" fmla="*/ 663 w 663"/>
                    <a:gd name="T102" fmla="*/ 256 h 2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3" h="256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103" y="13"/>
                      </a:lnTo>
                      <a:lnTo>
                        <a:pt x="121" y="25"/>
                      </a:lnTo>
                      <a:lnTo>
                        <a:pt x="141" y="38"/>
                      </a:lnTo>
                      <a:lnTo>
                        <a:pt x="164" y="53"/>
                      </a:lnTo>
                      <a:lnTo>
                        <a:pt x="185" y="67"/>
                      </a:lnTo>
                      <a:lnTo>
                        <a:pt x="205" y="80"/>
                      </a:lnTo>
                      <a:lnTo>
                        <a:pt x="222" y="92"/>
                      </a:lnTo>
                      <a:lnTo>
                        <a:pt x="238" y="103"/>
                      </a:lnTo>
                      <a:lnTo>
                        <a:pt x="255" y="116"/>
                      </a:lnTo>
                      <a:lnTo>
                        <a:pt x="269" y="128"/>
                      </a:lnTo>
                      <a:lnTo>
                        <a:pt x="284" y="141"/>
                      </a:lnTo>
                      <a:lnTo>
                        <a:pt x="299" y="155"/>
                      </a:lnTo>
                      <a:lnTo>
                        <a:pt x="312" y="168"/>
                      </a:lnTo>
                      <a:lnTo>
                        <a:pt x="323" y="182"/>
                      </a:lnTo>
                      <a:lnTo>
                        <a:pt x="332" y="169"/>
                      </a:lnTo>
                      <a:lnTo>
                        <a:pt x="343" y="155"/>
                      </a:lnTo>
                      <a:lnTo>
                        <a:pt x="355" y="139"/>
                      </a:lnTo>
                      <a:lnTo>
                        <a:pt x="369" y="123"/>
                      </a:lnTo>
                      <a:lnTo>
                        <a:pt x="384" y="108"/>
                      </a:lnTo>
                      <a:lnTo>
                        <a:pt x="401" y="92"/>
                      </a:lnTo>
                      <a:lnTo>
                        <a:pt x="421" y="76"/>
                      </a:lnTo>
                      <a:lnTo>
                        <a:pt x="450" y="57"/>
                      </a:lnTo>
                      <a:lnTo>
                        <a:pt x="473" y="42"/>
                      </a:lnTo>
                      <a:lnTo>
                        <a:pt x="499" y="29"/>
                      </a:lnTo>
                      <a:lnTo>
                        <a:pt x="525" y="17"/>
                      </a:lnTo>
                      <a:lnTo>
                        <a:pt x="569" y="0"/>
                      </a:lnTo>
                      <a:lnTo>
                        <a:pt x="662" y="0"/>
                      </a:lnTo>
                      <a:lnTo>
                        <a:pt x="629" y="13"/>
                      </a:lnTo>
                      <a:lnTo>
                        <a:pt x="596" y="30"/>
                      </a:lnTo>
                      <a:lnTo>
                        <a:pt x="567" y="45"/>
                      </a:lnTo>
                      <a:lnTo>
                        <a:pt x="540" y="60"/>
                      </a:lnTo>
                      <a:lnTo>
                        <a:pt x="510" y="78"/>
                      </a:lnTo>
                      <a:lnTo>
                        <a:pt x="484" y="95"/>
                      </a:lnTo>
                      <a:lnTo>
                        <a:pt x="466" y="108"/>
                      </a:lnTo>
                      <a:lnTo>
                        <a:pt x="447" y="125"/>
                      </a:lnTo>
                      <a:lnTo>
                        <a:pt x="431" y="141"/>
                      </a:lnTo>
                      <a:lnTo>
                        <a:pt x="419" y="153"/>
                      </a:lnTo>
                      <a:lnTo>
                        <a:pt x="405" y="169"/>
                      </a:lnTo>
                      <a:lnTo>
                        <a:pt x="395" y="182"/>
                      </a:lnTo>
                      <a:lnTo>
                        <a:pt x="388" y="191"/>
                      </a:lnTo>
                      <a:lnTo>
                        <a:pt x="381" y="202"/>
                      </a:lnTo>
                      <a:lnTo>
                        <a:pt x="376" y="212"/>
                      </a:lnTo>
                      <a:lnTo>
                        <a:pt x="422" y="212"/>
                      </a:lnTo>
                      <a:lnTo>
                        <a:pt x="336" y="255"/>
                      </a:lnTo>
                      <a:lnTo>
                        <a:pt x="242" y="212"/>
                      </a:lnTo>
                      <a:lnTo>
                        <a:pt x="289" y="212"/>
                      </a:lnTo>
                      <a:lnTo>
                        <a:pt x="285" y="204"/>
                      </a:lnTo>
                      <a:lnTo>
                        <a:pt x="278" y="195"/>
                      </a:lnTo>
                      <a:lnTo>
                        <a:pt x="269" y="186"/>
                      </a:lnTo>
                      <a:lnTo>
                        <a:pt x="256" y="174"/>
                      </a:lnTo>
                      <a:lnTo>
                        <a:pt x="242" y="163"/>
                      </a:lnTo>
                      <a:lnTo>
                        <a:pt x="229" y="153"/>
                      </a:lnTo>
                      <a:lnTo>
                        <a:pt x="216" y="143"/>
                      </a:lnTo>
                      <a:lnTo>
                        <a:pt x="201" y="131"/>
                      </a:lnTo>
                      <a:lnTo>
                        <a:pt x="189" y="122"/>
                      </a:lnTo>
                      <a:lnTo>
                        <a:pt x="174" y="111"/>
                      </a:lnTo>
                      <a:lnTo>
                        <a:pt x="146" y="92"/>
                      </a:lnTo>
                      <a:lnTo>
                        <a:pt x="125" y="77"/>
                      </a:lnTo>
                      <a:lnTo>
                        <a:pt x="107" y="66"/>
                      </a:lnTo>
                      <a:lnTo>
                        <a:pt x="91" y="56"/>
                      </a:lnTo>
                      <a:lnTo>
                        <a:pt x="68" y="41"/>
                      </a:lnTo>
                      <a:lnTo>
                        <a:pt x="46" y="27"/>
                      </a:lnTo>
                      <a:lnTo>
                        <a:pt x="24" y="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70" name="Freeform 42"/>
                <p:cNvSpPr>
                  <a:spLocks/>
                </p:cNvSpPr>
                <p:nvPr/>
              </p:nvSpPr>
              <p:spPr bwMode="auto">
                <a:xfrm>
                  <a:off x="4596" y="1745"/>
                  <a:ext cx="78" cy="17"/>
                </a:xfrm>
                <a:custGeom>
                  <a:avLst/>
                  <a:gdLst>
                    <a:gd name="T0" fmla="*/ 0 w 78"/>
                    <a:gd name="T1" fmla="*/ 16 h 17"/>
                    <a:gd name="T2" fmla="*/ 30 w 78"/>
                    <a:gd name="T3" fmla="*/ 0 h 17"/>
                    <a:gd name="T4" fmla="*/ 77 w 78"/>
                    <a:gd name="T5" fmla="*/ 0 h 17"/>
                    <a:gd name="T6" fmla="*/ 45 w 78"/>
                    <a:gd name="T7" fmla="*/ 16 h 17"/>
                    <a:gd name="T8" fmla="*/ 0 w 7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7"/>
                    <a:gd name="T17" fmla="*/ 78 w 7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7">
                      <a:moveTo>
                        <a:pt x="0" y="16"/>
                      </a:moveTo>
                      <a:lnTo>
                        <a:pt x="30" y="0"/>
                      </a:lnTo>
                      <a:lnTo>
                        <a:pt x="77" y="0"/>
                      </a:lnTo>
                      <a:lnTo>
                        <a:pt x="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71" name="Freeform 43"/>
                <p:cNvSpPr>
                  <a:spLocks/>
                </p:cNvSpPr>
                <p:nvPr/>
              </p:nvSpPr>
              <p:spPr bwMode="auto">
                <a:xfrm>
                  <a:off x="4555" y="1745"/>
                  <a:ext cx="119" cy="48"/>
                </a:xfrm>
                <a:custGeom>
                  <a:avLst/>
                  <a:gdLst>
                    <a:gd name="T0" fmla="*/ 0 w 119"/>
                    <a:gd name="T1" fmla="*/ 47 h 48"/>
                    <a:gd name="T2" fmla="*/ 31 w 119"/>
                    <a:gd name="T3" fmla="*/ 43 h 48"/>
                    <a:gd name="T4" fmla="*/ 118 w 119"/>
                    <a:gd name="T5" fmla="*/ 0 h 48"/>
                    <a:gd name="T6" fmla="*/ 86 w 119"/>
                    <a:gd name="T7" fmla="*/ 4 h 48"/>
                    <a:gd name="T8" fmla="*/ 0 w 119"/>
                    <a:gd name="T9" fmla="*/ 47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"/>
                    <a:gd name="T16" fmla="*/ 0 h 48"/>
                    <a:gd name="T17" fmla="*/ 119 w 119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" h="48">
                      <a:moveTo>
                        <a:pt x="0" y="47"/>
                      </a:moveTo>
                      <a:lnTo>
                        <a:pt x="31" y="43"/>
                      </a:lnTo>
                      <a:lnTo>
                        <a:pt x="118" y="0"/>
                      </a:lnTo>
                      <a:lnTo>
                        <a:pt x="86" y="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72" name="Freeform 44"/>
                <p:cNvSpPr>
                  <a:spLocks/>
                </p:cNvSpPr>
                <p:nvPr/>
              </p:nvSpPr>
              <p:spPr bwMode="auto">
                <a:xfrm>
                  <a:off x="4462" y="1745"/>
                  <a:ext cx="58" cy="17"/>
                </a:xfrm>
                <a:custGeom>
                  <a:avLst/>
                  <a:gdLst>
                    <a:gd name="T0" fmla="*/ 0 w 58"/>
                    <a:gd name="T1" fmla="*/ 16 h 17"/>
                    <a:gd name="T2" fmla="*/ 48 w 58"/>
                    <a:gd name="T3" fmla="*/ 16 h 17"/>
                    <a:gd name="T4" fmla="*/ 57 w 58"/>
                    <a:gd name="T5" fmla="*/ 0 h 17"/>
                    <a:gd name="T6" fmla="*/ 29 w 58"/>
                    <a:gd name="T7" fmla="*/ 0 h 17"/>
                    <a:gd name="T8" fmla="*/ 0 w 5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0" y="16"/>
                      </a:moveTo>
                      <a:lnTo>
                        <a:pt x="48" y="16"/>
                      </a:lnTo>
                      <a:lnTo>
                        <a:pt x="57" y="0"/>
                      </a:lnTo>
                      <a:lnTo>
                        <a:pt x="29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chemeClr val="accent2"/>
                </a:solidFill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067" name="Freeform 45"/>
              <p:cNvSpPr>
                <a:spLocks/>
              </p:cNvSpPr>
              <p:nvPr/>
            </p:nvSpPr>
            <p:spPr bwMode="auto">
              <a:xfrm>
                <a:off x="4789" y="1533"/>
                <a:ext cx="124" cy="17"/>
              </a:xfrm>
              <a:custGeom>
                <a:avLst/>
                <a:gdLst>
                  <a:gd name="T0" fmla="*/ 0 w 124"/>
                  <a:gd name="T1" fmla="*/ 16 h 17"/>
                  <a:gd name="T2" fmla="*/ 31 w 124"/>
                  <a:gd name="T3" fmla="*/ 0 h 17"/>
                  <a:gd name="T4" fmla="*/ 123 w 124"/>
                  <a:gd name="T5" fmla="*/ 0 h 17"/>
                  <a:gd name="T6" fmla="*/ 92 w 124"/>
                  <a:gd name="T7" fmla="*/ 16 h 17"/>
                  <a:gd name="T8" fmla="*/ 0 w 124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7"/>
                  <a:gd name="T17" fmla="*/ 124 w 12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7">
                    <a:moveTo>
                      <a:pt x="0" y="16"/>
                    </a:moveTo>
                    <a:lnTo>
                      <a:pt x="31" y="0"/>
                    </a:lnTo>
                    <a:lnTo>
                      <a:pt x="123" y="0"/>
                    </a:lnTo>
                    <a:lnTo>
                      <a:pt x="92" y="16"/>
                    </a:lnTo>
                    <a:lnTo>
                      <a:pt x="0" y="16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68" name="Freeform 46"/>
              <p:cNvSpPr>
                <a:spLocks/>
              </p:cNvSpPr>
              <p:nvPr/>
            </p:nvSpPr>
            <p:spPr bwMode="auto">
              <a:xfrm>
                <a:off x="4218" y="1533"/>
                <a:ext cx="116" cy="17"/>
              </a:xfrm>
              <a:custGeom>
                <a:avLst/>
                <a:gdLst>
                  <a:gd name="T0" fmla="*/ 0 w 116"/>
                  <a:gd name="T1" fmla="*/ 16 h 17"/>
                  <a:gd name="T2" fmla="*/ 31 w 116"/>
                  <a:gd name="T3" fmla="*/ 0 h 17"/>
                  <a:gd name="T4" fmla="*/ 115 w 116"/>
                  <a:gd name="T5" fmla="*/ 0 h 17"/>
                  <a:gd name="T6" fmla="*/ 84 w 116"/>
                  <a:gd name="T7" fmla="*/ 16 h 17"/>
                  <a:gd name="T8" fmla="*/ 0 w 116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7"/>
                  <a:gd name="T17" fmla="*/ 116 w 1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7">
                    <a:moveTo>
                      <a:pt x="0" y="16"/>
                    </a:moveTo>
                    <a:lnTo>
                      <a:pt x="31" y="0"/>
                    </a:lnTo>
                    <a:lnTo>
                      <a:pt x="115" y="0"/>
                    </a:lnTo>
                    <a:lnTo>
                      <a:pt x="84" y="16"/>
                    </a:lnTo>
                    <a:lnTo>
                      <a:pt x="0" y="16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060" name="Group 47"/>
            <p:cNvGrpSpPr>
              <a:grpSpLocks/>
            </p:cNvGrpSpPr>
            <p:nvPr/>
          </p:nvGrpSpPr>
          <p:grpSpPr bwMode="auto">
            <a:xfrm>
              <a:off x="4119" y="1071"/>
              <a:ext cx="442" cy="426"/>
              <a:chOff x="4119" y="1071"/>
              <a:chExt cx="442" cy="426"/>
            </a:xfrm>
          </p:grpSpPr>
          <p:sp>
            <p:nvSpPr>
              <p:cNvPr id="2064" name="Rectangle 48"/>
              <p:cNvSpPr>
                <a:spLocks noChangeArrowheads="1"/>
              </p:cNvSpPr>
              <p:nvPr/>
            </p:nvSpPr>
            <p:spPr bwMode="auto">
              <a:xfrm>
                <a:off x="4119" y="1071"/>
                <a:ext cx="442" cy="42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pt-PT" altLang="pt-PT"/>
              </a:p>
            </p:txBody>
          </p:sp>
          <p:sp>
            <p:nvSpPr>
              <p:cNvPr id="2065" name="Rectangle 49"/>
              <p:cNvSpPr>
                <a:spLocks noChangeArrowheads="1"/>
              </p:cNvSpPr>
              <p:nvPr/>
            </p:nvSpPr>
            <p:spPr bwMode="auto">
              <a:xfrm>
                <a:off x="4156" y="1200"/>
                <a:ext cx="348" cy="1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sv-SE" altLang="pt-PT" sz="1200" b="1">
                    <a:solidFill>
                      <a:schemeClr val="bg1"/>
                    </a:solidFill>
                  </a:rPr>
                  <a:t>trues</a:t>
                </a:r>
              </a:p>
            </p:txBody>
          </p:sp>
        </p:grpSp>
        <p:sp>
          <p:nvSpPr>
            <p:cNvPr id="2061" name="Rectangle 50"/>
            <p:cNvSpPr>
              <a:spLocks noChangeArrowheads="1"/>
            </p:cNvSpPr>
            <p:nvPr/>
          </p:nvSpPr>
          <p:spPr bwMode="auto">
            <a:xfrm>
              <a:off x="4623" y="1393"/>
              <a:ext cx="442" cy="1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pt-PT" altLang="pt-PT"/>
            </a:p>
          </p:txBody>
        </p:sp>
        <p:sp>
          <p:nvSpPr>
            <p:cNvPr id="104499" name="Rectangle 51"/>
            <p:cNvSpPr>
              <a:spLocks noChangeArrowheads="1"/>
            </p:cNvSpPr>
            <p:nvPr/>
          </p:nvSpPr>
          <p:spPr bwMode="auto">
            <a:xfrm>
              <a:off x="4560" y="1049"/>
              <a:ext cx="519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randoms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&amp;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scatter</a:t>
              </a:r>
            </a:p>
          </p:txBody>
        </p:sp>
        <p:sp>
          <p:nvSpPr>
            <p:cNvPr id="2063" name="Rectangle 52"/>
            <p:cNvSpPr>
              <a:spLocks noChangeArrowheads="1"/>
            </p:cNvSpPr>
            <p:nvPr/>
          </p:nvSpPr>
          <p:spPr bwMode="auto">
            <a:xfrm>
              <a:off x="3656" y="3321"/>
              <a:ext cx="1977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/>
              <a:r>
                <a:rPr lang="sv-SE" altLang="pt-PT" sz="1200" b="1" dirty="0">
                  <a:solidFill>
                    <a:schemeClr val="bg1"/>
                  </a:solidFill>
                </a:rPr>
                <a:t>Mesma imagem com mesmo nº de contagens mas com alteração na proporção entre contagens verdadeiras e as aleatórias e dispersas</a:t>
              </a:r>
            </a:p>
          </p:txBody>
        </p:sp>
      </p:grpSp>
      <p:sp>
        <p:nvSpPr>
          <p:cNvPr id="2056" name="Rectangle 53"/>
          <p:cNvSpPr>
            <a:spLocks noChangeArrowheads="1"/>
          </p:cNvSpPr>
          <p:nvPr/>
        </p:nvSpPr>
        <p:spPr bwMode="auto">
          <a:xfrm>
            <a:off x="1119537" y="1842753"/>
            <a:ext cx="6887463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sv-SE" altLang="pt-PT" sz="2000" dirty="0">
                <a:solidFill>
                  <a:schemeClr val="bg1"/>
                </a:solidFill>
              </a:rPr>
              <a:t>Melhor qualidade na contagem </a:t>
            </a:r>
            <a:r>
              <a:rPr lang="sv-SE" altLang="pt-PT" sz="2000" dirty="0">
                <a:solidFill>
                  <a:schemeClr val="bg1"/>
                </a:solidFill>
                <a:sym typeface="Symbol" pitchFamily="18" charset="2"/>
              </a:rPr>
              <a:t></a:t>
            </a:r>
            <a:r>
              <a:rPr lang="sv-SE" altLang="pt-PT" sz="2000" dirty="0">
                <a:solidFill>
                  <a:schemeClr val="bg1"/>
                </a:solidFill>
              </a:rPr>
              <a:t> Melhor qualidade na Imagem</a:t>
            </a:r>
          </a:p>
        </p:txBody>
      </p:sp>
      <p:sp>
        <p:nvSpPr>
          <p:cNvPr id="104502" name="Rectangle 5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bg1"/>
                </a:solidFill>
              </a:rPr>
              <a:t>Coincidências em PET</a:t>
            </a:r>
            <a:br>
              <a:rPr lang="pt-PT" dirty="0" smtClean="0">
                <a:solidFill>
                  <a:schemeClr val="bg1"/>
                </a:solidFill>
              </a:rPr>
            </a:br>
            <a:r>
              <a:rPr lang="pt-PT" sz="3400" dirty="0" smtClean="0">
                <a:solidFill>
                  <a:schemeClr val="bg1"/>
                </a:solidFill>
              </a:rPr>
              <a:t>Consequências</a:t>
            </a:r>
            <a:endParaRPr lang="en-US" sz="3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2849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042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OUTROS ASPECTOS DO CONTROLO DE QUALIDADE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DOS EQUIPAMENTOS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700808"/>
            <a:ext cx="62424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Verificação</a:t>
            </a:r>
            <a:r>
              <a:rPr lang="en-US" sz="2000" dirty="0" smtClean="0">
                <a:solidFill>
                  <a:srgbClr val="FFFFFF"/>
                </a:solidFill>
              </a:rPr>
              <a:t> da TEMPERATURA e HUMIDADE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das </a:t>
            </a:r>
            <a:r>
              <a:rPr lang="en-US" sz="2000" dirty="0" err="1" smtClean="0">
                <a:solidFill>
                  <a:srgbClr val="FFFFFF"/>
                </a:solidFill>
              </a:rPr>
              <a:t>salas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onde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estão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colocados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equipamentos</a:t>
            </a:r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Um </a:t>
            </a:r>
            <a:r>
              <a:rPr lang="en-US" sz="2000" dirty="0" err="1" smtClean="0">
                <a:solidFill>
                  <a:srgbClr val="FFFFFF"/>
                </a:solidFill>
              </a:rPr>
              <a:t>bom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funcionamento</a:t>
            </a:r>
            <a:r>
              <a:rPr lang="en-US" sz="2000" dirty="0" smtClean="0">
                <a:solidFill>
                  <a:srgbClr val="FFFFFF"/>
                </a:solidFill>
              </a:rPr>
              <a:t> dos </a:t>
            </a:r>
            <a:r>
              <a:rPr lang="en-US" sz="2000" dirty="0" err="1" smtClean="0">
                <a:solidFill>
                  <a:srgbClr val="FFFFFF"/>
                </a:solidFill>
              </a:rPr>
              <a:t>equipamentos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necessita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d</a:t>
            </a:r>
            <a:r>
              <a:rPr lang="en-US" sz="2000" dirty="0" smtClean="0">
                <a:solidFill>
                  <a:srgbClr val="FFFFFF"/>
                </a:solidFill>
              </a:rPr>
              <a:t>e </a:t>
            </a:r>
            <a:r>
              <a:rPr lang="en-US" sz="2000" dirty="0" err="1" smtClean="0">
                <a:solidFill>
                  <a:srgbClr val="FFFFFF"/>
                </a:solidFill>
              </a:rPr>
              <a:t>condições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ambientais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estáveis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</a:rPr>
              <a:t>temperatura</a:t>
            </a:r>
            <a:r>
              <a:rPr lang="en-US" sz="2000" dirty="0" smtClean="0">
                <a:solidFill>
                  <a:srgbClr val="FFFFFF"/>
                </a:solidFill>
              </a:rPr>
              <a:t> entre 20-22 </a:t>
            </a:r>
            <a:r>
              <a:rPr lang="en-US" sz="2000" dirty="0" err="1" smtClean="0">
                <a:solidFill>
                  <a:srgbClr val="FFFFFF"/>
                </a:solidFill>
              </a:rPr>
              <a:t>graus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772816"/>
            <a:ext cx="360040" cy="18002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4149080"/>
            <a:ext cx="69206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Nos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equipamentos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Hibridos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Deve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feito</a:t>
            </a:r>
            <a:r>
              <a:rPr lang="en-US" dirty="0" smtClean="0">
                <a:solidFill>
                  <a:srgbClr val="FFFFFF"/>
                </a:solidFill>
              </a:rPr>
              <a:t> o </a:t>
            </a:r>
            <a:r>
              <a:rPr lang="en-US" dirty="0" err="1" smtClean="0">
                <a:solidFill>
                  <a:srgbClr val="FFFFFF"/>
                </a:solidFill>
              </a:rPr>
              <a:t>controlo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qualidade</a:t>
            </a:r>
            <a:r>
              <a:rPr lang="en-US" dirty="0" smtClean="0">
                <a:solidFill>
                  <a:srgbClr val="FFFFFF"/>
                </a:solidFill>
              </a:rPr>
              <a:t> do TC de </a:t>
            </a:r>
            <a:r>
              <a:rPr lang="en-US" dirty="0" err="1" smtClean="0">
                <a:solidFill>
                  <a:srgbClr val="FFFFFF"/>
                </a:solidFill>
              </a:rPr>
              <a:t>acordo</a:t>
            </a:r>
            <a:r>
              <a:rPr lang="en-US" dirty="0" smtClean="0">
                <a:solidFill>
                  <a:srgbClr val="FFFFFF"/>
                </a:solidFill>
              </a:rPr>
              <a:t> com as</a:t>
            </a:r>
          </a:p>
          <a:p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 err="1" smtClean="0">
                <a:solidFill>
                  <a:srgbClr val="FFFFFF"/>
                </a:solidFill>
              </a:rPr>
              <a:t>nstruções</a:t>
            </a:r>
            <a:r>
              <a:rPr lang="en-US" dirty="0" smtClean="0">
                <a:solidFill>
                  <a:srgbClr val="FFFFFF"/>
                </a:solidFill>
              </a:rPr>
              <a:t> do </a:t>
            </a:r>
            <a:r>
              <a:rPr lang="en-US" dirty="0" err="1" smtClean="0">
                <a:solidFill>
                  <a:srgbClr val="FFFFFF"/>
                </a:solidFill>
              </a:rPr>
              <a:t>fabricante</a:t>
            </a:r>
            <a:r>
              <a:rPr lang="en-US" dirty="0" smtClean="0">
                <a:solidFill>
                  <a:srgbClr val="FFFFFF"/>
                </a:solidFill>
              </a:rPr>
              <a:t>;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Deve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verificado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periodicamente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 smtClean="0">
                <a:solidFill>
                  <a:srgbClr val="FFFFFF"/>
                </a:solidFill>
              </a:rPr>
              <a:t>mensalmente</a:t>
            </a:r>
            <a:r>
              <a:rPr lang="en-US" dirty="0" smtClean="0">
                <a:solidFill>
                  <a:srgbClr val="FFFFFF"/>
                </a:solidFill>
              </a:rPr>
              <a:t>) o </a:t>
            </a:r>
            <a:r>
              <a:rPr lang="en-US" dirty="0" err="1" smtClean="0">
                <a:solidFill>
                  <a:srgbClr val="FFFFFF"/>
                </a:solidFill>
              </a:rPr>
              <a:t>alinhamento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geométrico</a:t>
            </a:r>
            <a:r>
              <a:rPr lang="en-US" dirty="0" smtClean="0">
                <a:solidFill>
                  <a:srgbClr val="FFFFFF"/>
                </a:solidFill>
              </a:rPr>
              <a:t> dos </a:t>
            </a:r>
            <a:r>
              <a:rPr lang="en-US" dirty="0" err="1" smtClean="0">
                <a:solidFill>
                  <a:srgbClr val="FFFFFF"/>
                </a:solidFill>
              </a:rPr>
              <a:t>dois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equipamentos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4077072"/>
            <a:ext cx="360040" cy="18002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2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42" t="12167" r="4707" b="11327"/>
          <a:stretch/>
        </p:blipFill>
        <p:spPr>
          <a:xfrm>
            <a:off x="1331640" y="155351"/>
            <a:ext cx="6408712" cy="65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4" t="12557" r="942" b="11327"/>
          <a:stretch/>
        </p:blipFill>
        <p:spPr>
          <a:xfrm>
            <a:off x="971600" y="260648"/>
            <a:ext cx="7200800" cy="63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6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60648"/>
            <a:ext cx="55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QUALIDADE da IMAGEM de MEDICINA NUCLEAR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1115616" y="764704"/>
            <a:ext cx="6840760" cy="590465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276872"/>
            <a:ext cx="17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DOENTE</a:t>
            </a:r>
          </a:p>
          <a:p>
            <a:r>
              <a:rPr lang="en-US" sz="1200" dirty="0" err="1" smtClean="0"/>
              <a:t>Referência</a:t>
            </a:r>
            <a:endParaRPr lang="en-US" sz="1200" dirty="0" smtClean="0"/>
          </a:p>
          <a:p>
            <a:r>
              <a:rPr lang="en-US" sz="1200" dirty="0" err="1" smtClean="0"/>
              <a:t>Justificação</a:t>
            </a:r>
            <a:r>
              <a:rPr lang="en-US" sz="1200" dirty="0" smtClean="0"/>
              <a:t> do </a:t>
            </a:r>
            <a:r>
              <a:rPr lang="en-US" sz="1200" dirty="0" err="1" smtClean="0"/>
              <a:t>exame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3717032"/>
            <a:ext cx="1647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PREPARAÇÃO do </a:t>
            </a:r>
          </a:p>
          <a:p>
            <a:pPr algn="ctr"/>
            <a:r>
              <a:rPr lang="en-US" sz="1200" dirty="0" smtClean="0"/>
              <a:t>DOENTE</a:t>
            </a:r>
          </a:p>
          <a:p>
            <a:r>
              <a:rPr lang="en-US" sz="1200" dirty="0" err="1" smtClean="0"/>
              <a:t>Cumprimento</a:t>
            </a:r>
            <a:r>
              <a:rPr lang="en-US" sz="1200" dirty="0" smtClean="0"/>
              <a:t> das </a:t>
            </a:r>
          </a:p>
          <a:p>
            <a:r>
              <a:rPr lang="en-US" sz="1200" dirty="0" err="1"/>
              <a:t>i</a:t>
            </a:r>
            <a:r>
              <a:rPr lang="en-US" sz="1200" dirty="0" err="1" smtClean="0"/>
              <a:t>nstruções</a:t>
            </a:r>
            <a:r>
              <a:rPr lang="en-US" sz="1200" dirty="0" smtClean="0"/>
              <a:t> </a:t>
            </a:r>
            <a:r>
              <a:rPr lang="en-US" sz="1200" dirty="0" err="1" smtClean="0"/>
              <a:t>fornecidas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5229200"/>
            <a:ext cx="2486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SERVIÇO MEDICINA NUCLEAR</a:t>
            </a:r>
          </a:p>
          <a:p>
            <a:r>
              <a:rPr lang="pt-PT" sz="1200" dirty="0" smtClean="0"/>
              <a:t>Preparação do </a:t>
            </a:r>
            <a:r>
              <a:rPr lang="pt-PT" sz="1200" dirty="0" err="1" smtClean="0"/>
              <a:t>Radiofármaco</a:t>
            </a:r>
            <a:endParaRPr lang="pt-PT" sz="1200" dirty="0" smtClean="0"/>
          </a:p>
          <a:p>
            <a:r>
              <a:rPr lang="pt-PT" sz="1200" dirty="0" smtClean="0"/>
              <a:t>Medida da atividade</a:t>
            </a:r>
          </a:p>
          <a:p>
            <a:r>
              <a:rPr lang="pt-PT" sz="1200" dirty="0" smtClean="0"/>
              <a:t>Controlo qualidade equipamentos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5229200"/>
            <a:ext cx="193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AQUISIÇÃO da IMAGEM</a:t>
            </a:r>
          </a:p>
          <a:p>
            <a:r>
              <a:rPr lang="pt-PT" sz="1200" dirty="0" smtClean="0"/>
              <a:t>Parâmetros de Imagem</a:t>
            </a:r>
          </a:p>
          <a:p>
            <a:r>
              <a:rPr lang="pt-PT" sz="1200" dirty="0" smtClean="0"/>
              <a:t>Escolha do Colimador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3429000"/>
            <a:ext cx="1592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PROCESSAMENTO </a:t>
            </a:r>
          </a:p>
          <a:p>
            <a:pPr algn="ctr"/>
            <a:r>
              <a:rPr lang="en-US" sz="1200" dirty="0" smtClean="0"/>
              <a:t>da IMAGEM</a:t>
            </a:r>
          </a:p>
          <a:p>
            <a:pPr algn="ctr"/>
            <a:r>
              <a:rPr lang="en-US" sz="1200" dirty="0" err="1" smtClean="0"/>
              <a:t>Correções</a:t>
            </a:r>
            <a:endParaRPr lang="en-US" sz="1200" dirty="0" smtClean="0"/>
          </a:p>
          <a:p>
            <a:r>
              <a:rPr lang="pt-PT" sz="1200" dirty="0" smtClean="0"/>
              <a:t>Reconstrução</a:t>
            </a:r>
          </a:p>
          <a:p>
            <a:r>
              <a:rPr lang="pt-PT" sz="1200" dirty="0" smtClean="0"/>
              <a:t>Análise</a:t>
            </a:r>
          </a:p>
          <a:p>
            <a:r>
              <a:rPr lang="pt-PT" sz="1200" dirty="0" smtClean="0"/>
              <a:t>Quantificação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6957" y="1412776"/>
            <a:ext cx="277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QUALIDADE FINAL da IMAGEM</a:t>
            </a:r>
          </a:p>
          <a:p>
            <a:r>
              <a:rPr lang="pt-PT" sz="1200" dirty="0" smtClean="0"/>
              <a:t>Qualidade do Monitor</a:t>
            </a:r>
          </a:p>
          <a:p>
            <a:r>
              <a:rPr lang="pt-PT" sz="1200" dirty="0" smtClean="0"/>
              <a:t>Condições de visualização</a:t>
            </a:r>
          </a:p>
          <a:p>
            <a:r>
              <a:rPr lang="pt-PT" sz="1200" dirty="0" smtClean="0"/>
              <a:t>Qualidade do papel/película utilizados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0893" y="1268760"/>
            <a:ext cx="174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INTERPRETAÇÃO</a:t>
            </a:r>
          </a:p>
          <a:p>
            <a:r>
              <a:rPr lang="en-US" sz="1200" dirty="0" err="1" smtClean="0"/>
              <a:t>Experiência</a:t>
            </a:r>
            <a:r>
              <a:rPr lang="en-US" sz="1200" dirty="0" smtClean="0"/>
              <a:t> do </a:t>
            </a:r>
            <a:r>
              <a:rPr lang="en-US" sz="1200" dirty="0" err="1" smtClean="0"/>
              <a:t>médico</a:t>
            </a:r>
            <a:endParaRPr lang="en-US" sz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804248" y="1916832"/>
            <a:ext cx="313044" cy="369332"/>
            <a:chOff x="8388424" y="3212976"/>
            <a:chExt cx="313044" cy="369332"/>
          </a:xfrm>
        </p:grpSpPr>
        <p:sp>
          <p:nvSpPr>
            <p:cNvPr id="21" name="Oval 20"/>
            <p:cNvSpPr/>
            <p:nvPr/>
          </p:nvSpPr>
          <p:spPr>
            <a:xfrm>
              <a:off x="8388424" y="3284984"/>
              <a:ext cx="288032" cy="288032"/>
            </a:xfrm>
            <a:prstGeom prst="ellipse">
              <a:avLst/>
            </a:prstGeom>
            <a:solidFill>
              <a:srgbClr val="008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8424" y="3212976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76256" y="3356992"/>
            <a:ext cx="313044" cy="369332"/>
            <a:chOff x="8316416" y="2276872"/>
            <a:chExt cx="313044" cy="369332"/>
          </a:xfrm>
        </p:grpSpPr>
        <p:sp>
          <p:nvSpPr>
            <p:cNvPr id="20" name="Oval 19"/>
            <p:cNvSpPr/>
            <p:nvPr/>
          </p:nvSpPr>
          <p:spPr>
            <a:xfrm>
              <a:off x="8316416" y="2348880"/>
              <a:ext cx="288032" cy="288032"/>
            </a:xfrm>
            <a:prstGeom prst="ellipse">
              <a:avLst/>
            </a:prstGeom>
            <a:solidFill>
              <a:srgbClr val="008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16416" y="227687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12160" y="4869160"/>
            <a:ext cx="313044" cy="369332"/>
            <a:chOff x="8460432" y="1700808"/>
            <a:chExt cx="313044" cy="369332"/>
          </a:xfrm>
        </p:grpSpPr>
        <p:sp>
          <p:nvSpPr>
            <p:cNvPr id="18" name="Oval 17"/>
            <p:cNvSpPr/>
            <p:nvPr/>
          </p:nvSpPr>
          <p:spPr>
            <a:xfrm>
              <a:off x="8460432" y="1772816"/>
              <a:ext cx="288032" cy="288032"/>
            </a:xfrm>
            <a:prstGeom prst="ellipse">
              <a:avLst/>
            </a:prstGeom>
            <a:solidFill>
              <a:srgbClr val="008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60432" y="170080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27784" y="4869160"/>
            <a:ext cx="313044" cy="369332"/>
            <a:chOff x="7812360" y="1988840"/>
            <a:chExt cx="313044" cy="369332"/>
          </a:xfrm>
        </p:grpSpPr>
        <p:sp>
          <p:nvSpPr>
            <p:cNvPr id="17" name="Oval 16"/>
            <p:cNvSpPr/>
            <p:nvPr/>
          </p:nvSpPr>
          <p:spPr>
            <a:xfrm>
              <a:off x="7812360" y="2060848"/>
              <a:ext cx="288032" cy="288032"/>
            </a:xfrm>
            <a:prstGeom prst="ellipse">
              <a:avLst/>
            </a:prstGeom>
            <a:solidFill>
              <a:srgbClr val="008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12360" y="198884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63688" y="2924944"/>
            <a:ext cx="313044" cy="369332"/>
            <a:chOff x="7524328" y="1196752"/>
            <a:chExt cx="313044" cy="369332"/>
          </a:xfrm>
        </p:grpSpPr>
        <p:sp>
          <p:nvSpPr>
            <p:cNvPr id="15" name="Oval 14"/>
            <p:cNvSpPr/>
            <p:nvPr/>
          </p:nvSpPr>
          <p:spPr>
            <a:xfrm>
              <a:off x="7524328" y="1268760"/>
              <a:ext cx="288032" cy="288032"/>
            </a:xfrm>
            <a:prstGeom prst="ellipse">
              <a:avLst/>
            </a:prstGeom>
            <a:solidFill>
              <a:srgbClr val="008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24328" y="119675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3848" y="1052736"/>
            <a:ext cx="313044" cy="369332"/>
            <a:chOff x="8244408" y="1124744"/>
            <a:chExt cx="313044" cy="369332"/>
          </a:xfrm>
        </p:grpSpPr>
        <p:sp>
          <p:nvSpPr>
            <p:cNvPr id="19" name="Oval 18"/>
            <p:cNvSpPr/>
            <p:nvPr/>
          </p:nvSpPr>
          <p:spPr>
            <a:xfrm>
              <a:off x="8244408" y="1196752"/>
              <a:ext cx="288032" cy="288032"/>
            </a:xfrm>
            <a:prstGeom prst="ellipse">
              <a:avLst/>
            </a:prstGeom>
            <a:solidFill>
              <a:srgbClr val="008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44408" y="1124744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20072" y="908720"/>
            <a:ext cx="313044" cy="369332"/>
            <a:chOff x="7668344" y="620688"/>
            <a:chExt cx="313044" cy="369332"/>
          </a:xfrm>
        </p:grpSpPr>
        <p:sp>
          <p:nvSpPr>
            <p:cNvPr id="16" name="Oval 15"/>
            <p:cNvSpPr/>
            <p:nvPr/>
          </p:nvSpPr>
          <p:spPr>
            <a:xfrm>
              <a:off x="7668344" y="692696"/>
              <a:ext cx="288032" cy="288032"/>
            </a:xfrm>
            <a:prstGeom prst="ellipse">
              <a:avLst/>
            </a:prstGeom>
            <a:solidFill>
              <a:srgbClr val="008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68344" y="62068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  <p:pic>
        <p:nvPicPr>
          <p:cNvPr id="37" name="Picture 36" descr="Domingos Ramo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808" b="8169"/>
          <a:stretch/>
        </p:blipFill>
        <p:spPr>
          <a:xfrm>
            <a:off x="3635896" y="2564904"/>
            <a:ext cx="1728191" cy="22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1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79613" y="908050"/>
            <a:ext cx="4824412" cy="649288"/>
          </a:xfrm>
          <a:prstGeom prst="rect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651125" y="365125"/>
            <a:ext cx="363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>
                <a:solidFill>
                  <a:srgbClr val="FFFFFF"/>
                </a:solidFill>
                <a:latin typeface="Arial Black" charset="0"/>
              </a:rPr>
              <a:t>MEDICINA NUCLEAR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0" y="990600"/>
            <a:ext cx="429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dirty="0">
                <a:solidFill>
                  <a:srgbClr val="DAEDEF">
                    <a:lumMod val="50000"/>
                  </a:srgbClr>
                </a:solidFill>
                <a:latin typeface="Arial Black" charset="0"/>
              </a:rPr>
              <a:t>IMAGEM FUNCIONAL</a:t>
            </a:r>
            <a:endParaRPr lang="pt-PT" sz="2400" dirty="0">
              <a:solidFill>
                <a:srgbClr val="DAEDEF">
                  <a:lumMod val="50000"/>
                </a:srgbClr>
              </a:solidFill>
              <a:latin typeface="Arial Black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8925" y="2117725"/>
            <a:ext cx="4364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BBE0E3"/>
                </a:solidFill>
                <a:latin typeface="Arial Black" pitchFamily="34" charset="0"/>
              </a:rPr>
              <a:t>Mecanismos Fisiológicos</a:t>
            </a:r>
            <a:endParaRPr lang="pt-PT" altLang="pt-PT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699125" y="2193925"/>
            <a:ext cx="282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>
                <a:solidFill>
                  <a:srgbClr val="FFFFFF"/>
                </a:solidFill>
                <a:latin typeface="Arial Black" charset="0"/>
              </a:rPr>
              <a:t>SENSIBILIDADE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8925" y="3108325"/>
            <a:ext cx="399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99FFCC"/>
                </a:solidFill>
                <a:latin typeface="Arial Black" pitchFamily="34" charset="0"/>
              </a:rPr>
              <a:t>Marcadores Biológicos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699125" y="3108325"/>
            <a:ext cx="302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>
                <a:solidFill>
                  <a:srgbClr val="FFFFFF"/>
                </a:solidFill>
                <a:latin typeface="Arial Black" charset="0"/>
              </a:rPr>
              <a:t>ESPECIFICIDADE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41325" y="4403725"/>
            <a:ext cx="841057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A utilização de fármacos em pequenas doses, sem efeitos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farmacológicos, acoplados a radionuclidos que emitem 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sinal captado por gama-câmaras e tomógrafos de positrões,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permite estudar a função de órgãos e tecidos sem nela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srgbClr val="FFFFFF"/>
                </a:solidFill>
              </a:rPr>
              <a:t>interferirem.</a:t>
            </a:r>
          </a:p>
        </p:txBody>
      </p:sp>
      <p:sp>
        <p:nvSpPr>
          <p:cNvPr id="14345" name="AutoShape 9" descr="Denim"/>
          <p:cNvSpPr>
            <a:spLocks noChangeArrowheads="1"/>
          </p:cNvSpPr>
          <p:nvPr/>
        </p:nvSpPr>
        <p:spPr bwMode="auto">
          <a:xfrm rot="5400000">
            <a:off x="3937000" y="2565400"/>
            <a:ext cx="2336800" cy="584200"/>
          </a:xfrm>
          <a:prstGeom prst="triangle">
            <a:avLst>
              <a:gd name="adj" fmla="val 49995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101600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9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 flipV="1">
            <a:off x="1908175" y="333375"/>
            <a:ext cx="6840538" cy="50403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755650" y="1196975"/>
            <a:ext cx="3455988" cy="2087563"/>
            <a:chOff x="476" y="754"/>
            <a:chExt cx="2177" cy="1315"/>
          </a:xfrm>
        </p:grpSpPr>
        <p:sp>
          <p:nvSpPr>
            <p:cNvPr id="58372" name="Rectangle 4"/>
            <p:cNvSpPr>
              <a:spLocks noChangeArrowheads="1"/>
            </p:cNvSpPr>
            <p:nvPr/>
          </p:nvSpPr>
          <p:spPr bwMode="auto">
            <a:xfrm>
              <a:off x="476" y="754"/>
              <a:ext cx="2177" cy="1315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52941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373" name="Text Box 5"/>
            <p:cNvSpPr txBox="1">
              <a:spLocks noChangeArrowheads="1"/>
            </p:cNvSpPr>
            <p:nvPr/>
          </p:nvSpPr>
          <p:spPr bwMode="auto">
            <a:xfrm>
              <a:off x="657" y="1253"/>
              <a:ext cx="18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PT" altLang="pt-PT" sz="2800">
                  <a:solidFill>
                    <a:srgbClr val="FFFFFF"/>
                  </a:solidFill>
                  <a:latin typeface="Arial Black" pitchFamily="34" charset="0"/>
                </a:rPr>
                <a:t>DIAGNÓSTICO</a:t>
              </a:r>
            </a:p>
          </p:txBody>
        </p:sp>
      </p:grpSp>
      <p:grpSp>
        <p:nvGrpSpPr>
          <p:cNvPr id="18436" name="Group 6"/>
          <p:cNvGrpSpPr>
            <a:grpSpLocks/>
          </p:cNvGrpSpPr>
          <p:nvPr/>
        </p:nvGrpSpPr>
        <p:grpSpPr bwMode="auto">
          <a:xfrm>
            <a:off x="4859338" y="3716338"/>
            <a:ext cx="3455987" cy="2087562"/>
            <a:chOff x="3061" y="2341"/>
            <a:chExt cx="2177" cy="1315"/>
          </a:xfrm>
        </p:grpSpPr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3061" y="2341"/>
              <a:ext cx="2177" cy="1315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3198" y="2795"/>
              <a:ext cx="18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2800">
                  <a:solidFill>
                    <a:srgbClr val="FFFFFF"/>
                  </a:solidFill>
                  <a:latin typeface="Arial Black" charset="0"/>
                </a:rPr>
                <a:t>TERAPÊUTICA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553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Common isotopes used in nuclear medicin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363" y="-592138"/>
            <a:ext cx="6804025" cy="96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124075" y="2565400"/>
            <a:ext cx="935038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124075" y="908050"/>
            <a:ext cx="935038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24075" y="4941888"/>
            <a:ext cx="935038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3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DSC00010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16013" y="981075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>
                <a:solidFill>
                  <a:srgbClr val="000000"/>
                </a:solidFill>
              </a:rPr>
              <a:t>2 DETECTORES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95375" y="1647825"/>
            <a:ext cx="3384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800">
                <a:solidFill>
                  <a:srgbClr val="000000"/>
                </a:solidFill>
              </a:rPr>
              <a:t>IMAGEM DE CORPO INTEIRO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800">
                <a:solidFill>
                  <a:srgbClr val="000000"/>
                </a:solidFill>
              </a:rPr>
              <a:t>IMAGEM ESTÁTICA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800">
                <a:solidFill>
                  <a:srgbClr val="000000"/>
                </a:solidFill>
              </a:rPr>
              <a:t>IMAGEM TOMOGRÁFICA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800">
                <a:solidFill>
                  <a:srgbClr val="000000"/>
                </a:solidFill>
              </a:rPr>
              <a:t>ESTUDOS DINÂMICOS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095375" y="3232150"/>
            <a:ext cx="312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800">
                <a:solidFill>
                  <a:srgbClr val="000000"/>
                </a:solidFill>
              </a:rPr>
              <a:t>Resolução – </a:t>
            </a:r>
            <a:r>
              <a:rPr lang="pt-PT" altLang="pt-PT">
                <a:solidFill>
                  <a:srgbClr val="000000"/>
                </a:solidFill>
              </a:rPr>
              <a:t>15 – 20 mm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95375" y="4024313"/>
            <a:ext cx="66103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800">
                <a:solidFill>
                  <a:srgbClr val="000000"/>
                </a:solidFill>
              </a:rPr>
              <a:t>Funcionamento numa ampla gama de energias – 80 – 360 KeV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800">
                <a:solidFill>
                  <a:srgbClr val="000000"/>
                </a:solidFill>
              </a:rPr>
              <a:t>Energia óptima de funcionamento – </a:t>
            </a:r>
            <a:r>
              <a:rPr lang="pt-PT" altLang="pt-PT">
                <a:solidFill>
                  <a:srgbClr val="000000"/>
                </a:solidFill>
              </a:rPr>
              <a:t>140 KeV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095375" y="5032375"/>
            <a:ext cx="44053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800">
                <a:solidFill>
                  <a:srgbClr val="000000"/>
                </a:solidFill>
              </a:rPr>
              <a:t>Multiplicidade de RADIOFÁRMACOS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800">
                <a:solidFill>
                  <a:srgbClr val="000000"/>
                </a:solidFill>
              </a:rPr>
              <a:t>Preferência pela marcação com </a:t>
            </a:r>
            <a:r>
              <a:rPr lang="pt-PT" altLang="pt-PT">
                <a:solidFill>
                  <a:srgbClr val="000000"/>
                </a:solidFill>
              </a:rPr>
              <a:t>99mTc</a:t>
            </a:r>
          </a:p>
        </p:txBody>
      </p:sp>
    </p:spTree>
    <p:extLst>
      <p:ext uri="{BB962C8B-B14F-4D97-AF65-F5344CB8AC3E}">
        <p14:creationId xmlns:p14="http://schemas.microsoft.com/office/powerpoint/2010/main" xmlns="" val="25172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08962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dirty="0" smtClean="0">
                <a:solidFill>
                  <a:srgbClr val="0000FF"/>
                </a:solidFill>
                <a:cs typeface="+mj-cs"/>
              </a:rPr>
              <a:t>  </a:t>
            </a:r>
            <a:r>
              <a:rPr lang="pt-PT" dirty="0" smtClean="0">
                <a:solidFill>
                  <a:schemeClr val="bg1"/>
                </a:solidFill>
                <a:cs typeface="+mj-cs"/>
              </a:rPr>
              <a:t>PET </a:t>
            </a:r>
            <a:r>
              <a:rPr lang="pt-PT" dirty="0">
                <a:solidFill>
                  <a:schemeClr val="bg1"/>
                </a:solidFill>
                <a:cs typeface="+mj-cs"/>
              </a:rPr>
              <a:t>– tomografia de positrões</a:t>
            </a:r>
          </a:p>
        </p:txBody>
      </p:sp>
      <p:pic>
        <p:nvPicPr>
          <p:cNvPr id="9220" name="Picture 4" descr="Digitalizar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1" r="1758" b="35742"/>
          <a:stretch>
            <a:fillRect/>
          </a:stretch>
        </p:blipFill>
        <p:spPr>
          <a:xfrm>
            <a:off x="5364163" y="3357563"/>
            <a:ext cx="3095625" cy="3024187"/>
          </a:xfrm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1" name="Picture 5" descr="positra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40" b="1933"/>
          <a:stretch>
            <a:fillRect/>
          </a:stretch>
        </p:blipFill>
        <p:spPr>
          <a:xfrm>
            <a:off x="5364163" y="1412875"/>
            <a:ext cx="3167062" cy="1368425"/>
          </a:xfrm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5288" y="5229225"/>
            <a:ext cx="4752975" cy="922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pt-PT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PT" dirty="0">
                <a:solidFill>
                  <a:schemeClr val="tx1"/>
                </a:solidFill>
              </a:rPr>
              <a:t>Energia óptima de funcionamento – 511 </a:t>
            </a:r>
            <a:r>
              <a:rPr lang="pt-PT" dirty="0" err="1">
                <a:solidFill>
                  <a:schemeClr val="tx1"/>
                </a:solidFill>
              </a:rPr>
              <a:t>KeV</a:t>
            </a:r>
            <a:endParaRPr lang="pt-PT" dirty="0">
              <a:solidFill>
                <a:schemeClr val="tx1"/>
              </a:solidFill>
            </a:endParaRPr>
          </a:p>
          <a:p>
            <a:pPr>
              <a:defRPr/>
            </a:pP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4037" name="Picture 1" descr="TruFlight Select PET-CT syste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29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2200064" y="4724400"/>
            <a:ext cx="4789488" cy="965200"/>
          </a:xfrm>
          <a:prstGeom prst="ellipse">
            <a:avLst/>
          </a:prstGeom>
          <a:solidFill>
            <a:schemeClr val="accent2"/>
          </a:solidFill>
          <a:ln w="10160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3706813" y="1343746"/>
            <a:ext cx="1511300" cy="10541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042988" y="476250"/>
            <a:ext cx="73898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PT" sz="2400" b="1" dirty="0">
                <a:solidFill>
                  <a:schemeClr val="bg1"/>
                </a:solidFill>
                <a:latin typeface="Arial Black" charset="0"/>
                <a:cs typeface="+mn-cs"/>
              </a:rPr>
              <a:t>TOMOGRAFIA DE EMISSÃO DE POSITRÕES</a:t>
            </a:r>
            <a:r>
              <a:rPr lang="pt-PT" sz="2400" b="1" dirty="0">
                <a:solidFill>
                  <a:schemeClr val="bg1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95738" y="1484313"/>
            <a:ext cx="100668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PT" sz="3600" b="1" dirty="0">
                <a:solidFill>
                  <a:srgbClr val="0C59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PET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77988" y="2571750"/>
            <a:ext cx="618648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PT" sz="2400" b="1" dirty="0">
                <a:solidFill>
                  <a:schemeClr val="bg1"/>
                </a:solidFill>
                <a:cs typeface="+mn-cs"/>
              </a:rPr>
              <a:t>Utiliza isótopos emissores de positrões na marcação de compostos que são </a:t>
            </a:r>
            <a:r>
              <a:rPr lang="pt-PT" sz="2400" b="1" i="1" dirty="0">
                <a:solidFill>
                  <a:schemeClr val="bg1"/>
                </a:solidFill>
                <a:cs typeface="+mn-cs"/>
              </a:rPr>
              <a:t>incorporados nos processos bioquímicos</a:t>
            </a:r>
            <a:r>
              <a:rPr lang="pt-PT" sz="2400" b="1" dirty="0">
                <a:solidFill>
                  <a:schemeClr val="bg1"/>
                </a:solidFill>
                <a:cs typeface="+mn-cs"/>
              </a:rPr>
              <a:t> que ocorrem nos </a:t>
            </a:r>
          </a:p>
          <a:p>
            <a:pPr defTabSz="762000" eaLnBrk="0" hangingPunct="0">
              <a:defRPr/>
            </a:pPr>
            <a:r>
              <a:rPr lang="pt-PT" sz="2400" b="1" dirty="0">
                <a:solidFill>
                  <a:schemeClr val="bg1"/>
                </a:solidFill>
                <a:cs typeface="+mn-cs"/>
              </a:rPr>
              <a:t>órgãos e tecidos (O-15, F-18 )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987675" y="4941888"/>
            <a:ext cx="36718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PT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IMAGEM FUNCIONAL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187450" y="5949950"/>
            <a:ext cx="7159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400" dirty="0">
                <a:solidFill>
                  <a:srgbClr val="FFFFFF"/>
                </a:solidFill>
                <a:cs typeface="+mn-cs"/>
              </a:rPr>
              <a:t>VISUALIZAÇÃO de PROCESSOS BIOQUÍMICOS </a:t>
            </a:r>
            <a:r>
              <a:rPr lang="ja-JP" altLang="pt-PT" sz="2400" dirty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pt-PT" sz="2400" dirty="0">
                <a:solidFill>
                  <a:srgbClr val="FFFFFF"/>
                </a:solidFill>
                <a:cs typeface="+mn-cs"/>
              </a:rPr>
              <a:t>IN VIVO</a:t>
            </a:r>
            <a:r>
              <a:rPr lang="ja-JP" altLang="pt-PT" sz="2400" dirty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endParaRPr lang="pt-PT" sz="24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2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6046788" y="719138"/>
            <a:ext cx="2133600" cy="2286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188" y="1557338"/>
            <a:ext cx="7747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accent1">
                    <a:lumMod val="90000"/>
                  </a:schemeClr>
                </a:solidFill>
                <a:cs typeface="+mn-cs"/>
              </a:rPr>
              <a:t>VANTAGENS</a:t>
            </a:r>
            <a:r>
              <a:rPr lang="en-US" sz="2400" b="1" dirty="0">
                <a:cs typeface="+mn-cs"/>
              </a:rPr>
              <a:t>			</a:t>
            </a:r>
            <a:r>
              <a:rPr lang="en-US" sz="2800" b="1" dirty="0">
                <a:cs typeface="+mn-cs"/>
              </a:rPr>
              <a:t> </a:t>
            </a:r>
            <a:endParaRPr lang="en-US" sz="2800" dirty="0">
              <a:cs typeface="+mn-cs"/>
            </a:endParaRPr>
          </a:p>
          <a:p>
            <a:pPr eaLnBrk="0" hangingPunct="0">
              <a:defRPr/>
            </a:pPr>
            <a:endParaRPr lang="en-US" sz="2800" dirty="0">
              <a:cs typeface="+mn-cs"/>
            </a:endParaRPr>
          </a:p>
          <a:p>
            <a:pPr eaLnBrk="0" hangingPunct="0">
              <a:defRPr/>
            </a:pPr>
            <a:r>
              <a:rPr lang="en-US" sz="2400" dirty="0" err="1">
                <a:solidFill>
                  <a:schemeClr val="bg1"/>
                </a:solidFill>
                <a:cs typeface="+mn-cs"/>
              </a:rPr>
              <a:t>Estudo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corpo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inteiro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tomográfico</a:t>
            </a: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		 </a:t>
            </a:r>
          </a:p>
          <a:p>
            <a:pPr eaLnBrk="0" hangingPunct="0">
              <a:defRPr/>
            </a:pPr>
            <a:r>
              <a:rPr lang="en-US" sz="2400" dirty="0" err="1">
                <a:solidFill>
                  <a:schemeClr val="bg1"/>
                </a:solidFill>
                <a:cs typeface="+mn-cs"/>
              </a:rPr>
              <a:t>Resolução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transaxial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de 3-6 mm	</a:t>
            </a: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400" dirty="0" err="1">
                <a:solidFill>
                  <a:schemeClr val="bg1"/>
                </a:solidFill>
                <a:cs typeface="+mn-cs"/>
              </a:rPr>
              <a:t>Possibilidade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avaliação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simultânea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vários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órgãos</a:t>
            </a: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	 </a:t>
            </a:r>
          </a:p>
          <a:p>
            <a:pPr eaLnBrk="0" hangingPunct="0">
              <a:defRPr/>
            </a:pPr>
            <a:r>
              <a:rPr lang="en-US" sz="2400" dirty="0" err="1">
                <a:solidFill>
                  <a:schemeClr val="bg1"/>
                </a:solidFill>
                <a:cs typeface="+mn-cs"/>
              </a:rPr>
              <a:t>Precocidade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na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detecção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das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lesões</a:t>
            </a:r>
            <a:endParaRPr lang="en-US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649051" y="1557338"/>
            <a:ext cx="910025" cy="5847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2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733</Words>
  <Application>Microsoft Office PowerPoint</Application>
  <PresentationFormat>Apresentação no Ecrã (4:3)</PresentationFormat>
  <Paragraphs>227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28</vt:i4>
      </vt:variant>
    </vt:vector>
  </HeadingPairs>
  <TitlesOfParts>
    <vt:vector size="31" baseType="lpstr">
      <vt:lpstr>Modelo de apresentação predefinido</vt:lpstr>
      <vt:lpstr>1_Modelo de apresentação predefinido</vt:lpstr>
      <vt:lpstr>Revolution</vt:lpstr>
      <vt:lpstr>Diapositivo 1</vt:lpstr>
      <vt:lpstr>Diapositivo 2</vt:lpstr>
      <vt:lpstr>Diapositivo 3</vt:lpstr>
      <vt:lpstr>Diapositivo 4</vt:lpstr>
      <vt:lpstr>Diapositivo 5</vt:lpstr>
      <vt:lpstr>Diapositivo 6</vt:lpstr>
      <vt:lpstr>  PET – tomografia de positrões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Uniformidade e Linearidade</vt:lpstr>
      <vt:lpstr>Diapositivo 23</vt:lpstr>
      <vt:lpstr>Coincidências em PET Consequências</vt:lpstr>
      <vt:lpstr>Diapositivo 25</vt:lpstr>
      <vt:lpstr>Diapositivo 26</vt:lpstr>
      <vt:lpstr>Diapositivo 27</vt:lpstr>
      <vt:lpstr>Diapositivo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Lucília Maria Salgado</dc:creator>
  <cp:lastModifiedBy>sgoncalves</cp:lastModifiedBy>
  <cp:revision>22</cp:revision>
  <dcterms:created xsi:type="dcterms:W3CDTF">2015-09-03T13:24:09Z</dcterms:created>
  <dcterms:modified xsi:type="dcterms:W3CDTF">2015-09-11T08:02:09Z</dcterms:modified>
</cp:coreProperties>
</file>