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43" r:id="rId3"/>
    <p:sldId id="341" r:id="rId4"/>
    <p:sldId id="339" r:id="rId5"/>
    <p:sldId id="307" r:id="rId6"/>
    <p:sldId id="309" r:id="rId7"/>
    <p:sldId id="310" r:id="rId8"/>
    <p:sldId id="308" r:id="rId9"/>
    <p:sldId id="329" r:id="rId10"/>
    <p:sldId id="327" r:id="rId11"/>
    <p:sldId id="319" r:id="rId12"/>
    <p:sldId id="322" r:id="rId13"/>
    <p:sldId id="323" r:id="rId14"/>
    <p:sldId id="342" r:id="rId15"/>
    <p:sldId id="326" r:id="rId16"/>
    <p:sldId id="321" r:id="rId17"/>
    <p:sldId id="344" r:id="rId18"/>
    <p:sldId id="345" r:id="rId19"/>
    <p:sldId id="334" r:id="rId20"/>
    <p:sldId id="337" r:id="rId21"/>
    <p:sldId id="331" r:id="rId22"/>
    <p:sldId id="330" r:id="rId23"/>
    <p:sldId id="340" r:id="rId24"/>
    <p:sldId id="336" r:id="rId25"/>
    <p:sldId id="33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examinations (in millions)</c:v>
                </c:pt>
              </c:strCache>
            </c:strRef>
          </c:tx>
          <c:spPr>
            <a:solidFill>
              <a:schemeClr val="accent1"/>
            </a:solidFill>
            <a:ln>
              <a:noFill/>
            </a:ln>
            <a:effectLst/>
          </c:spPr>
          <c:invertIfNegative val="0"/>
          <c:dLbls>
            <c:showLegendKey val="0"/>
            <c:showVal val="1"/>
            <c:showCatName val="0"/>
            <c:showSerName val="0"/>
            <c:showPercent val="0"/>
            <c:showBubbleSize val="0"/>
            <c:showLeaderLines val="0"/>
          </c:dLbls>
          <c:trendline>
            <c:trendlineType val="linear"/>
            <c:dispRSqr val="0"/>
            <c:dispEq val="0"/>
          </c:trendline>
          <c:cat>
            <c:numRef>
              <c:f>Sheet1!$A$2:$A$5</c:f>
              <c:numCache>
                <c:formatCode>General</c:formatCode>
                <c:ptCount val="4"/>
                <c:pt idx="0">
                  <c:v>1988</c:v>
                </c:pt>
                <c:pt idx="1">
                  <c:v>1993</c:v>
                </c:pt>
                <c:pt idx="2">
                  <c:v>2000</c:v>
                </c:pt>
                <c:pt idx="3">
                  <c:v>2008</c:v>
                </c:pt>
              </c:numCache>
            </c:numRef>
          </c:cat>
          <c:val>
            <c:numRef>
              <c:f>Sheet1!$B$2:$B$5</c:f>
              <c:numCache>
                <c:formatCode>General</c:formatCode>
                <c:ptCount val="4"/>
                <c:pt idx="0">
                  <c:v>1380</c:v>
                </c:pt>
                <c:pt idx="1">
                  <c:v>1600</c:v>
                </c:pt>
                <c:pt idx="2">
                  <c:v>1910</c:v>
                </c:pt>
                <c:pt idx="3">
                  <c:v>3143</c:v>
                </c:pt>
              </c:numCache>
            </c:numRef>
          </c:val>
        </c:ser>
        <c:dLbls>
          <c:showLegendKey val="0"/>
          <c:showVal val="0"/>
          <c:showCatName val="0"/>
          <c:showSerName val="0"/>
          <c:showPercent val="0"/>
          <c:showBubbleSize val="0"/>
        </c:dLbls>
        <c:gapWidth val="219"/>
        <c:overlap val="-27"/>
        <c:axId val="68985216"/>
        <c:axId val="68986752"/>
      </c:barChart>
      <c:catAx>
        <c:axId val="6898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68986752"/>
        <c:crosses val="autoZero"/>
        <c:auto val="1"/>
        <c:lblAlgn val="ctr"/>
        <c:lblOffset val="100"/>
        <c:noMultiLvlLbl val="0"/>
      </c:catAx>
      <c:valAx>
        <c:axId val="68986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68985216"/>
        <c:crosses val="autoZero"/>
        <c:crossBetween val="between"/>
      </c:val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milion man Sv</c:v>
                </c:pt>
              </c:strCache>
            </c:strRef>
          </c:tx>
          <c:spPr>
            <a:solidFill>
              <a:schemeClr val="accent1"/>
            </a:solidFill>
            <a:ln>
              <a:noFill/>
            </a:ln>
            <a:effectLst/>
          </c:spPr>
          <c:invertIfNegative val="0"/>
          <c:dLbls>
            <c:showLegendKey val="0"/>
            <c:showVal val="1"/>
            <c:showCatName val="0"/>
            <c:showSerName val="0"/>
            <c:showPercent val="0"/>
            <c:showBubbleSize val="0"/>
            <c:showLeaderLines val="0"/>
          </c:dLbls>
          <c:trendline>
            <c:trendlineType val="linear"/>
            <c:dispRSqr val="0"/>
            <c:dispEq val="0"/>
          </c:trendline>
          <c:cat>
            <c:numRef>
              <c:f>Sheet1!$A$2:$A$3</c:f>
              <c:numCache>
                <c:formatCode>General</c:formatCode>
                <c:ptCount val="2"/>
                <c:pt idx="0">
                  <c:v>1997</c:v>
                </c:pt>
                <c:pt idx="1">
                  <c:v>2007</c:v>
                </c:pt>
              </c:numCache>
            </c:numRef>
          </c:cat>
          <c:val>
            <c:numRef>
              <c:f>Sheet1!$B$2:$B$3</c:f>
              <c:numCache>
                <c:formatCode>0.0</c:formatCode>
                <c:ptCount val="2"/>
                <c:pt idx="0" formatCode="General">
                  <c:v>2.2999999999999998</c:v>
                </c:pt>
                <c:pt idx="1">
                  <c:v>4</c:v>
                </c:pt>
              </c:numCache>
            </c:numRef>
          </c:val>
        </c:ser>
        <c:dLbls>
          <c:showLegendKey val="0"/>
          <c:showVal val="0"/>
          <c:showCatName val="0"/>
          <c:showSerName val="0"/>
          <c:showPercent val="0"/>
          <c:showBubbleSize val="0"/>
        </c:dLbls>
        <c:gapWidth val="219"/>
        <c:overlap val="-27"/>
        <c:axId val="69235072"/>
        <c:axId val="69236608"/>
      </c:barChart>
      <c:catAx>
        <c:axId val="6923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69236608"/>
        <c:crosses val="autoZero"/>
        <c:auto val="1"/>
        <c:lblAlgn val="ctr"/>
        <c:lblOffset val="100"/>
        <c:noMultiLvlLbl val="0"/>
      </c:catAx>
      <c:valAx>
        <c:axId val="692366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PT"/>
          </a:p>
        </c:txPr>
        <c:crossAx val="69235072"/>
        <c:crosses val="autoZero"/>
        <c:crossBetween val="between"/>
      </c:valAx>
    </c:plotArea>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Imaging procedures (%)</c:v>
                </c:pt>
              </c:strCache>
            </c:strRef>
          </c:tx>
          <c:invertIfNegative val="0"/>
          <c:dLbls>
            <c:showLegendKey val="0"/>
            <c:showVal val="1"/>
            <c:showCatName val="0"/>
            <c:showSerName val="0"/>
            <c:showPercent val="0"/>
            <c:showBubbleSize val="0"/>
            <c:showLeaderLines val="0"/>
          </c:dLbls>
          <c:cat>
            <c:strRef>
              <c:f>Sheet1!$A$2:$A$3</c:f>
              <c:strCache>
                <c:ptCount val="2"/>
                <c:pt idx="0">
                  <c:v>Projection radiography (incl. mammo)</c:v>
                </c:pt>
                <c:pt idx="1">
                  <c:v>CT; interv. Fluoro; NM</c:v>
                </c:pt>
              </c:strCache>
            </c:strRef>
          </c:cat>
          <c:val>
            <c:numRef>
              <c:f>Sheet1!$B$2:$B$3</c:f>
              <c:numCache>
                <c:formatCode>0%</c:formatCode>
                <c:ptCount val="2"/>
                <c:pt idx="0">
                  <c:v>0.74</c:v>
                </c:pt>
                <c:pt idx="1">
                  <c:v>0.26</c:v>
                </c:pt>
              </c:numCache>
            </c:numRef>
          </c:val>
        </c:ser>
        <c:ser>
          <c:idx val="1"/>
          <c:order val="1"/>
          <c:tx>
            <c:strRef>
              <c:f>Sheet1!$C$1</c:f>
              <c:strCache>
                <c:ptCount val="1"/>
                <c:pt idx="0">
                  <c:v>Yearly exposure to radiation (%)</c:v>
                </c:pt>
              </c:strCache>
            </c:strRef>
          </c:tx>
          <c:invertIfNegative val="0"/>
          <c:dLbls>
            <c:showLegendKey val="0"/>
            <c:showVal val="1"/>
            <c:showCatName val="0"/>
            <c:showSerName val="0"/>
            <c:showPercent val="0"/>
            <c:showBubbleSize val="0"/>
            <c:showLeaderLines val="0"/>
          </c:dLbls>
          <c:cat>
            <c:strRef>
              <c:f>Sheet1!$A$2:$A$3</c:f>
              <c:strCache>
                <c:ptCount val="2"/>
                <c:pt idx="0">
                  <c:v>Projection radiography (incl. mammo)</c:v>
                </c:pt>
                <c:pt idx="1">
                  <c:v>CT; interv. Fluoro; NM</c:v>
                </c:pt>
              </c:strCache>
            </c:strRef>
          </c:cat>
          <c:val>
            <c:numRef>
              <c:f>Sheet1!$C$2:$C$3</c:f>
              <c:numCache>
                <c:formatCode>0%</c:formatCode>
                <c:ptCount val="2"/>
                <c:pt idx="0">
                  <c:v>0.11</c:v>
                </c:pt>
                <c:pt idx="1">
                  <c:v>0.89</c:v>
                </c:pt>
              </c:numCache>
            </c:numRef>
          </c:val>
        </c:ser>
        <c:dLbls>
          <c:showLegendKey val="0"/>
          <c:showVal val="0"/>
          <c:showCatName val="0"/>
          <c:showSerName val="0"/>
          <c:showPercent val="0"/>
          <c:showBubbleSize val="0"/>
        </c:dLbls>
        <c:gapWidth val="150"/>
        <c:overlap val="100"/>
        <c:axId val="72104192"/>
        <c:axId val="72110080"/>
      </c:barChart>
      <c:catAx>
        <c:axId val="72104192"/>
        <c:scaling>
          <c:orientation val="minMax"/>
        </c:scaling>
        <c:delete val="0"/>
        <c:axPos val="b"/>
        <c:majorTickMark val="out"/>
        <c:minorTickMark val="none"/>
        <c:tickLblPos val="nextTo"/>
        <c:crossAx val="72110080"/>
        <c:crosses val="autoZero"/>
        <c:auto val="1"/>
        <c:lblAlgn val="ctr"/>
        <c:lblOffset val="100"/>
        <c:noMultiLvlLbl val="0"/>
      </c:catAx>
      <c:valAx>
        <c:axId val="72110080"/>
        <c:scaling>
          <c:orientation val="minMax"/>
        </c:scaling>
        <c:delete val="1"/>
        <c:axPos val="l"/>
        <c:majorGridlines/>
        <c:numFmt formatCode="0%" sourceLinked="1"/>
        <c:majorTickMark val="out"/>
        <c:minorTickMark val="none"/>
        <c:tickLblPos val="nextTo"/>
        <c:crossAx val="72104192"/>
        <c:crosses val="autoZero"/>
        <c:crossBetween val="between"/>
      </c:valAx>
    </c:plotArea>
    <c:legend>
      <c:legendPos val="b"/>
      <c:layout/>
      <c:overlay val="0"/>
    </c:legend>
    <c:plotVisOnly val="1"/>
    <c:dispBlanksAs val="gap"/>
    <c:showDLblsOverMax val="0"/>
  </c:chart>
  <c:txPr>
    <a:bodyPr/>
    <a:lstStyle/>
    <a:p>
      <a:pPr>
        <a:defRPr sz="1800"/>
      </a:pPr>
      <a:endParaRPr lang="pt-PT"/>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lang="en-US"/>
          </a:p>
        </p:txBody>
      </p:sp>
      <p:sp>
        <p:nvSpPr>
          <p:cNvPr id="4" name="Date Placeholder 3"/>
          <p:cNvSpPr>
            <a:spLocks noGrp="1"/>
          </p:cNvSpPr>
          <p:nvPr>
            <p:ph type="dt" sz="half" idx="10"/>
          </p:nvPr>
        </p:nvSpPr>
        <p:spPr/>
        <p:txBody>
          <a:bodyPr/>
          <a:lstStyle/>
          <a:p>
            <a:fld id="{E19AD3CA-2BCA-054F-81BE-C5BF032C7052}"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53882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E19AD3CA-2BCA-054F-81BE-C5BF032C7052}"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23496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E19AD3CA-2BCA-054F-81BE-C5BF032C7052}"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3960621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92275" y="836613"/>
            <a:ext cx="7185025" cy="1133475"/>
          </a:xfrm>
        </p:spPr>
        <p:txBody>
          <a:bodyPr/>
          <a:lstStyle/>
          <a:p>
            <a:r>
              <a:rPr lang="pt-PT" smtClean="0"/>
              <a:t>Click to edit Master title style</a:t>
            </a:r>
            <a:endParaRPr lang="en-US"/>
          </a:p>
        </p:txBody>
      </p:sp>
      <p:sp>
        <p:nvSpPr>
          <p:cNvPr id="3" name="Table Placeholder 2"/>
          <p:cNvSpPr>
            <a:spLocks noGrp="1"/>
          </p:cNvSpPr>
          <p:nvPr>
            <p:ph type="tbl" idx="1"/>
          </p:nvPr>
        </p:nvSpPr>
        <p:spPr>
          <a:xfrm>
            <a:off x="1692275" y="2060575"/>
            <a:ext cx="7180263" cy="4321175"/>
          </a:xfrm>
        </p:spPr>
        <p:txBody>
          <a:bodyPr/>
          <a:lstStyle/>
          <a:p>
            <a:pPr lvl="0"/>
            <a:endParaRPr lang="en-US" noProof="0" smtClean="0"/>
          </a:p>
        </p:txBody>
      </p:sp>
    </p:spTree>
    <p:extLst>
      <p:ext uri="{BB962C8B-B14F-4D97-AF65-F5344CB8AC3E}">
        <p14:creationId xmlns:p14="http://schemas.microsoft.com/office/powerpoint/2010/main" val="243515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E19AD3CA-2BCA-054F-81BE-C5BF032C7052}"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227815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E19AD3CA-2BCA-054F-81BE-C5BF032C7052}"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150336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Date Placeholder 4"/>
          <p:cNvSpPr>
            <a:spLocks noGrp="1"/>
          </p:cNvSpPr>
          <p:nvPr>
            <p:ph type="dt" sz="half" idx="10"/>
          </p:nvPr>
        </p:nvSpPr>
        <p:spPr/>
        <p:txBody>
          <a:bodyPr/>
          <a:lstStyle/>
          <a:p>
            <a:fld id="{E19AD3CA-2BCA-054F-81BE-C5BF032C7052}"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176838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7" name="Date Placeholder 6"/>
          <p:cNvSpPr>
            <a:spLocks noGrp="1"/>
          </p:cNvSpPr>
          <p:nvPr>
            <p:ph type="dt" sz="half" idx="10"/>
          </p:nvPr>
        </p:nvSpPr>
        <p:spPr/>
        <p:txBody>
          <a:bodyPr/>
          <a:lstStyle/>
          <a:p>
            <a:fld id="{E19AD3CA-2BCA-054F-81BE-C5BF032C7052}"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381603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Date Placeholder 2"/>
          <p:cNvSpPr>
            <a:spLocks noGrp="1"/>
          </p:cNvSpPr>
          <p:nvPr>
            <p:ph type="dt" sz="half" idx="10"/>
          </p:nvPr>
        </p:nvSpPr>
        <p:spPr/>
        <p:txBody>
          <a:bodyPr/>
          <a:lstStyle/>
          <a:p>
            <a:fld id="{E19AD3CA-2BCA-054F-81BE-C5BF032C7052}"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168661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AD3CA-2BCA-054F-81BE-C5BF032C7052}"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426513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E19AD3CA-2BCA-054F-81BE-C5BF032C7052}"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284028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E19AD3CA-2BCA-054F-81BE-C5BF032C7052}"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795FE-7FE3-9B4B-BE16-92947BF823A9}" type="slidenum">
              <a:rPr lang="en-US" smtClean="0"/>
              <a:t>‹nº›</a:t>
            </a:fld>
            <a:endParaRPr lang="en-US"/>
          </a:p>
        </p:txBody>
      </p:sp>
    </p:spTree>
    <p:extLst>
      <p:ext uri="{BB962C8B-B14F-4D97-AF65-F5344CB8AC3E}">
        <p14:creationId xmlns:p14="http://schemas.microsoft.com/office/powerpoint/2010/main" val="364351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noProof="0" smtClean="0"/>
              <a:t>Click to edit Master title style</a:t>
            </a:r>
            <a:endParaRPr lang="pt-PT"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noProof="0" smtClean="0"/>
              <a:t>Click to edit Master text styles</a:t>
            </a:r>
          </a:p>
          <a:p>
            <a:pPr lvl="1"/>
            <a:r>
              <a:rPr lang="pt-PT" noProof="0" smtClean="0"/>
              <a:t>Second level</a:t>
            </a:r>
          </a:p>
          <a:p>
            <a:pPr lvl="2"/>
            <a:r>
              <a:rPr lang="pt-PT" noProof="0" smtClean="0"/>
              <a:t>Third level</a:t>
            </a:r>
          </a:p>
          <a:p>
            <a:pPr lvl="3"/>
            <a:r>
              <a:rPr lang="pt-PT" noProof="0" smtClean="0"/>
              <a:t>Fourth level</a:t>
            </a:r>
          </a:p>
          <a:p>
            <a:pPr lvl="4"/>
            <a:r>
              <a:rPr lang="pt-PT" noProof="0" smtClean="0"/>
              <a:t>Fifth level</a:t>
            </a:r>
            <a:endParaRPr lang="pt-PT" noProof="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AD3CA-2BCA-054F-81BE-C5BF032C7052}"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795FE-7FE3-9B4B-BE16-92947BF823A9}" type="slidenum">
              <a:rPr lang="en-US" smtClean="0"/>
              <a:t>‹nº›</a:t>
            </a:fld>
            <a:endParaRPr lang="en-US"/>
          </a:p>
        </p:txBody>
      </p:sp>
    </p:spTree>
    <p:extLst>
      <p:ext uri="{BB962C8B-B14F-4D97-AF65-F5344CB8AC3E}">
        <p14:creationId xmlns:p14="http://schemas.microsoft.com/office/powerpoint/2010/main" val="280597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 Id="rId4" Type="http://schemas.openxmlformats.org/officeDocument/2006/relationships/hyperlink" Target="https://ec.europa.eu/energy/sites/ener/files/documents/RP180web.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uropa.eu.int/comm/research/energy/pdf/meduse_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8.emf"/><Relationship Id="rId4" Type="http://schemas.openxmlformats.org/officeDocument/2006/relationships/image" Target="../media/image10.jpeg"/><Relationship Id="rId9"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ationalqualitycenter.org/index.cfm/5857/16181"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fda.gov/MedicalDevices/default.htm"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europa.eu/energy/sites/ener/files/documents/RP180web.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pt-PT" sz="2800" smtClean="0"/>
              <a:t>Optimização e controlo de qualidade em Radiologia e Medicina Nuclear: as boas práticas internacionais </a:t>
            </a:r>
            <a:endParaRPr lang="pt-PT" sz="2800"/>
          </a:p>
        </p:txBody>
      </p:sp>
      <p:sp>
        <p:nvSpPr>
          <p:cNvPr id="3" name="Subtitle 2"/>
          <p:cNvSpPr>
            <a:spLocks noGrp="1"/>
          </p:cNvSpPr>
          <p:nvPr>
            <p:ph type="subTitle" idx="1"/>
          </p:nvPr>
        </p:nvSpPr>
        <p:spPr/>
        <p:txBody>
          <a:bodyPr>
            <a:normAutofit/>
          </a:bodyPr>
          <a:lstStyle/>
          <a:p>
            <a:r>
              <a:rPr lang="en-US" sz="2800" dirty="0" smtClean="0"/>
              <a:t>Luís Lança, Ph.D.</a:t>
            </a:r>
          </a:p>
          <a:p>
            <a:endParaRPr lang="en-US" sz="2800" dirty="0"/>
          </a:p>
        </p:txBody>
      </p:sp>
      <p:pic>
        <p:nvPicPr>
          <p:cNvPr id="4" name="Picture 3"/>
          <p:cNvPicPr>
            <a:picLocks noChangeAspect="1"/>
          </p:cNvPicPr>
          <p:nvPr/>
        </p:nvPicPr>
        <p:blipFill>
          <a:blip r:embed="rId2"/>
          <a:stretch>
            <a:fillRect/>
          </a:stretch>
        </p:blipFill>
        <p:spPr>
          <a:xfrm>
            <a:off x="0" y="-4200"/>
            <a:ext cx="9144000" cy="2102631"/>
          </a:xfrm>
          <a:prstGeom prst="rect">
            <a:avLst/>
          </a:prstGeom>
        </p:spPr>
      </p:pic>
      <p:pic>
        <p:nvPicPr>
          <p:cNvPr id="5" name="Picture 4"/>
          <p:cNvPicPr>
            <a:picLocks noChangeAspect="1"/>
          </p:cNvPicPr>
          <p:nvPr/>
        </p:nvPicPr>
        <p:blipFill rotWithShape="1">
          <a:blip r:embed="rId3"/>
          <a:srcRect l="4495" t="26562" r="61593" b="50312"/>
          <a:stretch/>
        </p:blipFill>
        <p:spPr>
          <a:xfrm>
            <a:off x="3596041" y="4505322"/>
            <a:ext cx="2133600" cy="619122"/>
          </a:xfrm>
          <a:prstGeom prst="rect">
            <a:avLst/>
          </a:prstGeom>
        </p:spPr>
      </p:pic>
    </p:spTree>
    <p:extLst>
      <p:ext uri="{BB962C8B-B14F-4D97-AF65-F5344CB8AC3E}">
        <p14:creationId xmlns:p14="http://schemas.microsoft.com/office/powerpoint/2010/main" val="2223169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pt-PT" dirty="0" smtClean="0"/>
              <a:t>Dose efetiva coletiva (Europa)</a:t>
            </a:r>
            <a:endParaRPr lang="pt-PT" dirty="0"/>
          </a:p>
        </p:txBody>
      </p:sp>
      <p:pic>
        <p:nvPicPr>
          <p:cNvPr id="8" name="Picture 7"/>
          <p:cNvPicPr>
            <a:picLocks noChangeAspect="1"/>
          </p:cNvPicPr>
          <p:nvPr/>
        </p:nvPicPr>
        <p:blipFill>
          <a:blip r:embed="rId2"/>
          <a:stretch>
            <a:fillRect/>
          </a:stretch>
        </p:blipFill>
        <p:spPr>
          <a:xfrm>
            <a:off x="398741" y="1567989"/>
            <a:ext cx="8288059" cy="3470279"/>
          </a:xfrm>
          <a:prstGeom prst="rect">
            <a:avLst/>
          </a:prstGeom>
        </p:spPr>
      </p:pic>
      <p:sp>
        <p:nvSpPr>
          <p:cNvPr id="9" name="Rectangle 8"/>
          <p:cNvSpPr/>
          <p:nvPr/>
        </p:nvSpPr>
        <p:spPr>
          <a:xfrm>
            <a:off x="3053491" y="2800430"/>
            <a:ext cx="208671" cy="186277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6427841" y="5055203"/>
            <a:ext cx="2575057" cy="1798175"/>
          </a:xfrm>
          <a:prstGeom prst="rect">
            <a:avLst/>
          </a:prstGeom>
        </p:spPr>
      </p:pic>
      <p:sp>
        <p:nvSpPr>
          <p:cNvPr id="11" name="Rectangle 10"/>
          <p:cNvSpPr/>
          <p:nvPr/>
        </p:nvSpPr>
        <p:spPr>
          <a:xfrm>
            <a:off x="457200" y="5193701"/>
            <a:ext cx="5515992" cy="1477328"/>
          </a:xfrm>
          <a:prstGeom prst="rect">
            <a:avLst/>
          </a:prstGeom>
        </p:spPr>
        <p:txBody>
          <a:bodyPr wrap="square">
            <a:spAutoFit/>
          </a:bodyPr>
          <a:lstStyle/>
          <a:p>
            <a:r>
              <a:rPr lang="en-GB" dirty="0">
                <a:solidFill>
                  <a:schemeClr val="tx2"/>
                </a:solidFill>
              </a:rPr>
              <a:t>EUROPEAN COMMISSION (</a:t>
            </a:r>
            <a:r>
              <a:rPr lang="en-GB" dirty="0" smtClean="0">
                <a:solidFill>
                  <a:schemeClr val="tx2"/>
                </a:solidFill>
              </a:rPr>
              <a:t>2015</a:t>
            </a:r>
            <a:r>
              <a:rPr lang="en-GB" i="1" dirty="0" smtClean="0">
                <a:solidFill>
                  <a:schemeClr val="tx2"/>
                </a:solidFill>
              </a:rPr>
              <a:t>) </a:t>
            </a:r>
            <a:r>
              <a:rPr lang="en-GB" i="1" dirty="0">
                <a:solidFill>
                  <a:schemeClr val="tx2"/>
                </a:solidFill>
              </a:rPr>
              <a:t>Medical </a:t>
            </a:r>
            <a:r>
              <a:rPr lang="en-GB" i="1" dirty="0" smtClean="0">
                <a:solidFill>
                  <a:schemeClr val="tx2"/>
                </a:solidFill>
              </a:rPr>
              <a:t>Radiation Exposure </a:t>
            </a:r>
            <a:r>
              <a:rPr lang="en-GB" i="1" dirty="0">
                <a:solidFill>
                  <a:schemeClr val="tx2"/>
                </a:solidFill>
              </a:rPr>
              <a:t>of the European </a:t>
            </a:r>
            <a:r>
              <a:rPr lang="en-GB" i="1" dirty="0" smtClean="0">
                <a:solidFill>
                  <a:schemeClr val="tx2"/>
                </a:solidFill>
              </a:rPr>
              <a:t>Population. </a:t>
            </a:r>
            <a:r>
              <a:rPr lang="en-GB" dirty="0" smtClean="0">
                <a:solidFill>
                  <a:schemeClr val="tx2"/>
                </a:solidFill>
              </a:rPr>
              <a:t>Radiation Protection nº 180, </a:t>
            </a:r>
            <a:r>
              <a:rPr lang="en-GB" dirty="0" err="1" smtClean="0">
                <a:solidFill>
                  <a:schemeClr val="tx2"/>
                </a:solidFill>
              </a:rPr>
              <a:t>disponível</a:t>
            </a:r>
            <a:r>
              <a:rPr lang="en-GB" dirty="0" smtClean="0">
                <a:solidFill>
                  <a:schemeClr val="tx2"/>
                </a:solidFill>
              </a:rPr>
              <a:t> </a:t>
            </a:r>
            <a:r>
              <a:rPr lang="en-GB" dirty="0" err="1" smtClean="0">
                <a:solidFill>
                  <a:schemeClr val="tx2"/>
                </a:solidFill>
              </a:rPr>
              <a:t>em</a:t>
            </a:r>
            <a:r>
              <a:rPr lang="en-GB" dirty="0">
                <a:solidFill>
                  <a:schemeClr val="tx2"/>
                </a:solidFill>
              </a:rPr>
              <a:t> </a:t>
            </a:r>
            <a:r>
              <a:rPr lang="en-GB" dirty="0">
                <a:solidFill>
                  <a:schemeClr val="tx2"/>
                </a:solidFill>
                <a:hlinkClick r:id="rId4"/>
              </a:rPr>
              <a:t>https://ec.europa.eu/energy/sites/ener/files/documents/</a:t>
            </a:r>
            <a:r>
              <a:rPr lang="en-GB" dirty="0" smtClean="0">
                <a:solidFill>
                  <a:schemeClr val="tx2"/>
                </a:solidFill>
                <a:hlinkClick r:id="rId4"/>
              </a:rPr>
              <a:t>RP180web.pdf</a:t>
            </a:r>
            <a:endParaRPr lang="en-GB" dirty="0" smtClean="0">
              <a:solidFill>
                <a:schemeClr val="tx2"/>
              </a:solidFill>
            </a:endParaRPr>
          </a:p>
        </p:txBody>
      </p:sp>
    </p:spTree>
    <p:extLst>
      <p:ext uri="{BB962C8B-B14F-4D97-AF65-F5344CB8AC3E}">
        <p14:creationId xmlns:p14="http://schemas.microsoft.com/office/powerpoint/2010/main" val="271739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fontScale="90000"/>
          </a:bodyPr>
          <a:lstStyle/>
          <a:p>
            <a:r>
              <a:rPr lang="pt-PT" dirty="0"/>
              <a:t>Exposição à radiação para diagnóstico</a:t>
            </a:r>
          </a:p>
        </p:txBody>
      </p:sp>
      <p:sp>
        <p:nvSpPr>
          <p:cNvPr id="211971" name="Rectangle 3"/>
          <p:cNvSpPr>
            <a:spLocks noGrp="1" noChangeArrowheads="1"/>
          </p:cNvSpPr>
          <p:nvPr>
            <p:ph type="body" idx="1"/>
          </p:nvPr>
        </p:nvSpPr>
        <p:spPr/>
        <p:txBody>
          <a:bodyPr>
            <a:normAutofit/>
          </a:bodyPr>
          <a:lstStyle/>
          <a:p>
            <a:r>
              <a:rPr lang="pt-PT" sz="2400" dirty="0"/>
              <a:t>Estudos revelam existir diferenças </a:t>
            </a:r>
            <a:r>
              <a:rPr lang="pt-PT" sz="2400" dirty="0" smtClean="0"/>
              <a:t>importantes </a:t>
            </a:r>
            <a:r>
              <a:rPr lang="pt-PT" sz="2400" dirty="0"/>
              <a:t>nas práticas radiológicas nos diversos Países com impacto na dose </a:t>
            </a:r>
            <a:r>
              <a:rPr lang="pt-PT" sz="2400" dirty="0" err="1"/>
              <a:t>efectiva</a:t>
            </a:r>
            <a:r>
              <a:rPr lang="pt-PT" sz="2400" dirty="0"/>
              <a:t> recebida pela </a:t>
            </a:r>
            <a:r>
              <a:rPr lang="pt-PT" sz="2400" dirty="0" smtClean="0"/>
              <a:t>população</a:t>
            </a:r>
          </a:p>
          <a:p>
            <a:endParaRPr lang="pt-PT" sz="2400" dirty="0"/>
          </a:p>
          <a:p>
            <a:r>
              <a:rPr lang="pt-PT" sz="2400" dirty="0" smtClean="0"/>
              <a:t>As </a:t>
            </a:r>
            <a:r>
              <a:rPr lang="pt-PT" sz="2400" dirty="0"/>
              <a:t>variações encontradas podem ser atribuídas a diversos </a:t>
            </a:r>
            <a:r>
              <a:rPr lang="pt-PT" sz="2400" dirty="0" smtClean="0"/>
              <a:t>factores, </a:t>
            </a:r>
            <a:r>
              <a:rPr lang="pt-PT" sz="2400" dirty="0"/>
              <a:t>designadamente os relacionados com a </a:t>
            </a:r>
            <a:r>
              <a:rPr lang="pt-PT" sz="2400" dirty="0" smtClean="0"/>
              <a:t>tecnologia em si, ou a escolha </a:t>
            </a:r>
            <a:r>
              <a:rPr lang="pt-PT" sz="2400" dirty="0"/>
              <a:t>da técnica radiológica que </a:t>
            </a:r>
            <a:r>
              <a:rPr lang="pt-PT" sz="2400" dirty="0" smtClean="0"/>
              <a:t>pode </a:t>
            </a:r>
            <a:r>
              <a:rPr lang="pt-PT" sz="2400" dirty="0"/>
              <a:t>variar entre instituições ou mesmo entre profissionais </a:t>
            </a:r>
          </a:p>
        </p:txBody>
      </p:sp>
    </p:spTree>
    <p:extLst>
      <p:ext uri="{BB962C8B-B14F-4D97-AF65-F5344CB8AC3E}">
        <p14:creationId xmlns:p14="http://schemas.microsoft.com/office/powerpoint/2010/main" val="586978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pt-PT" dirty="0" smtClean="0"/>
              <a:t>Optimização e segurança</a:t>
            </a:r>
            <a:endParaRPr lang="pt-PT" dirty="0"/>
          </a:p>
        </p:txBody>
      </p:sp>
      <p:sp>
        <p:nvSpPr>
          <p:cNvPr id="206851" name="Rectangle 3"/>
          <p:cNvSpPr>
            <a:spLocks noGrp="1" noChangeArrowheads="1"/>
          </p:cNvSpPr>
          <p:nvPr>
            <p:ph type="body" idx="1"/>
          </p:nvPr>
        </p:nvSpPr>
        <p:spPr/>
        <p:txBody>
          <a:bodyPr>
            <a:normAutofit/>
          </a:bodyPr>
          <a:lstStyle/>
          <a:p>
            <a:r>
              <a:rPr lang="pt-PT" sz="2400" dirty="0"/>
              <a:t>O uso optimizado das radiações para fins de diagnóstico radiológico envolve a conjugação entre três aspectos inerentes ao processo </a:t>
            </a:r>
            <a:r>
              <a:rPr lang="pt-PT" sz="2400" dirty="0" smtClean="0"/>
              <a:t>radiológico:</a:t>
            </a:r>
            <a:endParaRPr lang="pt-PT" sz="2400" dirty="0"/>
          </a:p>
          <a:p>
            <a:pPr lvl="1"/>
            <a:r>
              <a:rPr lang="pt-PT" sz="2400" dirty="0"/>
              <a:t>(i) a escolha da técnica </a:t>
            </a:r>
            <a:r>
              <a:rPr lang="pt-PT" sz="2400" dirty="0" smtClean="0"/>
              <a:t>radiológica</a:t>
            </a:r>
          </a:p>
          <a:p>
            <a:pPr lvl="1"/>
            <a:r>
              <a:rPr lang="pt-PT" sz="2400" dirty="0" smtClean="0"/>
              <a:t>(</a:t>
            </a:r>
            <a:r>
              <a:rPr lang="pt-PT" sz="2400" dirty="0" err="1"/>
              <a:t>ii</a:t>
            </a:r>
            <a:r>
              <a:rPr lang="pt-PT" sz="2400" dirty="0"/>
              <a:t>) a dose de radiação que o paciente recebe</a:t>
            </a:r>
          </a:p>
          <a:p>
            <a:pPr lvl="1"/>
            <a:r>
              <a:rPr lang="pt-PT" sz="2400" dirty="0"/>
              <a:t>(</a:t>
            </a:r>
            <a:r>
              <a:rPr lang="pt-PT" sz="2400" dirty="0" err="1"/>
              <a:t>iii</a:t>
            </a:r>
            <a:r>
              <a:rPr lang="pt-PT" sz="2400" dirty="0"/>
              <a:t>) a qualidade do diagnóstico traduzida na imagem </a:t>
            </a:r>
            <a:r>
              <a:rPr lang="pt-PT" sz="2400" dirty="0" smtClean="0"/>
              <a:t>radiográfica</a:t>
            </a:r>
          </a:p>
          <a:p>
            <a:r>
              <a:rPr lang="pt-PT" sz="2400" dirty="0" smtClean="0"/>
              <a:t>Estes </a:t>
            </a:r>
            <a:r>
              <a:rPr lang="pt-PT" sz="2400" dirty="0"/>
              <a:t>três aspectos são determinantes para a qualidade diagnostica das imagens radiológicas e dependem exclusivamente das opções tomadas </a:t>
            </a:r>
            <a:r>
              <a:rPr lang="pt-PT" sz="2400" dirty="0" smtClean="0"/>
              <a:t>na realização dos exames</a:t>
            </a:r>
            <a:endParaRPr lang="pt-PT" sz="2400" dirty="0"/>
          </a:p>
        </p:txBody>
      </p:sp>
      <p:sp>
        <p:nvSpPr>
          <p:cNvPr id="206852" name="Text Box 4"/>
          <p:cNvSpPr txBox="1">
            <a:spLocks noChangeArrowheads="1"/>
          </p:cNvSpPr>
          <p:nvPr/>
        </p:nvSpPr>
        <p:spPr bwMode="auto">
          <a:xfrm>
            <a:off x="1343025" y="6110913"/>
            <a:ext cx="53737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r>
              <a:rPr lang="en-GB" sz="1200" dirty="0" smtClean="0">
                <a:solidFill>
                  <a:schemeClr val="tx2"/>
                </a:solidFill>
              </a:rPr>
              <a:t>EUROPEAN </a:t>
            </a:r>
            <a:r>
              <a:rPr lang="en-GB" sz="1200" dirty="0">
                <a:solidFill>
                  <a:schemeClr val="tx2"/>
                </a:solidFill>
              </a:rPr>
              <a:t>COMMISSION (2002</a:t>
            </a:r>
            <a:r>
              <a:rPr lang="en-GB" sz="1200" i="1" dirty="0">
                <a:solidFill>
                  <a:schemeClr val="tx2"/>
                </a:solidFill>
              </a:rPr>
              <a:t>) Optimisation of Protection in the </a:t>
            </a:r>
          </a:p>
          <a:p>
            <a:r>
              <a:rPr lang="en-GB" sz="1200" i="1" dirty="0">
                <a:solidFill>
                  <a:schemeClr val="tx2"/>
                </a:solidFill>
              </a:rPr>
              <a:t>Medical Uses of Radiation. </a:t>
            </a:r>
            <a:r>
              <a:rPr lang="pt-PT" sz="1200" i="1" dirty="0">
                <a:solidFill>
                  <a:schemeClr val="tx2"/>
                </a:solidFill>
              </a:rPr>
              <a:t>EURATOM</a:t>
            </a:r>
            <a:r>
              <a:rPr lang="pt-PT" sz="1200" dirty="0">
                <a:solidFill>
                  <a:schemeClr val="tx2"/>
                </a:solidFill>
              </a:rPr>
              <a:t>, EUR </a:t>
            </a:r>
            <a:r>
              <a:rPr lang="pt-PT" sz="1200" dirty="0" smtClean="0">
                <a:solidFill>
                  <a:schemeClr val="tx2"/>
                </a:solidFill>
              </a:rPr>
              <a:t>19793</a:t>
            </a:r>
            <a:r>
              <a:rPr lang="pt-PT" sz="1200" dirty="0">
                <a:solidFill>
                  <a:schemeClr val="tx2"/>
                </a:solidFill>
              </a:rPr>
              <a:t> </a:t>
            </a:r>
            <a:endParaRPr lang="pt-PT" sz="1200" dirty="0" smtClean="0">
              <a:solidFill>
                <a:schemeClr val="tx2"/>
              </a:solidFill>
            </a:endParaRPr>
          </a:p>
          <a:p>
            <a:r>
              <a:rPr lang="pt-PT" sz="1200" dirty="0" smtClean="0">
                <a:solidFill>
                  <a:schemeClr val="tx2"/>
                </a:solidFill>
              </a:rPr>
              <a:t>disponível em </a:t>
            </a:r>
            <a:r>
              <a:rPr lang="pt-PT" sz="1200" dirty="0">
                <a:solidFill>
                  <a:schemeClr val="tx2"/>
                </a:solidFill>
                <a:hlinkClick r:id="rId2"/>
              </a:rPr>
              <a:t>http://europa.eu.int/comm/research/energy/pdf/meduse_1.pdf</a:t>
            </a:r>
            <a:endParaRPr lang="pt-PT" sz="1200" dirty="0">
              <a:solidFill>
                <a:schemeClr val="tx2"/>
              </a:solidFill>
            </a:endParaRPr>
          </a:p>
        </p:txBody>
      </p:sp>
    </p:spTree>
    <p:extLst>
      <p:ext uri="{BB962C8B-B14F-4D97-AF65-F5344CB8AC3E}">
        <p14:creationId xmlns:p14="http://schemas.microsoft.com/office/powerpoint/2010/main" val="2471091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noAutofit/>
          </a:bodyPr>
          <a:lstStyle/>
          <a:p>
            <a:r>
              <a:rPr lang="pt-PT" sz="2400" dirty="0" smtClean="0"/>
              <a:t>Qualidade diagnóstica e gestão da dose de radiação</a:t>
            </a:r>
            <a:endParaRPr lang="pt-PT" sz="2400" dirty="0"/>
          </a:p>
        </p:txBody>
      </p:sp>
      <p:sp>
        <p:nvSpPr>
          <p:cNvPr id="461827" name="Rectangle 3"/>
          <p:cNvSpPr>
            <a:spLocks noGrp="1" noChangeArrowheads="1"/>
          </p:cNvSpPr>
          <p:nvPr>
            <p:ph type="body" sz="half" idx="2"/>
          </p:nvPr>
        </p:nvSpPr>
        <p:spPr/>
        <p:txBody>
          <a:bodyPr>
            <a:normAutofit/>
          </a:bodyPr>
          <a:lstStyle/>
          <a:p>
            <a:endParaRPr lang="pt-PT" sz="1800" dirty="0" smtClean="0">
              <a:solidFill>
                <a:srgbClr val="000000"/>
              </a:solidFill>
            </a:endParaRPr>
          </a:p>
          <a:p>
            <a:r>
              <a:rPr lang="pt-PT" sz="1800" dirty="0" smtClean="0">
                <a:solidFill>
                  <a:srgbClr val="000000"/>
                </a:solidFill>
              </a:rPr>
              <a:t>A exposição tem </a:t>
            </a:r>
            <a:r>
              <a:rPr lang="pt-PT" sz="1800" dirty="0" smtClean="0"/>
              <a:t>influência na qualidade da imagem, contudo pode ser inadequada ao objectivo diagnóstico pretendido</a:t>
            </a:r>
            <a:endParaRPr lang="en-US" sz="1800" dirty="0"/>
          </a:p>
          <a:p>
            <a:endParaRPr lang="pt-PT" sz="1800" dirty="0" smtClean="0"/>
          </a:p>
          <a:p>
            <a:r>
              <a:rPr lang="pt-PT" sz="1800" dirty="0" smtClean="0"/>
              <a:t>A acuidade diagnóstica pode ser afetada pela exposição inadequada, devendo ser um alcançado um nível de exposição aceitável</a:t>
            </a:r>
            <a:endParaRPr lang="pt-PT" sz="1800" dirty="0"/>
          </a:p>
        </p:txBody>
      </p:sp>
      <p:pic>
        <p:nvPicPr>
          <p:cNvPr id="5" name="Picture 2" descr="Fig_9"/>
          <p:cNvPicPr>
            <a:picLocks noChangeAspect="1" noChangeArrowheads="1"/>
          </p:cNvPicPr>
          <p:nvPr/>
        </p:nvPicPr>
        <p:blipFill>
          <a:blip r:embed="rId2">
            <a:extLst>
              <a:ext uri="{28A0092B-C50C-407E-A947-70E740481C1C}">
                <a14:useLocalDpi xmlns:a14="http://schemas.microsoft.com/office/drawing/2010/main" val="0"/>
              </a:ext>
            </a:extLst>
          </a:blip>
          <a:srcRect l="-86" r="-86"/>
          <a:stretch>
            <a:fillRect/>
          </a:stretch>
        </p:blipFill>
        <p:spPr>
          <a:xfrm>
            <a:off x="3519186" y="873960"/>
            <a:ext cx="5364162" cy="45418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5236340" y="5864225"/>
            <a:ext cx="2418619" cy="80486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defRPr/>
            </a:pPr>
            <a:r>
              <a:rPr lang="en-US" sz="1800" smtClean="0"/>
              <a:t>Dose-creep</a:t>
            </a:r>
          </a:p>
          <a:p>
            <a:pPr algn="ctr">
              <a:defRPr/>
            </a:pPr>
            <a:r>
              <a:rPr lang="en-US" sz="1800" smtClean="0"/>
              <a:t>Overexposure</a:t>
            </a:r>
            <a:endParaRPr lang="en-US" sz="1800" dirty="0"/>
          </a:p>
        </p:txBody>
      </p:sp>
    </p:spTree>
    <p:extLst>
      <p:ext uri="{BB962C8B-B14F-4D97-AF65-F5344CB8AC3E}">
        <p14:creationId xmlns:p14="http://schemas.microsoft.com/office/powerpoint/2010/main" val="33780213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noFill/>
        </p:spPr>
        <p:txBody>
          <a:bodyPr/>
          <a:lstStyle/>
          <a:p>
            <a:r>
              <a:rPr lang="pt-PT" dirty="0" smtClean="0"/>
              <a:t>Resposta </a:t>
            </a:r>
            <a:r>
              <a:rPr lang="pt-PT" dirty="0"/>
              <a:t>dinâmica</a:t>
            </a:r>
          </a:p>
        </p:txBody>
      </p:sp>
      <p:grpSp>
        <p:nvGrpSpPr>
          <p:cNvPr id="400387" name="Group 3"/>
          <p:cNvGrpSpPr>
            <a:grpSpLocks noChangeAspect="1"/>
          </p:cNvGrpSpPr>
          <p:nvPr/>
        </p:nvGrpSpPr>
        <p:grpSpPr bwMode="auto">
          <a:xfrm>
            <a:off x="3113535" y="5395913"/>
            <a:ext cx="2678112" cy="731837"/>
            <a:chOff x="606" y="2422"/>
            <a:chExt cx="5177" cy="1416"/>
          </a:xfrm>
        </p:grpSpPr>
        <p:pic>
          <p:nvPicPr>
            <p:cNvPr id="400388" name="Picture 4" descr="lg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 y="2422"/>
              <a:ext cx="1050"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89" name="Picture 5" descr="lg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 y="2422"/>
              <a:ext cx="1050"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0" name="Picture 6" descr="lgm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5" y="2422"/>
              <a:ext cx="1050"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1" name="Picture 7" descr="lgm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 y="2422"/>
              <a:ext cx="1050"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392" name="Picture 8" descr="lgm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3" y="2422"/>
              <a:ext cx="1050" cy="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00393" name="Object 9"/>
          <p:cNvGraphicFramePr>
            <a:graphicFrameLocks noChangeAspect="1"/>
          </p:cNvGraphicFramePr>
          <p:nvPr>
            <p:extLst>
              <p:ext uri="{D42A27DB-BD31-4B8C-83A1-F6EECF244321}">
                <p14:modId xmlns:p14="http://schemas.microsoft.com/office/powerpoint/2010/main" val="1486110886"/>
              </p:ext>
            </p:extLst>
          </p:nvPr>
        </p:nvGraphicFramePr>
        <p:xfrm>
          <a:off x="2440435" y="2530475"/>
          <a:ext cx="4010025" cy="2789238"/>
        </p:xfrm>
        <a:graphic>
          <a:graphicData uri="http://schemas.openxmlformats.org/presentationml/2006/ole">
            <mc:AlternateContent xmlns:mc="http://schemas.openxmlformats.org/markup-compatibility/2006">
              <mc:Choice xmlns:v="urn:schemas-microsoft-com:vml" Requires="v">
                <p:oleObj spid="_x0000_s2089" name="Chart" r:id="rId9" imgW="4010025" imgH="2933700" progId="Excel.Chart.8">
                  <p:embed/>
                </p:oleObj>
              </mc:Choice>
              <mc:Fallback>
                <p:oleObj name="Chart" r:id="rId9" imgW="4010025" imgH="2933700" progId="Excel.Chart.8">
                  <p:embed/>
                  <p:pic>
                    <p:nvPicPr>
                      <p:cNvPr id="0" name=""/>
                      <p:cNvPicPr>
                        <a:picLocks noRot="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40435" y="2530475"/>
                        <a:ext cx="4010025" cy="27892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00394" name="Group 10"/>
          <p:cNvGrpSpPr>
            <a:grpSpLocks noChangeAspect="1"/>
          </p:cNvGrpSpPr>
          <p:nvPr/>
        </p:nvGrpSpPr>
        <p:grpSpPr bwMode="auto">
          <a:xfrm>
            <a:off x="3113535" y="1916113"/>
            <a:ext cx="2673350" cy="730250"/>
            <a:chOff x="2245" y="1207"/>
            <a:chExt cx="2072" cy="566"/>
          </a:xfrm>
        </p:grpSpPr>
        <p:pic>
          <p:nvPicPr>
            <p:cNvPr id="400395" name="Picture 11" descr="lgm1"/>
            <p:cNvPicPr>
              <a:picLocks noChangeAspect="1" noChangeArrowheads="1"/>
            </p:cNvPicPr>
            <p:nvPr/>
          </p:nvPicPr>
          <p:blipFill>
            <a:blip r:embed="rId3">
              <a:lum bright="60000" contrast="-66000"/>
              <a:extLst>
                <a:ext uri="{28A0092B-C50C-407E-A947-70E740481C1C}">
                  <a14:useLocalDpi xmlns:a14="http://schemas.microsoft.com/office/drawing/2010/main" val="0"/>
                </a:ext>
              </a:extLst>
            </a:blip>
            <a:srcRect/>
            <a:stretch>
              <a:fillRect/>
            </a:stretch>
          </p:blipFill>
          <p:spPr bwMode="auto">
            <a:xfrm>
              <a:off x="2245" y="1207"/>
              <a:ext cx="420" cy="566"/>
            </a:xfrm>
            <a:prstGeom prst="rect">
              <a:avLst/>
            </a:prstGeom>
            <a:noFill/>
            <a:extLst>
              <a:ext uri="{909E8E84-426E-40DD-AFC4-6F175D3DCCD1}">
                <a14:hiddenFill xmlns:a14="http://schemas.microsoft.com/office/drawing/2010/main">
                  <a:solidFill>
                    <a:srgbClr val="FFFFFF"/>
                  </a:solidFill>
                </a14:hiddenFill>
              </a:ext>
            </a:extLst>
          </p:spPr>
        </p:pic>
        <p:pic>
          <p:nvPicPr>
            <p:cNvPr id="400396" name="Picture 12" descr="lgm2"/>
            <p:cNvPicPr>
              <a:picLocks noChangeAspect="1" noChangeArrowheads="1"/>
            </p:cNvPicPr>
            <p:nvPr/>
          </p:nvPicPr>
          <p:blipFill>
            <a:blip r:embed="rId4">
              <a:lum bright="36000" contrast="-24000"/>
              <a:extLst>
                <a:ext uri="{28A0092B-C50C-407E-A947-70E740481C1C}">
                  <a14:useLocalDpi xmlns:a14="http://schemas.microsoft.com/office/drawing/2010/main" val="0"/>
                </a:ext>
              </a:extLst>
            </a:blip>
            <a:srcRect/>
            <a:stretch>
              <a:fillRect/>
            </a:stretch>
          </p:blipFill>
          <p:spPr bwMode="auto">
            <a:xfrm>
              <a:off x="2652" y="1207"/>
              <a:ext cx="420" cy="566"/>
            </a:xfrm>
            <a:prstGeom prst="rect">
              <a:avLst/>
            </a:prstGeom>
            <a:noFill/>
            <a:extLst>
              <a:ext uri="{909E8E84-426E-40DD-AFC4-6F175D3DCCD1}">
                <a14:hiddenFill xmlns:a14="http://schemas.microsoft.com/office/drawing/2010/main">
                  <a:solidFill>
                    <a:srgbClr val="FFFFFF"/>
                  </a:solidFill>
                </a14:hiddenFill>
              </a:ext>
            </a:extLst>
          </p:spPr>
        </p:pic>
        <p:pic>
          <p:nvPicPr>
            <p:cNvPr id="400397" name="Picture 13" descr="lgm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 y="1207"/>
              <a:ext cx="420" cy="566"/>
            </a:xfrm>
            <a:prstGeom prst="rect">
              <a:avLst/>
            </a:prstGeom>
            <a:noFill/>
            <a:extLst>
              <a:ext uri="{909E8E84-426E-40DD-AFC4-6F175D3DCCD1}">
                <a14:hiddenFill xmlns:a14="http://schemas.microsoft.com/office/drawing/2010/main">
                  <a:solidFill>
                    <a:srgbClr val="FFFFFF"/>
                  </a:solidFill>
                </a14:hiddenFill>
              </a:ext>
            </a:extLst>
          </p:spPr>
        </p:pic>
        <p:pic>
          <p:nvPicPr>
            <p:cNvPr id="400398" name="Picture 14" descr="lgm4"/>
            <p:cNvPicPr>
              <a:picLocks noChangeAspect="1" noChangeArrowheads="1"/>
            </p:cNvPicPr>
            <p:nvPr/>
          </p:nvPicPr>
          <p:blipFill>
            <a:blip r:embed="rId6">
              <a:lum bright="-24000" contrast="18000"/>
              <a:extLst>
                <a:ext uri="{28A0092B-C50C-407E-A947-70E740481C1C}">
                  <a14:useLocalDpi xmlns:a14="http://schemas.microsoft.com/office/drawing/2010/main" val="0"/>
                </a:ext>
              </a:extLst>
            </a:blip>
            <a:srcRect/>
            <a:stretch>
              <a:fillRect/>
            </a:stretch>
          </p:blipFill>
          <p:spPr bwMode="auto">
            <a:xfrm>
              <a:off x="3492" y="1207"/>
              <a:ext cx="420" cy="566"/>
            </a:xfrm>
            <a:prstGeom prst="rect">
              <a:avLst/>
            </a:prstGeom>
            <a:noFill/>
            <a:extLst>
              <a:ext uri="{909E8E84-426E-40DD-AFC4-6F175D3DCCD1}">
                <a14:hiddenFill xmlns:a14="http://schemas.microsoft.com/office/drawing/2010/main">
                  <a:solidFill>
                    <a:srgbClr val="FFFFFF"/>
                  </a:solidFill>
                </a14:hiddenFill>
              </a:ext>
            </a:extLst>
          </p:spPr>
        </p:pic>
        <p:pic>
          <p:nvPicPr>
            <p:cNvPr id="400399" name="Picture 15" descr="lgm5"/>
            <p:cNvPicPr>
              <a:picLocks noChangeAspect="1" noChangeArrowheads="1"/>
            </p:cNvPicPr>
            <p:nvPr/>
          </p:nvPicPr>
          <p:blipFill>
            <a:blip r:embed="rId7">
              <a:lum bright="-42000" contrast="12000"/>
              <a:extLst>
                <a:ext uri="{28A0092B-C50C-407E-A947-70E740481C1C}">
                  <a14:useLocalDpi xmlns:a14="http://schemas.microsoft.com/office/drawing/2010/main" val="0"/>
                </a:ext>
              </a:extLst>
            </a:blip>
            <a:srcRect/>
            <a:stretch>
              <a:fillRect/>
            </a:stretch>
          </p:blipFill>
          <p:spPr bwMode="auto">
            <a:xfrm>
              <a:off x="3897" y="1207"/>
              <a:ext cx="420" cy="566"/>
            </a:xfrm>
            <a:prstGeom prst="rect">
              <a:avLst/>
            </a:prstGeom>
            <a:noFill/>
            <a:extLst>
              <a:ext uri="{909E8E84-426E-40DD-AFC4-6F175D3DCCD1}">
                <a14:hiddenFill xmlns:a14="http://schemas.microsoft.com/office/drawing/2010/main">
                  <a:solidFill>
                    <a:srgbClr val="FFFFFF"/>
                  </a:solidFill>
                </a14:hiddenFill>
              </a:ext>
            </a:extLst>
          </p:spPr>
        </p:pic>
      </p:grpSp>
      <p:sp>
        <p:nvSpPr>
          <p:cNvPr id="400400" name="Line 16"/>
          <p:cNvSpPr>
            <a:spLocks noChangeShapeType="1"/>
          </p:cNvSpPr>
          <p:nvPr/>
        </p:nvSpPr>
        <p:spPr bwMode="auto">
          <a:xfrm>
            <a:off x="4097785" y="2973388"/>
            <a:ext cx="7048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0401" name="Line 17"/>
          <p:cNvSpPr>
            <a:spLocks noChangeShapeType="1"/>
          </p:cNvSpPr>
          <p:nvPr/>
        </p:nvSpPr>
        <p:spPr bwMode="auto">
          <a:xfrm>
            <a:off x="3202435" y="5191125"/>
            <a:ext cx="250507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0402" name="Text Box 18"/>
          <p:cNvSpPr txBox="1">
            <a:spLocks noChangeArrowheads="1"/>
          </p:cNvSpPr>
          <p:nvPr/>
        </p:nvSpPr>
        <p:spPr bwMode="auto">
          <a:xfrm>
            <a:off x="4018410" y="2767013"/>
            <a:ext cx="10001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800"/>
              <a:t>Gama dinâmica</a:t>
            </a:r>
          </a:p>
        </p:txBody>
      </p:sp>
      <p:sp>
        <p:nvSpPr>
          <p:cNvPr id="400403" name="Line 19"/>
          <p:cNvSpPr>
            <a:spLocks noChangeShapeType="1"/>
          </p:cNvSpPr>
          <p:nvPr/>
        </p:nvSpPr>
        <p:spPr bwMode="auto">
          <a:xfrm flipH="1" flipV="1">
            <a:off x="3121472" y="4584700"/>
            <a:ext cx="12700" cy="1512888"/>
          </a:xfrm>
          <a:prstGeom prst="line">
            <a:avLst/>
          </a:prstGeom>
          <a:noFill/>
          <a:ln w="19050">
            <a:solidFill>
              <a:srgbClr val="0033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0404" name="Line 20"/>
          <p:cNvSpPr>
            <a:spLocks noChangeShapeType="1"/>
          </p:cNvSpPr>
          <p:nvPr/>
        </p:nvSpPr>
        <p:spPr bwMode="auto">
          <a:xfrm flipV="1">
            <a:off x="5751960" y="3241675"/>
            <a:ext cx="19050" cy="2855913"/>
          </a:xfrm>
          <a:prstGeom prst="line">
            <a:avLst/>
          </a:prstGeom>
          <a:noFill/>
          <a:ln w="19050">
            <a:solidFill>
              <a:srgbClr val="0033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0405" name="Line 21"/>
          <p:cNvSpPr>
            <a:spLocks noChangeShapeType="1"/>
          </p:cNvSpPr>
          <p:nvPr/>
        </p:nvSpPr>
        <p:spPr bwMode="auto">
          <a:xfrm flipV="1">
            <a:off x="4085085" y="1928813"/>
            <a:ext cx="11112" cy="2617787"/>
          </a:xfrm>
          <a:prstGeom prst="line">
            <a:avLst/>
          </a:prstGeom>
          <a:noFill/>
          <a:ln w="19050">
            <a:solidFill>
              <a:srgbClr val="FF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0406" name="Line 22"/>
          <p:cNvSpPr>
            <a:spLocks noChangeShapeType="1"/>
          </p:cNvSpPr>
          <p:nvPr/>
        </p:nvSpPr>
        <p:spPr bwMode="auto">
          <a:xfrm flipH="1" flipV="1">
            <a:off x="4829622" y="1920875"/>
            <a:ext cx="23813" cy="1281113"/>
          </a:xfrm>
          <a:prstGeom prst="line">
            <a:avLst/>
          </a:prstGeom>
          <a:noFill/>
          <a:ln w="19050">
            <a:solidFill>
              <a:srgbClr val="FF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0407" name="Text Box 23"/>
          <p:cNvSpPr txBox="1">
            <a:spLocks noChangeArrowheads="1"/>
          </p:cNvSpPr>
          <p:nvPr/>
        </p:nvSpPr>
        <p:spPr bwMode="auto">
          <a:xfrm>
            <a:off x="4024760" y="5183188"/>
            <a:ext cx="10001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800"/>
              <a:t>Gama dinâmica</a:t>
            </a:r>
            <a:endParaRPr lang="en-GB" sz="800"/>
          </a:p>
        </p:txBody>
      </p:sp>
      <p:sp>
        <p:nvSpPr>
          <p:cNvPr id="2" name="TextBox 1"/>
          <p:cNvSpPr txBox="1"/>
          <p:nvPr/>
        </p:nvSpPr>
        <p:spPr>
          <a:xfrm>
            <a:off x="6317168" y="2083857"/>
            <a:ext cx="1082748" cy="369332"/>
          </a:xfrm>
          <a:prstGeom prst="rect">
            <a:avLst/>
          </a:prstGeom>
          <a:noFill/>
        </p:spPr>
        <p:txBody>
          <a:bodyPr wrap="none" rtlCol="0">
            <a:spAutoFit/>
          </a:bodyPr>
          <a:lstStyle/>
          <a:p>
            <a:r>
              <a:rPr lang="pt-PT" dirty="0" smtClean="0"/>
              <a:t>analógico</a:t>
            </a:r>
            <a:endParaRPr lang="pt-PT" dirty="0"/>
          </a:p>
        </p:txBody>
      </p:sp>
      <p:sp>
        <p:nvSpPr>
          <p:cNvPr id="3" name="TextBox 2"/>
          <p:cNvSpPr txBox="1"/>
          <p:nvPr/>
        </p:nvSpPr>
        <p:spPr>
          <a:xfrm>
            <a:off x="6479974" y="5567803"/>
            <a:ext cx="761409" cy="369332"/>
          </a:xfrm>
          <a:prstGeom prst="rect">
            <a:avLst/>
          </a:prstGeom>
          <a:noFill/>
        </p:spPr>
        <p:txBody>
          <a:bodyPr wrap="none" rtlCol="0">
            <a:spAutoFit/>
          </a:bodyPr>
          <a:lstStyle/>
          <a:p>
            <a:r>
              <a:rPr lang="en-US" dirty="0" smtClean="0"/>
              <a:t>digital</a:t>
            </a:r>
            <a:endParaRPr lang="en-US" dirty="0"/>
          </a:p>
        </p:txBody>
      </p:sp>
      <p:sp>
        <p:nvSpPr>
          <p:cNvPr id="4" name="Rectangle 3"/>
          <p:cNvSpPr/>
          <p:nvPr/>
        </p:nvSpPr>
        <p:spPr>
          <a:xfrm>
            <a:off x="457200" y="1579172"/>
            <a:ext cx="8229600" cy="483519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358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AutoShape 2"/>
          <p:cNvSpPr>
            <a:spLocks noChangeArrowheads="1"/>
          </p:cNvSpPr>
          <p:nvPr/>
        </p:nvSpPr>
        <p:spPr bwMode="auto">
          <a:xfrm flipH="1">
            <a:off x="508186" y="4908243"/>
            <a:ext cx="3278187" cy="96837"/>
          </a:xfrm>
          <a:prstGeom prst="wedgeRectCallout">
            <a:avLst>
              <a:gd name="adj1" fmla="val -8162"/>
              <a:gd name="adj2" fmla="val 658194"/>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401411" name="AutoShape 3"/>
          <p:cNvSpPr>
            <a:spLocks noChangeArrowheads="1"/>
          </p:cNvSpPr>
          <p:nvPr/>
        </p:nvSpPr>
        <p:spPr bwMode="auto">
          <a:xfrm>
            <a:off x="5586598" y="4908243"/>
            <a:ext cx="3240088" cy="106362"/>
          </a:xfrm>
          <a:prstGeom prst="wedgeRectCallout">
            <a:avLst>
              <a:gd name="adj1" fmla="val -8796"/>
              <a:gd name="adj2" fmla="val 632088"/>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en-US"/>
          </a:p>
        </p:txBody>
      </p:sp>
      <p:sp>
        <p:nvSpPr>
          <p:cNvPr id="401412" name="AutoShape 4"/>
          <p:cNvSpPr>
            <a:spLocks noChangeArrowheads="1"/>
          </p:cNvSpPr>
          <p:nvPr/>
        </p:nvSpPr>
        <p:spPr bwMode="auto">
          <a:xfrm>
            <a:off x="3821298" y="4895543"/>
            <a:ext cx="1727200" cy="360362"/>
          </a:xfrm>
          <a:prstGeom prst="downArrowCallout">
            <a:avLst>
              <a:gd name="adj1" fmla="val 133937"/>
              <a:gd name="adj2" fmla="val 76221"/>
              <a:gd name="adj3" fmla="val 68384"/>
              <a:gd name="adj4" fmla="val 31616"/>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1413" name="Rectangle 5"/>
          <p:cNvSpPr>
            <a:spLocks noGrp="1" noChangeArrowheads="1"/>
          </p:cNvSpPr>
          <p:nvPr>
            <p:ph type="title"/>
          </p:nvPr>
        </p:nvSpPr>
        <p:spPr>
          <a:xfrm>
            <a:off x="1692275" y="413253"/>
            <a:ext cx="7185025" cy="1133475"/>
          </a:xfrm>
        </p:spPr>
        <p:txBody>
          <a:bodyPr>
            <a:normAutofit/>
          </a:bodyPr>
          <a:lstStyle/>
          <a:p>
            <a:r>
              <a:rPr lang="pt-PT" sz="3200" dirty="0"/>
              <a:t>Resposta dinâmica@71,5 kV</a:t>
            </a:r>
          </a:p>
        </p:txBody>
      </p:sp>
      <p:graphicFrame>
        <p:nvGraphicFramePr>
          <p:cNvPr id="401414" name="Group 6"/>
          <p:cNvGraphicFramePr>
            <a:graphicFrameLocks noGrp="1"/>
          </p:cNvGraphicFramePr>
          <p:nvPr>
            <p:ph type="tbl" idx="1"/>
            <p:extLst>
              <p:ext uri="{D42A27DB-BD31-4B8C-83A1-F6EECF244321}">
                <p14:modId xmlns:p14="http://schemas.microsoft.com/office/powerpoint/2010/main" val="548719782"/>
              </p:ext>
            </p:extLst>
          </p:nvPr>
        </p:nvGraphicFramePr>
        <p:xfrm>
          <a:off x="435161" y="1918980"/>
          <a:ext cx="8497887" cy="3021013"/>
        </p:xfrm>
        <a:graphic>
          <a:graphicData uri="http://schemas.openxmlformats.org/drawingml/2006/table">
            <a:tbl>
              <a:tblPr/>
              <a:tblGrid>
                <a:gridCol w="1700212"/>
                <a:gridCol w="1698625"/>
                <a:gridCol w="1700213"/>
                <a:gridCol w="1698625"/>
                <a:gridCol w="1700212"/>
              </a:tblGrid>
              <a:tr h="2041525">
                <a:tc>
                  <a:txBody>
                    <a:bodyPr/>
                    <a:lstStyle/>
                    <a:p>
                      <a:pPr marL="0" marR="0" lvl="0" indent="0" algn="l" defTabSz="914400" rtl="0" eaLnBrk="1" fontAlgn="base" latinLnBrk="0" hangingPunct="1">
                        <a:lnSpc>
                          <a:spcPct val="100000"/>
                        </a:lnSpc>
                        <a:spcBef>
                          <a:spcPct val="0"/>
                        </a:spcBef>
                        <a:spcAft>
                          <a:spcPct val="25000"/>
                        </a:spcAft>
                        <a:buClr>
                          <a:schemeClr val="accent1"/>
                        </a:buClr>
                        <a:buSzPct val="90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accent1"/>
                        </a:buClr>
                        <a:buSzPct val="90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L="0" marR="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accent1"/>
                        </a:buClr>
                        <a:buSzPct val="90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L="0" marR="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accent1"/>
                        </a:buClr>
                        <a:buSzPct val="90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L="0" marR="0" marT="0" marB="0"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chemeClr val="accent1"/>
                        </a:buClr>
                        <a:buSzPct val="90000"/>
                        <a:buFont typeface="Wingdings" charset="0"/>
                        <a:buNone/>
                        <a:tabLst/>
                      </a:pPr>
                      <a:endParaRPr kumimoji="0" lang="en-US" sz="1800" b="0" i="0" u="none" strike="noStrike" cap="none" normalizeH="0" baseline="0">
                        <a:ln>
                          <a:noFill/>
                        </a:ln>
                        <a:solidFill>
                          <a:schemeClr val="tx1"/>
                        </a:solidFill>
                        <a:effectLst/>
                        <a:latin typeface="Arial" charset="0"/>
                        <a:ea typeface="ＭＳ Ｐゴシック" charset="0"/>
                      </a:endParaRPr>
                    </a:p>
                  </a:txBody>
                  <a:tcPr marL="0" marR="0" marT="0" marB="0" horzOverflow="overflow">
                    <a:lnL>
                      <a:noFill/>
                    </a:lnL>
                    <a:lnR cap="flat">
                      <a:noFill/>
                    </a:lnR>
                    <a:lnT cap="flat">
                      <a:noFill/>
                    </a:lnT>
                    <a:lnB>
                      <a:noFill/>
                    </a:lnB>
                    <a:lnTlToBr>
                      <a:noFill/>
                    </a:lnTlToBr>
                    <a:lnBlToTr>
                      <a:noFill/>
                    </a:lnBlToTr>
                    <a:noFill/>
                  </a:tcPr>
                </a:tc>
              </a:tr>
              <a:tr h="436563">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2,5 mAs</a:t>
                      </a:r>
                    </a:p>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SC=600</a:t>
                      </a:r>
                    </a:p>
                  </a:txBody>
                  <a:tcPr marL="0" marR="0" marT="0" marB="0" anchor="ctr" anchorCtr="1"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4 mAs</a:t>
                      </a:r>
                    </a:p>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SC=400</a:t>
                      </a:r>
                    </a:p>
                  </a:txBody>
                  <a:tcPr marL="0" marR="0"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8 mAs</a:t>
                      </a:r>
                    </a:p>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SC=200</a:t>
                      </a:r>
                    </a:p>
                  </a:txBody>
                  <a:tcPr marL="0" marR="0"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16 mAs</a:t>
                      </a:r>
                    </a:p>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SC=100</a:t>
                      </a:r>
                    </a:p>
                  </a:txBody>
                  <a:tcPr marL="0" marR="0" marT="0" marB="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32 mAs</a:t>
                      </a:r>
                    </a:p>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SC=50</a:t>
                      </a:r>
                    </a:p>
                  </a:txBody>
                  <a:tcPr marL="0" marR="0" marT="0" marB="0" anchor="ctr" anchorCtr="1" horzOverflow="overflow">
                    <a:lnL>
                      <a:noFill/>
                    </a:lnL>
                    <a:lnR cap="flat">
                      <a:noFill/>
                    </a:lnR>
                    <a:lnT>
                      <a:noFill/>
                    </a:lnT>
                    <a:lnB>
                      <a:noFill/>
                    </a:lnB>
                    <a:lnTlToBr>
                      <a:noFill/>
                    </a:lnTlToBr>
                    <a:lnBlToTr>
                      <a:noFill/>
                    </a:lnBlToTr>
                    <a:noFill/>
                  </a:tcPr>
                </a:tc>
              </a:tr>
              <a:tr h="542925">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0,9 </a:t>
                      </a:r>
                      <a:r>
                        <a:rPr kumimoji="0" lang="pt-PT" sz="1100" b="0" i="0" u="none" strike="noStrike" cap="none" normalizeH="0" baseline="0">
                          <a:ln>
                            <a:noFill/>
                          </a:ln>
                          <a:solidFill>
                            <a:schemeClr val="tx1"/>
                          </a:solidFill>
                          <a:effectLst/>
                          <a:latin typeface="Arial" charset="0"/>
                          <a:ea typeface="ＭＳ Ｐゴシック" charset="0"/>
                          <a:sym typeface="Symbol" charset="0"/>
                        </a:rPr>
                        <a:t>Gy*m</a:t>
                      </a:r>
                      <a:r>
                        <a:rPr kumimoji="0" lang="pt-PT" sz="1100" b="0" i="0" u="none" strike="noStrike" cap="none" normalizeH="0" baseline="30000">
                          <a:ln>
                            <a:noFill/>
                          </a:ln>
                          <a:solidFill>
                            <a:schemeClr val="tx1"/>
                          </a:solidFill>
                          <a:effectLst/>
                          <a:latin typeface="Arial" charset="0"/>
                          <a:ea typeface="ＭＳ Ｐゴシック" charset="0"/>
                          <a:sym typeface="Symbol" charset="0"/>
                        </a:rPr>
                        <a:t>2</a:t>
                      </a:r>
                    </a:p>
                  </a:txBody>
                  <a:tcPr marL="0" marR="0" marT="0" marB="0" anchor="ctr" anchorCtr="1"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1,5 </a:t>
                      </a:r>
                      <a:r>
                        <a:rPr kumimoji="0" lang="pt-PT" sz="1100" b="0" i="0" u="none" strike="noStrike" cap="none" normalizeH="0" baseline="0">
                          <a:ln>
                            <a:noFill/>
                          </a:ln>
                          <a:solidFill>
                            <a:schemeClr val="tx1"/>
                          </a:solidFill>
                          <a:effectLst/>
                          <a:latin typeface="Arial" charset="0"/>
                          <a:ea typeface="ＭＳ Ｐゴシック" charset="0"/>
                          <a:sym typeface="Symbol" charset="0"/>
                        </a:rPr>
                        <a:t>Gy*m</a:t>
                      </a:r>
                      <a:r>
                        <a:rPr kumimoji="0" lang="pt-PT" sz="1100" b="0" i="0" u="none" strike="noStrike" cap="none" normalizeH="0" baseline="30000">
                          <a:ln>
                            <a:noFill/>
                          </a:ln>
                          <a:solidFill>
                            <a:schemeClr val="tx1"/>
                          </a:solidFill>
                          <a:effectLst/>
                          <a:latin typeface="Arial" charset="0"/>
                          <a:ea typeface="ＭＳ Ｐゴシック" charset="0"/>
                          <a:sym typeface="Symbol" charset="0"/>
                        </a:rPr>
                        <a:t>2</a:t>
                      </a:r>
                    </a:p>
                  </a:txBody>
                  <a:tcPr marL="0" marR="0"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3,1 </a:t>
                      </a:r>
                      <a:r>
                        <a:rPr kumimoji="0" lang="pt-PT" sz="1100" b="0" i="0" u="none" strike="noStrike" cap="none" normalizeH="0" baseline="0">
                          <a:ln>
                            <a:noFill/>
                          </a:ln>
                          <a:solidFill>
                            <a:schemeClr val="tx1"/>
                          </a:solidFill>
                          <a:effectLst/>
                          <a:latin typeface="Arial" charset="0"/>
                          <a:ea typeface="ＭＳ Ｐゴシック" charset="0"/>
                          <a:sym typeface="Symbol" charset="0"/>
                        </a:rPr>
                        <a:t>Gy*m</a:t>
                      </a:r>
                      <a:r>
                        <a:rPr kumimoji="0" lang="pt-PT" sz="1100" b="0" i="0" u="none" strike="noStrike" cap="none" normalizeH="0" baseline="30000">
                          <a:ln>
                            <a:noFill/>
                          </a:ln>
                          <a:solidFill>
                            <a:schemeClr val="tx1"/>
                          </a:solidFill>
                          <a:effectLst/>
                          <a:latin typeface="Arial" charset="0"/>
                          <a:ea typeface="ＭＳ Ｐゴシック" charset="0"/>
                          <a:sym typeface="Symbol" charset="0"/>
                        </a:rPr>
                        <a:t>2</a:t>
                      </a:r>
                    </a:p>
                  </a:txBody>
                  <a:tcPr marL="0" marR="0"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6,2 </a:t>
                      </a:r>
                      <a:r>
                        <a:rPr kumimoji="0" lang="pt-PT" sz="1100" b="0" i="0" u="none" strike="noStrike" cap="none" normalizeH="0" baseline="0">
                          <a:ln>
                            <a:noFill/>
                          </a:ln>
                          <a:solidFill>
                            <a:schemeClr val="tx1"/>
                          </a:solidFill>
                          <a:effectLst/>
                          <a:latin typeface="Arial" charset="0"/>
                          <a:ea typeface="ＭＳ Ｐゴシック" charset="0"/>
                          <a:sym typeface="Symbol" charset="0"/>
                        </a:rPr>
                        <a:t>Gy*m</a:t>
                      </a:r>
                      <a:r>
                        <a:rPr kumimoji="0" lang="pt-PT" sz="1100" b="0" i="0" u="none" strike="noStrike" cap="none" normalizeH="0" baseline="30000">
                          <a:ln>
                            <a:noFill/>
                          </a:ln>
                          <a:solidFill>
                            <a:schemeClr val="tx1"/>
                          </a:solidFill>
                          <a:effectLst/>
                          <a:latin typeface="Arial" charset="0"/>
                          <a:ea typeface="ＭＳ Ｐゴシック" charset="0"/>
                          <a:sym typeface="Symbol" charset="0"/>
                        </a:rPr>
                        <a:t>2</a:t>
                      </a:r>
                    </a:p>
                  </a:txBody>
                  <a:tcPr marL="0" marR="0" marT="0" marB="0" anchor="ctr" anchorCtr="1"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chemeClr val="accent1"/>
                        </a:buClr>
                        <a:buSzPct val="90000"/>
                        <a:buFont typeface="Wingdings" charset="0"/>
                        <a:buNone/>
                        <a:tabLst/>
                      </a:pPr>
                      <a:r>
                        <a:rPr kumimoji="0" lang="pt-PT" sz="1100" b="0" i="0" u="none" strike="noStrike" cap="none" normalizeH="0" baseline="0">
                          <a:ln>
                            <a:noFill/>
                          </a:ln>
                          <a:solidFill>
                            <a:schemeClr val="tx1"/>
                          </a:solidFill>
                          <a:effectLst/>
                          <a:latin typeface="Arial" charset="0"/>
                          <a:ea typeface="ＭＳ Ｐゴシック" charset="0"/>
                        </a:rPr>
                        <a:t>12,5 </a:t>
                      </a:r>
                      <a:r>
                        <a:rPr kumimoji="0" lang="pt-PT" sz="1100" b="0" i="0" u="none" strike="noStrike" cap="none" normalizeH="0" baseline="0">
                          <a:ln>
                            <a:noFill/>
                          </a:ln>
                          <a:solidFill>
                            <a:schemeClr val="tx1"/>
                          </a:solidFill>
                          <a:effectLst/>
                          <a:latin typeface="Arial" charset="0"/>
                          <a:ea typeface="ＭＳ Ｐゴシック" charset="0"/>
                          <a:sym typeface="Symbol" charset="0"/>
                        </a:rPr>
                        <a:t>Gy*m</a:t>
                      </a:r>
                      <a:r>
                        <a:rPr kumimoji="0" lang="pt-PT" sz="1100" b="0" i="0" u="none" strike="noStrike" cap="none" normalizeH="0" baseline="30000">
                          <a:ln>
                            <a:noFill/>
                          </a:ln>
                          <a:solidFill>
                            <a:schemeClr val="tx1"/>
                          </a:solidFill>
                          <a:effectLst/>
                          <a:latin typeface="Arial" charset="0"/>
                          <a:ea typeface="ＭＳ Ｐゴシック" charset="0"/>
                          <a:sym typeface="Symbol" charset="0"/>
                        </a:rPr>
                        <a:t>2</a:t>
                      </a:r>
                    </a:p>
                  </a:txBody>
                  <a:tcPr marL="0" marR="0" marT="0" marB="0" anchor="ctr" anchorCtr="1" horzOverflow="overflow">
                    <a:lnL>
                      <a:noFill/>
                    </a:lnL>
                    <a:lnR cap="flat">
                      <a:noFill/>
                    </a:lnR>
                    <a:lnT>
                      <a:noFill/>
                    </a:lnT>
                    <a:lnB cap="flat">
                      <a:noFill/>
                    </a:lnB>
                    <a:lnTlToBr>
                      <a:noFill/>
                    </a:lnTlToBr>
                    <a:lnBlToTr>
                      <a:noFill/>
                    </a:lnBlToTr>
                    <a:noFill/>
                  </a:tcPr>
                </a:tc>
              </a:tr>
            </a:tbl>
          </a:graphicData>
        </a:graphic>
      </p:graphicFrame>
      <p:pic>
        <p:nvPicPr>
          <p:cNvPr id="401446" name="Picture 38" descr="lg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11" y="1642755"/>
            <a:ext cx="166687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401447" name="Picture 39" descr="lg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111" y="1642755"/>
            <a:ext cx="166687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401448" name="Picture 40" descr="lgm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998" y="1642755"/>
            <a:ext cx="166687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401449" name="Picture 41" descr="lgm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861" y="1642755"/>
            <a:ext cx="1666875" cy="2247900"/>
          </a:xfrm>
          <a:prstGeom prst="rect">
            <a:avLst/>
          </a:prstGeom>
          <a:noFill/>
          <a:extLst>
            <a:ext uri="{909E8E84-426E-40DD-AFC4-6F175D3DCCD1}">
              <a14:hiddenFill xmlns:a14="http://schemas.microsoft.com/office/drawing/2010/main">
                <a:solidFill>
                  <a:srgbClr val="FFFFFF"/>
                </a:solidFill>
              </a14:hiddenFill>
            </a:ext>
          </a:extLst>
        </p:spPr>
      </p:pic>
      <p:pic>
        <p:nvPicPr>
          <p:cNvPr id="401450" name="Picture 42" descr="lgm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2823" y="1642755"/>
            <a:ext cx="1666875" cy="2247900"/>
          </a:xfrm>
          <a:prstGeom prst="rect">
            <a:avLst/>
          </a:prstGeom>
          <a:noFill/>
          <a:extLst>
            <a:ext uri="{909E8E84-426E-40DD-AFC4-6F175D3DCCD1}">
              <a14:hiddenFill xmlns:a14="http://schemas.microsoft.com/office/drawing/2010/main">
                <a:solidFill>
                  <a:srgbClr val="FFFFFF"/>
                </a:solidFill>
              </a14:hiddenFill>
            </a:ext>
          </a:extLst>
        </p:spPr>
      </p:pic>
      <p:sp>
        <p:nvSpPr>
          <p:cNvPr id="401451" name="Rectangle 43"/>
          <p:cNvSpPr>
            <a:spLocks noChangeArrowheads="1"/>
          </p:cNvSpPr>
          <p:nvPr/>
        </p:nvSpPr>
        <p:spPr bwMode="auto">
          <a:xfrm>
            <a:off x="3833998" y="1584018"/>
            <a:ext cx="1701800" cy="3298825"/>
          </a:xfrm>
          <a:prstGeom prst="rect">
            <a:avLst/>
          </a:prstGeom>
          <a:noFill/>
          <a:ln w="57150">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1452" name="Rectangle 44"/>
          <p:cNvSpPr>
            <a:spLocks noChangeArrowheads="1"/>
          </p:cNvSpPr>
          <p:nvPr/>
        </p:nvSpPr>
        <p:spPr bwMode="auto">
          <a:xfrm>
            <a:off x="530411" y="1584018"/>
            <a:ext cx="3240087" cy="3298825"/>
          </a:xfrm>
          <a:prstGeom prst="rect">
            <a:avLst/>
          </a:prstGeom>
          <a:noFill/>
          <a:ln w="5715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8100000" algn="ctr" rotWithShape="0">
                    <a:schemeClr val="bg2">
                      <a:alpha val="50000"/>
                    </a:schemeClr>
                  </a:outerShdw>
                </a:effectLst>
              </a14:hiddenEffects>
            </a:ext>
          </a:extLst>
        </p:spPr>
        <p:txBody>
          <a:bodyPr wrap="none" anchor="ctr"/>
          <a:lstStyle/>
          <a:p>
            <a:endParaRPr lang="en-US"/>
          </a:p>
        </p:txBody>
      </p:sp>
      <p:sp>
        <p:nvSpPr>
          <p:cNvPr id="401453" name="Rectangle 45"/>
          <p:cNvSpPr>
            <a:spLocks noChangeArrowheads="1"/>
          </p:cNvSpPr>
          <p:nvPr/>
        </p:nvSpPr>
        <p:spPr bwMode="auto">
          <a:xfrm>
            <a:off x="5596123" y="1579255"/>
            <a:ext cx="3217863" cy="3303588"/>
          </a:xfrm>
          <a:prstGeom prst="rect">
            <a:avLst/>
          </a:prstGeom>
          <a:noFill/>
          <a:ln w="5715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2700000" algn="ctr" rotWithShape="0">
                    <a:schemeClr val="bg2">
                      <a:alpha val="50000"/>
                    </a:schemeClr>
                  </a:outerShdw>
                </a:effectLst>
              </a14:hiddenEffects>
            </a:ext>
          </a:extLst>
        </p:spPr>
        <p:txBody>
          <a:bodyPr wrap="none" anchor="ctr"/>
          <a:lstStyle/>
          <a:p>
            <a:endParaRPr lang="en-US"/>
          </a:p>
        </p:txBody>
      </p:sp>
      <p:sp>
        <p:nvSpPr>
          <p:cNvPr id="401454" name="Rectangle 46"/>
          <p:cNvSpPr>
            <a:spLocks noChangeArrowheads="1"/>
          </p:cNvSpPr>
          <p:nvPr/>
        </p:nvSpPr>
        <p:spPr bwMode="auto">
          <a:xfrm>
            <a:off x="3960998" y="5687705"/>
            <a:ext cx="1439863" cy="792163"/>
          </a:xfrm>
          <a:prstGeom prst="rect">
            <a:avLst/>
          </a:prstGeom>
          <a:solidFill>
            <a:schemeClr val="accent1"/>
          </a:solidFill>
          <a:ln w="57150">
            <a:solidFill>
              <a:srgbClr val="00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pt-PT">
                <a:solidFill>
                  <a:srgbClr val="000099"/>
                </a:solidFill>
              </a:rPr>
              <a:t>Normal</a:t>
            </a:r>
          </a:p>
        </p:txBody>
      </p:sp>
      <p:sp>
        <p:nvSpPr>
          <p:cNvPr id="401455" name="Rectangle 47"/>
          <p:cNvSpPr>
            <a:spLocks noChangeArrowheads="1"/>
          </p:cNvSpPr>
          <p:nvPr/>
        </p:nvSpPr>
        <p:spPr bwMode="auto">
          <a:xfrm>
            <a:off x="792348" y="5687705"/>
            <a:ext cx="2879725" cy="817563"/>
          </a:xfrm>
          <a:prstGeom prst="rect">
            <a:avLst/>
          </a:prstGeom>
          <a:solidFill>
            <a:srgbClr val="99FF66"/>
          </a:solidFill>
          <a:ln w="57150">
            <a:solidFill>
              <a:srgbClr val="0099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pt-PT">
                <a:solidFill>
                  <a:srgbClr val="008000"/>
                </a:solidFill>
              </a:rPr>
              <a:t>Potencial para a</a:t>
            </a:r>
          </a:p>
          <a:p>
            <a:pPr algn="ctr"/>
            <a:r>
              <a:rPr lang="pt-PT">
                <a:solidFill>
                  <a:srgbClr val="008000"/>
                </a:solidFill>
              </a:rPr>
              <a:t>redução de dose</a:t>
            </a:r>
          </a:p>
        </p:txBody>
      </p:sp>
      <p:sp>
        <p:nvSpPr>
          <p:cNvPr id="401456" name="Rectangle 48"/>
          <p:cNvSpPr>
            <a:spLocks noChangeArrowheads="1"/>
          </p:cNvSpPr>
          <p:nvPr/>
        </p:nvSpPr>
        <p:spPr bwMode="auto">
          <a:xfrm>
            <a:off x="5688198" y="5687705"/>
            <a:ext cx="2879725" cy="817563"/>
          </a:xfrm>
          <a:prstGeom prst="rect">
            <a:avLst/>
          </a:prstGeom>
          <a:solidFill>
            <a:srgbClr val="FFCCCC"/>
          </a:solidFill>
          <a:ln w="57150">
            <a:solidFill>
              <a:srgbClr val="FF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pt-PT">
                <a:solidFill>
                  <a:srgbClr val="FF0066"/>
                </a:solidFill>
              </a:rPr>
              <a:t>Risco de </a:t>
            </a:r>
          </a:p>
          <a:p>
            <a:pPr algn="ctr"/>
            <a:r>
              <a:rPr lang="pt-PT">
                <a:solidFill>
                  <a:srgbClr val="FF0066"/>
                </a:solidFill>
              </a:rPr>
              <a:t>sobre-exposição</a:t>
            </a:r>
          </a:p>
        </p:txBody>
      </p:sp>
    </p:spTree>
    <p:extLst>
      <p:ext uri="{BB962C8B-B14F-4D97-AF65-F5344CB8AC3E}">
        <p14:creationId xmlns:p14="http://schemas.microsoft.com/office/powerpoint/2010/main" val="17183639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normAutofit fontScale="90000"/>
          </a:bodyPr>
          <a:lstStyle/>
          <a:p>
            <a:r>
              <a:rPr lang="pt-PT" smtClean="0"/>
              <a:t>Qualidade diagnóstica e gestão da dose de radiação</a:t>
            </a:r>
            <a:endParaRPr lang="pt-PT"/>
          </a:p>
        </p:txBody>
      </p:sp>
      <p:sp>
        <p:nvSpPr>
          <p:cNvPr id="461827" name="Rectangle 3"/>
          <p:cNvSpPr>
            <a:spLocks noGrp="1" noChangeArrowheads="1"/>
          </p:cNvSpPr>
          <p:nvPr>
            <p:ph type="body" idx="1"/>
          </p:nvPr>
        </p:nvSpPr>
        <p:spPr/>
        <p:txBody>
          <a:bodyPr>
            <a:normAutofit/>
          </a:bodyPr>
          <a:lstStyle/>
          <a:p>
            <a:r>
              <a:rPr lang="pt-PT" sz="2800" dirty="0"/>
              <a:t>N</a:t>
            </a:r>
            <a:r>
              <a:rPr lang="pt-PT" sz="2800" dirty="0" smtClean="0"/>
              <a:t>ecessidade optimizar procedimentos, realizando </a:t>
            </a:r>
            <a:r>
              <a:rPr lang="pt-PT" sz="2800" dirty="0"/>
              <a:t>estudos </a:t>
            </a:r>
            <a:r>
              <a:rPr lang="pt-PT" sz="2800" dirty="0" smtClean="0"/>
              <a:t>para identificar </a:t>
            </a:r>
            <a:r>
              <a:rPr lang="pt-PT" sz="2800" dirty="0"/>
              <a:t>padrões de prática radiológica a nível </a:t>
            </a:r>
            <a:r>
              <a:rPr lang="pt-PT" sz="2800" dirty="0" smtClean="0"/>
              <a:t>nacional, seguindo as boas práticas internacionais</a:t>
            </a:r>
          </a:p>
          <a:p>
            <a:endParaRPr lang="pt-PT" sz="2800" dirty="0" smtClean="0"/>
          </a:p>
          <a:p>
            <a:r>
              <a:rPr lang="pt-PT" sz="2800" dirty="0" smtClean="0"/>
              <a:t>Promover </a:t>
            </a:r>
            <a:r>
              <a:rPr lang="pt-PT" sz="2800" dirty="0"/>
              <a:t>a otimização dos </a:t>
            </a:r>
            <a:r>
              <a:rPr lang="pt-PT" sz="2800" dirty="0" smtClean="0"/>
              <a:t>procedimentos radiológicos </a:t>
            </a:r>
            <a:r>
              <a:rPr lang="pt-PT" sz="2800" dirty="0"/>
              <a:t>é um imperativo subjacente à utilização </a:t>
            </a:r>
            <a:r>
              <a:rPr lang="pt-PT" sz="2800" dirty="0" smtClean="0"/>
              <a:t>das tecnologias de imagem médica</a:t>
            </a:r>
          </a:p>
        </p:txBody>
      </p:sp>
    </p:spTree>
    <p:extLst>
      <p:ext uri="{BB962C8B-B14F-4D97-AF65-F5344CB8AC3E}">
        <p14:creationId xmlns:p14="http://schemas.microsoft.com/office/powerpoint/2010/main" val="3316672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Model_STDI"/>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224" r="15224"/>
          <a:stretch>
            <a:fillRect/>
          </a:stretch>
        </p:blipFill>
        <p:spPr>
          <a:xfrm>
            <a:off x="2235976" y="1296535"/>
            <a:ext cx="501015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4"/>
          <p:cNvSpPr txBox="1">
            <a:spLocks noChangeArrowheads="1"/>
          </p:cNvSpPr>
          <p:nvPr/>
        </p:nvSpPr>
        <p:spPr bwMode="auto">
          <a:xfrm>
            <a:off x="150813" y="6451600"/>
            <a:ext cx="7520007" cy="2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pt-PT" sz="1400" dirty="0">
                <a:solidFill>
                  <a:srgbClr val="1F497D"/>
                </a:solidFill>
              </a:rPr>
              <a:t>Lança L., Silva A. (2013) </a:t>
            </a:r>
            <a:r>
              <a:rPr lang="en-US" sz="1400" dirty="0">
                <a:solidFill>
                  <a:srgbClr val="1F497D"/>
                </a:solidFill>
              </a:rPr>
              <a:t>Digital Imaging Systems for Plain Radiography</a:t>
            </a:r>
            <a:r>
              <a:rPr lang="pt-PT" sz="1400" dirty="0">
                <a:solidFill>
                  <a:srgbClr val="1F497D"/>
                </a:solidFill>
              </a:rPr>
              <a:t>, New York: Springer</a:t>
            </a:r>
            <a:endParaRPr lang="en-US" sz="1400" dirty="0">
              <a:solidFill>
                <a:srgbClr val="1F497D"/>
              </a:solidFill>
            </a:endParaRPr>
          </a:p>
        </p:txBody>
      </p:sp>
      <p:sp>
        <p:nvSpPr>
          <p:cNvPr id="2" name="TextBox 1"/>
          <p:cNvSpPr txBox="1"/>
          <p:nvPr/>
        </p:nvSpPr>
        <p:spPr>
          <a:xfrm>
            <a:off x="130269" y="384855"/>
            <a:ext cx="3484186" cy="1600438"/>
          </a:xfrm>
          <a:prstGeom prst="rect">
            <a:avLst/>
          </a:prstGeom>
          <a:noFill/>
        </p:spPr>
        <p:txBody>
          <a:bodyPr wrap="square" rtlCol="0">
            <a:spAutoFit/>
          </a:bodyPr>
          <a:lstStyle/>
          <a:p>
            <a:r>
              <a:rPr lang="pt-PT" sz="1400" b="1" dirty="0"/>
              <a:t>Sistema</a:t>
            </a:r>
            <a:r>
              <a:rPr lang="pt-PT" sz="1400" dirty="0"/>
              <a:t>: Avaliar o desempenho do sistema radiológico digital. </a:t>
            </a:r>
            <a:endParaRPr lang="pt-PT" sz="1400" dirty="0" smtClean="0"/>
          </a:p>
          <a:p>
            <a:r>
              <a:rPr lang="pt-PT" sz="1400" dirty="0" smtClean="0"/>
              <a:t>Fornecer </a:t>
            </a:r>
            <a:r>
              <a:rPr lang="pt-PT" sz="1400" dirty="0"/>
              <a:t>medidas </a:t>
            </a:r>
            <a:r>
              <a:rPr lang="pt-PT" sz="1400" dirty="0" smtClean="0"/>
              <a:t>quantitativas para </a:t>
            </a:r>
            <a:r>
              <a:rPr lang="pt-PT" sz="1400" dirty="0"/>
              <a:t>obter uma medida objetiva </a:t>
            </a:r>
            <a:endParaRPr lang="pt-PT" sz="1400" dirty="0" smtClean="0"/>
          </a:p>
          <a:p>
            <a:r>
              <a:rPr lang="pt-PT" sz="1400" dirty="0" smtClean="0"/>
              <a:t>do </a:t>
            </a:r>
            <a:r>
              <a:rPr lang="pt-PT" sz="1400" dirty="0"/>
              <a:t>desempenho do detetor e uma referência de </a:t>
            </a:r>
            <a:r>
              <a:rPr lang="pt-PT" sz="1400" dirty="0" smtClean="0"/>
              <a:t>partida</a:t>
            </a:r>
            <a:endParaRPr lang="pt-PT" sz="1400" dirty="0"/>
          </a:p>
          <a:p>
            <a:r>
              <a:rPr lang="pt-PT" sz="1400" dirty="0" smtClean="0"/>
              <a:t>(MTF</a:t>
            </a:r>
            <a:r>
              <a:rPr lang="pt-PT" sz="1400" dirty="0"/>
              <a:t>, NPS e </a:t>
            </a:r>
            <a:r>
              <a:rPr lang="pt-PT" sz="1400" dirty="0" smtClean="0"/>
              <a:t>DQE</a:t>
            </a:r>
            <a:r>
              <a:rPr lang="en-US" sz="1400" dirty="0" smtClean="0"/>
              <a:t>)</a:t>
            </a:r>
            <a:endParaRPr lang="pt-PT" sz="1400" dirty="0"/>
          </a:p>
        </p:txBody>
      </p:sp>
      <p:sp>
        <p:nvSpPr>
          <p:cNvPr id="8" name="TextBox 7"/>
          <p:cNvSpPr txBox="1"/>
          <p:nvPr/>
        </p:nvSpPr>
        <p:spPr>
          <a:xfrm>
            <a:off x="5503090" y="814003"/>
            <a:ext cx="3409745" cy="1169551"/>
          </a:xfrm>
          <a:prstGeom prst="rect">
            <a:avLst/>
          </a:prstGeom>
          <a:noFill/>
        </p:spPr>
        <p:txBody>
          <a:bodyPr wrap="none" rtlCol="0">
            <a:spAutoFit/>
          </a:bodyPr>
          <a:lstStyle/>
          <a:p>
            <a:r>
              <a:rPr lang="pt-PT" sz="1400" b="1" dirty="0" smtClean="0"/>
              <a:t>Técnica</a:t>
            </a:r>
            <a:r>
              <a:rPr lang="pt-PT" sz="1400" dirty="0" smtClean="0"/>
              <a:t>:</a:t>
            </a:r>
            <a:r>
              <a:rPr lang="pt-PT" sz="1400" dirty="0"/>
              <a:t> </a:t>
            </a:r>
            <a:r>
              <a:rPr lang="pt-PT" sz="1400" dirty="0" smtClean="0"/>
              <a:t>Avaliar </a:t>
            </a:r>
            <a:r>
              <a:rPr lang="pt-PT" sz="1400" dirty="0"/>
              <a:t>os parâmetros de exposição </a:t>
            </a:r>
            <a:endParaRPr lang="pt-PT" sz="1400" dirty="0" smtClean="0"/>
          </a:p>
          <a:p>
            <a:r>
              <a:rPr lang="pt-PT" sz="1400" dirty="0" smtClean="0"/>
              <a:t>e  as </a:t>
            </a:r>
            <a:r>
              <a:rPr lang="pt-PT" sz="1400" dirty="0"/>
              <a:t>técnicas radiológicas em uso</a:t>
            </a:r>
            <a:r>
              <a:rPr lang="pt-PT" sz="1400" dirty="0" smtClean="0"/>
              <a:t>;</a:t>
            </a:r>
          </a:p>
          <a:p>
            <a:r>
              <a:rPr lang="pt-PT" sz="1400" dirty="0" smtClean="0"/>
              <a:t>Obter </a:t>
            </a:r>
            <a:r>
              <a:rPr lang="pt-PT" sz="1400" dirty="0"/>
              <a:t>os meta-dados do DICOM </a:t>
            </a:r>
            <a:r>
              <a:rPr lang="pt-PT" sz="1400" i="1" dirty="0" err="1" smtClean="0"/>
              <a:t>tag</a:t>
            </a:r>
            <a:r>
              <a:rPr lang="pt-PT" sz="1400" dirty="0" smtClean="0"/>
              <a:t>;</a:t>
            </a:r>
          </a:p>
          <a:p>
            <a:r>
              <a:rPr lang="pt-PT" sz="1400" dirty="0" smtClean="0"/>
              <a:t>Usar </a:t>
            </a:r>
            <a:r>
              <a:rPr lang="pt-PT" sz="1400" dirty="0" err="1"/>
              <a:t>fantomas</a:t>
            </a:r>
            <a:r>
              <a:rPr lang="pt-PT" sz="1400" dirty="0"/>
              <a:t> para testar os </a:t>
            </a:r>
            <a:endParaRPr lang="pt-PT" sz="1400" dirty="0" smtClean="0"/>
          </a:p>
          <a:p>
            <a:r>
              <a:rPr lang="pt-PT" sz="1400" dirty="0" smtClean="0"/>
              <a:t>dados </a:t>
            </a:r>
            <a:r>
              <a:rPr lang="pt-PT" sz="1400" dirty="0"/>
              <a:t>recolhidos </a:t>
            </a:r>
            <a:endParaRPr lang="en-US" sz="1400" dirty="0"/>
          </a:p>
        </p:txBody>
      </p:sp>
      <p:sp>
        <p:nvSpPr>
          <p:cNvPr id="9" name="TextBox 8"/>
          <p:cNvSpPr txBox="1"/>
          <p:nvPr/>
        </p:nvSpPr>
        <p:spPr>
          <a:xfrm>
            <a:off x="5551935" y="4639834"/>
            <a:ext cx="3489256" cy="1600438"/>
          </a:xfrm>
          <a:prstGeom prst="rect">
            <a:avLst/>
          </a:prstGeom>
          <a:noFill/>
        </p:spPr>
        <p:txBody>
          <a:bodyPr wrap="none" rtlCol="0">
            <a:spAutoFit/>
          </a:bodyPr>
          <a:lstStyle/>
          <a:p>
            <a:r>
              <a:rPr lang="pt-PT" sz="1400" b="1" dirty="0"/>
              <a:t>Dose</a:t>
            </a:r>
            <a:r>
              <a:rPr lang="pt-PT" sz="1400" dirty="0"/>
              <a:t>: Estabelecer valores de </a:t>
            </a:r>
            <a:r>
              <a:rPr lang="pt-PT" sz="1400" dirty="0" smtClean="0"/>
              <a:t>referência.</a:t>
            </a:r>
          </a:p>
          <a:p>
            <a:r>
              <a:rPr lang="pt-PT" sz="1400" dirty="0" smtClean="0"/>
              <a:t>Medir </a:t>
            </a:r>
            <a:r>
              <a:rPr lang="pt-PT" sz="1400" dirty="0"/>
              <a:t>ESD nos exames mais frequentes</a:t>
            </a:r>
            <a:r>
              <a:rPr lang="pt-PT" sz="1400" dirty="0" smtClean="0"/>
              <a:t>;</a:t>
            </a:r>
          </a:p>
          <a:p>
            <a:r>
              <a:rPr lang="pt-PT" sz="1400" dirty="0" smtClean="0"/>
              <a:t>Proporcionar </a:t>
            </a:r>
            <a:r>
              <a:rPr lang="pt-PT" sz="1400" dirty="0"/>
              <a:t>uma monitorização e </a:t>
            </a:r>
            <a:endParaRPr lang="pt-PT" sz="1400" dirty="0" smtClean="0"/>
          </a:p>
          <a:p>
            <a:r>
              <a:rPr lang="pt-PT" sz="1400" dirty="0" smtClean="0"/>
              <a:t>avaliação sistemática, </a:t>
            </a:r>
            <a:r>
              <a:rPr lang="pt-PT" sz="1400" dirty="0"/>
              <a:t>c</a:t>
            </a:r>
            <a:r>
              <a:rPr lang="pt-PT" sz="1400" dirty="0" smtClean="0"/>
              <a:t>omparar </a:t>
            </a:r>
            <a:r>
              <a:rPr lang="pt-PT" sz="1400" dirty="0"/>
              <a:t>com os </a:t>
            </a:r>
            <a:r>
              <a:rPr lang="pt-PT" sz="1400" dirty="0" smtClean="0"/>
              <a:t>NRD;</a:t>
            </a:r>
          </a:p>
          <a:p>
            <a:r>
              <a:rPr lang="pt-PT" sz="1400" dirty="0" smtClean="0"/>
              <a:t>Implementar </a:t>
            </a:r>
            <a:r>
              <a:rPr lang="pt-PT" sz="1400" dirty="0"/>
              <a:t>opções técnicas para uma </a:t>
            </a:r>
            <a:endParaRPr lang="pt-PT" sz="1400" dirty="0" smtClean="0"/>
          </a:p>
          <a:p>
            <a:r>
              <a:rPr lang="pt-PT" sz="1400" dirty="0" smtClean="0"/>
              <a:t>redução </a:t>
            </a:r>
            <a:r>
              <a:rPr lang="pt-PT" sz="1400" dirty="0"/>
              <a:t>da dose tão baixa quanto possível, </a:t>
            </a:r>
            <a:endParaRPr lang="pt-PT" sz="1400" dirty="0" smtClean="0"/>
          </a:p>
          <a:p>
            <a:r>
              <a:rPr lang="pt-PT" sz="1400" dirty="0" smtClean="0"/>
              <a:t>ajustadas </a:t>
            </a:r>
            <a:r>
              <a:rPr lang="pt-PT" sz="1400" dirty="0"/>
              <a:t>à condição clínica do paciente </a:t>
            </a:r>
            <a:endParaRPr lang="en-US" sz="1400" dirty="0"/>
          </a:p>
        </p:txBody>
      </p:sp>
      <p:sp>
        <p:nvSpPr>
          <p:cNvPr id="10" name="TextBox 9"/>
          <p:cNvSpPr txBox="1"/>
          <p:nvPr/>
        </p:nvSpPr>
        <p:spPr>
          <a:xfrm>
            <a:off x="16288" y="4525873"/>
            <a:ext cx="4227915" cy="1600438"/>
          </a:xfrm>
          <a:prstGeom prst="rect">
            <a:avLst/>
          </a:prstGeom>
          <a:noFill/>
        </p:spPr>
        <p:txBody>
          <a:bodyPr wrap="none" rtlCol="0">
            <a:spAutoFit/>
          </a:bodyPr>
          <a:lstStyle/>
          <a:p>
            <a:r>
              <a:rPr lang="pt-PT" sz="1400" b="1" dirty="0"/>
              <a:t>Imagem</a:t>
            </a:r>
            <a:r>
              <a:rPr lang="pt-PT" sz="1400" dirty="0"/>
              <a:t>: Padronizar a qualidade de </a:t>
            </a:r>
            <a:r>
              <a:rPr lang="pt-PT" sz="1400" dirty="0" smtClean="0"/>
              <a:t>imagem.</a:t>
            </a:r>
          </a:p>
          <a:p>
            <a:r>
              <a:rPr lang="pt-PT" sz="1400" dirty="0" smtClean="0"/>
              <a:t>Realizar </a:t>
            </a:r>
            <a:r>
              <a:rPr lang="pt-PT" sz="1400" dirty="0"/>
              <a:t>auditorias regulares à qualidade das </a:t>
            </a:r>
            <a:endParaRPr lang="pt-PT" sz="1400" dirty="0" smtClean="0"/>
          </a:p>
          <a:p>
            <a:r>
              <a:rPr lang="pt-PT" sz="1400" dirty="0" smtClean="0"/>
              <a:t>imagens obtidas</a:t>
            </a:r>
          </a:p>
          <a:p>
            <a:r>
              <a:rPr lang="pt-PT" sz="1400" dirty="0" smtClean="0"/>
              <a:t>Estabelecer </a:t>
            </a:r>
            <a:r>
              <a:rPr lang="pt-PT" sz="1400" dirty="0"/>
              <a:t>padrões explícitos de qualidade de imagem </a:t>
            </a:r>
            <a:endParaRPr lang="pt-PT" sz="1400" dirty="0" smtClean="0"/>
          </a:p>
          <a:p>
            <a:r>
              <a:rPr lang="pt-PT" sz="1400" dirty="0" smtClean="0"/>
              <a:t>de </a:t>
            </a:r>
            <a:r>
              <a:rPr lang="pt-PT" sz="1400" dirty="0"/>
              <a:t>acordo com o nível desejado; </a:t>
            </a:r>
            <a:endParaRPr lang="pt-PT" sz="1400" dirty="0" smtClean="0"/>
          </a:p>
          <a:p>
            <a:r>
              <a:rPr lang="pt-PT" sz="1400" dirty="0" smtClean="0"/>
              <a:t>Utilizar </a:t>
            </a:r>
            <a:r>
              <a:rPr lang="pt-PT" sz="1400" dirty="0"/>
              <a:t>imagens de </a:t>
            </a:r>
            <a:r>
              <a:rPr lang="pt-PT" sz="1400" dirty="0" err="1"/>
              <a:t>fantomas</a:t>
            </a:r>
            <a:r>
              <a:rPr lang="pt-PT" sz="1400" dirty="0"/>
              <a:t> e imagens de pacientes </a:t>
            </a:r>
            <a:endParaRPr lang="pt-PT" sz="1400" dirty="0" smtClean="0"/>
          </a:p>
          <a:p>
            <a:r>
              <a:rPr lang="pt-PT" sz="1400" dirty="0" smtClean="0"/>
              <a:t>previamente </a:t>
            </a:r>
            <a:r>
              <a:rPr lang="pt-PT" sz="1400" dirty="0"/>
              <a:t>obtidas para fins </a:t>
            </a:r>
            <a:r>
              <a:rPr lang="pt-PT" sz="1400" dirty="0" smtClean="0"/>
              <a:t>clínicos</a:t>
            </a:r>
            <a:endParaRPr lang="en-US" sz="1400" dirty="0"/>
          </a:p>
        </p:txBody>
      </p:sp>
    </p:spTree>
    <p:extLst>
      <p:ext uri="{BB962C8B-B14F-4D97-AF65-F5344CB8AC3E}">
        <p14:creationId xmlns:p14="http://schemas.microsoft.com/office/powerpoint/2010/main" val="411166619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pPr marL="0" indent="0" algn="ctr">
              <a:buNone/>
            </a:pPr>
            <a:endParaRPr lang="pt-PT" dirty="0" smtClean="0"/>
          </a:p>
          <a:p>
            <a:pPr marL="0" indent="0" algn="ctr">
              <a:buNone/>
            </a:pPr>
            <a:r>
              <a:rPr lang="pt-PT" dirty="0" smtClean="0"/>
              <a:t>Estudos publicados no âmbito da optimização da dose e da qualidade de imagem </a:t>
            </a:r>
          </a:p>
          <a:p>
            <a:pPr marL="0" indent="0" algn="ctr">
              <a:buNone/>
            </a:pPr>
            <a:endParaRPr lang="pt-PT" dirty="0" smtClean="0"/>
          </a:p>
          <a:p>
            <a:pPr marL="0" indent="0" algn="ctr">
              <a:buNone/>
            </a:pPr>
            <a:r>
              <a:rPr lang="pt-PT" dirty="0" smtClean="0"/>
              <a:t>Alguns exemplos</a:t>
            </a:r>
            <a:endParaRPr lang="pt-PT" dirty="0"/>
          </a:p>
        </p:txBody>
      </p:sp>
    </p:spTree>
    <p:extLst>
      <p:ext uri="{BB962C8B-B14F-4D97-AF65-F5344CB8AC3E}">
        <p14:creationId xmlns:p14="http://schemas.microsoft.com/office/powerpoint/2010/main" val="47167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Edição</a:t>
            </a:r>
            <a:r>
              <a:rPr lang="en-US" dirty="0" smtClean="0"/>
              <a:t> Especial– </a:t>
            </a:r>
            <a:r>
              <a:rPr lang="en-US" dirty="0" err="1" smtClean="0"/>
              <a:t>Novembro</a:t>
            </a:r>
            <a:r>
              <a:rPr lang="en-US" dirty="0" smtClean="0"/>
              <a:t> 2014</a:t>
            </a:r>
            <a:br>
              <a:rPr lang="en-US" dirty="0" smtClean="0"/>
            </a:br>
            <a:r>
              <a:rPr lang="en-US" dirty="0"/>
              <a:t>Radiation Dose and Image Quality</a:t>
            </a:r>
            <a:r>
              <a:rPr lang="en-US" dirty="0" smtClean="0"/>
              <a:t/>
            </a:r>
            <a:br>
              <a:rPr lang="en-US" dirty="0" smtClean="0"/>
            </a:br>
            <a:r>
              <a:rPr lang="en-US" sz="2700" dirty="0"/>
              <a:t>Volume 20, Issue 4, p291-370</a:t>
            </a:r>
          </a:p>
        </p:txBody>
      </p:sp>
      <p:pic>
        <p:nvPicPr>
          <p:cNvPr id="4" name="Content Placeholder 3"/>
          <p:cNvPicPr>
            <a:picLocks noGrp="1" noChangeAspect="1"/>
          </p:cNvPicPr>
          <p:nvPr>
            <p:ph idx="1"/>
          </p:nvPr>
        </p:nvPicPr>
        <p:blipFill>
          <a:blip r:embed="rId2"/>
          <a:srcRect l="-71221" r="-71221"/>
          <a:stretch>
            <a:fillRect/>
          </a:stretch>
        </p:blipFill>
        <p:spPr>
          <a:xfrm>
            <a:off x="-517362" y="2532886"/>
            <a:ext cx="5747534" cy="3160922"/>
          </a:xfrm>
        </p:spPr>
      </p:pic>
      <p:pic>
        <p:nvPicPr>
          <p:cNvPr id="6" name="Picture 5"/>
          <p:cNvPicPr>
            <a:picLocks noChangeAspect="1"/>
          </p:cNvPicPr>
          <p:nvPr/>
        </p:nvPicPr>
        <p:blipFill rotWithShape="1">
          <a:blip r:embed="rId3"/>
          <a:srcRect b="45138"/>
          <a:stretch/>
        </p:blipFill>
        <p:spPr>
          <a:xfrm>
            <a:off x="4609234" y="1966408"/>
            <a:ext cx="4297058" cy="2245631"/>
          </a:xfrm>
          <a:prstGeom prst="rect">
            <a:avLst/>
          </a:prstGeom>
        </p:spPr>
      </p:pic>
      <p:pic>
        <p:nvPicPr>
          <p:cNvPr id="7" name="Picture 6"/>
          <p:cNvPicPr>
            <a:picLocks noChangeAspect="1"/>
          </p:cNvPicPr>
          <p:nvPr/>
        </p:nvPicPr>
        <p:blipFill rotWithShape="1">
          <a:blip r:embed="rId4"/>
          <a:srcRect b="48306"/>
          <a:stretch/>
        </p:blipFill>
        <p:spPr>
          <a:xfrm>
            <a:off x="4779936" y="4473987"/>
            <a:ext cx="4131849" cy="1880245"/>
          </a:xfrm>
          <a:prstGeom prst="rect">
            <a:avLst/>
          </a:prstGeom>
        </p:spPr>
      </p:pic>
    </p:spTree>
    <p:extLst>
      <p:ext uri="{BB962C8B-B14F-4D97-AF65-F5344CB8AC3E}">
        <p14:creationId xmlns:p14="http://schemas.microsoft.com/office/powerpoint/2010/main" val="1228383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Introdução</a:t>
            </a:r>
            <a:endParaRPr lang="pt-PT"/>
          </a:p>
        </p:txBody>
      </p:sp>
      <p:sp>
        <p:nvSpPr>
          <p:cNvPr id="3" name="Content Placeholder 2"/>
          <p:cNvSpPr>
            <a:spLocks noGrp="1"/>
          </p:cNvSpPr>
          <p:nvPr>
            <p:ph idx="1"/>
          </p:nvPr>
        </p:nvSpPr>
        <p:spPr/>
        <p:txBody>
          <a:bodyPr>
            <a:noAutofit/>
          </a:bodyPr>
          <a:lstStyle/>
          <a:p>
            <a:r>
              <a:rPr lang="pt-PT" sz="2400" dirty="0" smtClean="0"/>
              <a:t>O </a:t>
            </a:r>
            <a:r>
              <a:rPr lang="pt-PT" sz="2400" dirty="0"/>
              <a:t>princípio da optimização </a:t>
            </a:r>
            <a:r>
              <a:rPr lang="pt-PT" sz="2400" dirty="0" smtClean="0"/>
              <a:t>e do controlo da qualidade deverá contribuir para evitar exposições </a:t>
            </a:r>
            <a:r>
              <a:rPr lang="pt-PT" sz="2400" dirty="0"/>
              <a:t>desnecessárias </a:t>
            </a:r>
            <a:r>
              <a:rPr lang="pt-PT" sz="2400" dirty="0" smtClean="0"/>
              <a:t>do paciente à radiação-X</a:t>
            </a:r>
          </a:p>
          <a:p>
            <a:endParaRPr lang="pt-PT" sz="2400" dirty="0" smtClean="0"/>
          </a:p>
          <a:p>
            <a:r>
              <a:rPr lang="pt-PT" sz="2400" dirty="0"/>
              <a:t>O</a:t>
            </a:r>
            <a:r>
              <a:rPr lang="pt-PT" sz="2400" dirty="0" smtClean="0"/>
              <a:t> </a:t>
            </a:r>
            <a:r>
              <a:rPr lang="pt-PT" sz="2400" dirty="0"/>
              <a:t>principio ALARA deverá ser sempre </a:t>
            </a:r>
            <a:r>
              <a:rPr lang="pt-PT" sz="2400" dirty="0" smtClean="0"/>
              <a:t>tido em consideração</a:t>
            </a:r>
            <a:endParaRPr lang="pt-PT" sz="2400" dirty="0"/>
          </a:p>
          <a:p>
            <a:endParaRPr lang="pt-PT" sz="2400" dirty="0" smtClean="0"/>
          </a:p>
          <a:p>
            <a:r>
              <a:rPr lang="pt-PT" sz="2400" dirty="0" smtClean="0"/>
              <a:t>A </a:t>
            </a:r>
            <a:r>
              <a:rPr lang="pt-PT" sz="2400" dirty="0"/>
              <a:t>optimização também inclui a qualidade da imagem; a optimização da exposição não deverá comprometer a qualidade diagnostica necessária ao diagnóstico radiológico</a:t>
            </a:r>
          </a:p>
          <a:p>
            <a:endParaRPr lang="en-US" sz="2400" dirty="0"/>
          </a:p>
        </p:txBody>
      </p:sp>
    </p:spTree>
    <p:extLst>
      <p:ext uri="{BB962C8B-B14F-4D97-AF65-F5344CB8AC3E}">
        <p14:creationId xmlns:p14="http://schemas.microsoft.com/office/powerpoint/2010/main" val="809391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3200" dirty="0" smtClean="0"/>
              <a:t>NRD pediátricos</a:t>
            </a:r>
            <a:endParaRPr lang="pt-PT" sz="3200" dirty="0"/>
          </a:p>
        </p:txBody>
      </p:sp>
      <p:sp>
        <p:nvSpPr>
          <p:cNvPr id="5" name="Text Placeholder 4"/>
          <p:cNvSpPr>
            <a:spLocks noGrp="1"/>
          </p:cNvSpPr>
          <p:nvPr>
            <p:ph type="body" sz="half" idx="2"/>
          </p:nvPr>
        </p:nvSpPr>
        <p:spPr/>
        <p:txBody>
          <a:bodyPr/>
          <a:lstStyle/>
          <a:p>
            <a:r>
              <a:rPr lang="pt-PT" dirty="0" smtClean="0"/>
              <a:t>Este </a:t>
            </a:r>
            <a:r>
              <a:rPr lang="pt-PT" dirty="0"/>
              <a:t>estudo exploratório permitiu efetuar uma otimização de procedimentos em radiografias de tórax e bacia em crianças, que levaram a uma redução da </a:t>
            </a:r>
            <a:r>
              <a:rPr lang="pt-PT" dirty="0" smtClean="0"/>
              <a:t>ESD de </a:t>
            </a:r>
            <a:r>
              <a:rPr lang="pt-PT" dirty="0"/>
              <a:t>63.6 e 33.9%, respetivamente, face aos dados inicialmente </a:t>
            </a:r>
            <a:r>
              <a:rPr lang="pt-PT" dirty="0" smtClean="0"/>
              <a:t>recolhidos </a:t>
            </a:r>
            <a:r>
              <a:rPr lang="pt-PT" dirty="0"/>
              <a:t>(Paulo, Santos, </a:t>
            </a:r>
            <a:r>
              <a:rPr lang="pt-PT" i="1" dirty="0" err="1"/>
              <a:t>et</a:t>
            </a:r>
            <a:r>
              <a:rPr lang="pt-PT" i="1" dirty="0"/>
              <a:t> </a:t>
            </a:r>
            <a:r>
              <a:rPr lang="pt-PT" i="1" dirty="0" err="1"/>
              <a:t>al</a:t>
            </a:r>
            <a:r>
              <a:rPr lang="pt-PT" dirty="0" err="1"/>
              <a:t>.</a:t>
            </a:r>
            <a:r>
              <a:rPr lang="pt-PT" dirty="0"/>
              <a:t>, 2011</a:t>
            </a:r>
            <a:r>
              <a:rPr lang="pt-PT" dirty="0" smtClean="0"/>
              <a:t>).</a:t>
            </a:r>
            <a:endParaRPr lang="pt-PT" dirty="0"/>
          </a:p>
          <a:p>
            <a:endParaRPr lang="en-US" dirty="0" smtClean="0"/>
          </a:p>
          <a:p>
            <a:endParaRPr lang="en-US" dirty="0"/>
          </a:p>
        </p:txBody>
      </p:sp>
      <p:pic>
        <p:nvPicPr>
          <p:cNvPr id="4" name="Picture 3" descr="DRLs_Pediatricos.png"/>
          <p:cNvPicPr>
            <a:picLocks noChangeAspect="1"/>
          </p:cNvPicPr>
          <p:nvPr/>
        </p:nvPicPr>
        <p:blipFill rotWithShape="1">
          <a:blip r:embed="rId2">
            <a:extLst>
              <a:ext uri="{28A0092B-C50C-407E-A947-70E740481C1C}">
                <a14:useLocalDpi xmlns:a14="http://schemas.microsoft.com/office/drawing/2010/main" val="0"/>
              </a:ext>
            </a:extLst>
          </a:blip>
          <a:srcRect l="3772" t="17711" r="5000" b="11778"/>
          <a:stretch/>
        </p:blipFill>
        <p:spPr>
          <a:xfrm>
            <a:off x="142102" y="3520897"/>
            <a:ext cx="5393118" cy="2605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stretch>
            <a:fillRect/>
          </a:stretch>
        </p:blipFill>
        <p:spPr>
          <a:xfrm>
            <a:off x="3553099" y="1351551"/>
            <a:ext cx="5446207" cy="15526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4"/>
          <p:cNvSpPr txBox="1">
            <a:spLocks/>
          </p:cNvSpPr>
          <p:nvPr/>
        </p:nvSpPr>
        <p:spPr>
          <a:xfrm>
            <a:off x="5535220" y="1435100"/>
            <a:ext cx="3008313" cy="469106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endParaRPr lang="pt-PT" dirty="0" smtClean="0"/>
          </a:p>
          <a:p>
            <a:endParaRPr lang="pt-PT" dirty="0"/>
          </a:p>
          <a:p>
            <a:endParaRPr lang="pt-PT" dirty="0" smtClean="0"/>
          </a:p>
          <a:p>
            <a:endParaRPr lang="pt-PT" dirty="0"/>
          </a:p>
          <a:p>
            <a:endParaRPr lang="pt-PT" dirty="0" smtClean="0"/>
          </a:p>
          <a:p>
            <a:endParaRPr lang="pt-PT" dirty="0"/>
          </a:p>
          <a:p>
            <a:endParaRPr lang="pt-PT" dirty="0" smtClean="0"/>
          </a:p>
          <a:p>
            <a:endParaRPr lang="pt-PT" dirty="0"/>
          </a:p>
          <a:p>
            <a:endParaRPr lang="pt-PT" dirty="0" smtClean="0"/>
          </a:p>
          <a:p>
            <a:endParaRPr lang="pt-PT" dirty="0"/>
          </a:p>
          <a:p>
            <a:pPr marL="285750" indent="-285750">
              <a:buFontTx/>
              <a:buChar char="•"/>
            </a:pPr>
            <a:r>
              <a:rPr lang="pt-PT" dirty="0" smtClean="0"/>
              <a:t>Dados recolhidos a partir de 9935 indivíduos em sistema DR</a:t>
            </a:r>
          </a:p>
          <a:p>
            <a:pPr marL="285750" indent="-285750">
              <a:buFontTx/>
              <a:buChar char="•"/>
            </a:pPr>
            <a:r>
              <a:rPr lang="pt-PT" dirty="0" smtClean="0"/>
              <a:t>P75 da ESD foi inferior </a:t>
            </a:r>
            <a:r>
              <a:rPr lang="pt-PT" dirty="0"/>
              <a:t>aos </a:t>
            </a:r>
            <a:r>
              <a:rPr lang="pt-PT" dirty="0" smtClean="0"/>
              <a:t>estudos publicados.</a:t>
            </a:r>
          </a:p>
          <a:p>
            <a:pPr marL="285750" indent="-285750">
              <a:buFontTx/>
              <a:buChar char="•"/>
            </a:pPr>
            <a:r>
              <a:rPr lang="pt-PT" dirty="0" smtClean="0"/>
              <a:t>A grande amplitude </a:t>
            </a:r>
            <a:r>
              <a:rPr lang="pt-PT" dirty="0"/>
              <a:t>de valores de dose encontrados neste estudo, demonstra uma clara necessidade para a optimização e harmonização das práticas.</a:t>
            </a:r>
            <a:endParaRPr lang="en-US" dirty="0" smtClean="0"/>
          </a:p>
          <a:p>
            <a:endParaRPr lang="en-US" dirty="0"/>
          </a:p>
        </p:txBody>
      </p:sp>
    </p:spTree>
    <p:extLst>
      <p:ext uri="{BB962C8B-B14F-4D97-AF65-F5344CB8AC3E}">
        <p14:creationId xmlns:p14="http://schemas.microsoft.com/office/powerpoint/2010/main" val="2072483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3200" dirty="0" smtClean="0"/>
              <a:t>Mamografia</a:t>
            </a:r>
            <a:endParaRPr lang="pt-PT" sz="3200" dirty="0"/>
          </a:p>
        </p:txBody>
      </p:sp>
      <p:sp>
        <p:nvSpPr>
          <p:cNvPr id="5" name="Text Placeholder 4"/>
          <p:cNvSpPr>
            <a:spLocks noGrp="1"/>
          </p:cNvSpPr>
          <p:nvPr>
            <p:ph type="body" sz="half" idx="2"/>
          </p:nvPr>
        </p:nvSpPr>
        <p:spPr>
          <a:xfrm>
            <a:off x="457200" y="1435100"/>
            <a:ext cx="2603689" cy="4691063"/>
          </a:xfrm>
        </p:spPr>
        <p:txBody>
          <a:bodyPr/>
          <a:lstStyle/>
          <a:p>
            <a:r>
              <a:rPr lang="pt-PT" dirty="0" smtClean="0"/>
              <a:t>Neste estudo verificou-se que o sistema EP apresenta maior variabilidade nos dados de MGD comparativamente com os restantes sistemas.</a:t>
            </a:r>
          </a:p>
          <a:p>
            <a:r>
              <a:rPr lang="pt-PT" dirty="0" smtClean="0"/>
              <a:t>O sistema DR é o que apresenta a menor variabilidade de valores MGD e </a:t>
            </a:r>
            <a:r>
              <a:rPr lang="pt-PT" dirty="0" err="1" smtClean="0"/>
              <a:t>também</a:t>
            </a:r>
            <a:r>
              <a:rPr lang="pt-PT" dirty="0" smtClean="0"/>
              <a:t> valores de MGD mais baixos. Comparando os resultados deste estudo com as </a:t>
            </a:r>
            <a:r>
              <a:rPr lang="pt-PT" dirty="0" err="1" smtClean="0"/>
              <a:t>referências</a:t>
            </a:r>
            <a:r>
              <a:rPr lang="pt-PT" dirty="0" smtClean="0"/>
              <a:t> internacionais, verifica-se que a MGD se encontra abaixo do limite de 2 </a:t>
            </a:r>
            <a:r>
              <a:rPr lang="pt-PT" dirty="0" err="1" smtClean="0"/>
              <a:t>mGy</a:t>
            </a:r>
            <a:r>
              <a:rPr lang="pt-PT" dirty="0" smtClean="0"/>
              <a:t> recomendado. </a:t>
            </a:r>
          </a:p>
          <a:p>
            <a:endParaRPr lang="pt-PT" dirty="0"/>
          </a:p>
        </p:txBody>
      </p:sp>
      <p:pic>
        <p:nvPicPr>
          <p:cNvPr id="6" name="Picture 5"/>
          <p:cNvPicPr>
            <a:picLocks noChangeAspect="1"/>
          </p:cNvPicPr>
          <p:nvPr/>
        </p:nvPicPr>
        <p:blipFill>
          <a:blip r:embed="rId2"/>
          <a:stretch>
            <a:fillRect/>
          </a:stretch>
        </p:blipFill>
        <p:spPr>
          <a:xfrm>
            <a:off x="3028327" y="1679300"/>
            <a:ext cx="6083111" cy="2204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Reis_2013.png"/>
          <p:cNvPicPr>
            <a:picLocks noChangeAspect="1"/>
          </p:cNvPicPr>
          <p:nvPr/>
        </p:nvPicPr>
        <p:blipFill rotWithShape="1">
          <a:blip r:embed="rId3">
            <a:extLst>
              <a:ext uri="{28A0092B-C50C-407E-A947-70E740481C1C}">
                <a14:useLocalDpi xmlns:a14="http://schemas.microsoft.com/office/drawing/2010/main" val="0"/>
              </a:ext>
            </a:extLst>
          </a:blip>
          <a:srcRect l="5000" t="15112" r="4843" b="37019"/>
          <a:stretch/>
        </p:blipFill>
        <p:spPr>
          <a:xfrm>
            <a:off x="1673846" y="4732320"/>
            <a:ext cx="5439403" cy="1805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2576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2800" dirty="0" smtClean="0"/>
              <a:t>Tomografia Computorizada</a:t>
            </a:r>
            <a:endParaRPr lang="pt-PT" sz="2800" dirty="0"/>
          </a:p>
        </p:txBody>
      </p:sp>
      <p:sp>
        <p:nvSpPr>
          <p:cNvPr id="6" name="Text Placeholder 5"/>
          <p:cNvSpPr>
            <a:spLocks noGrp="1"/>
          </p:cNvSpPr>
          <p:nvPr>
            <p:ph type="body" sz="half" idx="2"/>
          </p:nvPr>
        </p:nvSpPr>
        <p:spPr/>
        <p:txBody>
          <a:bodyPr/>
          <a:lstStyle/>
          <a:p>
            <a:r>
              <a:rPr lang="en-US" dirty="0" smtClean="0"/>
              <a:t>2015 e 2014 papers </a:t>
            </a:r>
            <a:r>
              <a:rPr lang="en-US" dirty="0" err="1" smtClean="0"/>
              <a:t>mais</a:t>
            </a:r>
            <a:r>
              <a:rPr lang="en-US" dirty="0" smtClean="0"/>
              <a:t> </a:t>
            </a:r>
            <a:r>
              <a:rPr lang="en-US" dirty="0" err="1" smtClean="0"/>
              <a:t>citados</a:t>
            </a:r>
            <a:endParaRPr lang="en-US" dirty="0" smtClean="0"/>
          </a:p>
          <a:p>
            <a:endParaRPr lang="en-US" dirty="0"/>
          </a:p>
        </p:txBody>
      </p:sp>
      <p:grpSp>
        <p:nvGrpSpPr>
          <p:cNvPr id="10" name="Group 9"/>
          <p:cNvGrpSpPr/>
          <p:nvPr/>
        </p:nvGrpSpPr>
        <p:grpSpPr>
          <a:xfrm>
            <a:off x="457200" y="2102236"/>
            <a:ext cx="2006742" cy="2844660"/>
            <a:chOff x="6711414" y="1255525"/>
            <a:chExt cx="2006742" cy="2844660"/>
          </a:xfrm>
        </p:grpSpPr>
        <p:pic>
          <p:nvPicPr>
            <p:cNvPr id="7" name="Picture 6"/>
            <p:cNvPicPr>
              <a:picLocks noChangeAspect="1"/>
            </p:cNvPicPr>
            <p:nvPr/>
          </p:nvPicPr>
          <p:blipFill>
            <a:blip r:embed="rId2"/>
            <a:stretch>
              <a:fillRect/>
            </a:stretch>
          </p:blipFill>
          <p:spPr>
            <a:xfrm>
              <a:off x="6743700" y="1255525"/>
              <a:ext cx="1943100" cy="2578100"/>
            </a:xfrm>
            <a:prstGeom prst="rect">
              <a:avLst/>
            </a:prstGeom>
          </p:spPr>
        </p:pic>
        <p:pic>
          <p:nvPicPr>
            <p:cNvPr id="8" name="Picture 7" descr="Captura de ecrã 2015-09-3, às 11.52.24.png"/>
            <p:cNvPicPr>
              <a:picLocks noChangeAspect="1"/>
            </p:cNvPicPr>
            <p:nvPr/>
          </p:nvPicPr>
          <p:blipFill rotWithShape="1">
            <a:blip r:embed="rId3">
              <a:extLst>
                <a:ext uri="{28A0092B-C50C-407E-A947-70E740481C1C}">
                  <a14:useLocalDpi xmlns:a14="http://schemas.microsoft.com/office/drawing/2010/main" val="0"/>
                </a:ext>
              </a:extLst>
            </a:blip>
            <a:srcRect l="63952" t="45696" r="14102" b="49640"/>
            <a:stretch/>
          </p:blipFill>
          <p:spPr>
            <a:xfrm>
              <a:off x="6711414" y="3833625"/>
              <a:ext cx="2006742" cy="266560"/>
            </a:xfrm>
            <a:prstGeom prst="rect">
              <a:avLst/>
            </a:prstGeom>
          </p:spPr>
        </p:pic>
      </p:grpSp>
      <p:pic>
        <p:nvPicPr>
          <p:cNvPr id="11" name="Picture 10" descr="Most cited_2015a.png"/>
          <p:cNvPicPr>
            <a:picLocks noChangeAspect="1"/>
          </p:cNvPicPr>
          <p:nvPr/>
        </p:nvPicPr>
        <p:blipFill rotWithShape="1">
          <a:blip r:embed="rId4">
            <a:extLst>
              <a:ext uri="{28A0092B-C50C-407E-A947-70E740481C1C}">
                <a14:useLocalDpi xmlns:a14="http://schemas.microsoft.com/office/drawing/2010/main" val="0"/>
              </a:ext>
            </a:extLst>
          </a:blip>
          <a:srcRect t="17984" r="11530" b="31807"/>
          <a:stretch/>
        </p:blipFill>
        <p:spPr>
          <a:xfrm>
            <a:off x="3166889" y="209376"/>
            <a:ext cx="5977112" cy="2120093"/>
          </a:xfrm>
          <a:prstGeom prst="rect">
            <a:avLst/>
          </a:prstGeom>
        </p:spPr>
      </p:pic>
      <p:pic>
        <p:nvPicPr>
          <p:cNvPr id="12" name="Picture 11" descr="Most Cited_2015b.png"/>
          <p:cNvPicPr>
            <a:picLocks noChangeAspect="1"/>
          </p:cNvPicPr>
          <p:nvPr/>
        </p:nvPicPr>
        <p:blipFill rotWithShape="1">
          <a:blip r:embed="rId5">
            <a:extLst>
              <a:ext uri="{28A0092B-C50C-407E-A947-70E740481C1C}">
                <a14:useLocalDpi xmlns:a14="http://schemas.microsoft.com/office/drawing/2010/main" val="0"/>
              </a:ext>
            </a:extLst>
          </a:blip>
          <a:srcRect l="5354" t="15112" r="4158" b="28104"/>
          <a:stretch/>
        </p:blipFill>
        <p:spPr>
          <a:xfrm>
            <a:off x="3045388" y="2016445"/>
            <a:ext cx="5984950" cy="2347329"/>
          </a:xfrm>
          <a:prstGeom prst="rect">
            <a:avLst/>
          </a:prstGeom>
        </p:spPr>
      </p:pic>
      <p:pic>
        <p:nvPicPr>
          <p:cNvPr id="13" name="Picture 12" descr="Most Cited_2014.png"/>
          <p:cNvPicPr>
            <a:picLocks noChangeAspect="1"/>
          </p:cNvPicPr>
          <p:nvPr/>
        </p:nvPicPr>
        <p:blipFill rotWithShape="1">
          <a:blip r:embed="rId6">
            <a:extLst>
              <a:ext uri="{28A0092B-C50C-407E-A947-70E740481C1C}">
                <a14:useLocalDpi xmlns:a14="http://schemas.microsoft.com/office/drawing/2010/main" val="0"/>
              </a:ext>
            </a:extLst>
          </a:blip>
          <a:srcRect l="5000" t="17162" r="4329" b="21106"/>
          <a:stretch/>
        </p:blipFill>
        <p:spPr>
          <a:xfrm>
            <a:off x="2982676" y="4206589"/>
            <a:ext cx="6161324" cy="2621781"/>
          </a:xfrm>
          <a:prstGeom prst="rect">
            <a:avLst/>
          </a:prstGeom>
        </p:spPr>
      </p:pic>
    </p:spTree>
    <p:extLst>
      <p:ext uri="{BB962C8B-B14F-4D97-AF65-F5344CB8AC3E}">
        <p14:creationId xmlns:p14="http://schemas.microsoft.com/office/powerpoint/2010/main" val="1197991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2800" dirty="0" smtClean="0"/>
              <a:t>Tomografia Computorizada</a:t>
            </a:r>
            <a:endParaRPr lang="pt-PT" sz="2800" dirty="0"/>
          </a:p>
        </p:txBody>
      </p:sp>
      <p:sp>
        <p:nvSpPr>
          <p:cNvPr id="3" name="Content Placeholder 2"/>
          <p:cNvSpPr>
            <a:spLocks noGrp="1"/>
          </p:cNvSpPr>
          <p:nvPr>
            <p:ph idx="1"/>
          </p:nvPr>
        </p:nvSpPr>
        <p:spPr/>
        <p:txBody>
          <a:bodyPr>
            <a:noAutofit/>
          </a:bodyPr>
          <a:lstStyle/>
          <a:p>
            <a:endParaRPr lang="pt-PT" sz="2000" dirty="0" smtClean="0">
              <a:solidFill>
                <a:srgbClr val="000000"/>
              </a:solidFill>
            </a:endParaRPr>
          </a:p>
          <a:p>
            <a:endParaRPr lang="pt-PT" sz="2000" dirty="0">
              <a:solidFill>
                <a:srgbClr val="000000"/>
              </a:solidFill>
            </a:endParaRPr>
          </a:p>
          <a:p>
            <a:r>
              <a:rPr lang="pt-PT" sz="2000" dirty="0" smtClean="0">
                <a:solidFill>
                  <a:srgbClr val="000000"/>
                </a:solidFill>
              </a:rPr>
              <a:t>A </a:t>
            </a:r>
            <a:r>
              <a:rPr lang="pt-PT" sz="2000" dirty="0">
                <a:solidFill>
                  <a:srgbClr val="000000"/>
                </a:solidFill>
              </a:rPr>
              <a:t>técnica AIDR (</a:t>
            </a:r>
            <a:r>
              <a:rPr lang="pt-PT" sz="2000" dirty="0" err="1">
                <a:solidFill>
                  <a:srgbClr val="000000"/>
                </a:solidFill>
              </a:rPr>
              <a:t>Adaptive</a:t>
            </a:r>
            <a:r>
              <a:rPr lang="pt-PT" sz="2000" dirty="0">
                <a:solidFill>
                  <a:srgbClr val="000000"/>
                </a:solidFill>
              </a:rPr>
              <a:t> </a:t>
            </a:r>
            <a:r>
              <a:rPr lang="pt-PT" sz="2000" dirty="0" err="1">
                <a:solidFill>
                  <a:srgbClr val="000000"/>
                </a:solidFill>
              </a:rPr>
              <a:t>Iterative</a:t>
            </a:r>
            <a:r>
              <a:rPr lang="pt-PT" sz="2000" dirty="0">
                <a:solidFill>
                  <a:srgbClr val="000000"/>
                </a:solidFill>
              </a:rPr>
              <a:t> Dose </a:t>
            </a:r>
            <a:r>
              <a:rPr lang="pt-PT" sz="2000" dirty="0" err="1">
                <a:solidFill>
                  <a:srgbClr val="000000"/>
                </a:solidFill>
              </a:rPr>
              <a:t>Reduction</a:t>
            </a:r>
            <a:r>
              <a:rPr lang="pt-PT" sz="2000" dirty="0">
                <a:solidFill>
                  <a:srgbClr val="000000"/>
                </a:solidFill>
              </a:rPr>
              <a:t>) reduz o ruído de imagem e pode, potencialmente, reduzir a dose em 52% na coluna lombar (</a:t>
            </a:r>
            <a:r>
              <a:rPr lang="pt-PT" sz="2000" dirty="0" err="1">
                <a:solidFill>
                  <a:srgbClr val="000000"/>
                </a:solidFill>
              </a:rPr>
              <a:t>Gervaise</a:t>
            </a:r>
            <a:r>
              <a:rPr lang="pt-PT" sz="2000" dirty="0">
                <a:solidFill>
                  <a:srgbClr val="000000"/>
                </a:solidFill>
              </a:rPr>
              <a:t>, 2012)</a:t>
            </a:r>
          </a:p>
          <a:p>
            <a:endParaRPr lang="pt-PT" sz="2000" dirty="0" smtClean="0">
              <a:solidFill>
                <a:srgbClr val="000000"/>
              </a:solidFill>
            </a:endParaRPr>
          </a:p>
          <a:p>
            <a:r>
              <a:rPr lang="pt-PT" sz="2000" dirty="0" smtClean="0">
                <a:solidFill>
                  <a:srgbClr val="000000"/>
                </a:solidFill>
              </a:rPr>
              <a:t>A qualidade diagnóstica no tórax é aceitável nas </a:t>
            </a:r>
            <a:r>
              <a:rPr lang="pt-PT" sz="2000" dirty="0">
                <a:solidFill>
                  <a:srgbClr val="000000"/>
                </a:solidFill>
              </a:rPr>
              <a:t>imagens </a:t>
            </a:r>
            <a:r>
              <a:rPr lang="pt-PT" sz="2000" dirty="0" smtClean="0">
                <a:solidFill>
                  <a:srgbClr val="000000"/>
                </a:solidFill>
              </a:rPr>
              <a:t>adquiridas </a:t>
            </a:r>
            <a:r>
              <a:rPr lang="pt-PT" sz="2000" dirty="0">
                <a:solidFill>
                  <a:srgbClr val="000000"/>
                </a:solidFill>
              </a:rPr>
              <a:t>com </a:t>
            </a:r>
            <a:r>
              <a:rPr lang="pt-PT" sz="2000" dirty="0" smtClean="0">
                <a:solidFill>
                  <a:srgbClr val="000000"/>
                </a:solidFill>
              </a:rPr>
              <a:t>cerca de </a:t>
            </a:r>
            <a:r>
              <a:rPr lang="pt-PT" sz="2000" dirty="0">
                <a:solidFill>
                  <a:srgbClr val="000000"/>
                </a:solidFill>
              </a:rPr>
              <a:t>80% </a:t>
            </a:r>
            <a:r>
              <a:rPr lang="pt-PT" sz="2000" dirty="0" smtClean="0">
                <a:solidFill>
                  <a:srgbClr val="000000"/>
                </a:solidFill>
              </a:rPr>
              <a:t>de redução da </a:t>
            </a:r>
            <a:r>
              <a:rPr lang="pt-PT" sz="2000" dirty="0">
                <a:solidFill>
                  <a:srgbClr val="000000"/>
                </a:solidFill>
              </a:rPr>
              <a:t>radiação </a:t>
            </a:r>
            <a:r>
              <a:rPr lang="pt-PT" sz="2000" dirty="0" smtClean="0">
                <a:solidFill>
                  <a:srgbClr val="000000"/>
                </a:solidFill>
              </a:rPr>
              <a:t>com técnica de MBIR (</a:t>
            </a:r>
            <a:r>
              <a:rPr lang="pt-PT" sz="2000" dirty="0" err="1">
                <a:solidFill>
                  <a:srgbClr val="000000"/>
                </a:solidFill>
              </a:rPr>
              <a:t>model-based</a:t>
            </a:r>
            <a:r>
              <a:rPr lang="pt-PT" sz="2000" dirty="0">
                <a:solidFill>
                  <a:srgbClr val="000000"/>
                </a:solidFill>
              </a:rPr>
              <a:t> </a:t>
            </a:r>
            <a:r>
              <a:rPr lang="pt-PT" sz="2000" dirty="0" err="1">
                <a:solidFill>
                  <a:srgbClr val="000000"/>
                </a:solidFill>
              </a:rPr>
              <a:t>iterative</a:t>
            </a:r>
            <a:r>
              <a:rPr lang="pt-PT" sz="2000" dirty="0">
                <a:solidFill>
                  <a:srgbClr val="000000"/>
                </a:solidFill>
              </a:rPr>
              <a:t> </a:t>
            </a:r>
            <a:r>
              <a:rPr lang="pt-PT" sz="2000" dirty="0" err="1">
                <a:solidFill>
                  <a:srgbClr val="000000"/>
                </a:solidFill>
              </a:rPr>
              <a:t>reconstruction</a:t>
            </a:r>
            <a:r>
              <a:rPr lang="pt-PT" sz="2000" dirty="0" smtClean="0">
                <a:solidFill>
                  <a:srgbClr val="000000"/>
                </a:solidFill>
              </a:rPr>
              <a:t>) </a:t>
            </a:r>
            <a:r>
              <a:rPr lang="pt-PT" sz="2000" dirty="0">
                <a:solidFill>
                  <a:srgbClr val="000000"/>
                </a:solidFill>
              </a:rPr>
              <a:t>(</a:t>
            </a:r>
            <a:r>
              <a:rPr lang="pt-PT" sz="2000" dirty="0" err="1">
                <a:solidFill>
                  <a:srgbClr val="000000"/>
                </a:solidFill>
              </a:rPr>
              <a:t>Katsura</a:t>
            </a:r>
            <a:r>
              <a:rPr lang="pt-PT" sz="2000" dirty="0">
                <a:solidFill>
                  <a:srgbClr val="000000"/>
                </a:solidFill>
              </a:rPr>
              <a:t>, 2012</a:t>
            </a:r>
            <a:r>
              <a:rPr lang="pt-PT" sz="2000" dirty="0" smtClean="0">
                <a:solidFill>
                  <a:srgbClr val="000000"/>
                </a:solidFill>
              </a:rPr>
              <a:t>)</a:t>
            </a:r>
          </a:p>
          <a:p>
            <a:endParaRPr lang="pt-PT" sz="2000" dirty="0" smtClean="0">
              <a:solidFill>
                <a:srgbClr val="000000"/>
              </a:solidFill>
            </a:endParaRPr>
          </a:p>
          <a:p>
            <a:r>
              <a:rPr lang="pt-PT" sz="2000" dirty="0" smtClean="0">
                <a:solidFill>
                  <a:srgbClr val="000000"/>
                </a:solidFill>
              </a:rPr>
              <a:t>A </a:t>
            </a:r>
            <a:r>
              <a:rPr lang="pt-PT" sz="2000" dirty="0">
                <a:solidFill>
                  <a:srgbClr val="000000"/>
                </a:solidFill>
              </a:rPr>
              <a:t>reconstrução iterativa reduz significativamente o ruído de imagem sem perda de informação diagnóstica e tem o potencial de redução substancial dose de radiação (</a:t>
            </a:r>
            <a:r>
              <a:rPr lang="pt-PT" sz="2000" dirty="0" err="1">
                <a:solidFill>
                  <a:srgbClr val="000000"/>
                </a:solidFill>
              </a:rPr>
              <a:t>Moscariello</a:t>
            </a:r>
            <a:r>
              <a:rPr lang="pt-PT" sz="2000" dirty="0">
                <a:solidFill>
                  <a:srgbClr val="000000"/>
                </a:solidFill>
              </a:rPr>
              <a:t>, 2011)</a:t>
            </a:r>
          </a:p>
          <a:p>
            <a:endParaRPr lang="en-US" sz="2000" dirty="0">
              <a:solidFill>
                <a:srgbClr val="000000"/>
              </a:solidFill>
            </a:endParaRPr>
          </a:p>
        </p:txBody>
      </p:sp>
      <p:sp>
        <p:nvSpPr>
          <p:cNvPr id="6" name="Text Placeholder 5"/>
          <p:cNvSpPr>
            <a:spLocks noGrp="1"/>
          </p:cNvSpPr>
          <p:nvPr>
            <p:ph type="body" sz="half" idx="2"/>
          </p:nvPr>
        </p:nvSpPr>
        <p:spPr/>
        <p:txBody>
          <a:bodyPr/>
          <a:lstStyle/>
          <a:p>
            <a:r>
              <a:rPr lang="en-US" dirty="0" smtClean="0"/>
              <a:t>2015 e 2014 papers </a:t>
            </a:r>
            <a:r>
              <a:rPr lang="en-US" dirty="0" err="1" smtClean="0"/>
              <a:t>mais</a:t>
            </a:r>
            <a:r>
              <a:rPr lang="en-US" dirty="0" smtClean="0"/>
              <a:t> </a:t>
            </a:r>
            <a:r>
              <a:rPr lang="en-US" dirty="0" err="1" smtClean="0"/>
              <a:t>citados</a:t>
            </a:r>
            <a:endParaRPr lang="en-US" dirty="0" smtClean="0"/>
          </a:p>
          <a:p>
            <a:endParaRPr lang="en-US" dirty="0"/>
          </a:p>
        </p:txBody>
      </p:sp>
      <p:grpSp>
        <p:nvGrpSpPr>
          <p:cNvPr id="10" name="Group 9"/>
          <p:cNvGrpSpPr/>
          <p:nvPr/>
        </p:nvGrpSpPr>
        <p:grpSpPr>
          <a:xfrm>
            <a:off x="457200" y="2102236"/>
            <a:ext cx="2006742" cy="2844660"/>
            <a:chOff x="6711414" y="1255525"/>
            <a:chExt cx="2006742" cy="2844660"/>
          </a:xfrm>
        </p:grpSpPr>
        <p:pic>
          <p:nvPicPr>
            <p:cNvPr id="7" name="Picture 6"/>
            <p:cNvPicPr>
              <a:picLocks noChangeAspect="1"/>
            </p:cNvPicPr>
            <p:nvPr/>
          </p:nvPicPr>
          <p:blipFill>
            <a:blip r:embed="rId2"/>
            <a:stretch>
              <a:fillRect/>
            </a:stretch>
          </p:blipFill>
          <p:spPr>
            <a:xfrm>
              <a:off x="6743700" y="1255525"/>
              <a:ext cx="1943100" cy="2578100"/>
            </a:xfrm>
            <a:prstGeom prst="rect">
              <a:avLst/>
            </a:prstGeom>
          </p:spPr>
        </p:pic>
        <p:pic>
          <p:nvPicPr>
            <p:cNvPr id="8" name="Picture 7" descr="Captura de ecrã 2015-09-3, às 11.52.24.png"/>
            <p:cNvPicPr>
              <a:picLocks noChangeAspect="1"/>
            </p:cNvPicPr>
            <p:nvPr/>
          </p:nvPicPr>
          <p:blipFill rotWithShape="1">
            <a:blip r:embed="rId3">
              <a:extLst>
                <a:ext uri="{28A0092B-C50C-407E-A947-70E740481C1C}">
                  <a14:useLocalDpi xmlns:a14="http://schemas.microsoft.com/office/drawing/2010/main" val="0"/>
                </a:ext>
              </a:extLst>
            </a:blip>
            <a:srcRect l="63952" t="45696" r="14102" b="49640"/>
            <a:stretch/>
          </p:blipFill>
          <p:spPr>
            <a:xfrm>
              <a:off x="6711414" y="3833625"/>
              <a:ext cx="2006742" cy="266560"/>
            </a:xfrm>
            <a:prstGeom prst="rect">
              <a:avLst/>
            </a:prstGeom>
          </p:spPr>
        </p:pic>
      </p:grpSp>
    </p:spTree>
    <p:extLst>
      <p:ext uri="{BB962C8B-B14F-4D97-AF65-F5344CB8AC3E}">
        <p14:creationId xmlns:p14="http://schemas.microsoft.com/office/powerpoint/2010/main" val="4225373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Considerações finais</a:t>
            </a:r>
            <a:endParaRPr lang="pt-PT"/>
          </a:p>
        </p:txBody>
      </p:sp>
      <p:sp>
        <p:nvSpPr>
          <p:cNvPr id="3" name="Content Placeholder 2"/>
          <p:cNvSpPr>
            <a:spLocks noGrp="1"/>
          </p:cNvSpPr>
          <p:nvPr>
            <p:ph idx="1"/>
          </p:nvPr>
        </p:nvSpPr>
        <p:spPr/>
        <p:txBody>
          <a:bodyPr>
            <a:normAutofit fontScale="70000" lnSpcReduction="20000"/>
          </a:bodyPr>
          <a:lstStyle/>
          <a:p>
            <a:r>
              <a:rPr lang="pt-PT" dirty="0"/>
              <a:t>Deve ser dada atenção à tendência de crescimento da exposição a radiação ionizante para fins de </a:t>
            </a:r>
            <a:r>
              <a:rPr lang="pt-PT" dirty="0" smtClean="0"/>
              <a:t>diagnóstico</a:t>
            </a:r>
          </a:p>
          <a:p>
            <a:endParaRPr lang="pt-PT" dirty="0"/>
          </a:p>
          <a:p>
            <a:r>
              <a:rPr lang="pt-PT" dirty="0" smtClean="0"/>
              <a:t>Especial atenção deve ser dada às tecnologias que envolvam maior risco de exposição (TC)</a:t>
            </a:r>
            <a:endParaRPr lang="pt-PT" dirty="0"/>
          </a:p>
          <a:p>
            <a:endParaRPr lang="pt-PT" dirty="0" smtClean="0"/>
          </a:p>
          <a:p>
            <a:r>
              <a:rPr lang="pt-PT" dirty="0" smtClean="0"/>
              <a:t>O </a:t>
            </a:r>
            <a:r>
              <a:rPr lang="pt-PT" dirty="0"/>
              <a:t>processo de otimização da dose no paciente e da qualidade da imagem </a:t>
            </a:r>
            <a:r>
              <a:rPr lang="pt-PT" dirty="0" smtClean="0"/>
              <a:t>pode </a:t>
            </a:r>
            <a:r>
              <a:rPr lang="pt-PT" dirty="0"/>
              <a:t>proporcionar uma oportunidade </a:t>
            </a:r>
            <a:r>
              <a:rPr lang="pt-PT" dirty="0" smtClean="0"/>
              <a:t>para </a:t>
            </a:r>
            <a:r>
              <a:rPr lang="pt-PT" dirty="0"/>
              <a:t>a redução </a:t>
            </a:r>
            <a:r>
              <a:rPr lang="pt-PT" dirty="0" smtClean="0"/>
              <a:t>considerável da dose, </a:t>
            </a:r>
            <a:r>
              <a:rPr lang="pt-PT" dirty="0"/>
              <a:t>sem perda da informação </a:t>
            </a:r>
            <a:r>
              <a:rPr lang="pt-PT" dirty="0" smtClean="0"/>
              <a:t>diagnóstica</a:t>
            </a:r>
            <a:endParaRPr lang="pt-PT" dirty="0"/>
          </a:p>
          <a:p>
            <a:pPr marL="0" indent="0">
              <a:buNone/>
            </a:pPr>
            <a:endParaRPr lang="pt-PT" dirty="0" smtClean="0"/>
          </a:p>
          <a:p>
            <a:r>
              <a:rPr lang="pt-PT" dirty="0" smtClean="0"/>
              <a:t>O </a:t>
            </a:r>
            <a:r>
              <a:rPr lang="pt-PT" dirty="0"/>
              <a:t>princípio da otimização deve ser um processo contínuo, </a:t>
            </a:r>
            <a:r>
              <a:rPr lang="pt-PT" dirty="0" smtClean="0"/>
              <a:t>sendo necessário aplicar as boas práticas internacionais no contexto nacional</a:t>
            </a:r>
          </a:p>
        </p:txBody>
      </p:sp>
    </p:spTree>
    <p:extLst>
      <p:ext uri="{BB962C8B-B14F-4D97-AF65-F5344CB8AC3E}">
        <p14:creationId xmlns:p14="http://schemas.microsoft.com/office/powerpoint/2010/main" val="397609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pt-PT" sz="3200" dirty="0" err="1"/>
              <a:t>l</a:t>
            </a:r>
            <a:r>
              <a:rPr lang="pt-PT" sz="3200" dirty="0" err="1" smtClean="0"/>
              <a:t>uis.lanca@estesl.ipl.pt</a:t>
            </a:r>
            <a:endParaRPr lang="pt-PT" sz="3200" dirty="0"/>
          </a:p>
        </p:txBody>
      </p:sp>
      <p:pic>
        <p:nvPicPr>
          <p:cNvPr id="4" name="Picture 3"/>
          <p:cNvPicPr>
            <a:picLocks noChangeAspect="1"/>
          </p:cNvPicPr>
          <p:nvPr/>
        </p:nvPicPr>
        <p:blipFill>
          <a:blip r:embed="rId2"/>
          <a:stretch>
            <a:fillRect/>
          </a:stretch>
        </p:blipFill>
        <p:spPr>
          <a:xfrm>
            <a:off x="0" y="-4200"/>
            <a:ext cx="9144000" cy="2102631"/>
          </a:xfrm>
          <a:prstGeom prst="rect">
            <a:avLst/>
          </a:prstGeom>
        </p:spPr>
      </p:pic>
      <p:sp>
        <p:nvSpPr>
          <p:cNvPr id="7" name="Subtitle 2"/>
          <p:cNvSpPr>
            <a:spLocks noGrp="1"/>
          </p:cNvSpPr>
          <p:nvPr>
            <p:ph type="subTitle" idx="1"/>
          </p:nvPr>
        </p:nvSpPr>
        <p:spPr>
          <a:xfrm>
            <a:off x="1371600" y="3886200"/>
            <a:ext cx="6400800" cy="1752600"/>
          </a:xfrm>
        </p:spPr>
        <p:txBody>
          <a:bodyPr>
            <a:normAutofit/>
          </a:bodyPr>
          <a:lstStyle/>
          <a:p>
            <a:r>
              <a:rPr lang="en-US" sz="2800" dirty="0" smtClean="0"/>
              <a:t>Luís Lança, Ph.D.</a:t>
            </a:r>
          </a:p>
          <a:p>
            <a:endParaRPr lang="en-US" sz="2800" dirty="0"/>
          </a:p>
        </p:txBody>
      </p:sp>
      <p:pic>
        <p:nvPicPr>
          <p:cNvPr id="8" name="Picture 7"/>
          <p:cNvPicPr>
            <a:picLocks noChangeAspect="1"/>
          </p:cNvPicPr>
          <p:nvPr/>
        </p:nvPicPr>
        <p:blipFill rotWithShape="1">
          <a:blip r:embed="rId3"/>
          <a:srcRect l="4495" t="26562" r="61593" b="50312"/>
          <a:stretch/>
        </p:blipFill>
        <p:spPr>
          <a:xfrm>
            <a:off x="3596041" y="4505322"/>
            <a:ext cx="2133600" cy="619122"/>
          </a:xfrm>
          <a:prstGeom prst="rect">
            <a:avLst/>
          </a:prstGeom>
        </p:spPr>
      </p:pic>
    </p:spTree>
    <p:extLst>
      <p:ext uri="{BB962C8B-B14F-4D97-AF65-F5344CB8AC3E}">
        <p14:creationId xmlns:p14="http://schemas.microsoft.com/office/powerpoint/2010/main" val="907835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Introdução</a:t>
            </a:r>
            <a:endParaRPr lang="pt-PT"/>
          </a:p>
        </p:txBody>
      </p:sp>
      <p:sp>
        <p:nvSpPr>
          <p:cNvPr id="3" name="Content Placeholder 2"/>
          <p:cNvSpPr>
            <a:spLocks noGrp="1"/>
          </p:cNvSpPr>
          <p:nvPr>
            <p:ph idx="1"/>
          </p:nvPr>
        </p:nvSpPr>
        <p:spPr/>
        <p:txBody>
          <a:bodyPr>
            <a:normAutofit/>
          </a:bodyPr>
          <a:lstStyle/>
          <a:p>
            <a:r>
              <a:rPr lang="pt-PT" sz="2400" dirty="0"/>
              <a:t>I</a:t>
            </a:r>
            <a:r>
              <a:rPr lang="pt-PT" sz="2400" dirty="0" smtClean="0"/>
              <a:t>mplementação </a:t>
            </a:r>
            <a:r>
              <a:rPr lang="pt-PT" sz="2400" dirty="0"/>
              <a:t>de um modelo de melhoria contínua para a otimização de sistemas </a:t>
            </a:r>
            <a:r>
              <a:rPr lang="pt-PT" sz="2400" dirty="0" smtClean="0"/>
              <a:t>radiológicos</a:t>
            </a:r>
          </a:p>
          <a:p>
            <a:endParaRPr lang="pt-PT" sz="2400" dirty="0" smtClean="0"/>
          </a:p>
          <a:p>
            <a:r>
              <a:rPr lang="pt-PT" sz="2400" dirty="0" smtClean="0"/>
              <a:t>Estabelecimento de </a:t>
            </a:r>
            <a:r>
              <a:rPr lang="pt-PT" sz="2400" dirty="0"/>
              <a:t>um referencial para </a:t>
            </a:r>
            <a:r>
              <a:rPr lang="pt-PT" sz="2400" dirty="0" smtClean="0"/>
              <a:t>procedimentos radiológicos </a:t>
            </a:r>
            <a:r>
              <a:rPr lang="pt-PT" sz="2400" dirty="0"/>
              <a:t>adequada, </a:t>
            </a:r>
            <a:r>
              <a:rPr lang="pt-PT" sz="2400" dirty="0" smtClean="0"/>
              <a:t>ajustados </a:t>
            </a:r>
            <a:r>
              <a:rPr lang="pt-PT" sz="2400" dirty="0"/>
              <a:t>aos vários grupos de pacientes e/ou condições </a:t>
            </a:r>
            <a:r>
              <a:rPr lang="pt-PT" sz="2400" dirty="0" smtClean="0"/>
              <a:t>clínicas</a:t>
            </a:r>
          </a:p>
          <a:p>
            <a:endParaRPr lang="pt-PT" sz="2400" dirty="0" smtClean="0"/>
          </a:p>
          <a:p>
            <a:r>
              <a:rPr lang="pt-PT" sz="2400" dirty="0" smtClean="0"/>
              <a:t>Manter a </a:t>
            </a:r>
            <a:r>
              <a:rPr lang="pt-PT" sz="2400" dirty="0"/>
              <a:t>qualidade de imagem clínica com um nível de qualidade aceitável e expondo o paciente à menor dose </a:t>
            </a:r>
            <a:r>
              <a:rPr lang="pt-PT" sz="2400" dirty="0" smtClean="0"/>
              <a:t>possível</a:t>
            </a:r>
            <a:endParaRPr lang="en-US" sz="2400" dirty="0"/>
          </a:p>
        </p:txBody>
      </p:sp>
    </p:spTree>
    <p:extLst>
      <p:ext uri="{BB962C8B-B14F-4D97-AF65-F5344CB8AC3E}">
        <p14:creationId xmlns:p14="http://schemas.microsoft.com/office/powerpoint/2010/main" val="3295041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p:txBody>
          <a:bodyPr>
            <a:normAutofit fontScale="90000"/>
          </a:bodyPr>
          <a:lstStyle/>
          <a:p>
            <a:r>
              <a:rPr lang="pt-PT" dirty="0" smtClean="0"/>
              <a:t>Optimização e controlo da qualidade</a:t>
            </a:r>
            <a:endParaRPr lang="pt-PT" dirty="0"/>
          </a:p>
        </p:txBody>
      </p:sp>
      <p:grpSp>
        <p:nvGrpSpPr>
          <p:cNvPr id="93195" name="Group 11"/>
          <p:cNvGrpSpPr>
            <a:grpSpLocks/>
          </p:cNvGrpSpPr>
          <p:nvPr/>
        </p:nvGrpSpPr>
        <p:grpSpPr bwMode="auto">
          <a:xfrm>
            <a:off x="1012825" y="1767725"/>
            <a:ext cx="6596063" cy="4348163"/>
            <a:chOff x="638" y="830"/>
            <a:chExt cx="4155" cy="2739"/>
          </a:xfrm>
        </p:grpSpPr>
        <p:pic>
          <p:nvPicPr>
            <p:cNvPr id="9319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6258" t="18711" r="55525" b="8417"/>
            <a:stretch/>
          </p:blipFill>
          <p:spPr bwMode="auto">
            <a:xfrm>
              <a:off x="638" y="830"/>
              <a:ext cx="1772" cy="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3191" name="Rectangle 7"/>
            <p:cNvSpPr>
              <a:spLocks noChangeArrowheads="1"/>
            </p:cNvSpPr>
            <p:nvPr/>
          </p:nvSpPr>
          <p:spPr bwMode="auto">
            <a:xfrm>
              <a:off x="2517" y="3067"/>
              <a:ext cx="2276"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93196" name="Text Box 12"/>
          <p:cNvSpPr txBox="1">
            <a:spLocks noChangeArrowheads="1"/>
          </p:cNvSpPr>
          <p:nvPr/>
        </p:nvSpPr>
        <p:spPr bwMode="auto">
          <a:xfrm>
            <a:off x="376722" y="6381138"/>
            <a:ext cx="5314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pt-PT" sz="1200" dirty="0" err="1" smtClean="0">
                <a:solidFill>
                  <a:srgbClr val="1F497D"/>
                </a:solidFill>
              </a:rPr>
              <a:t>Center</a:t>
            </a:r>
            <a:r>
              <a:rPr lang="pt-PT" sz="1200" dirty="0" smtClean="0">
                <a:solidFill>
                  <a:srgbClr val="1F497D"/>
                </a:solidFill>
              </a:rPr>
              <a:t> </a:t>
            </a:r>
            <a:r>
              <a:rPr lang="pt-PT" sz="1200" dirty="0">
                <a:solidFill>
                  <a:srgbClr val="1F497D"/>
                </a:solidFill>
              </a:rPr>
              <a:t>for </a:t>
            </a:r>
            <a:r>
              <a:rPr lang="pt-PT" sz="1200" dirty="0" err="1">
                <a:solidFill>
                  <a:srgbClr val="1F497D"/>
                </a:solidFill>
              </a:rPr>
              <a:t>Human</a:t>
            </a:r>
            <a:r>
              <a:rPr lang="pt-PT" sz="1200" dirty="0">
                <a:solidFill>
                  <a:srgbClr val="1F497D"/>
                </a:solidFill>
              </a:rPr>
              <a:t> </a:t>
            </a:r>
            <a:r>
              <a:rPr lang="pt-PT" sz="1200" dirty="0" err="1" smtClean="0">
                <a:solidFill>
                  <a:srgbClr val="1F497D"/>
                </a:solidFill>
              </a:rPr>
              <a:t>Services</a:t>
            </a:r>
            <a:r>
              <a:rPr lang="pt-PT" sz="1200" dirty="0" smtClean="0">
                <a:solidFill>
                  <a:srgbClr val="1F497D"/>
                </a:solidFill>
              </a:rPr>
              <a:t>. </a:t>
            </a:r>
            <a:r>
              <a:rPr lang="pt-PT" sz="1200" dirty="0">
                <a:solidFill>
                  <a:srgbClr val="1F497D"/>
                </a:solidFill>
              </a:rPr>
              <a:t>A </a:t>
            </a:r>
            <a:r>
              <a:rPr lang="pt-PT" sz="1200" dirty="0" err="1">
                <a:solidFill>
                  <a:srgbClr val="1F497D"/>
                </a:solidFill>
              </a:rPr>
              <a:t>Modern</a:t>
            </a:r>
            <a:r>
              <a:rPr lang="pt-PT" sz="1200" dirty="0">
                <a:solidFill>
                  <a:srgbClr val="1F497D"/>
                </a:solidFill>
              </a:rPr>
              <a:t> </a:t>
            </a:r>
            <a:r>
              <a:rPr lang="pt-PT" sz="1200" dirty="0" err="1">
                <a:solidFill>
                  <a:srgbClr val="1F497D"/>
                </a:solidFill>
              </a:rPr>
              <a:t>Paradigm</a:t>
            </a:r>
            <a:r>
              <a:rPr lang="pt-PT" sz="1200" dirty="0">
                <a:solidFill>
                  <a:srgbClr val="1F497D"/>
                </a:solidFill>
              </a:rPr>
              <a:t> for </a:t>
            </a:r>
            <a:r>
              <a:rPr lang="pt-PT" sz="1200" dirty="0" err="1">
                <a:solidFill>
                  <a:srgbClr val="1F497D"/>
                </a:solidFill>
              </a:rPr>
              <a:t>Improving</a:t>
            </a:r>
            <a:r>
              <a:rPr lang="pt-PT" sz="1200" dirty="0">
                <a:solidFill>
                  <a:srgbClr val="1F497D"/>
                </a:solidFill>
              </a:rPr>
              <a:t> </a:t>
            </a:r>
            <a:r>
              <a:rPr lang="pt-PT" sz="1200" dirty="0" err="1">
                <a:solidFill>
                  <a:srgbClr val="1F497D"/>
                </a:solidFill>
              </a:rPr>
              <a:t>Healthcare</a:t>
            </a:r>
            <a:r>
              <a:rPr lang="pt-PT" sz="1200" dirty="0">
                <a:solidFill>
                  <a:srgbClr val="1F497D"/>
                </a:solidFill>
              </a:rPr>
              <a:t> </a:t>
            </a:r>
            <a:r>
              <a:rPr lang="pt-PT" sz="1200" dirty="0" err="1" smtClean="0">
                <a:solidFill>
                  <a:srgbClr val="1F497D"/>
                </a:solidFill>
              </a:rPr>
              <a:t>Quality</a:t>
            </a:r>
            <a:r>
              <a:rPr lang="pt-PT" sz="1200" dirty="0" smtClean="0">
                <a:solidFill>
                  <a:srgbClr val="1F497D"/>
                </a:solidFill>
              </a:rPr>
              <a:t>, </a:t>
            </a:r>
          </a:p>
          <a:p>
            <a:r>
              <a:rPr lang="pt-PT" sz="1200" dirty="0" smtClean="0">
                <a:solidFill>
                  <a:srgbClr val="1F497D"/>
                </a:solidFill>
              </a:rPr>
              <a:t>disponível </a:t>
            </a:r>
            <a:r>
              <a:rPr lang="pt-PT" sz="1200" dirty="0">
                <a:solidFill>
                  <a:srgbClr val="1F497D"/>
                </a:solidFill>
              </a:rPr>
              <a:t>em </a:t>
            </a:r>
            <a:r>
              <a:rPr lang="pt-PT" sz="1200" dirty="0">
                <a:solidFill>
                  <a:srgbClr val="1F497D"/>
                </a:solidFill>
                <a:hlinkClick r:id="rId3"/>
              </a:rPr>
              <a:t>http://nationalqualitycenter.org/index.cfm/5857/</a:t>
            </a:r>
            <a:r>
              <a:rPr lang="pt-PT" sz="1200" dirty="0" smtClean="0">
                <a:solidFill>
                  <a:srgbClr val="1F497D"/>
                </a:solidFill>
                <a:hlinkClick r:id="rId3"/>
              </a:rPr>
              <a:t>16181</a:t>
            </a:r>
            <a:r>
              <a:rPr lang="pt-PT" sz="1200" dirty="0" smtClean="0">
                <a:solidFill>
                  <a:srgbClr val="1F497D"/>
                </a:solidFill>
              </a:rPr>
              <a:t> </a:t>
            </a:r>
            <a:endParaRPr lang="pt-PT" sz="1200" dirty="0">
              <a:solidFill>
                <a:srgbClr val="1F497D"/>
              </a:solidFill>
            </a:endParaRPr>
          </a:p>
        </p:txBody>
      </p:sp>
      <p:pic>
        <p:nvPicPr>
          <p:cNvPr id="1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51715" t="29628" r="6888" b="24331"/>
          <a:stretch/>
        </p:blipFill>
        <p:spPr bwMode="auto">
          <a:xfrm>
            <a:off x="4378325" y="1458925"/>
            <a:ext cx="41275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503077806"/>
              </p:ext>
            </p:extLst>
          </p:nvPr>
        </p:nvGraphicFramePr>
        <p:xfrm>
          <a:off x="4135213" y="4525865"/>
          <a:ext cx="4664075" cy="1343660"/>
        </p:xfrm>
        <a:graphic>
          <a:graphicData uri="http://schemas.openxmlformats.org/drawingml/2006/table">
            <a:tbl>
              <a:tblPr/>
              <a:tblGrid>
                <a:gridCol w="1302750"/>
                <a:gridCol w="3361325"/>
              </a:tblGrid>
              <a:tr h="160613">
                <a:tc>
                  <a:txBody>
                    <a:bodyPr/>
                    <a:lstStyle/>
                    <a:p>
                      <a:pPr algn="l" fontAlgn="b"/>
                      <a:endParaRPr lang="en-US" sz="1200" b="1" i="0" u="none" strike="noStrike" dirty="0">
                        <a:solidFill>
                          <a:srgbClr val="FFFFFF"/>
                        </a:solidFill>
                        <a:effectLst/>
                        <a:latin typeface="Calibri"/>
                      </a:endParaRP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c>
                  <a:txBody>
                    <a:bodyPr/>
                    <a:lstStyle/>
                    <a:p>
                      <a:pPr algn="l" fontAlgn="b"/>
                      <a:endParaRPr lang="en-US" sz="1200" b="1" i="0" u="none" strike="noStrike" dirty="0">
                        <a:solidFill>
                          <a:srgbClr val="FFFFFF"/>
                        </a:solidFill>
                        <a:effectLst/>
                        <a:latin typeface="Calibri"/>
                      </a:endParaRP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4F81BD"/>
                    </a:solidFill>
                  </a:tcPr>
                </a:tc>
              </a:tr>
              <a:tr h="160613">
                <a:tc>
                  <a:txBody>
                    <a:bodyPr/>
                    <a:lstStyle/>
                    <a:p>
                      <a:pPr algn="l" fontAlgn="b"/>
                      <a:r>
                        <a:rPr lang="en-US" sz="1200" b="0" i="0" u="none" strike="noStrike">
                          <a:solidFill>
                            <a:srgbClr val="000000"/>
                          </a:solidFill>
                          <a:effectLst/>
                          <a:latin typeface="Calibri"/>
                        </a:rPr>
                        <a:t>1. Identificação</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Determinar o que há a melhorar</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160613">
                <a:tc>
                  <a:txBody>
                    <a:bodyPr/>
                    <a:lstStyle/>
                    <a:p>
                      <a:pPr algn="l" fontAlgn="b"/>
                      <a:r>
                        <a:rPr lang="en-US" sz="1200" b="0" i="0" u="none" strike="noStrike">
                          <a:solidFill>
                            <a:srgbClr val="000000"/>
                          </a:solidFill>
                          <a:effectLst/>
                          <a:latin typeface="Calibri"/>
                        </a:rPr>
                        <a:t>2. Análise</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Compreender o problema</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160613">
                <a:tc>
                  <a:txBody>
                    <a:bodyPr/>
                    <a:lstStyle/>
                    <a:p>
                      <a:pPr algn="l" fontAlgn="b"/>
                      <a:r>
                        <a:rPr lang="en-US" sz="1200" b="0" i="0" u="none" strike="noStrike">
                          <a:solidFill>
                            <a:srgbClr val="000000"/>
                          </a:solidFill>
                          <a:effectLst/>
                          <a:latin typeface="Calibri"/>
                        </a:rPr>
                        <a:t>3. Desenvolvimento</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Considerar os aspectos para resolver o problema</a:t>
                      </a: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r h="160613">
                <a:tc>
                  <a:txBody>
                    <a:bodyPr/>
                    <a:lstStyle/>
                    <a:p>
                      <a:pPr algn="l" fontAlgn="b"/>
                      <a:r>
                        <a:rPr lang="en-US" sz="1200" b="0" i="0" u="none" strike="noStrike">
                          <a:solidFill>
                            <a:srgbClr val="000000"/>
                          </a:solidFill>
                          <a:effectLst/>
                          <a:latin typeface="Calibri"/>
                        </a:rPr>
                        <a:t>4. Teste/Implementação</a:t>
                      </a:r>
                    </a:p>
                  </a:txBody>
                  <a:tcPr marL="12700" marR="12700" marT="12700" marB="0" anchor="b">
                    <a:lnL w="6350" cap="flat" cmpd="sng" algn="ctr">
                      <a:solidFill>
                        <a:srgbClr val="4F81BD"/>
                      </a:solidFill>
                      <a:prstDash val="solid"/>
                      <a:round/>
                      <a:headEnd type="none" w="med" len="med"/>
                      <a:tailEnd type="none" w="med" len="med"/>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l" fontAlgn="b"/>
                      <a:r>
                        <a:rPr lang="en-US" sz="1200" b="0" i="0" u="none" strike="noStrike" dirty="0" err="1">
                          <a:solidFill>
                            <a:srgbClr val="000000"/>
                          </a:solidFill>
                          <a:effectLst/>
                          <a:latin typeface="Calibri"/>
                        </a:rPr>
                        <a:t>Testar</a:t>
                      </a:r>
                      <a:r>
                        <a:rPr lang="en-US" sz="1200" b="0" i="0" u="none" strike="noStrike" dirty="0">
                          <a:solidFill>
                            <a:srgbClr val="000000"/>
                          </a:solidFill>
                          <a:effectLst/>
                          <a:latin typeface="Calibri"/>
                        </a:rPr>
                        <a:t> a </a:t>
                      </a:r>
                      <a:r>
                        <a:rPr lang="en-US" sz="1200" b="0" i="0" u="none" strike="noStrike" dirty="0" err="1">
                          <a:solidFill>
                            <a:srgbClr val="000000"/>
                          </a:solidFill>
                          <a:effectLst/>
                          <a:latin typeface="Calibri"/>
                        </a:rPr>
                        <a:t>solução</a:t>
                      </a:r>
                      <a:r>
                        <a:rPr lang="en-US" sz="1200" b="0" i="0" u="none" strike="noStrike" dirty="0">
                          <a:solidFill>
                            <a:srgbClr val="000000"/>
                          </a:solidFill>
                          <a:effectLst/>
                          <a:latin typeface="Calibri"/>
                        </a:rPr>
                        <a:t>; com base </a:t>
                      </a:r>
                      <a:r>
                        <a:rPr lang="en-US" sz="1200" b="0" i="0" u="none" strike="noStrike" dirty="0" err="1">
                          <a:solidFill>
                            <a:srgbClr val="000000"/>
                          </a:solidFill>
                          <a:effectLst/>
                          <a:latin typeface="Calibri"/>
                        </a:rPr>
                        <a:t>nos</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resultados</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decidir</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abandonar</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modificar</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ou</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implementar</a:t>
                      </a:r>
                      <a:r>
                        <a:rPr lang="en-US" sz="1200" b="0" i="0" u="none" strike="noStrike" dirty="0">
                          <a:solidFill>
                            <a:srgbClr val="000000"/>
                          </a:solidFill>
                          <a:effectLst/>
                          <a:latin typeface="Calibri"/>
                        </a:rPr>
                        <a:t> a </a:t>
                      </a:r>
                      <a:r>
                        <a:rPr lang="en-US" sz="1200" b="0" i="0" u="none" strike="noStrike" dirty="0" err="1">
                          <a:solidFill>
                            <a:srgbClr val="000000"/>
                          </a:solidFill>
                          <a:effectLst/>
                          <a:latin typeface="Calibri"/>
                        </a:rPr>
                        <a:t>solução</a:t>
                      </a:r>
                      <a:endParaRPr lang="en-US" sz="1200" b="0" i="0" u="none" strike="noStrike" dirty="0">
                        <a:solidFill>
                          <a:srgbClr val="000000"/>
                        </a:solidFill>
                        <a:effectLst/>
                        <a:latin typeface="Calibri"/>
                      </a:endParaRPr>
                    </a:p>
                  </a:txBody>
                  <a:tcPr marL="12700" marR="12700" marT="12700" marB="0" anchor="b">
                    <a:lnL>
                      <a:noFill/>
                    </a:lnL>
                    <a:lnR w="6350" cap="flat" cmpd="sng" algn="ctr">
                      <a:solidFill>
                        <a:srgbClr val="4F81BD"/>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0736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smtClean="0"/>
              <a:t>Procedimentos radiológicos</a:t>
            </a:r>
            <a:endParaRPr lang="pt-PT" dirty="0"/>
          </a:p>
        </p:txBody>
      </p:sp>
      <p:sp>
        <p:nvSpPr>
          <p:cNvPr id="3" name="Content Placeholder 2"/>
          <p:cNvSpPr>
            <a:spLocks noGrp="1"/>
          </p:cNvSpPr>
          <p:nvPr>
            <p:ph idx="1"/>
          </p:nvPr>
        </p:nvSpPr>
        <p:spPr/>
        <p:txBody>
          <a:bodyPr>
            <a:normAutofit/>
          </a:bodyPr>
          <a:lstStyle/>
          <a:p>
            <a:r>
              <a:rPr lang="pt-PT" dirty="0" smtClean="0"/>
              <a:t>Aumento do número de procedimentos radiológicos a nível global</a:t>
            </a:r>
          </a:p>
          <a:p>
            <a:endParaRPr lang="pt-PT" dirty="0" smtClean="0"/>
          </a:p>
          <a:p>
            <a:r>
              <a:rPr lang="pt-PT" dirty="0" smtClean="0"/>
              <a:t>Aumento da exposição total anual de radiação para fins médicos – em particular TC</a:t>
            </a:r>
          </a:p>
          <a:p>
            <a:endParaRPr lang="pt-PT" dirty="0" smtClean="0"/>
          </a:p>
          <a:p>
            <a:endParaRPr lang="pt-PT" dirty="0" smtClean="0"/>
          </a:p>
          <a:p>
            <a:endParaRPr lang="pt-PT" dirty="0"/>
          </a:p>
        </p:txBody>
      </p:sp>
    </p:spTree>
    <p:extLst>
      <p:ext uri="{BB962C8B-B14F-4D97-AF65-F5344CB8AC3E}">
        <p14:creationId xmlns:p14="http://schemas.microsoft.com/office/powerpoint/2010/main" val="36945300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fontScale="90000"/>
          </a:bodyPr>
          <a:lstStyle/>
          <a:p>
            <a:r>
              <a:rPr lang="pt-PT" dirty="0" smtClean="0"/>
              <a:t>Evolução do número anual de exames radiológicos para diagnóstico (global)</a:t>
            </a:r>
            <a:endParaRPr lang="pt-PT" dirty="0"/>
          </a:p>
        </p:txBody>
      </p:sp>
      <p:graphicFrame>
        <p:nvGraphicFramePr>
          <p:cNvPr id="6" name="Marcador de Posição de Conteúdo 5"/>
          <p:cNvGraphicFramePr>
            <a:graphicFrameLocks noGrp="1"/>
          </p:cNvGraphicFramePr>
          <p:nvPr>
            <p:ph idx="1"/>
            <p:extLst>
              <p:ext uri="{D42A27DB-BD31-4B8C-83A1-F6EECF244321}">
                <p14:modId xmlns:p14="http://schemas.microsoft.com/office/powerpoint/2010/main" val="4179244853"/>
              </p:ext>
            </p:extLst>
          </p:nvPr>
        </p:nvGraphicFramePr>
        <p:xfrm>
          <a:off x="1142107" y="1905000"/>
          <a:ext cx="685264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70304" y="6298078"/>
            <a:ext cx="8109912" cy="427809"/>
          </a:xfrm>
          <a:prstGeom prst="rect">
            <a:avLst/>
          </a:prstGeom>
          <a:noFill/>
        </p:spPr>
        <p:txBody>
          <a:bodyPr wrap="none" rtlCol="0">
            <a:spAutoFit/>
          </a:bodyPr>
          <a:lstStyle/>
          <a:p>
            <a:pPr>
              <a:lnSpc>
                <a:spcPct val="90000"/>
              </a:lnSpc>
            </a:pPr>
            <a:r>
              <a:rPr lang="pt-PT" sz="1200" dirty="0">
                <a:solidFill>
                  <a:srgbClr val="1F497D"/>
                </a:solidFill>
              </a:rPr>
              <a:t>United </a:t>
            </a:r>
            <a:r>
              <a:rPr lang="pt-PT" sz="1200" dirty="0" err="1">
                <a:solidFill>
                  <a:srgbClr val="1F497D"/>
                </a:solidFill>
              </a:rPr>
              <a:t>Nations</a:t>
            </a:r>
            <a:r>
              <a:rPr lang="pt-PT" sz="1200" dirty="0">
                <a:solidFill>
                  <a:srgbClr val="1F497D"/>
                </a:solidFill>
              </a:rPr>
              <a:t> </a:t>
            </a:r>
            <a:r>
              <a:rPr lang="pt-PT" sz="1200" dirty="0" err="1">
                <a:solidFill>
                  <a:srgbClr val="1F497D"/>
                </a:solidFill>
              </a:rPr>
              <a:t>Scientific</a:t>
            </a:r>
            <a:r>
              <a:rPr lang="pt-PT" sz="1200" dirty="0">
                <a:solidFill>
                  <a:srgbClr val="1F497D"/>
                </a:solidFill>
              </a:rPr>
              <a:t> </a:t>
            </a:r>
            <a:r>
              <a:rPr lang="pt-PT" sz="1200" dirty="0" err="1">
                <a:solidFill>
                  <a:srgbClr val="1F497D"/>
                </a:solidFill>
              </a:rPr>
              <a:t>Committee</a:t>
            </a:r>
            <a:r>
              <a:rPr lang="pt-PT" sz="1200" dirty="0">
                <a:solidFill>
                  <a:srgbClr val="1F497D"/>
                </a:solidFill>
              </a:rPr>
              <a:t> </a:t>
            </a:r>
            <a:r>
              <a:rPr lang="pt-PT" sz="1200" dirty="0" err="1">
                <a:solidFill>
                  <a:srgbClr val="1F497D"/>
                </a:solidFill>
              </a:rPr>
              <a:t>on</a:t>
            </a:r>
            <a:r>
              <a:rPr lang="pt-PT" sz="1200" dirty="0">
                <a:solidFill>
                  <a:srgbClr val="1F497D"/>
                </a:solidFill>
              </a:rPr>
              <a:t> </a:t>
            </a:r>
            <a:r>
              <a:rPr lang="pt-PT" sz="1200" dirty="0" err="1">
                <a:solidFill>
                  <a:srgbClr val="1F497D"/>
                </a:solidFill>
              </a:rPr>
              <a:t>the</a:t>
            </a:r>
            <a:r>
              <a:rPr lang="pt-PT" sz="1200" dirty="0">
                <a:solidFill>
                  <a:srgbClr val="1F497D"/>
                </a:solidFill>
              </a:rPr>
              <a:t> </a:t>
            </a:r>
            <a:r>
              <a:rPr lang="pt-PT" sz="1200" dirty="0" err="1">
                <a:solidFill>
                  <a:srgbClr val="1F497D"/>
                </a:solidFill>
              </a:rPr>
              <a:t>Effects</a:t>
            </a:r>
            <a:r>
              <a:rPr lang="pt-PT" sz="1200" dirty="0">
                <a:solidFill>
                  <a:srgbClr val="1F497D"/>
                </a:solidFill>
              </a:rPr>
              <a:t> </a:t>
            </a:r>
            <a:r>
              <a:rPr lang="pt-PT" sz="1200" dirty="0" err="1">
                <a:solidFill>
                  <a:srgbClr val="1F497D"/>
                </a:solidFill>
              </a:rPr>
              <a:t>of</a:t>
            </a:r>
            <a:r>
              <a:rPr lang="pt-PT" sz="1200" dirty="0">
                <a:solidFill>
                  <a:srgbClr val="1F497D"/>
                </a:solidFill>
              </a:rPr>
              <a:t> </a:t>
            </a:r>
            <a:r>
              <a:rPr lang="pt-PT" sz="1200" dirty="0" err="1">
                <a:solidFill>
                  <a:srgbClr val="1F497D"/>
                </a:solidFill>
              </a:rPr>
              <a:t>Atomic</a:t>
            </a:r>
            <a:r>
              <a:rPr lang="pt-PT" sz="1200" dirty="0">
                <a:solidFill>
                  <a:srgbClr val="1F497D"/>
                </a:solidFill>
              </a:rPr>
              <a:t> </a:t>
            </a:r>
            <a:r>
              <a:rPr lang="pt-PT" sz="1200" dirty="0" err="1">
                <a:solidFill>
                  <a:srgbClr val="1F497D"/>
                </a:solidFill>
              </a:rPr>
              <a:t>Radiation</a:t>
            </a:r>
            <a:r>
              <a:rPr lang="pt-PT" sz="1200" dirty="0">
                <a:solidFill>
                  <a:srgbClr val="1F497D"/>
                </a:solidFill>
              </a:rPr>
              <a:t> (2008) UNSCEAR 2008 </a:t>
            </a:r>
            <a:r>
              <a:rPr lang="pt-PT" sz="1200" dirty="0" err="1">
                <a:solidFill>
                  <a:srgbClr val="1F497D"/>
                </a:solidFill>
              </a:rPr>
              <a:t>Report</a:t>
            </a:r>
            <a:r>
              <a:rPr lang="pt-PT" sz="1200" dirty="0">
                <a:solidFill>
                  <a:srgbClr val="1F497D"/>
                </a:solidFill>
              </a:rPr>
              <a:t> to </a:t>
            </a:r>
            <a:r>
              <a:rPr lang="pt-PT" sz="1200" dirty="0" err="1">
                <a:solidFill>
                  <a:srgbClr val="1F497D"/>
                </a:solidFill>
              </a:rPr>
              <a:t>the</a:t>
            </a:r>
            <a:r>
              <a:rPr lang="pt-PT" sz="1200" dirty="0">
                <a:solidFill>
                  <a:srgbClr val="1F497D"/>
                </a:solidFill>
              </a:rPr>
              <a:t> General </a:t>
            </a:r>
            <a:r>
              <a:rPr lang="pt-PT" sz="1200" dirty="0" err="1">
                <a:solidFill>
                  <a:srgbClr val="1F497D"/>
                </a:solidFill>
              </a:rPr>
              <a:t>Assembly</a:t>
            </a:r>
            <a:r>
              <a:rPr lang="pt-PT" sz="1200" dirty="0">
                <a:solidFill>
                  <a:srgbClr val="1F497D"/>
                </a:solidFill>
              </a:rPr>
              <a:t>, </a:t>
            </a:r>
            <a:endParaRPr lang="pt-PT" sz="1200" dirty="0" smtClean="0">
              <a:solidFill>
                <a:srgbClr val="1F497D"/>
              </a:solidFill>
            </a:endParaRPr>
          </a:p>
          <a:p>
            <a:pPr>
              <a:lnSpc>
                <a:spcPct val="90000"/>
              </a:lnSpc>
            </a:pPr>
            <a:r>
              <a:rPr lang="pt-PT" sz="1200" dirty="0" err="1" smtClean="0">
                <a:solidFill>
                  <a:srgbClr val="1F497D"/>
                </a:solidFill>
              </a:rPr>
              <a:t>with</a:t>
            </a:r>
            <a:r>
              <a:rPr lang="pt-PT" sz="1200" dirty="0" smtClean="0">
                <a:solidFill>
                  <a:srgbClr val="1F497D"/>
                </a:solidFill>
              </a:rPr>
              <a:t> </a:t>
            </a:r>
            <a:r>
              <a:rPr lang="pt-PT" sz="1200" dirty="0" err="1">
                <a:solidFill>
                  <a:srgbClr val="1F497D"/>
                </a:solidFill>
              </a:rPr>
              <a:t>scientific</a:t>
            </a:r>
            <a:r>
              <a:rPr lang="pt-PT" sz="1200" dirty="0">
                <a:solidFill>
                  <a:srgbClr val="1F497D"/>
                </a:solidFill>
              </a:rPr>
              <a:t> </a:t>
            </a:r>
            <a:r>
              <a:rPr lang="pt-PT" sz="1200" dirty="0" err="1">
                <a:solidFill>
                  <a:srgbClr val="1F497D"/>
                </a:solidFill>
              </a:rPr>
              <a:t>annexes</a:t>
            </a:r>
            <a:r>
              <a:rPr lang="pt-PT" sz="1200" dirty="0">
                <a:solidFill>
                  <a:srgbClr val="1F497D"/>
                </a:solidFill>
              </a:rPr>
              <a:t>. Volume I: </a:t>
            </a:r>
            <a:r>
              <a:rPr lang="pt-PT" sz="1200" dirty="0" err="1">
                <a:solidFill>
                  <a:srgbClr val="1F497D"/>
                </a:solidFill>
              </a:rPr>
              <a:t>Report</a:t>
            </a:r>
            <a:r>
              <a:rPr lang="pt-PT" sz="1200" dirty="0">
                <a:solidFill>
                  <a:srgbClr val="1F497D"/>
                </a:solidFill>
              </a:rPr>
              <a:t> to </a:t>
            </a:r>
            <a:r>
              <a:rPr lang="pt-PT" sz="1200" dirty="0" err="1">
                <a:solidFill>
                  <a:srgbClr val="1F497D"/>
                </a:solidFill>
              </a:rPr>
              <a:t>the</a:t>
            </a:r>
            <a:r>
              <a:rPr lang="pt-PT" sz="1200" dirty="0">
                <a:solidFill>
                  <a:srgbClr val="1F497D"/>
                </a:solidFill>
              </a:rPr>
              <a:t> General </a:t>
            </a:r>
            <a:r>
              <a:rPr lang="pt-PT" sz="1200" dirty="0" err="1">
                <a:solidFill>
                  <a:srgbClr val="1F497D"/>
                </a:solidFill>
              </a:rPr>
              <a:t>Assembly</a:t>
            </a:r>
            <a:r>
              <a:rPr lang="pt-PT" sz="1200" dirty="0">
                <a:solidFill>
                  <a:srgbClr val="1F497D"/>
                </a:solidFill>
              </a:rPr>
              <a:t>, </a:t>
            </a:r>
            <a:r>
              <a:rPr lang="pt-PT" sz="1200" dirty="0" err="1">
                <a:solidFill>
                  <a:srgbClr val="1F497D"/>
                </a:solidFill>
              </a:rPr>
              <a:t>Scientific</a:t>
            </a:r>
            <a:r>
              <a:rPr lang="pt-PT" sz="1200" dirty="0">
                <a:solidFill>
                  <a:srgbClr val="1F497D"/>
                </a:solidFill>
              </a:rPr>
              <a:t> </a:t>
            </a:r>
            <a:r>
              <a:rPr lang="pt-PT" sz="1200" dirty="0" err="1">
                <a:solidFill>
                  <a:srgbClr val="1F497D"/>
                </a:solidFill>
              </a:rPr>
              <a:t>Annexes</a:t>
            </a:r>
            <a:r>
              <a:rPr lang="pt-PT" sz="1200" dirty="0">
                <a:solidFill>
                  <a:srgbClr val="1F497D"/>
                </a:solidFill>
              </a:rPr>
              <a:t> A </a:t>
            </a:r>
            <a:r>
              <a:rPr lang="pt-PT" sz="1200" dirty="0" err="1">
                <a:solidFill>
                  <a:srgbClr val="1F497D"/>
                </a:solidFill>
              </a:rPr>
              <a:t>and</a:t>
            </a:r>
            <a:r>
              <a:rPr lang="pt-PT" sz="1200" dirty="0">
                <a:solidFill>
                  <a:srgbClr val="1F497D"/>
                </a:solidFill>
              </a:rPr>
              <a:t> </a:t>
            </a:r>
            <a:r>
              <a:rPr lang="pt-PT" sz="1200" dirty="0" smtClean="0">
                <a:solidFill>
                  <a:srgbClr val="1F497D"/>
                </a:solidFill>
              </a:rPr>
              <a:t>B</a:t>
            </a:r>
            <a:endParaRPr lang="pt-PT" sz="1200" dirty="0">
              <a:solidFill>
                <a:srgbClr val="1F497D"/>
              </a:solidFill>
            </a:endParaRPr>
          </a:p>
        </p:txBody>
      </p:sp>
    </p:spTree>
    <p:extLst>
      <p:ext uri="{BB962C8B-B14F-4D97-AF65-F5344CB8AC3E}">
        <p14:creationId xmlns:p14="http://schemas.microsoft.com/office/powerpoint/2010/main" val="35566679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fontScale="90000"/>
          </a:bodyPr>
          <a:lstStyle/>
          <a:p>
            <a:r>
              <a:rPr lang="pt-PT" dirty="0" smtClean="0"/>
              <a:t>Utilização de radiação para fins médicos em países desenvolvidos</a:t>
            </a:r>
            <a:endParaRPr lang="pt-PT" dirty="0"/>
          </a:p>
        </p:txBody>
      </p:sp>
      <p:sp>
        <p:nvSpPr>
          <p:cNvPr id="2" name="Text Placeholder 1"/>
          <p:cNvSpPr>
            <a:spLocks noGrp="1"/>
          </p:cNvSpPr>
          <p:nvPr>
            <p:ph type="body" idx="1"/>
          </p:nvPr>
        </p:nvSpPr>
        <p:spPr/>
        <p:txBody>
          <a:bodyPr>
            <a:normAutofit/>
          </a:bodyPr>
          <a:lstStyle/>
          <a:p>
            <a:pPr algn="ctr"/>
            <a:r>
              <a:rPr lang="pt-PT" smtClean="0"/>
              <a:t>dose efetiva coletiva</a:t>
            </a:r>
            <a:endParaRPr lang="pt-PT"/>
          </a:p>
        </p:txBody>
      </p:sp>
      <p:graphicFrame>
        <p:nvGraphicFramePr>
          <p:cNvPr id="6" name="Marcador de Posição de Conteúdo 5"/>
          <p:cNvGraphicFramePr>
            <a:graphicFrameLocks noGrp="1"/>
          </p:cNvGraphicFramePr>
          <p:nvPr>
            <p:ph sz="half" idx="2"/>
            <p:extLst>
              <p:ext uri="{D42A27DB-BD31-4B8C-83A1-F6EECF244321}">
                <p14:modId xmlns:p14="http://schemas.microsoft.com/office/powerpoint/2010/main" val="2670729009"/>
              </p:ext>
            </p:extLst>
          </p:nvPr>
        </p:nvGraphicFramePr>
        <p:xfrm>
          <a:off x="1142107" y="2743200"/>
          <a:ext cx="3313182"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3"/>
          </p:nvPr>
        </p:nvSpPr>
        <p:spPr/>
        <p:txBody>
          <a:bodyPr/>
          <a:lstStyle/>
          <a:p>
            <a:pPr algn="ctr"/>
            <a:r>
              <a:rPr lang="en-US" dirty="0" smtClean="0"/>
              <a:t>UNSCEAR report (2008)</a:t>
            </a:r>
            <a:endParaRPr lang="en-US" dirty="0"/>
          </a:p>
        </p:txBody>
      </p:sp>
      <p:sp>
        <p:nvSpPr>
          <p:cNvPr id="4" name="Content Placeholder 3"/>
          <p:cNvSpPr>
            <a:spLocks noGrp="1"/>
          </p:cNvSpPr>
          <p:nvPr>
            <p:ph sz="quarter" idx="4"/>
          </p:nvPr>
        </p:nvSpPr>
        <p:spPr/>
        <p:txBody>
          <a:bodyPr>
            <a:normAutofit/>
          </a:bodyPr>
          <a:lstStyle/>
          <a:p>
            <a:endParaRPr lang="en-GB" dirty="0" smtClean="0"/>
          </a:p>
          <a:p>
            <a:endParaRPr lang="en-GB" dirty="0"/>
          </a:p>
          <a:p>
            <a:endParaRPr lang="en-GB" dirty="0" smtClean="0"/>
          </a:p>
          <a:p>
            <a:r>
              <a:rPr lang="en-GB" dirty="0" err="1" smtClean="0"/>
              <a:t>Aumento</a:t>
            </a:r>
            <a:r>
              <a:rPr lang="en-GB" dirty="0" smtClean="0"/>
              <a:t> </a:t>
            </a:r>
            <a:r>
              <a:rPr lang="en-GB" dirty="0" err="1" smtClean="0"/>
              <a:t>em</a:t>
            </a:r>
            <a:r>
              <a:rPr lang="en-GB" dirty="0" smtClean="0"/>
              <a:t> </a:t>
            </a:r>
            <a:r>
              <a:rPr lang="en-GB" dirty="0" err="1" smtClean="0"/>
              <a:t>cerca</a:t>
            </a:r>
            <a:r>
              <a:rPr lang="en-GB" dirty="0" smtClean="0"/>
              <a:t> de 70%  (</a:t>
            </a:r>
            <a:r>
              <a:rPr lang="en-GB" dirty="0" err="1" smtClean="0"/>
              <a:t>periodo</a:t>
            </a:r>
            <a:r>
              <a:rPr lang="en-GB" dirty="0" smtClean="0"/>
              <a:t> </a:t>
            </a:r>
            <a:r>
              <a:rPr lang="en-GB" dirty="0"/>
              <a:t>1997-</a:t>
            </a:r>
            <a:r>
              <a:rPr lang="en-GB" dirty="0" smtClean="0"/>
              <a:t>2007) </a:t>
            </a:r>
            <a:r>
              <a:rPr lang="en-GB" dirty="0" err="1" smtClean="0"/>
              <a:t>nos</a:t>
            </a:r>
            <a:r>
              <a:rPr lang="en-GB" dirty="0" smtClean="0"/>
              <a:t> </a:t>
            </a:r>
            <a:r>
              <a:rPr lang="en-GB" dirty="0" err="1" smtClean="0"/>
              <a:t>países</a:t>
            </a:r>
            <a:r>
              <a:rPr lang="en-GB" dirty="0" smtClean="0"/>
              <a:t> </a:t>
            </a:r>
            <a:r>
              <a:rPr lang="en-GB" dirty="0" err="1" smtClean="0"/>
              <a:t>desenvolvidos</a:t>
            </a:r>
            <a:endParaRPr lang="en-US" dirty="0"/>
          </a:p>
        </p:txBody>
      </p:sp>
      <p:sp>
        <p:nvSpPr>
          <p:cNvPr id="5" name="TextBox 4"/>
          <p:cNvSpPr txBox="1"/>
          <p:nvPr/>
        </p:nvSpPr>
        <p:spPr>
          <a:xfrm rot="16200000">
            <a:off x="320442" y="4114801"/>
            <a:ext cx="1383574" cy="346249"/>
          </a:xfrm>
          <a:prstGeom prst="rect">
            <a:avLst/>
          </a:prstGeom>
          <a:noFill/>
        </p:spPr>
        <p:txBody>
          <a:bodyPr wrap="none" rtlCol="0">
            <a:spAutoFit/>
          </a:bodyPr>
          <a:lstStyle/>
          <a:p>
            <a:pPr>
              <a:lnSpc>
                <a:spcPct val="90000"/>
              </a:lnSpc>
            </a:pPr>
            <a:r>
              <a:rPr lang="en-GB" dirty="0" smtClean="0"/>
              <a:t>1000 man </a:t>
            </a:r>
            <a:r>
              <a:rPr lang="en-GB" dirty="0" err="1"/>
              <a:t>Sv</a:t>
            </a:r>
            <a:endParaRPr lang="en-US" dirty="0"/>
          </a:p>
        </p:txBody>
      </p:sp>
      <p:sp>
        <p:nvSpPr>
          <p:cNvPr id="7" name="TextBox 6"/>
          <p:cNvSpPr txBox="1"/>
          <p:nvPr/>
        </p:nvSpPr>
        <p:spPr>
          <a:xfrm>
            <a:off x="170304" y="6298078"/>
            <a:ext cx="8109912" cy="427809"/>
          </a:xfrm>
          <a:prstGeom prst="rect">
            <a:avLst/>
          </a:prstGeom>
          <a:noFill/>
        </p:spPr>
        <p:txBody>
          <a:bodyPr wrap="none" rtlCol="0">
            <a:spAutoFit/>
          </a:bodyPr>
          <a:lstStyle/>
          <a:p>
            <a:pPr>
              <a:lnSpc>
                <a:spcPct val="90000"/>
              </a:lnSpc>
            </a:pPr>
            <a:r>
              <a:rPr lang="pt-PT" sz="1200" dirty="0">
                <a:solidFill>
                  <a:schemeClr val="tx2"/>
                </a:solidFill>
              </a:rPr>
              <a:t>United </a:t>
            </a:r>
            <a:r>
              <a:rPr lang="pt-PT" sz="1200" dirty="0" err="1">
                <a:solidFill>
                  <a:schemeClr val="tx2"/>
                </a:solidFill>
              </a:rPr>
              <a:t>Nations</a:t>
            </a:r>
            <a:r>
              <a:rPr lang="pt-PT" sz="1200" dirty="0">
                <a:solidFill>
                  <a:schemeClr val="tx2"/>
                </a:solidFill>
              </a:rPr>
              <a:t> </a:t>
            </a:r>
            <a:r>
              <a:rPr lang="pt-PT" sz="1200" dirty="0" err="1">
                <a:solidFill>
                  <a:schemeClr val="tx2"/>
                </a:solidFill>
              </a:rPr>
              <a:t>Scientific</a:t>
            </a:r>
            <a:r>
              <a:rPr lang="pt-PT" sz="1200" dirty="0">
                <a:solidFill>
                  <a:schemeClr val="tx2"/>
                </a:solidFill>
              </a:rPr>
              <a:t> </a:t>
            </a:r>
            <a:r>
              <a:rPr lang="pt-PT" sz="1200" dirty="0" err="1">
                <a:solidFill>
                  <a:schemeClr val="tx2"/>
                </a:solidFill>
              </a:rPr>
              <a:t>Committee</a:t>
            </a:r>
            <a:r>
              <a:rPr lang="pt-PT" sz="1200" dirty="0">
                <a:solidFill>
                  <a:schemeClr val="tx2"/>
                </a:solidFill>
              </a:rPr>
              <a:t> </a:t>
            </a:r>
            <a:r>
              <a:rPr lang="pt-PT" sz="1200" dirty="0" err="1">
                <a:solidFill>
                  <a:schemeClr val="tx2"/>
                </a:solidFill>
              </a:rPr>
              <a:t>on</a:t>
            </a:r>
            <a:r>
              <a:rPr lang="pt-PT" sz="1200" dirty="0">
                <a:solidFill>
                  <a:schemeClr val="tx2"/>
                </a:solidFill>
              </a:rPr>
              <a:t> </a:t>
            </a:r>
            <a:r>
              <a:rPr lang="pt-PT" sz="1200" dirty="0" err="1">
                <a:solidFill>
                  <a:schemeClr val="tx2"/>
                </a:solidFill>
              </a:rPr>
              <a:t>the</a:t>
            </a:r>
            <a:r>
              <a:rPr lang="pt-PT" sz="1200" dirty="0">
                <a:solidFill>
                  <a:schemeClr val="tx2"/>
                </a:solidFill>
              </a:rPr>
              <a:t> </a:t>
            </a:r>
            <a:r>
              <a:rPr lang="pt-PT" sz="1200" dirty="0" err="1">
                <a:solidFill>
                  <a:schemeClr val="tx2"/>
                </a:solidFill>
              </a:rPr>
              <a:t>Effects</a:t>
            </a:r>
            <a:r>
              <a:rPr lang="pt-PT" sz="1200" dirty="0">
                <a:solidFill>
                  <a:schemeClr val="tx2"/>
                </a:solidFill>
              </a:rPr>
              <a:t> </a:t>
            </a:r>
            <a:r>
              <a:rPr lang="pt-PT" sz="1200" dirty="0" err="1">
                <a:solidFill>
                  <a:schemeClr val="tx2"/>
                </a:solidFill>
              </a:rPr>
              <a:t>of</a:t>
            </a:r>
            <a:r>
              <a:rPr lang="pt-PT" sz="1200" dirty="0">
                <a:solidFill>
                  <a:schemeClr val="tx2"/>
                </a:solidFill>
              </a:rPr>
              <a:t> </a:t>
            </a:r>
            <a:r>
              <a:rPr lang="pt-PT" sz="1200" dirty="0" err="1">
                <a:solidFill>
                  <a:schemeClr val="tx2"/>
                </a:solidFill>
              </a:rPr>
              <a:t>Atomic</a:t>
            </a:r>
            <a:r>
              <a:rPr lang="pt-PT" sz="1200" dirty="0">
                <a:solidFill>
                  <a:schemeClr val="tx2"/>
                </a:solidFill>
              </a:rPr>
              <a:t> </a:t>
            </a:r>
            <a:r>
              <a:rPr lang="pt-PT" sz="1200" dirty="0" err="1">
                <a:solidFill>
                  <a:schemeClr val="tx2"/>
                </a:solidFill>
              </a:rPr>
              <a:t>Radiation</a:t>
            </a:r>
            <a:r>
              <a:rPr lang="pt-PT" sz="1200" dirty="0">
                <a:solidFill>
                  <a:schemeClr val="tx2"/>
                </a:solidFill>
              </a:rPr>
              <a:t> (2008) UNSCEAR 2008 </a:t>
            </a:r>
            <a:r>
              <a:rPr lang="pt-PT" sz="1200" dirty="0" err="1">
                <a:solidFill>
                  <a:schemeClr val="tx2"/>
                </a:solidFill>
              </a:rPr>
              <a:t>Report</a:t>
            </a:r>
            <a:r>
              <a:rPr lang="pt-PT" sz="1200" dirty="0">
                <a:solidFill>
                  <a:schemeClr val="tx2"/>
                </a:solidFill>
              </a:rPr>
              <a:t> to </a:t>
            </a:r>
            <a:r>
              <a:rPr lang="pt-PT" sz="1200" dirty="0" err="1">
                <a:solidFill>
                  <a:schemeClr val="tx2"/>
                </a:solidFill>
              </a:rPr>
              <a:t>the</a:t>
            </a:r>
            <a:r>
              <a:rPr lang="pt-PT" sz="1200" dirty="0">
                <a:solidFill>
                  <a:schemeClr val="tx2"/>
                </a:solidFill>
              </a:rPr>
              <a:t> General </a:t>
            </a:r>
            <a:r>
              <a:rPr lang="pt-PT" sz="1200" dirty="0" err="1">
                <a:solidFill>
                  <a:schemeClr val="tx2"/>
                </a:solidFill>
              </a:rPr>
              <a:t>Assembly</a:t>
            </a:r>
            <a:r>
              <a:rPr lang="pt-PT" sz="1200" dirty="0">
                <a:solidFill>
                  <a:schemeClr val="tx2"/>
                </a:solidFill>
              </a:rPr>
              <a:t>, </a:t>
            </a:r>
            <a:endParaRPr lang="pt-PT" sz="1200" dirty="0" smtClean="0">
              <a:solidFill>
                <a:schemeClr val="tx2"/>
              </a:solidFill>
            </a:endParaRPr>
          </a:p>
          <a:p>
            <a:pPr>
              <a:lnSpc>
                <a:spcPct val="90000"/>
              </a:lnSpc>
            </a:pPr>
            <a:r>
              <a:rPr lang="pt-PT" sz="1200" dirty="0" err="1" smtClean="0">
                <a:solidFill>
                  <a:schemeClr val="tx2"/>
                </a:solidFill>
              </a:rPr>
              <a:t>with</a:t>
            </a:r>
            <a:r>
              <a:rPr lang="pt-PT" sz="1200" dirty="0" smtClean="0">
                <a:solidFill>
                  <a:schemeClr val="tx2"/>
                </a:solidFill>
              </a:rPr>
              <a:t> </a:t>
            </a:r>
            <a:r>
              <a:rPr lang="pt-PT" sz="1200" dirty="0" err="1">
                <a:solidFill>
                  <a:schemeClr val="tx2"/>
                </a:solidFill>
              </a:rPr>
              <a:t>scientific</a:t>
            </a:r>
            <a:r>
              <a:rPr lang="pt-PT" sz="1200" dirty="0">
                <a:solidFill>
                  <a:schemeClr val="tx2"/>
                </a:solidFill>
              </a:rPr>
              <a:t> </a:t>
            </a:r>
            <a:r>
              <a:rPr lang="pt-PT" sz="1200" dirty="0" err="1">
                <a:solidFill>
                  <a:schemeClr val="tx2"/>
                </a:solidFill>
              </a:rPr>
              <a:t>annexes</a:t>
            </a:r>
            <a:r>
              <a:rPr lang="pt-PT" sz="1200" dirty="0">
                <a:solidFill>
                  <a:schemeClr val="tx2"/>
                </a:solidFill>
              </a:rPr>
              <a:t>. Volume I: </a:t>
            </a:r>
            <a:r>
              <a:rPr lang="pt-PT" sz="1200" dirty="0" err="1">
                <a:solidFill>
                  <a:schemeClr val="tx2"/>
                </a:solidFill>
              </a:rPr>
              <a:t>Report</a:t>
            </a:r>
            <a:r>
              <a:rPr lang="pt-PT" sz="1200" dirty="0">
                <a:solidFill>
                  <a:schemeClr val="tx2"/>
                </a:solidFill>
              </a:rPr>
              <a:t> to </a:t>
            </a:r>
            <a:r>
              <a:rPr lang="pt-PT" sz="1200" dirty="0" err="1">
                <a:solidFill>
                  <a:schemeClr val="tx2"/>
                </a:solidFill>
              </a:rPr>
              <a:t>the</a:t>
            </a:r>
            <a:r>
              <a:rPr lang="pt-PT" sz="1200" dirty="0">
                <a:solidFill>
                  <a:schemeClr val="tx2"/>
                </a:solidFill>
              </a:rPr>
              <a:t> General </a:t>
            </a:r>
            <a:r>
              <a:rPr lang="pt-PT" sz="1200" dirty="0" err="1">
                <a:solidFill>
                  <a:schemeClr val="tx2"/>
                </a:solidFill>
              </a:rPr>
              <a:t>Assembly</a:t>
            </a:r>
            <a:r>
              <a:rPr lang="pt-PT" sz="1200" dirty="0">
                <a:solidFill>
                  <a:schemeClr val="tx2"/>
                </a:solidFill>
              </a:rPr>
              <a:t>, </a:t>
            </a:r>
            <a:r>
              <a:rPr lang="pt-PT" sz="1200" dirty="0" err="1">
                <a:solidFill>
                  <a:schemeClr val="tx2"/>
                </a:solidFill>
              </a:rPr>
              <a:t>Scientific</a:t>
            </a:r>
            <a:r>
              <a:rPr lang="pt-PT" sz="1200" dirty="0">
                <a:solidFill>
                  <a:schemeClr val="tx2"/>
                </a:solidFill>
              </a:rPr>
              <a:t> </a:t>
            </a:r>
            <a:r>
              <a:rPr lang="pt-PT" sz="1200" dirty="0" err="1">
                <a:solidFill>
                  <a:schemeClr val="tx2"/>
                </a:solidFill>
              </a:rPr>
              <a:t>Annexes</a:t>
            </a:r>
            <a:r>
              <a:rPr lang="pt-PT" sz="1200" dirty="0">
                <a:solidFill>
                  <a:schemeClr val="tx2"/>
                </a:solidFill>
              </a:rPr>
              <a:t> A </a:t>
            </a:r>
            <a:r>
              <a:rPr lang="pt-PT" sz="1200" dirty="0" err="1">
                <a:solidFill>
                  <a:schemeClr val="tx2"/>
                </a:solidFill>
              </a:rPr>
              <a:t>and</a:t>
            </a:r>
            <a:r>
              <a:rPr lang="pt-PT" sz="1200" dirty="0">
                <a:solidFill>
                  <a:schemeClr val="tx2"/>
                </a:solidFill>
              </a:rPr>
              <a:t> </a:t>
            </a:r>
            <a:r>
              <a:rPr lang="pt-PT" sz="1200" dirty="0" smtClean="0">
                <a:solidFill>
                  <a:schemeClr val="tx2"/>
                </a:solidFill>
              </a:rPr>
              <a:t>B</a:t>
            </a:r>
            <a:endParaRPr lang="pt-PT" sz="1200" dirty="0">
              <a:solidFill>
                <a:schemeClr val="tx2"/>
              </a:solidFill>
            </a:endParaRPr>
          </a:p>
        </p:txBody>
      </p:sp>
    </p:spTree>
    <p:extLst>
      <p:ext uri="{BB962C8B-B14F-4D97-AF65-F5344CB8AC3E}">
        <p14:creationId xmlns:p14="http://schemas.microsoft.com/office/powerpoint/2010/main" val="31777053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pt-PT"/>
              <a:t>Procedimentos radiológicos (EUA)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7584456"/>
              </p:ext>
            </p:extLst>
          </p:nvPr>
        </p:nvGraphicFramePr>
        <p:xfrm>
          <a:off x="1142107" y="1905000"/>
          <a:ext cx="6852641"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0304" y="6324600"/>
            <a:ext cx="8452103" cy="483722"/>
          </a:xfrm>
          <a:prstGeom prst="rect">
            <a:avLst/>
          </a:prstGeom>
          <a:noFill/>
        </p:spPr>
        <p:txBody>
          <a:bodyPr wrap="none" rtlCol="0">
            <a:spAutoFit/>
          </a:bodyPr>
          <a:lstStyle/>
          <a:p>
            <a:pPr>
              <a:lnSpc>
                <a:spcPct val="90000"/>
              </a:lnSpc>
            </a:pPr>
            <a:r>
              <a:rPr lang="pt-PT" sz="1400" dirty="0" err="1">
                <a:solidFill>
                  <a:srgbClr val="1F497D"/>
                </a:solidFill>
              </a:rPr>
              <a:t>Food</a:t>
            </a:r>
            <a:r>
              <a:rPr lang="pt-PT" sz="1400" dirty="0">
                <a:solidFill>
                  <a:srgbClr val="1F497D"/>
                </a:solidFill>
              </a:rPr>
              <a:t> </a:t>
            </a:r>
            <a:r>
              <a:rPr lang="pt-PT" sz="1400" dirty="0" err="1">
                <a:solidFill>
                  <a:srgbClr val="1F497D"/>
                </a:solidFill>
              </a:rPr>
              <a:t>and</a:t>
            </a:r>
            <a:r>
              <a:rPr lang="pt-PT" sz="1400" dirty="0">
                <a:solidFill>
                  <a:srgbClr val="1F497D"/>
                </a:solidFill>
              </a:rPr>
              <a:t> </a:t>
            </a:r>
            <a:r>
              <a:rPr lang="pt-PT" sz="1400" dirty="0" err="1">
                <a:solidFill>
                  <a:srgbClr val="1F497D"/>
                </a:solidFill>
              </a:rPr>
              <a:t>Drug</a:t>
            </a:r>
            <a:r>
              <a:rPr lang="pt-PT" sz="1400" dirty="0">
                <a:solidFill>
                  <a:srgbClr val="1F497D"/>
                </a:solidFill>
              </a:rPr>
              <a:t> </a:t>
            </a:r>
            <a:r>
              <a:rPr lang="pt-PT" sz="1400" dirty="0" err="1">
                <a:solidFill>
                  <a:srgbClr val="1F497D"/>
                </a:solidFill>
              </a:rPr>
              <a:t>Administration</a:t>
            </a:r>
            <a:r>
              <a:rPr lang="pt-PT" sz="1400" dirty="0">
                <a:solidFill>
                  <a:srgbClr val="1F497D"/>
                </a:solidFill>
              </a:rPr>
              <a:t> (2010) </a:t>
            </a:r>
            <a:r>
              <a:rPr lang="pt-PT" sz="1400" dirty="0" err="1">
                <a:solidFill>
                  <a:srgbClr val="1F497D"/>
                </a:solidFill>
              </a:rPr>
              <a:t>Initiative</a:t>
            </a:r>
            <a:r>
              <a:rPr lang="pt-PT" sz="1400" dirty="0">
                <a:solidFill>
                  <a:srgbClr val="1F497D"/>
                </a:solidFill>
              </a:rPr>
              <a:t> to </a:t>
            </a:r>
            <a:r>
              <a:rPr lang="pt-PT" sz="1400" dirty="0" err="1">
                <a:solidFill>
                  <a:srgbClr val="1F497D"/>
                </a:solidFill>
              </a:rPr>
              <a:t>Reduce</a:t>
            </a:r>
            <a:r>
              <a:rPr lang="pt-PT" sz="1400" dirty="0">
                <a:solidFill>
                  <a:srgbClr val="1F497D"/>
                </a:solidFill>
              </a:rPr>
              <a:t> </a:t>
            </a:r>
            <a:r>
              <a:rPr lang="pt-PT" sz="1400" dirty="0" err="1">
                <a:solidFill>
                  <a:srgbClr val="1F497D"/>
                </a:solidFill>
              </a:rPr>
              <a:t>Unnecessary</a:t>
            </a:r>
            <a:r>
              <a:rPr lang="pt-PT" sz="1400" dirty="0">
                <a:solidFill>
                  <a:srgbClr val="1F497D"/>
                </a:solidFill>
              </a:rPr>
              <a:t> </a:t>
            </a:r>
            <a:r>
              <a:rPr lang="pt-PT" sz="1400" dirty="0" err="1">
                <a:solidFill>
                  <a:srgbClr val="1F497D"/>
                </a:solidFill>
              </a:rPr>
              <a:t>Radiation</a:t>
            </a:r>
            <a:r>
              <a:rPr lang="pt-PT" sz="1400" dirty="0">
                <a:solidFill>
                  <a:srgbClr val="1F497D"/>
                </a:solidFill>
              </a:rPr>
              <a:t> </a:t>
            </a:r>
            <a:r>
              <a:rPr lang="pt-PT" sz="1400" dirty="0" err="1">
                <a:solidFill>
                  <a:srgbClr val="1F497D"/>
                </a:solidFill>
              </a:rPr>
              <a:t>Exposure</a:t>
            </a:r>
            <a:r>
              <a:rPr lang="pt-PT" sz="1400" dirty="0">
                <a:solidFill>
                  <a:srgbClr val="1F497D"/>
                </a:solidFill>
              </a:rPr>
              <a:t> </a:t>
            </a:r>
            <a:r>
              <a:rPr lang="pt-PT" sz="1400" dirty="0" err="1">
                <a:solidFill>
                  <a:srgbClr val="1F497D"/>
                </a:solidFill>
              </a:rPr>
              <a:t>from</a:t>
            </a:r>
            <a:r>
              <a:rPr lang="pt-PT" sz="1400" dirty="0">
                <a:solidFill>
                  <a:srgbClr val="1F497D"/>
                </a:solidFill>
              </a:rPr>
              <a:t> Medical </a:t>
            </a:r>
            <a:r>
              <a:rPr lang="pt-PT" sz="1400" dirty="0" err="1" smtClean="0">
                <a:solidFill>
                  <a:srgbClr val="1F497D"/>
                </a:solidFill>
              </a:rPr>
              <a:t>Imaging</a:t>
            </a:r>
            <a:r>
              <a:rPr lang="pt-PT" sz="1400" dirty="0" smtClean="0">
                <a:solidFill>
                  <a:srgbClr val="1F497D"/>
                </a:solidFill>
              </a:rPr>
              <a:t>.</a:t>
            </a:r>
          </a:p>
          <a:p>
            <a:pPr>
              <a:lnSpc>
                <a:spcPct val="90000"/>
              </a:lnSpc>
            </a:pPr>
            <a:r>
              <a:rPr lang="pt-PT" sz="1400" dirty="0" smtClean="0">
                <a:solidFill>
                  <a:srgbClr val="1F497D"/>
                </a:solidFill>
              </a:rPr>
              <a:t>US </a:t>
            </a:r>
            <a:r>
              <a:rPr lang="pt-PT" sz="1400" dirty="0">
                <a:solidFill>
                  <a:srgbClr val="1F497D"/>
                </a:solidFill>
              </a:rPr>
              <a:t>FDA </a:t>
            </a:r>
            <a:r>
              <a:rPr lang="pt-PT" sz="1400" dirty="0" err="1">
                <a:solidFill>
                  <a:srgbClr val="1F497D"/>
                </a:solidFill>
              </a:rPr>
              <a:t>Center</a:t>
            </a:r>
            <a:r>
              <a:rPr lang="pt-PT" sz="1400" dirty="0">
                <a:solidFill>
                  <a:srgbClr val="1F497D"/>
                </a:solidFill>
              </a:rPr>
              <a:t> for </a:t>
            </a:r>
            <a:r>
              <a:rPr lang="pt-PT" sz="1400" dirty="0" err="1">
                <a:solidFill>
                  <a:srgbClr val="1F497D"/>
                </a:solidFill>
              </a:rPr>
              <a:t>Devices</a:t>
            </a:r>
            <a:r>
              <a:rPr lang="pt-PT" sz="1400" dirty="0">
                <a:solidFill>
                  <a:srgbClr val="1F497D"/>
                </a:solidFill>
              </a:rPr>
              <a:t> </a:t>
            </a:r>
            <a:r>
              <a:rPr lang="pt-PT" sz="1400" dirty="0" err="1">
                <a:solidFill>
                  <a:srgbClr val="1F497D"/>
                </a:solidFill>
              </a:rPr>
              <a:t>and</a:t>
            </a:r>
            <a:r>
              <a:rPr lang="pt-PT" sz="1400" dirty="0">
                <a:solidFill>
                  <a:srgbClr val="1F497D"/>
                </a:solidFill>
              </a:rPr>
              <a:t> </a:t>
            </a:r>
            <a:r>
              <a:rPr lang="pt-PT" sz="1400" dirty="0" err="1">
                <a:solidFill>
                  <a:srgbClr val="1F497D"/>
                </a:solidFill>
              </a:rPr>
              <a:t>Radiological</a:t>
            </a:r>
            <a:r>
              <a:rPr lang="pt-PT" sz="1400" dirty="0">
                <a:solidFill>
                  <a:srgbClr val="1F497D"/>
                </a:solidFill>
              </a:rPr>
              <a:t> </a:t>
            </a:r>
            <a:r>
              <a:rPr lang="pt-PT" sz="1400" dirty="0" err="1">
                <a:solidFill>
                  <a:srgbClr val="1F497D"/>
                </a:solidFill>
              </a:rPr>
              <a:t>Health</a:t>
            </a:r>
            <a:r>
              <a:rPr lang="pt-PT" sz="1400" dirty="0">
                <a:solidFill>
                  <a:srgbClr val="1F497D"/>
                </a:solidFill>
              </a:rPr>
              <a:t>. </a:t>
            </a:r>
            <a:r>
              <a:rPr lang="pt-PT" sz="1400" dirty="0" err="1">
                <a:solidFill>
                  <a:srgbClr val="1F497D"/>
                </a:solidFill>
              </a:rPr>
              <a:t>Available</a:t>
            </a:r>
            <a:r>
              <a:rPr lang="pt-PT" sz="1400" dirty="0">
                <a:solidFill>
                  <a:srgbClr val="1F497D"/>
                </a:solidFill>
              </a:rPr>
              <a:t> </a:t>
            </a:r>
            <a:r>
              <a:rPr lang="pt-PT" sz="1400" dirty="0" err="1">
                <a:solidFill>
                  <a:srgbClr val="1F497D"/>
                </a:solidFill>
              </a:rPr>
              <a:t>at</a:t>
            </a:r>
            <a:r>
              <a:rPr lang="pt-PT" sz="1400" dirty="0">
                <a:solidFill>
                  <a:srgbClr val="1F497D"/>
                </a:solidFill>
              </a:rPr>
              <a:t> </a:t>
            </a:r>
            <a:r>
              <a:rPr lang="en-US" sz="1400" dirty="0">
                <a:solidFill>
                  <a:srgbClr val="1F497D"/>
                </a:solidFill>
                <a:hlinkClick r:id="rId3"/>
              </a:rPr>
              <a:t>www.fda.gov/MedicalDevices/default.htm</a:t>
            </a:r>
            <a:r>
              <a:rPr lang="pt-PT" sz="1400" dirty="0">
                <a:solidFill>
                  <a:srgbClr val="1F497D"/>
                </a:solidFill>
              </a:rPr>
              <a:t> </a:t>
            </a:r>
            <a:endParaRPr lang="en-US" sz="1400" dirty="0">
              <a:solidFill>
                <a:srgbClr val="1F497D"/>
              </a:solidFill>
            </a:endParaRPr>
          </a:p>
        </p:txBody>
      </p:sp>
    </p:spTree>
    <p:extLst>
      <p:ext uri="{BB962C8B-B14F-4D97-AF65-F5344CB8AC3E}">
        <p14:creationId xmlns:p14="http://schemas.microsoft.com/office/powerpoint/2010/main" val="2342070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ctr">
            <a:noAutofit/>
          </a:bodyPr>
          <a:lstStyle/>
          <a:p>
            <a:r>
              <a:rPr lang="en-GB" sz="2400" dirty="0"/>
              <a:t>Medical Radiation Exposure of the European Population</a:t>
            </a:r>
            <a:endParaRPr lang="pt-PT" sz="2400" dirty="0"/>
          </a:p>
        </p:txBody>
      </p:sp>
      <p:sp>
        <p:nvSpPr>
          <p:cNvPr id="5" name="Text Placeholder 4"/>
          <p:cNvSpPr>
            <a:spLocks noGrp="1"/>
          </p:cNvSpPr>
          <p:nvPr>
            <p:ph type="body" sz="half" idx="2"/>
          </p:nvPr>
        </p:nvSpPr>
        <p:spPr>
          <a:xfrm>
            <a:off x="457200" y="1435100"/>
            <a:ext cx="3008313" cy="5150462"/>
          </a:xfrm>
        </p:spPr>
        <p:txBody>
          <a:bodyPr>
            <a:normAutofit fontScale="77500" lnSpcReduction="20000"/>
          </a:bodyPr>
          <a:lstStyle/>
          <a:p>
            <a:endParaRPr lang="en-GB" sz="1600" dirty="0">
              <a:solidFill>
                <a:schemeClr val="tx2"/>
              </a:solidFill>
            </a:endParaRPr>
          </a:p>
          <a:p>
            <a:r>
              <a:rPr lang="en-GB" sz="1600" dirty="0" smtClean="0">
                <a:solidFill>
                  <a:schemeClr val="tx2"/>
                </a:solidFill>
              </a:rPr>
              <a:t>EUROPEAN </a:t>
            </a:r>
            <a:r>
              <a:rPr lang="en-GB" sz="1600" dirty="0">
                <a:solidFill>
                  <a:schemeClr val="tx2"/>
                </a:solidFill>
              </a:rPr>
              <a:t>COMMISSION (2015</a:t>
            </a:r>
            <a:r>
              <a:rPr lang="en-GB" sz="1600" i="1" dirty="0">
                <a:solidFill>
                  <a:schemeClr val="tx2"/>
                </a:solidFill>
              </a:rPr>
              <a:t>) Medical Radiation Exposure of the European Population. </a:t>
            </a:r>
            <a:r>
              <a:rPr lang="en-GB" sz="1600" dirty="0">
                <a:solidFill>
                  <a:schemeClr val="tx2"/>
                </a:solidFill>
              </a:rPr>
              <a:t>Radiation Protection nº 180, </a:t>
            </a:r>
            <a:r>
              <a:rPr lang="en-GB" sz="1600" dirty="0" err="1">
                <a:solidFill>
                  <a:schemeClr val="tx2"/>
                </a:solidFill>
              </a:rPr>
              <a:t>disponível</a:t>
            </a:r>
            <a:r>
              <a:rPr lang="en-GB" sz="1600" dirty="0">
                <a:solidFill>
                  <a:schemeClr val="tx2"/>
                </a:solidFill>
              </a:rPr>
              <a:t> </a:t>
            </a:r>
            <a:r>
              <a:rPr lang="en-GB" sz="1600" dirty="0" err="1">
                <a:solidFill>
                  <a:schemeClr val="tx2"/>
                </a:solidFill>
              </a:rPr>
              <a:t>em</a:t>
            </a:r>
            <a:r>
              <a:rPr lang="en-GB" sz="1600" dirty="0">
                <a:solidFill>
                  <a:schemeClr val="tx2"/>
                </a:solidFill>
              </a:rPr>
              <a:t> </a:t>
            </a:r>
            <a:r>
              <a:rPr lang="en-GB" sz="1600" dirty="0">
                <a:solidFill>
                  <a:schemeClr val="tx2"/>
                </a:solidFill>
                <a:hlinkClick r:id="rId2"/>
              </a:rPr>
              <a:t>https://ec.europa.eu/energy/sites/ener/files/documents/RP180web.pdf</a:t>
            </a:r>
            <a:endParaRPr lang="en-GB" sz="1600" dirty="0">
              <a:solidFill>
                <a:schemeClr val="tx2"/>
              </a:solidFill>
            </a:endParaRPr>
          </a:p>
          <a:p>
            <a:endParaRPr lang="en-US" sz="1600" dirty="0" smtClean="0"/>
          </a:p>
          <a:p>
            <a:r>
              <a:rPr lang="en-US" sz="1800" dirty="0" smtClean="0"/>
              <a:t>“This </a:t>
            </a:r>
            <a:r>
              <a:rPr lang="en-US" sz="1800" dirty="0"/>
              <a:t>report provides comprehensive information on 36 European countries regarding frequencies and radiation dose of x-ray and nuclear medicine </a:t>
            </a:r>
            <a:r>
              <a:rPr lang="en-US" sz="1800" dirty="0" err="1"/>
              <a:t>radiodiagnostic</a:t>
            </a:r>
            <a:r>
              <a:rPr lang="en-US" sz="1800" dirty="0"/>
              <a:t> procedures. The information presented in the report is based on national surveys carried out between 2007 and 2010. The final results are presented as annual effective dose per caput in the participating European countries, which has been calculated to be about 1.1 </a:t>
            </a:r>
            <a:r>
              <a:rPr lang="en-US" sz="1800" dirty="0" err="1"/>
              <a:t>mSv</a:t>
            </a:r>
            <a:r>
              <a:rPr lang="en-US" sz="1800" dirty="0"/>
              <a:t> for all medical imaging. </a:t>
            </a:r>
            <a:endParaRPr lang="en-US" sz="1800" dirty="0" smtClean="0"/>
          </a:p>
          <a:p>
            <a:r>
              <a:rPr lang="en-US" sz="1800" dirty="0" smtClean="0"/>
              <a:t>(…)</a:t>
            </a:r>
          </a:p>
          <a:p>
            <a:r>
              <a:rPr lang="en-US" sz="1800" dirty="0" smtClean="0"/>
              <a:t>The </a:t>
            </a:r>
            <a:r>
              <a:rPr lang="en-US" sz="1800" dirty="0"/>
              <a:t>report also shows that the radiation dose from medical imaging varies hugely among the different European countries and that there is a trend upwards in many </a:t>
            </a:r>
            <a:r>
              <a:rPr lang="en-US" sz="1800" dirty="0" smtClean="0"/>
              <a:t>countries.”</a:t>
            </a:r>
            <a:endParaRPr lang="en-US" sz="1800" dirty="0"/>
          </a:p>
          <a:p>
            <a:endParaRPr lang="en-US" sz="1800" dirty="0"/>
          </a:p>
          <a:p>
            <a:endParaRPr lang="en-US" sz="1600" dirty="0"/>
          </a:p>
        </p:txBody>
      </p:sp>
      <p:pic>
        <p:nvPicPr>
          <p:cNvPr id="3" name="Picture 2" descr="Captura de ecrã 2015-09-3, às 10.56.08.png"/>
          <p:cNvPicPr>
            <a:picLocks noChangeAspect="1"/>
          </p:cNvPicPr>
          <p:nvPr/>
        </p:nvPicPr>
        <p:blipFill rotWithShape="1">
          <a:blip r:embed="rId3">
            <a:extLst>
              <a:ext uri="{28A0092B-C50C-407E-A947-70E740481C1C}">
                <a14:useLocalDpi xmlns:a14="http://schemas.microsoft.com/office/drawing/2010/main" val="0"/>
              </a:ext>
            </a:extLst>
          </a:blip>
          <a:srcRect l="29147" r="28333" b="2175"/>
          <a:stretch/>
        </p:blipFill>
        <p:spPr>
          <a:xfrm>
            <a:off x="4718996" y="539610"/>
            <a:ext cx="3888061" cy="5590704"/>
          </a:xfrm>
          <a:prstGeom prst="rect">
            <a:avLst/>
          </a:prstGeom>
          <a:ln>
            <a:solidFill>
              <a:schemeClr val="tx1"/>
            </a:solidFill>
          </a:ln>
        </p:spPr>
      </p:pic>
    </p:spTree>
    <p:extLst>
      <p:ext uri="{BB962C8B-B14F-4D97-AF65-F5344CB8AC3E}">
        <p14:creationId xmlns:p14="http://schemas.microsoft.com/office/powerpoint/2010/main" val="263847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2430</TotalTime>
  <Words>1388</Words>
  <Application>Microsoft Office PowerPoint</Application>
  <PresentationFormat>Apresentação no Ecrã (4:3)</PresentationFormat>
  <Paragraphs>173</Paragraphs>
  <Slides>25</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25</vt:i4>
      </vt:variant>
    </vt:vector>
  </HeadingPairs>
  <TitlesOfParts>
    <vt:vector size="27" baseType="lpstr">
      <vt:lpstr>Office Theme</vt:lpstr>
      <vt:lpstr>Chart</vt:lpstr>
      <vt:lpstr>Optimização e controlo de qualidade em Radiologia e Medicina Nuclear: as boas práticas internacionais </vt:lpstr>
      <vt:lpstr>Introdução</vt:lpstr>
      <vt:lpstr>Introdução</vt:lpstr>
      <vt:lpstr>Optimização e controlo da qualidade</vt:lpstr>
      <vt:lpstr>Procedimentos radiológicos</vt:lpstr>
      <vt:lpstr>Evolução do número anual de exames radiológicos para diagnóstico (global)</vt:lpstr>
      <vt:lpstr>Utilização de radiação para fins médicos em países desenvolvidos</vt:lpstr>
      <vt:lpstr>Procedimentos radiológicos (EUA)</vt:lpstr>
      <vt:lpstr>Medical Radiation Exposure of the European Population</vt:lpstr>
      <vt:lpstr>Dose efetiva coletiva (Europa)</vt:lpstr>
      <vt:lpstr>Exposição à radiação para diagnóstico</vt:lpstr>
      <vt:lpstr>Optimização e segurança</vt:lpstr>
      <vt:lpstr>Qualidade diagnóstica e gestão da dose de radiação</vt:lpstr>
      <vt:lpstr>Resposta dinâmica</vt:lpstr>
      <vt:lpstr>Resposta dinâmica@71,5 kV</vt:lpstr>
      <vt:lpstr>Qualidade diagnóstica e gestão da dose de radiação</vt:lpstr>
      <vt:lpstr>Apresentação do PowerPoint</vt:lpstr>
      <vt:lpstr>Apresentação do PowerPoint</vt:lpstr>
      <vt:lpstr>Edição Especial– Novembro 2014 Radiation Dose and Image Quality Volume 20, Issue 4, p291-370</vt:lpstr>
      <vt:lpstr>NRD pediátricos</vt:lpstr>
      <vt:lpstr>Mamografia</vt:lpstr>
      <vt:lpstr>Tomografia Computorizada</vt:lpstr>
      <vt:lpstr>Tomografia Computorizada</vt:lpstr>
      <vt:lpstr>Considerações finais</vt:lpstr>
      <vt:lpstr>luis.lanca@estesl.ipl.pt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Optimização e controlo de qualidade em Radiologia e Medicina Nuclear: as boas práticas internacionais</dc:title>
  <dc:creator>Luis Lança</dc:creator>
  <cp:lastModifiedBy>ANFITEATRO</cp:lastModifiedBy>
  <cp:revision>85</cp:revision>
  <dcterms:created xsi:type="dcterms:W3CDTF">2015-09-01T09:16:28Z</dcterms:created>
  <dcterms:modified xsi:type="dcterms:W3CDTF">2015-09-11T07:20:11Z</dcterms:modified>
</cp:coreProperties>
</file>