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27581" y="98429"/>
            <a:ext cx="2148254" cy="5997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82821" y="98429"/>
            <a:ext cx="6304084" cy="5997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151468" y="1676400"/>
            <a:ext cx="3818467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105401" y="1676400"/>
            <a:ext cx="3818467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1151468" y="3810000"/>
            <a:ext cx="3818467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105401" y="3810000"/>
            <a:ext cx="3818467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51467" y="16764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151467" y="38100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060986C-1B46-4E73-ABDD-E73B3A78B20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0335" y="0"/>
            <a:ext cx="8593667" cy="4572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82820" y="1524000"/>
            <a:ext cx="4226169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9667" y="1524000"/>
            <a:ext cx="4226169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69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69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40" y="273054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black">
          <a:xfrm>
            <a:off x="282575" y="98425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GB" smtClean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82575" y="1524000"/>
            <a:ext cx="8593138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2pPr>
      <a:lvl3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3pPr>
      <a:lvl4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4pPr>
      <a:lvl5pPr algn="ctr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FFFF00"/>
          </a:solidFill>
          <a:latin typeface="Arial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8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800">
          <a:solidFill>
            <a:srgbClr val="FFFF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Prspectivas sobre modelos de regulação relativas às exposições na área médica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Simone Kodlulovich Renha</a:t>
            </a:r>
          </a:p>
          <a:p>
            <a:r>
              <a:rPr lang="pt-BR" dirty="0" smtClean="0"/>
              <a:t>Brasil</a:t>
            </a:r>
            <a:endParaRPr lang="pt-BR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Autoridade Reguladora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628800"/>
            <a:ext cx="8712968" cy="4572000"/>
          </a:xfrm>
        </p:spPr>
        <p:txBody>
          <a:bodyPr/>
          <a:lstStyle/>
          <a:p>
            <a:r>
              <a:rPr lang="pt-BR" dirty="0" smtClean="0"/>
              <a:t>CNEN: Comissão Nacional de Energia Nuclear</a:t>
            </a:r>
          </a:p>
          <a:p>
            <a:pPr lvl="1"/>
            <a:r>
              <a:rPr lang="pt-BR" dirty="0" smtClean="0"/>
              <a:t>Medicina Nuclear</a:t>
            </a:r>
          </a:p>
          <a:p>
            <a:pPr lvl="1"/>
            <a:r>
              <a:rPr lang="pt-BR" dirty="0" smtClean="0"/>
              <a:t>Radioterapia</a:t>
            </a:r>
          </a:p>
          <a:p>
            <a:pPr marL="342900" lvl="1" indent="-342900"/>
            <a:endParaRPr lang="pt-BR" dirty="0" smtClean="0"/>
          </a:p>
          <a:p>
            <a:pPr marL="342900" lvl="1" indent="-342900"/>
            <a:r>
              <a:rPr lang="pt-BR" dirty="0" smtClean="0"/>
              <a:t>ANVISA: Agência Nacional de Vigilância Sanitária</a:t>
            </a:r>
          </a:p>
          <a:p>
            <a:pPr marL="342900" lvl="1" indent="-342900"/>
            <a:r>
              <a:rPr lang="pt-BR" dirty="0" smtClean="0"/>
              <a:t>Raios X diagnostico</a:t>
            </a:r>
          </a:p>
          <a:p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Normas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8917195" cy="4572000"/>
          </a:xfrm>
        </p:spPr>
        <p:txBody>
          <a:bodyPr/>
          <a:lstStyle/>
          <a:p>
            <a:r>
              <a:rPr lang="pt-BR" dirty="0" smtClean="0"/>
              <a:t>CNEN</a:t>
            </a:r>
          </a:p>
          <a:p>
            <a:pPr lvl="1"/>
            <a:r>
              <a:rPr lang="pt-BR" b="1" dirty="0" smtClean="0">
                <a:solidFill>
                  <a:schemeClr val="tx2"/>
                </a:solidFill>
              </a:rPr>
              <a:t>Diretrizes Básicas de Proteção Radiológica – CNEN NN 3.01 – inciado processo de revisão – adequação aos requisitos do GSR – Parte 3</a:t>
            </a:r>
          </a:p>
          <a:p>
            <a:pPr lvl="1"/>
            <a:endParaRPr lang="pt-BR" b="1" dirty="0" smtClean="0">
              <a:solidFill>
                <a:schemeClr val="tx2"/>
              </a:solidFill>
            </a:endParaRPr>
          </a:p>
          <a:p>
            <a:pPr lvl="1">
              <a:buNone/>
            </a:pPr>
            <a:r>
              <a:rPr lang="pt-BR" b="1" dirty="0" smtClean="0">
                <a:solidFill>
                  <a:schemeClr val="tx1"/>
                </a:solidFill>
              </a:rPr>
              <a:t>ANVISA:</a:t>
            </a:r>
          </a:p>
          <a:p>
            <a:pPr lvl="1">
              <a:buNone/>
            </a:pPr>
            <a:r>
              <a:rPr lang="pt-BR" b="1" dirty="0" smtClean="0">
                <a:solidFill>
                  <a:schemeClr val="tx2"/>
                </a:solidFill>
              </a:rPr>
              <a:t>Portaria 453: Diretrizes Básicas de PR em raadiodiagnóstico médico e odntológico</a:t>
            </a:r>
          </a:p>
          <a:p>
            <a:pPr lvl="1">
              <a:buNone/>
            </a:pPr>
            <a:r>
              <a:rPr lang="pt-BR" b="1" dirty="0" smtClean="0">
                <a:solidFill>
                  <a:schemeClr val="tx2"/>
                </a:solidFill>
              </a:rPr>
              <a:t>(em consulta publica)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Pontos a considerar </a:t>
            </a:r>
            <a:br>
              <a:rPr lang="pt-BR" dirty="0" smtClean="0"/>
            </a:br>
            <a:r>
              <a:rPr lang="pt-BR" dirty="0" smtClean="0"/>
              <a:t>(requisitos normativos)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/>
          <a:lstStyle/>
          <a:p>
            <a:r>
              <a:rPr lang="pt-BR" sz="2400" dirty="0" smtClean="0">
                <a:solidFill>
                  <a:schemeClr val="tx2"/>
                </a:solidFill>
              </a:rPr>
              <a:t>Físico Médico – </a:t>
            </a:r>
            <a:r>
              <a:rPr lang="pt-BR" sz="2400" dirty="0" smtClean="0"/>
              <a:t>atuação em MN e RXD. </a:t>
            </a:r>
          </a:p>
          <a:p>
            <a:pPr lvl="1"/>
            <a:r>
              <a:rPr lang="pt-BR" sz="2400" dirty="0" smtClean="0"/>
              <a:t>Definição de atribuições e responsabilidades</a:t>
            </a:r>
          </a:p>
          <a:p>
            <a:pPr lvl="1"/>
            <a:r>
              <a:rPr lang="pt-BR" sz="2400" dirty="0" smtClean="0"/>
              <a:t>Definição de qualificação</a:t>
            </a:r>
          </a:p>
          <a:p>
            <a:pPr marL="342900" lvl="1" indent="-342900"/>
            <a:r>
              <a:rPr lang="pt-BR" sz="2400" dirty="0" smtClean="0">
                <a:solidFill>
                  <a:schemeClr val="tx2"/>
                </a:solidFill>
              </a:rPr>
              <a:t>Justificação</a:t>
            </a:r>
          </a:p>
          <a:p>
            <a:pPr lvl="1"/>
            <a:r>
              <a:rPr lang="pt-BR" sz="2400" dirty="0" smtClean="0"/>
              <a:t>auditorias clínicas, auditorias internas</a:t>
            </a:r>
          </a:p>
          <a:p>
            <a:pPr lvl="1"/>
            <a:r>
              <a:rPr lang="pt-BR" sz="2400" dirty="0" smtClean="0"/>
              <a:t>Maior enfasis nas normas</a:t>
            </a:r>
          </a:p>
          <a:p>
            <a:pPr marL="342900" lvl="1" indent="-342900"/>
            <a:r>
              <a:rPr lang="pt-BR" sz="2400" dirty="0" smtClean="0">
                <a:solidFill>
                  <a:schemeClr val="tx2"/>
                </a:solidFill>
              </a:rPr>
              <a:t>Frequencia de exames</a:t>
            </a:r>
          </a:p>
          <a:p>
            <a:pPr marL="742950" lvl="2" indent="-342900"/>
            <a:r>
              <a:rPr lang="pt-BR" dirty="0" smtClean="0"/>
              <a:t>Estabelecer padrões para registros das frequencias dos exames (faixa etária/procedimento)</a:t>
            </a:r>
          </a:p>
          <a:p>
            <a:r>
              <a:rPr lang="pt-BR" sz="2400" dirty="0" smtClean="0">
                <a:solidFill>
                  <a:schemeClr val="tx2"/>
                </a:solidFill>
              </a:rPr>
              <a:t>Registros de Doses – </a:t>
            </a:r>
          </a:p>
          <a:p>
            <a:pPr lvl="1"/>
            <a:r>
              <a:rPr lang="pt-BR" sz="2400" dirty="0" smtClean="0"/>
              <a:t>Implementação de processo de registros de doses de pacientes (falta conhecimento, instrumentação, FM)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Pontos a considerar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4968552"/>
          </a:xfrm>
        </p:spPr>
        <p:txBody>
          <a:bodyPr/>
          <a:lstStyle/>
          <a:p>
            <a:r>
              <a:rPr lang="pt-BR" dirty="0" smtClean="0"/>
              <a:t>Níveis de referencia:</a:t>
            </a:r>
          </a:p>
          <a:p>
            <a:pPr lvl="1"/>
            <a:r>
              <a:rPr lang="pt-BR" dirty="0" smtClean="0"/>
              <a:t>Estabelecer programa nacional</a:t>
            </a:r>
          </a:p>
          <a:p>
            <a:pPr lvl="1"/>
            <a:r>
              <a:rPr lang="pt-BR" dirty="0" smtClean="0"/>
              <a:t>Estabelecer em cada instituição</a:t>
            </a:r>
          </a:p>
          <a:p>
            <a:endParaRPr lang="pt-BR" dirty="0" smtClean="0"/>
          </a:p>
          <a:p>
            <a:r>
              <a:rPr lang="pt-BR" dirty="0" smtClean="0"/>
              <a:t>Programas de Garantia da Qualidade, de Otimização e de Proteção radiologica</a:t>
            </a:r>
          </a:p>
          <a:p>
            <a:pPr lvl="1"/>
            <a:r>
              <a:rPr lang="pt-BR" dirty="0" smtClean="0"/>
              <a:t>Melhor definição dos requisitos minimos a serem cumpridos.</a:t>
            </a:r>
          </a:p>
          <a:p>
            <a:pPr lvl="1"/>
            <a:r>
              <a:rPr lang="pt-BR" dirty="0" smtClean="0"/>
              <a:t>Especial atenção: Avaliação da qualidade da imagem e determinação das doses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1_IAEAdark">
  <a:themeElements>
    <a:clrScheme name="1_IAEAdark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1_IAEA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130300" marR="0" indent="-4572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99CCFF"/>
          </a:buClr>
          <a:buSzPct val="110000"/>
          <a:buFontTx/>
          <a:buAutoNum type="alphaLcParenR"/>
          <a:tabLst>
            <a:tab pos="1147763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130300" marR="0" indent="-4572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99CCFF"/>
          </a:buClr>
          <a:buSzPct val="110000"/>
          <a:buFontTx/>
          <a:buAutoNum type="alphaLcParenR"/>
          <a:tabLst>
            <a:tab pos="1147763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IAEAdar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AEAdar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AEAdar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10301130confEmbarazadas</Template>
  <TotalTime>48</TotalTime>
  <Words>194</Words>
  <Application>Microsoft Office PowerPoint</Application>
  <PresentationFormat>Apresentação no Ecrã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1_IAEAdark</vt:lpstr>
      <vt:lpstr>Prspectivas sobre modelos de regulação relativas às exposições na área médica</vt:lpstr>
      <vt:lpstr>Autoridade Reguladora </vt:lpstr>
      <vt:lpstr>Normas</vt:lpstr>
      <vt:lpstr>Pontos a considerar  (requisitos normativos)</vt:lpstr>
      <vt:lpstr>Pontos a considerar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Prspectivas sobre modelos de regulação relativas às exposições na área médica</dc:title>
  <dc:creator>simonekrenha</dc:creator>
  <cp:lastModifiedBy>ANFITEATRO</cp:lastModifiedBy>
  <cp:revision>6</cp:revision>
  <dcterms:created xsi:type="dcterms:W3CDTF">2015-09-09T21:01:01Z</dcterms:created>
  <dcterms:modified xsi:type="dcterms:W3CDTF">2015-09-10T12:52:02Z</dcterms:modified>
</cp:coreProperties>
</file>