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54" r:id="rId2"/>
    <p:sldId id="346" r:id="rId3"/>
    <p:sldId id="347" r:id="rId4"/>
    <p:sldId id="348" r:id="rId5"/>
    <p:sldId id="349" r:id="rId6"/>
    <p:sldId id="350" r:id="rId7"/>
    <p:sldId id="351" r:id="rId8"/>
    <p:sldId id="352" r:id="rId9"/>
    <p:sldId id="291" r:id="rId10"/>
    <p:sldId id="355" r:id="rId11"/>
    <p:sldId id="293" r:id="rId12"/>
    <p:sldId id="294" r:id="rId13"/>
    <p:sldId id="295" r:id="rId14"/>
    <p:sldId id="296" r:id="rId15"/>
    <p:sldId id="297" r:id="rId16"/>
    <p:sldId id="299" r:id="rId17"/>
    <p:sldId id="357" r:id="rId18"/>
    <p:sldId id="301" r:id="rId19"/>
    <p:sldId id="302" r:id="rId20"/>
    <p:sldId id="303" r:id="rId21"/>
    <p:sldId id="304" r:id="rId22"/>
    <p:sldId id="305" r:id="rId23"/>
    <p:sldId id="307" r:id="rId24"/>
    <p:sldId id="308" r:id="rId25"/>
    <p:sldId id="309" r:id="rId26"/>
    <p:sldId id="310"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6" r:id="rId40"/>
    <p:sldId id="327" r:id="rId41"/>
    <p:sldId id="328" r:id="rId42"/>
    <p:sldId id="331" r:id="rId43"/>
    <p:sldId id="333" r:id="rId44"/>
    <p:sldId id="334" r:id="rId45"/>
    <p:sldId id="359" r:id="rId46"/>
    <p:sldId id="356" r:id="rId47"/>
    <p:sldId id="336" r:id="rId48"/>
    <p:sldId id="338" r:id="rId49"/>
    <p:sldId id="337" r:id="rId50"/>
    <p:sldId id="339" r:id="rId51"/>
    <p:sldId id="340" r:id="rId52"/>
    <p:sldId id="341" r:id="rId53"/>
    <p:sldId id="345" r:id="rId54"/>
    <p:sldId id="342" r:id="rId55"/>
    <p:sldId id="343" r:id="rId56"/>
    <p:sldId id="344" r:id="rId57"/>
    <p:sldId id="353"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4176">
          <p15:clr>
            <a:srgbClr val="A4A3A4"/>
          </p15:clr>
        </p15:guide>
        <p15:guide id="2" orient="horz" pos="144">
          <p15:clr>
            <a:srgbClr val="A4A3A4"/>
          </p15:clr>
        </p15:guide>
        <p15:guide id="3" pos="5616">
          <p15:clr>
            <a:srgbClr val="A4A3A4"/>
          </p15:clr>
        </p15:guide>
        <p15:guide id="4" pos="1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EA1"/>
    <a:srgbClr val="75A9D1"/>
    <a:srgbClr val="5689B7"/>
    <a:srgbClr val="CC9B00"/>
    <a:srgbClr val="96D0F2"/>
    <a:srgbClr val="0057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1829" autoAdjust="0"/>
  </p:normalViewPr>
  <p:slideViewPr>
    <p:cSldViewPr>
      <p:cViewPr>
        <p:scale>
          <a:sx n="75" d="100"/>
          <a:sy n="75" d="100"/>
        </p:scale>
        <p:origin x="-1236" y="-72"/>
      </p:cViewPr>
      <p:guideLst>
        <p:guide orient="horz" pos="4176"/>
        <p:guide orient="horz" pos="144"/>
        <p:guide pos="5616"/>
        <p:guide pos="14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B0AF2B1-19B7-44C3-AB30-8794B53E8C54}" type="datetimeFigureOut">
              <a:rPr lang="en-US"/>
              <a:pPr>
                <a:defRPr/>
              </a:pPr>
              <a:t>9/10/2015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0CF2791-8BBF-44CA-A304-947340822F45}" type="slidenum">
              <a:rPr lang="en-US"/>
              <a:pPr>
                <a:defRPr/>
              </a:pPr>
              <a:t>‹nº›</a:t>
            </a:fld>
            <a:endParaRPr lang="en-US"/>
          </a:p>
        </p:txBody>
      </p:sp>
    </p:spTree>
    <p:extLst>
      <p:ext uri="{BB962C8B-B14F-4D97-AF65-F5344CB8AC3E}">
        <p14:creationId xmlns:p14="http://schemas.microsoft.com/office/powerpoint/2010/main" val="773854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latin typeface="Arial" pitchFamily="34" charset="0"/>
                <a:ea typeface="ＭＳ Ｐゴシック" pitchFamily="34" charset="-128"/>
              </a:rPr>
              <a:t>FUJIFILMS Product Portfolio is designed to work in Harmony to ADD VALUE everywhere along the DIAGNOSTIC CHAIN</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Synapse 3D and Synapse </a:t>
            </a:r>
            <a:r>
              <a:rPr lang="en-US" dirty="0" err="1" smtClean="0">
                <a:latin typeface="Arial" pitchFamily="34" charset="0"/>
                <a:ea typeface="ＭＳ Ｐゴシック" pitchFamily="34" charset="-128"/>
              </a:rPr>
              <a:t>Mobilityis</a:t>
            </a:r>
            <a:r>
              <a:rPr lang="en-US" dirty="0" smtClean="0">
                <a:latin typeface="Arial" pitchFamily="34" charset="0"/>
                <a:ea typeface="ＭＳ Ｐゴシック" pitchFamily="34" charset="-128"/>
              </a:rPr>
              <a:t> the newest Product line in our Medical IT Portfolio.  It has</a:t>
            </a:r>
            <a:r>
              <a:rPr lang="en-US" baseline="0" dirty="0" smtClean="0">
                <a:latin typeface="Arial" pitchFamily="34" charset="0"/>
                <a:ea typeface="ＭＳ Ｐゴシック" pitchFamily="34" charset="-128"/>
              </a:rPr>
              <a:t> completed the </a:t>
            </a:r>
            <a:r>
              <a:rPr lang="en-US" dirty="0" smtClean="0">
                <a:latin typeface="Arial" pitchFamily="34" charset="0"/>
                <a:ea typeface="ＭＳ Ｐゴシック" pitchFamily="34" charset="-128"/>
              </a:rPr>
              <a:t>FDA review and is now available</a:t>
            </a:r>
          </a:p>
          <a:p>
            <a:r>
              <a:rPr lang="en-US" dirty="0" smtClean="0">
                <a:latin typeface="Arial" pitchFamily="34" charset="0"/>
                <a:ea typeface="ＭＳ Ｐゴシック" pitchFamily="34" charset="-128"/>
              </a:rPr>
              <a:t>Clinical applications for Radiology, Cardiology and Surgery.</a:t>
            </a:r>
          </a:p>
          <a:p>
            <a:endParaRPr lang="en-US" dirty="0" smtClean="0">
              <a:latin typeface="Arial" pitchFamily="34" charset="0"/>
              <a:ea typeface="ＭＳ Ｐゴシック" pitchFamily="34" charset="-128"/>
            </a:endParaRPr>
          </a:p>
        </p:txBody>
      </p:sp>
      <p:sp>
        <p:nvSpPr>
          <p:cNvPr id="74756" name="Slide Number Placeholder 3"/>
          <p:cNvSpPr>
            <a:spLocks noGrp="1"/>
          </p:cNvSpPr>
          <p:nvPr>
            <p:ph type="sldNum" sz="quarter" idx="5"/>
          </p:nvPr>
        </p:nvSpPr>
        <p:spPr>
          <a:noFill/>
        </p:spPr>
        <p:txBody>
          <a:bodyPr/>
          <a:lstStyle/>
          <a:p>
            <a:fld id="{6FEBFF0D-8901-4026-8960-E0E871E33E2F}" type="slidenum">
              <a:rPr lang="en-US" smtClean="0">
                <a:solidFill>
                  <a:prstClr val="black"/>
                </a:solidFill>
                <a:ea typeface="ＭＳ Ｐゴシック" pitchFamily="34" charset="-128"/>
              </a:rPr>
              <a:pPr/>
              <a:t>2</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575921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RDSR: Radiation Dose Structured Report</a:t>
            </a:r>
          </a:p>
          <a:p>
            <a:r>
              <a:rPr lang="en-US" sz="1200" b="1" i="0" kern="1200" dirty="0" smtClean="0">
                <a:solidFill>
                  <a:schemeClr val="tx1"/>
                </a:solidFill>
                <a:effectLst/>
                <a:latin typeface="+mn-lt"/>
                <a:ea typeface="+mn-ea"/>
                <a:cs typeface="+mn-cs"/>
              </a:rPr>
              <a:t>MPPS: Modality Performed Procedure Step</a:t>
            </a:r>
          </a:p>
          <a:p>
            <a:r>
              <a:rPr lang="en-US" sz="1200" b="1" i="0" kern="1200" dirty="0" smtClean="0">
                <a:solidFill>
                  <a:schemeClr val="tx1"/>
                </a:solidFill>
                <a:effectLst/>
                <a:latin typeface="+mn-lt"/>
                <a:ea typeface="+mn-ea"/>
                <a:cs typeface="+mn-cs"/>
              </a:rPr>
              <a:t>OCR: Optical Character Recognition</a:t>
            </a:r>
            <a:endParaRPr lang="nl-BE"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20</a:t>
            </a:fld>
            <a:endParaRPr lang="en-US" dirty="0"/>
          </a:p>
        </p:txBody>
      </p:sp>
    </p:spTree>
    <p:extLst>
      <p:ext uri="{BB962C8B-B14F-4D97-AF65-F5344CB8AC3E}">
        <p14:creationId xmlns:p14="http://schemas.microsoft.com/office/powerpoint/2010/main" val="4222897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modality has over </a:t>
            </a:r>
            <a:r>
              <a:rPr lang="en-US" baseline="0" dirty="0" smtClean="0"/>
              <a:t>500 graph’s. </a:t>
            </a:r>
          </a:p>
          <a:p>
            <a:r>
              <a:rPr lang="en-US" baseline="0" dirty="0" smtClean="0"/>
              <a:t>In order not to loose focus on the important things, a personal dashboard is made available for your favorite graphs.</a:t>
            </a:r>
          </a:p>
          <a:p>
            <a:r>
              <a:rPr lang="en-US" baseline="0" dirty="0" smtClean="0"/>
              <a:t>Compare it with the 100 applications your smartphone has, but the most important once you put on page 1</a:t>
            </a:r>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23</a:t>
            </a:fld>
            <a:endParaRPr lang="en-US" dirty="0"/>
          </a:p>
        </p:txBody>
      </p:sp>
    </p:spTree>
    <p:extLst>
      <p:ext uri="{BB962C8B-B14F-4D97-AF65-F5344CB8AC3E}">
        <p14:creationId xmlns:p14="http://schemas.microsoft.com/office/powerpoint/2010/main" val="1393653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24</a:t>
            </a:fld>
            <a:endParaRPr lang="en-US" dirty="0"/>
          </a:p>
        </p:txBody>
      </p:sp>
    </p:spTree>
    <p:extLst>
      <p:ext uri="{BB962C8B-B14F-4D97-AF65-F5344CB8AC3E}">
        <p14:creationId xmlns:p14="http://schemas.microsoft.com/office/powerpoint/2010/main" val="206769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Statistiek</a:t>
            </a:r>
            <a:r>
              <a:rPr lang="en-US" baseline="0" dirty="0" smtClean="0"/>
              <a:t> </a:t>
            </a:r>
            <a:r>
              <a:rPr lang="en-US" baseline="0" dirty="0" err="1" smtClean="0"/>
              <a:t>bijvoegen</a:t>
            </a:r>
            <a:endParaRPr lang="nl-BE"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28</a:t>
            </a:fld>
            <a:endParaRPr lang="en-US" dirty="0"/>
          </a:p>
        </p:txBody>
      </p:sp>
    </p:spTree>
    <p:extLst>
      <p:ext uri="{BB962C8B-B14F-4D97-AF65-F5344CB8AC3E}">
        <p14:creationId xmlns:p14="http://schemas.microsoft.com/office/powerpoint/2010/main" val="389068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Alert due to incorrect multiple studies in a single study description</a:t>
            </a:r>
            <a:endParaRPr lang="nl-BE" dirty="0"/>
          </a:p>
        </p:txBody>
      </p:sp>
      <p:sp>
        <p:nvSpPr>
          <p:cNvPr id="4" name="Footer Placeholder 3"/>
          <p:cNvSpPr>
            <a:spLocks noGrp="1"/>
          </p:cNvSpPr>
          <p:nvPr>
            <p:ph type="ftr" sz="quarter" idx="10"/>
          </p:nvPr>
        </p:nvSpPr>
        <p:spPr/>
        <p:txBody>
          <a:bodyPr/>
          <a:lstStyle/>
          <a:p>
            <a:r>
              <a:rPr lang="en-US" smtClean="0">
                <a:solidFill>
                  <a:prstClr val="black"/>
                </a:solidFill>
              </a:rPr>
              <a:t>CONFIDENTIAL – QAELUM NV</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EDCBDC78-7E38-40A1-BA4E-B0A1F110EDAD}"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663041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Footer Placeholder 3"/>
          <p:cNvSpPr>
            <a:spLocks noGrp="1"/>
          </p:cNvSpPr>
          <p:nvPr>
            <p:ph type="ftr" sz="quarter" idx="10"/>
          </p:nvPr>
        </p:nvSpPr>
        <p:spPr/>
        <p:txBody>
          <a:bodyPr/>
          <a:lstStyle/>
          <a:p>
            <a:r>
              <a:rPr lang="en-US" smtClean="0">
                <a:solidFill>
                  <a:prstClr val="black"/>
                </a:solidFill>
              </a:rPr>
              <a:t>CONFIDENTIAL – QAELUM NV</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EDCBDC78-7E38-40A1-BA4E-B0A1F110EDAD}"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812808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AAPM standards</a:t>
            </a:r>
            <a:endParaRPr lang="en-US" dirty="0"/>
          </a:p>
        </p:txBody>
      </p:sp>
      <p:sp>
        <p:nvSpPr>
          <p:cNvPr id="4" name="Slide Number Placeholder 3"/>
          <p:cNvSpPr>
            <a:spLocks noGrp="1"/>
          </p:cNvSpPr>
          <p:nvPr>
            <p:ph type="sldNum" sz="quarter" idx="10"/>
          </p:nvPr>
        </p:nvSpPr>
        <p:spPr/>
        <p:txBody>
          <a:bodyPr/>
          <a:lstStyle/>
          <a:p>
            <a:pPr>
              <a:defRPr/>
            </a:pPr>
            <a:fld id="{A0CF2791-8BBF-44CA-A304-947340822F45}" type="slidenum">
              <a:rPr lang="en-US" smtClean="0"/>
              <a:pPr>
                <a:defRPr/>
              </a:pPr>
              <a:t>34</a:t>
            </a:fld>
            <a:endParaRPr lang="en-US"/>
          </a:p>
        </p:txBody>
      </p:sp>
    </p:spTree>
    <p:extLst>
      <p:ext uri="{BB962C8B-B14F-4D97-AF65-F5344CB8AC3E}">
        <p14:creationId xmlns:p14="http://schemas.microsoft.com/office/powerpoint/2010/main" val="1304022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boodsch</a:t>
            </a:r>
            <a:r>
              <a:rPr lang="en-US" dirty="0" err="1" smtClean="0"/>
              <a:t>ap</a:t>
            </a:r>
            <a:r>
              <a:rPr lang="en-US" baseline="0" dirty="0" smtClean="0"/>
              <a:t> unique</a:t>
            </a:r>
            <a:endParaRPr lang="nl-BE"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35</a:t>
            </a:fld>
            <a:endParaRPr lang="en-US" dirty="0"/>
          </a:p>
        </p:txBody>
      </p:sp>
    </p:spTree>
    <p:extLst>
      <p:ext uri="{BB962C8B-B14F-4D97-AF65-F5344CB8AC3E}">
        <p14:creationId xmlns:p14="http://schemas.microsoft.com/office/powerpoint/2010/main" val="480113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39</a:t>
            </a:fld>
            <a:endParaRPr lang="en-US" dirty="0"/>
          </a:p>
        </p:txBody>
      </p:sp>
    </p:spTree>
    <p:extLst>
      <p:ext uri="{BB962C8B-B14F-4D97-AF65-F5344CB8AC3E}">
        <p14:creationId xmlns:p14="http://schemas.microsoft.com/office/powerpoint/2010/main" val="803971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40</a:t>
            </a:fld>
            <a:endParaRPr lang="en-US" dirty="0"/>
          </a:p>
        </p:txBody>
      </p:sp>
    </p:spTree>
    <p:extLst>
      <p:ext uri="{BB962C8B-B14F-4D97-AF65-F5344CB8AC3E}">
        <p14:creationId xmlns:p14="http://schemas.microsoft.com/office/powerpoint/2010/main" val="2085114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pPr defTabSz="939363">
              <a:defRPr/>
            </a:pPr>
            <a:r>
              <a:rPr lang="en-US" dirty="0"/>
              <a:t>The advances in medical imaging technology over the past 30 years have transformed medical care and led to more rapid and accurate diagnoses. As a result, there is an improvement in patient </a:t>
            </a:r>
            <a:r>
              <a:rPr lang="en-US" dirty="0" smtClean="0"/>
              <a:t>outcome </a:t>
            </a:r>
            <a:r>
              <a:rPr lang="en-US" dirty="0"/>
              <a:t>and an increase in simple, noninvasive cross-sectional imaging.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with increased access to these medical imaging exams, there’s been a profound rise in their use and reduced threshold for ordering them which has led to overuse.</a:t>
            </a:r>
          </a:p>
          <a:p>
            <a:endParaRPr lang="en-US" dirty="0" smtClean="0"/>
          </a:p>
        </p:txBody>
      </p:sp>
    </p:spTree>
    <p:extLst>
      <p:ext uri="{BB962C8B-B14F-4D97-AF65-F5344CB8AC3E}">
        <p14:creationId xmlns:p14="http://schemas.microsoft.com/office/powerpoint/2010/main" val="4121935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Resultaat</a:t>
            </a:r>
            <a:r>
              <a:rPr lang="en-US" baseline="0" dirty="0" smtClean="0"/>
              <a:t> </a:t>
            </a:r>
            <a:r>
              <a:rPr lang="en-US" baseline="0" dirty="0" err="1" smtClean="0"/>
              <a:t>bijvoegen</a:t>
            </a:r>
            <a:endParaRPr lang="nl-BE"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41</a:t>
            </a:fld>
            <a:endParaRPr lang="en-US" dirty="0"/>
          </a:p>
        </p:txBody>
      </p:sp>
    </p:spTree>
    <p:extLst>
      <p:ext uri="{BB962C8B-B14F-4D97-AF65-F5344CB8AC3E}">
        <p14:creationId xmlns:p14="http://schemas.microsoft.com/office/powerpoint/2010/main" val="358873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Air Karma</a:t>
            </a:r>
          </a:p>
          <a:p>
            <a:r>
              <a:rPr lang="en-US" dirty="0" smtClean="0"/>
              <a:t>In interventional, fluoroscopy</a:t>
            </a:r>
            <a:r>
              <a:rPr lang="en-US" baseline="0" dirty="0" smtClean="0"/>
              <a:t> has higher dose than stationary acquisition</a:t>
            </a:r>
            <a:endParaRPr lang="en-US" dirty="0"/>
          </a:p>
        </p:txBody>
      </p:sp>
      <p:sp>
        <p:nvSpPr>
          <p:cNvPr id="4" name="Slide Number Placeholder 3"/>
          <p:cNvSpPr>
            <a:spLocks noGrp="1"/>
          </p:cNvSpPr>
          <p:nvPr>
            <p:ph type="sldNum" sz="quarter" idx="10"/>
          </p:nvPr>
        </p:nvSpPr>
        <p:spPr/>
        <p:txBody>
          <a:bodyPr/>
          <a:lstStyle/>
          <a:p>
            <a:pPr>
              <a:defRPr/>
            </a:pPr>
            <a:fld id="{A0CF2791-8BBF-44CA-A304-947340822F45}" type="slidenum">
              <a:rPr lang="en-US" smtClean="0"/>
              <a:pPr>
                <a:defRPr/>
              </a:pPr>
              <a:t>44</a:t>
            </a:fld>
            <a:endParaRPr lang="en-US"/>
          </a:p>
        </p:txBody>
      </p:sp>
    </p:spTree>
    <p:extLst>
      <p:ext uri="{BB962C8B-B14F-4D97-AF65-F5344CB8AC3E}">
        <p14:creationId xmlns:p14="http://schemas.microsoft.com/office/powerpoint/2010/main" val="756734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i="1" dirty="0" smtClean="0"/>
              <a:t>(AEC stopped working)</a:t>
            </a:r>
          </a:p>
          <a:p>
            <a:r>
              <a:rPr lang="en-US" dirty="0" smtClean="0"/>
              <a:t>Here</a:t>
            </a:r>
            <a:r>
              <a:rPr lang="en-US" baseline="0" dirty="0" smtClean="0"/>
              <a:t> you can see the daily trend  graph of a chest room.</a:t>
            </a:r>
          </a:p>
          <a:p>
            <a:r>
              <a:rPr lang="en-US" baseline="0" dirty="0" smtClean="0"/>
              <a:t>Problem: at one day, the average dose per patient nearly doubled. This was only seen after a certain time.</a:t>
            </a:r>
          </a:p>
          <a:p>
            <a:pPr marL="171450" indent="-171450">
              <a:buFont typeface="Arial" panose="020B0604020202020204" pitchFamily="34" charset="0"/>
              <a:buChar char="•"/>
            </a:pPr>
            <a:r>
              <a:rPr lang="en-US" baseline="0" dirty="0" smtClean="0"/>
              <a:t>A dose comparison was performed to check the dose difference before and after the problem.</a:t>
            </a:r>
          </a:p>
          <a:p>
            <a:pPr marL="171450" indent="-171450">
              <a:buFont typeface="Arial" panose="020B0604020202020204" pitchFamily="34" charset="0"/>
              <a:buChar char="•"/>
            </a:pPr>
            <a:r>
              <a:rPr lang="en-US" baseline="0" dirty="0" smtClean="0"/>
              <a:t>The modality vender found out that it was the AEC chamber which was not re-connected after a maintenance </a:t>
            </a:r>
            <a:endParaRPr lang="en-US" dirty="0" smtClean="0"/>
          </a:p>
          <a:p>
            <a:r>
              <a:rPr lang="en-US" dirty="0" smtClean="0"/>
              <a:t>Only possible to see when the trend of a “DEVICE” is monitored (and not patient)</a:t>
            </a:r>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47</a:t>
            </a:fld>
            <a:endParaRPr lang="en-US" dirty="0"/>
          </a:p>
        </p:txBody>
      </p:sp>
    </p:spTree>
    <p:extLst>
      <p:ext uri="{BB962C8B-B14F-4D97-AF65-F5344CB8AC3E}">
        <p14:creationId xmlns:p14="http://schemas.microsoft.com/office/powerpoint/2010/main" val="720768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 i="1" dirty="0" smtClean="0"/>
              <a:t>(MG-Manual Mode after Implant Examination)</a:t>
            </a:r>
          </a:p>
          <a:p>
            <a:r>
              <a:rPr lang="en-US" sz="800" dirty="0" smtClean="0"/>
              <a:t>This site is doing quite some mammography</a:t>
            </a:r>
            <a:r>
              <a:rPr lang="en-US" sz="800" baseline="0" dirty="0" smtClean="0"/>
              <a:t> </a:t>
            </a:r>
            <a:r>
              <a:rPr lang="en-US" sz="800" dirty="0" smtClean="0"/>
              <a:t>cases.</a:t>
            </a:r>
          </a:p>
          <a:p>
            <a:r>
              <a:rPr lang="en-US" sz="800" dirty="0" smtClean="0"/>
              <a:t>Problem: sometimes the dose is unexplainable high (factor</a:t>
            </a:r>
            <a:r>
              <a:rPr lang="en-US" sz="800" baseline="0" dirty="0" smtClean="0"/>
              <a:t> 3 to 5) for several patients in a row.</a:t>
            </a:r>
            <a:endParaRPr lang="en-US" sz="800" dirty="0" smtClean="0"/>
          </a:p>
          <a:p>
            <a:r>
              <a:rPr lang="en-US" sz="800" dirty="0" smtClean="0"/>
              <a:t>Physicist couldn’t find anything wrong</a:t>
            </a:r>
            <a:r>
              <a:rPr lang="en-US" sz="800" baseline="0" dirty="0" smtClean="0"/>
              <a:t> on the device.</a:t>
            </a:r>
          </a:p>
          <a:p>
            <a:r>
              <a:rPr lang="en-US" sz="800" baseline="0" dirty="0" smtClean="0"/>
              <a:t>Modality vender was also not able to find issues</a:t>
            </a:r>
          </a:p>
          <a:p>
            <a:pPr marL="171450" indent="-171450">
              <a:buFont typeface="Arial" panose="020B0604020202020204" pitchFamily="34" charset="0"/>
              <a:buChar char="•"/>
            </a:pPr>
            <a:r>
              <a:rPr lang="en-US" sz="800" baseline="0" dirty="0" smtClean="0"/>
              <a:t>Then </a:t>
            </a:r>
            <a:r>
              <a:rPr lang="en-US" sz="800" baseline="0" dirty="0" err="1" smtClean="0"/>
              <a:t>Qaelum</a:t>
            </a:r>
            <a:r>
              <a:rPr lang="en-US" sz="800" baseline="0" dirty="0" smtClean="0"/>
              <a:t> suggested to look at the data. </a:t>
            </a:r>
          </a:p>
          <a:p>
            <a:pPr marL="171450" indent="-171450">
              <a:buFont typeface="Arial" panose="020B0604020202020204" pitchFamily="34" charset="0"/>
              <a:buChar char="•"/>
            </a:pPr>
            <a:r>
              <a:rPr lang="en-US" sz="800" baseline="0" dirty="0" smtClean="0"/>
              <a:t>We noticed that the problem showed up after each implant exam that was shot manually. </a:t>
            </a:r>
          </a:p>
          <a:p>
            <a:pPr marL="171450" indent="-171450">
              <a:buFont typeface="Arial" panose="020B0604020202020204" pitchFamily="34" charset="0"/>
              <a:buChar char="•"/>
            </a:pPr>
            <a:r>
              <a:rPr lang="en-US" sz="800" baseline="0" dirty="0" smtClean="0"/>
              <a:t>It was clear that somebody (in this case a radiologist) forgot to switch-on the AEC chamber after the manual exposure. Most of the time the modality was not switched off at night – which would have switched-on the AEC chamber again - , so the next morning the problem continued.</a:t>
            </a:r>
          </a:p>
          <a:p>
            <a:r>
              <a:rPr lang="en-US" sz="800" baseline="0" dirty="0" smtClean="0"/>
              <a:t>It was only because </a:t>
            </a:r>
            <a:r>
              <a:rPr lang="en-US" sz="800" baseline="0" dirty="0" err="1" smtClean="0"/>
              <a:t>Qaelum</a:t>
            </a:r>
            <a:r>
              <a:rPr lang="en-US" sz="800" baseline="0" dirty="0" smtClean="0"/>
              <a:t> looked at device level in the software, that the behavior of the modality became clear. </a:t>
            </a:r>
          </a:p>
          <a:p>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48</a:t>
            </a:fld>
            <a:endParaRPr lang="en-US" dirty="0"/>
          </a:p>
        </p:txBody>
      </p:sp>
    </p:spTree>
    <p:extLst>
      <p:ext uri="{BB962C8B-B14F-4D97-AF65-F5344CB8AC3E}">
        <p14:creationId xmlns:p14="http://schemas.microsoft.com/office/powerpoint/2010/main" val="456365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dose of a new 128 slice CT was compared with the existing 64 slice CT. It turned out that the dose of the new CT was substantially higher,</a:t>
            </a:r>
            <a:r>
              <a:rPr lang="en-US" baseline="0" dirty="0" smtClean="0"/>
              <a:t> when TC colon exams were performed.</a:t>
            </a:r>
          </a:p>
          <a:p>
            <a:r>
              <a:rPr lang="en-US" baseline="0" dirty="0" smtClean="0"/>
              <a:t>So what happened? After the installation of the CT, the TC colon protocol of the 64 slice CT was just copied to the 128 slice CT which of course was not optimal for this machine.</a:t>
            </a:r>
          </a:p>
          <a:p>
            <a:r>
              <a:rPr lang="en-US" baseline="0" dirty="0" smtClean="0"/>
              <a:t>After optimization of this protocol, the dose of the new CT was substantially lower than the existing one.</a:t>
            </a:r>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49</a:t>
            </a:fld>
            <a:endParaRPr lang="en-US" dirty="0"/>
          </a:p>
        </p:txBody>
      </p:sp>
    </p:spTree>
    <p:extLst>
      <p:ext uri="{BB962C8B-B14F-4D97-AF65-F5344CB8AC3E}">
        <p14:creationId xmlns:p14="http://schemas.microsoft.com/office/powerpoint/2010/main" val="3747062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50</a:t>
            </a:fld>
            <a:endParaRPr lang="en-US" dirty="0"/>
          </a:p>
        </p:txBody>
      </p:sp>
    </p:spTree>
    <p:extLst>
      <p:ext uri="{BB962C8B-B14F-4D97-AF65-F5344CB8AC3E}">
        <p14:creationId xmlns:p14="http://schemas.microsoft.com/office/powerpoint/2010/main" val="1487991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52</a:t>
            </a:fld>
            <a:endParaRPr lang="en-US" dirty="0"/>
          </a:p>
        </p:txBody>
      </p:sp>
    </p:spTree>
    <p:extLst>
      <p:ext uri="{BB962C8B-B14F-4D97-AF65-F5344CB8AC3E}">
        <p14:creationId xmlns:p14="http://schemas.microsoft.com/office/powerpoint/2010/main" val="1412620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p:spPr>
        <p:txBody>
          <a:bodyPr/>
          <a:lstStyle/>
          <a:p>
            <a:pPr>
              <a:buFontTx/>
              <a:buChar char="•"/>
            </a:pPr>
            <a:r>
              <a:rPr lang="en-US" dirty="0" smtClean="0"/>
              <a:t> </a:t>
            </a:r>
          </a:p>
          <a:p>
            <a:r>
              <a:rPr lang="en-US" dirty="0" smtClean="0"/>
              <a:t>In the UK, 2 million women are screened annually for breast cancer. </a:t>
            </a:r>
          </a:p>
          <a:p>
            <a:pPr>
              <a:buFontTx/>
              <a:buChar char="•"/>
            </a:pPr>
            <a:r>
              <a:rPr lang="en-US" dirty="0" smtClean="0"/>
              <a:t>Of these 2 million women, 3500 lives are saved every year due to screening. </a:t>
            </a:r>
          </a:p>
          <a:p>
            <a:pPr>
              <a:buFontTx/>
              <a:buChar char="•"/>
            </a:pPr>
            <a:r>
              <a:rPr lang="en-US" dirty="0" smtClean="0"/>
              <a:t>26 per year will die due to radiation of screening. </a:t>
            </a:r>
          </a:p>
          <a:p>
            <a:pPr>
              <a:buFontTx/>
              <a:buChar char="•"/>
            </a:pPr>
            <a:r>
              <a:rPr lang="en-US" dirty="0" smtClean="0"/>
              <a:t>With half the dose and the same cancer detection, “only” 13 women would die or 13 more lives would be saved.</a:t>
            </a:r>
          </a:p>
        </p:txBody>
      </p:sp>
    </p:spTree>
    <p:extLst>
      <p:ext uri="{BB962C8B-B14F-4D97-AF65-F5344CB8AC3E}">
        <p14:creationId xmlns:p14="http://schemas.microsoft.com/office/powerpoint/2010/main" val="1852407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Tqm</a:t>
            </a:r>
            <a:r>
              <a:rPr lang="en-US" dirty="0" smtClean="0"/>
              <a:t> logo </a:t>
            </a:r>
            <a:r>
              <a:rPr lang="en-US" dirty="0" err="1" smtClean="0"/>
              <a:t>boven</a:t>
            </a:r>
            <a:endParaRPr lang="nl-BE" dirty="0"/>
          </a:p>
        </p:txBody>
      </p:sp>
      <p:sp>
        <p:nvSpPr>
          <p:cNvPr id="4" name="Footer Placeholder 3"/>
          <p:cNvSpPr>
            <a:spLocks noGrp="1"/>
          </p:cNvSpPr>
          <p:nvPr>
            <p:ph type="ftr" sz="quarter" idx="10"/>
          </p:nvPr>
        </p:nvSpPr>
        <p:spPr/>
        <p:txBody>
          <a:bodyPr/>
          <a:lstStyle/>
          <a:p>
            <a:r>
              <a:rPr lang="en-US" smtClean="0">
                <a:solidFill>
                  <a:prstClr val="black"/>
                </a:solidFill>
              </a:rPr>
              <a:t>CONFIDENTIAL – QAELUM NV</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EDCBDC78-7E38-40A1-BA4E-B0A1F110EDAD}"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187448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latin typeface="Arial" panose="020B0604020202020204" pitchFamily="34" charset="0"/>
              </a:rPr>
              <a:t>ご清聴有難うございました。</a:t>
            </a: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2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kumimoji="1" sz="32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kumimoji="1" sz="32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kumimoji="1" sz="32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kumimoji="1" sz="32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9pPr>
          </a:lstStyle>
          <a:p>
            <a:pPr eaLnBrk="1" hangingPunct="1"/>
            <a:fld id="{910C0B87-0347-4006-81C8-DE18D4BD7E98}" type="slidenum">
              <a:rPr lang="en-US" altLang="ja-JP" sz="1200"/>
              <a:pPr eaLnBrk="1" hangingPunct="1"/>
              <a:t>57</a:t>
            </a:fld>
            <a:endParaRPr lang="en-US" altLang="ja-JP" sz="1200"/>
          </a:p>
        </p:txBody>
      </p:sp>
    </p:spTree>
    <p:extLst>
      <p:ext uri="{BB962C8B-B14F-4D97-AF65-F5344CB8AC3E}">
        <p14:creationId xmlns:p14="http://schemas.microsoft.com/office/powerpoint/2010/main" val="74028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p:spPr>
        <p:txBody>
          <a:bodyPr/>
          <a:lstStyle/>
          <a:p>
            <a:pPr defTabSz="939363">
              <a:defRPr/>
            </a:pPr>
            <a:r>
              <a:rPr lang="en-US" dirty="0" smtClean="0"/>
              <a:t>CT </a:t>
            </a:r>
            <a:r>
              <a:rPr lang="en-US" dirty="0"/>
              <a:t>has become a major workhorse of diagnostic medicine, but it is a procedure that uses higher levels of ionizing radiation than other x-ray modalities, and x-rays are known to be a carcinogen.</a:t>
            </a:r>
          </a:p>
          <a:p>
            <a:pPr defTabSz="939363">
              <a:defRPr/>
            </a:pPr>
            <a:r>
              <a:rPr lang="en-US" dirty="0"/>
              <a:t>As you can see in this graph, there is a clear jump in the use of CT in the past 20 years. In the US, nearly 1 in 5 patients undergoes a CT each year. </a:t>
            </a:r>
            <a:endParaRPr lang="en-US" dirty="0" smtClean="0"/>
          </a:p>
          <a:p>
            <a:pPr>
              <a:buFontTx/>
              <a:buChar char="•"/>
            </a:pPr>
            <a:r>
              <a:rPr lang="en-US" dirty="0" smtClean="0"/>
              <a:t>While imaging counted for only 15% of ionizing radiation sources in the early 80’s in the US,</a:t>
            </a:r>
          </a:p>
          <a:p>
            <a:pPr>
              <a:buFontTx/>
              <a:buChar char="•"/>
            </a:pPr>
            <a:r>
              <a:rPr lang="en-US" dirty="0" smtClean="0"/>
              <a:t>this amount has more than tripled in 2006 to 48%.</a:t>
            </a:r>
          </a:p>
          <a:p>
            <a:pPr>
              <a:buFontTx/>
              <a:buChar char="•"/>
            </a:pPr>
            <a:r>
              <a:rPr lang="en-US" dirty="0" smtClean="0"/>
              <a:t>Half of these</a:t>
            </a:r>
            <a:r>
              <a:rPr lang="en-US" baseline="0" dirty="0" smtClean="0"/>
              <a:t> </a:t>
            </a:r>
            <a:r>
              <a:rPr lang="en-US" dirty="0" smtClean="0"/>
              <a:t>ionizing radiation </a:t>
            </a:r>
            <a:r>
              <a:rPr lang="en-US" baseline="0" dirty="0" smtClean="0"/>
              <a:t>exams can be attributed to CT</a:t>
            </a:r>
            <a:endParaRPr lang="en-US" dirty="0" smtClean="0"/>
          </a:p>
        </p:txBody>
      </p:sp>
    </p:spTree>
    <p:extLst>
      <p:ext uri="{BB962C8B-B14F-4D97-AF65-F5344CB8AC3E}">
        <p14:creationId xmlns:p14="http://schemas.microsoft.com/office/powerpoint/2010/main" val="120223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Question is, will this have an impact on the lifetime risk of having cancer due to exposure radiation?</a:t>
            </a:r>
          </a:p>
          <a:p>
            <a:r>
              <a:rPr lang="en-US" sz="1200" kern="1200" dirty="0" smtClean="0">
                <a:solidFill>
                  <a:schemeClr val="tx1"/>
                </a:solidFill>
                <a:effectLst/>
                <a:latin typeface="+mn-lt"/>
                <a:ea typeface="+mn-ea"/>
                <a:cs typeface="+mn-cs"/>
              </a:rPr>
              <a:t>It depends if you are male or female, but more important, notice that children, especially girls, </a:t>
            </a:r>
          </a:p>
          <a:p>
            <a:r>
              <a:rPr lang="en-US" sz="1200" kern="1200" dirty="0" smtClean="0">
                <a:solidFill>
                  <a:schemeClr val="tx1"/>
                </a:solidFill>
                <a:effectLst/>
                <a:latin typeface="+mn-lt"/>
                <a:ea typeface="+mn-ea"/>
                <a:cs typeface="+mn-cs"/>
              </a:rPr>
              <a:t>are at the most risk from radiation-induced cancer</a:t>
            </a:r>
            <a:r>
              <a:rPr lang="en-US" sz="1200" b="0" i="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 fact a 5 year old girl has 5 times greater risk and a female infant has 7 times greater risk of getting a radiation-induced cancer than does a 30 year old man.</a:t>
            </a:r>
          </a:p>
          <a:p>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13</a:t>
            </a:fld>
            <a:endParaRPr lang="en-US" dirty="0"/>
          </a:p>
        </p:txBody>
      </p:sp>
    </p:spTree>
    <p:extLst>
      <p:ext uri="{BB962C8B-B14F-4D97-AF65-F5344CB8AC3E}">
        <p14:creationId xmlns:p14="http://schemas.microsoft.com/office/powerpoint/2010/main" val="125900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a:t>
            </a:r>
            <a:r>
              <a:rPr lang="en-US" i="1" dirty="0" smtClean="0"/>
              <a:t>Journal of the American College of Radiology </a:t>
            </a:r>
            <a:r>
              <a:rPr lang="en-US" dirty="0" smtClean="0"/>
              <a:t>released a special issue entitled “Radiation Dose Optimization”. </a:t>
            </a:r>
          </a:p>
          <a:p>
            <a:pPr marL="171450" indent="-171450">
              <a:buFont typeface="Arial" panose="020B0604020202020204" pitchFamily="34" charset="0"/>
              <a:buChar char="•"/>
            </a:pPr>
            <a:r>
              <a:rPr lang="en-US" dirty="0" smtClean="0"/>
              <a:t>In the same volume, an article came out on CDS or Clinical Decision Support. </a:t>
            </a:r>
            <a:br>
              <a:rPr lang="en-US" dirty="0" smtClean="0"/>
            </a:br>
            <a:r>
              <a:rPr lang="en-US" dirty="0" smtClean="0"/>
              <a:t>Clinical Decision Support (CDS) provides clinicians, staff, patients or other individuals, </a:t>
            </a:r>
            <a:br>
              <a:rPr lang="en-US" dirty="0" smtClean="0"/>
            </a:br>
            <a:r>
              <a:rPr lang="en-US" dirty="0" smtClean="0"/>
              <a:t>with knowledge and person-specific information.</a:t>
            </a:r>
          </a:p>
          <a:p>
            <a:pPr marL="171450" indent="-171450">
              <a:buFont typeface="Arial" panose="020B0604020202020204" pitchFamily="34" charset="0"/>
              <a:buChar char="•"/>
            </a:pPr>
            <a:r>
              <a:rPr lang="en-US" dirty="0" smtClean="0"/>
              <a:t>In the future, CDS should avoid CT scans which are not medically necessary or easily be replaced by a test without ionizing radiation.</a:t>
            </a:r>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14</a:t>
            </a:fld>
            <a:endParaRPr lang="en-US" dirty="0"/>
          </a:p>
        </p:txBody>
      </p:sp>
    </p:spTree>
    <p:extLst>
      <p:ext uri="{BB962C8B-B14F-4D97-AF65-F5344CB8AC3E}">
        <p14:creationId xmlns:p14="http://schemas.microsoft.com/office/powerpoint/2010/main" val="17439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On Linked in, somebody posted questions regarding radiation dose management which started an interesting discussion.</a:t>
            </a:r>
          </a:p>
          <a:p>
            <a:pPr marL="17145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This man stated that imaging can be vital in reaching a confident diagnosis or treatment decision, but the risk of radiation exposure is a growing priority for both clinicians and patients. </a:t>
            </a:r>
          </a:p>
          <a:p>
            <a:pPr marL="17145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He also added the remark that there is an ever-growing number of committees across Europe and the US, producing guidelines around the same concerns. </a:t>
            </a:r>
          </a:p>
          <a:p>
            <a:pPr marL="17145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Important to know also is that in Europe, the healthcare industry will have until 2018 to comply with the new European Commission Council Directive outlining new regulations and safety standards for protection against the dangers of exposure to ionizing radiation.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For hospitals this will mean that they will need to formally evaluate the need for dose exposure on a case-by-case basis and track, record and maintain each dose given to all patients. </a:t>
            </a:r>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15</a:t>
            </a:fld>
            <a:endParaRPr lang="en-US" dirty="0"/>
          </a:p>
        </p:txBody>
      </p:sp>
    </p:spTree>
    <p:extLst>
      <p:ext uri="{BB962C8B-B14F-4D97-AF65-F5344CB8AC3E}">
        <p14:creationId xmlns:p14="http://schemas.microsoft.com/office/powerpoint/2010/main" val="1971571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p:spPr>
        <p:txBody>
          <a:bodyPr/>
          <a:lstStyle/>
          <a:p>
            <a:pPr marL="0" marR="0" indent="0" algn="l" defTabSz="939363" rtl="0" eaLnBrk="1" fontAlgn="auto" latinLnBrk="0" hangingPunct="1">
              <a:lnSpc>
                <a:spcPct val="100000"/>
              </a:lnSpc>
              <a:spcBef>
                <a:spcPts val="0"/>
              </a:spcBef>
              <a:spcAft>
                <a:spcPts val="0"/>
              </a:spcAft>
              <a:buClrTx/>
              <a:buSzTx/>
              <a:buFontTx/>
              <a:buNone/>
              <a:tabLst/>
              <a:defRPr/>
            </a:pPr>
            <a:r>
              <a:rPr lang="en-US" dirty="0" smtClean="0"/>
              <a:t>Th</a:t>
            </a:r>
            <a:r>
              <a:rPr lang="en-US" sz="1200" kern="1200" dirty="0" smtClean="0">
                <a:solidFill>
                  <a:schemeClr val="tx1"/>
                </a:solidFill>
                <a:effectLst/>
                <a:latin typeface="+mn-lt"/>
                <a:ea typeface="+mn-ea"/>
                <a:cs typeface="+mn-cs"/>
              </a:rPr>
              <a:t>e consequence of this discussion is that we have to think twice before ordering a CT scan.</a:t>
            </a:r>
            <a:endParaRPr lang="en-US" dirty="0" smtClean="0"/>
          </a:p>
          <a:p>
            <a:pPr marL="0" indent="0" defTabSz="939363">
              <a:buFont typeface="Arial" panose="020B0604020202020204" pitchFamily="34" charset="0"/>
              <a:buNone/>
              <a:defRPr/>
            </a:pPr>
            <a:r>
              <a:rPr lang="en-US" dirty="0" smtClean="0"/>
              <a:t>If </a:t>
            </a:r>
            <a:r>
              <a:rPr lang="en-US" dirty="0"/>
              <a:t>a CT scan is clearly indicated and well ordered, </a:t>
            </a:r>
            <a:endParaRPr lang="en-US" dirty="0" smtClean="0"/>
          </a:p>
          <a:p>
            <a:pPr marL="171450" indent="-171450" defTabSz="939363">
              <a:buFont typeface="Arial" panose="020B0604020202020204" pitchFamily="34" charset="0"/>
              <a:buChar char="•"/>
              <a:defRPr/>
            </a:pPr>
            <a:r>
              <a:rPr lang="en-US" dirty="0" smtClean="0"/>
              <a:t>the </a:t>
            </a:r>
            <a:r>
              <a:rPr lang="en-US" dirty="0"/>
              <a:t>benefit-to-risk ratio is high.</a:t>
            </a:r>
          </a:p>
          <a:p>
            <a:pPr marL="171450" indent="-171450" defTabSz="939363">
              <a:buFont typeface="Arial" panose="020B0604020202020204" pitchFamily="34" charset="0"/>
              <a:buChar char="•"/>
              <a:defRPr/>
            </a:pPr>
            <a:r>
              <a:rPr lang="en-US" dirty="0"/>
              <a:t>However, if a CT scan is not medically necessary or if it could easily be replaced by a test that does not use </a:t>
            </a:r>
            <a:r>
              <a:rPr lang="en-US" dirty="0" smtClean="0"/>
              <a:t>ionizing </a:t>
            </a:r>
            <a:r>
              <a:rPr lang="en-US" dirty="0"/>
              <a:t>radiation, </a:t>
            </a:r>
            <a:endParaRPr lang="en-US" dirty="0" smtClean="0"/>
          </a:p>
          <a:p>
            <a:pPr marL="171450" indent="-171450" defTabSz="939363">
              <a:buFont typeface="Arial" panose="020B0604020202020204" pitchFamily="34" charset="0"/>
              <a:buChar char="•"/>
              <a:defRPr/>
            </a:pPr>
            <a:r>
              <a:rPr lang="en-US" dirty="0" smtClean="0"/>
              <a:t>the </a:t>
            </a:r>
            <a:r>
              <a:rPr lang="en-US" dirty="0"/>
              <a:t>benefit-to-risk ratio is low.</a:t>
            </a:r>
            <a:endParaRPr lang="en-US" dirty="0" smtClean="0"/>
          </a:p>
          <a:p>
            <a:pPr defTabSz="939363">
              <a:defRPr/>
            </a:pPr>
            <a:r>
              <a:rPr lang="en-US" dirty="0"/>
              <a:t>Unfortunately, </a:t>
            </a:r>
            <a:r>
              <a:rPr lang="en-US" dirty="0" smtClean="0"/>
              <a:t>while </a:t>
            </a:r>
            <a:r>
              <a:rPr lang="en-US" dirty="0"/>
              <a:t>dose optimization is a priority in some institutions, </a:t>
            </a:r>
            <a:r>
              <a:rPr lang="en-US" dirty="0" smtClean="0"/>
              <a:t>it </a:t>
            </a:r>
            <a:r>
              <a:rPr lang="en-US" dirty="0"/>
              <a:t>is not the case at all </a:t>
            </a:r>
            <a:r>
              <a:rPr lang="en-US" dirty="0" smtClean="0"/>
              <a:t>institutions.</a:t>
            </a:r>
          </a:p>
          <a:p>
            <a:pPr marL="171450" indent="-171450" defTabSz="939363">
              <a:buFont typeface="Arial" panose="020B0604020202020204" pitchFamily="34" charset="0"/>
              <a:buChar char="•"/>
              <a:defRPr/>
            </a:pPr>
            <a:r>
              <a:rPr lang="en-US" dirty="0" smtClean="0"/>
              <a:t>That’s why there is a consensus that dose monitoring is required.</a:t>
            </a:r>
          </a:p>
        </p:txBody>
      </p:sp>
    </p:spTree>
    <p:extLst>
      <p:ext uri="{BB962C8B-B14F-4D97-AF65-F5344CB8AC3E}">
        <p14:creationId xmlns:p14="http://schemas.microsoft.com/office/powerpoint/2010/main" val="1857089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 present the </a:t>
            </a:r>
            <a:r>
              <a:rPr lang="en-US" dirty="0" err="1" smtClean="0"/>
              <a:t>Qaelum</a:t>
            </a:r>
            <a:r>
              <a:rPr lang="en-US" dirty="0" smtClean="0"/>
              <a:t> solution. </a:t>
            </a:r>
            <a:r>
              <a:rPr lang="en-US" dirty="0" err="1" smtClean="0"/>
              <a:t>Qaelum</a:t>
            </a:r>
            <a:r>
              <a:rPr lang="en-US" baseline="0" dirty="0" smtClean="0"/>
              <a:t> has solutions for dose registration, but also automatic tools for the new </a:t>
            </a:r>
            <a:r>
              <a:rPr lang="en-US" dirty="0" smtClean="0">
                <a:solidFill>
                  <a:srgbClr val="75A9D1"/>
                </a:solidFill>
              </a:rPr>
              <a:t>European Commission Council Directive,</a:t>
            </a:r>
            <a:r>
              <a:rPr lang="en-US" baseline="0" dirty="0" smtClean="0">
                <a:solidFill>
                  <a:srgbClr val="75A9D1"/>
                </a:solidFill>
              </a:rPr>
              <a:t> to which hospitals need to comply to in 2018.</a:t>
            </a:r>
            <a:endParaRPr lang="en-US" dirty="0" smtClean="0">
              <a:solidFill>
                <a:srgbClr val="75A9D1"/>
              </a:solidFill>
            </a:endParaRPr>
          </a:p>
        </p:txBody>
      </p:sp>
      <p:sp>
        <p:nvSpPr>
          <p:cNvPr id="4" name="Slide Number Placeholder 3"/>
          <p:cNvSpPr>
            <a:spLocks noGrp="1"/>
          </p:cNvSpPr>
          <p:nvPr>
            <p:ph type="sldNum" sz="quarter" idx="10"/>
          </p:nvPr>
        </p:nvSpPr>
        <p:spPr/>
        <p:txBody>
          <a:bodyPr/>
          <a:lstStyle/>
          <a:p>
            <a:pPr>
              <a:defRPr/>
            </a:pPr>
            <a:fld id="{A0CF2791-8BBF-44CA-A304-947340822F45}" type="slidenum">
              <a:rPr lang="en-US" smtClean="0"/>
              <a:pPr>
                <a:defRPr/>
              </a:pPr>
              <a:t>17</a:t>
            </a:fld>
            <a:endParaRPr lang="en-US"/>
          </a:p>
        </p:txBody>
      </p:sp>
    </p:spTree>
    <p:extLst>
      <p:ext uri="{BB962C8B-B14F-4D97-AF65-F5344CB8AC3E}">
        <p14:creationId xmlns:p14="http://schemas.microsoft.com/office/powerpoint/2010/main" val="2868677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TQM</a:t>
            </a:r>
            <a:r>
              <a:rPr lang="en-US" baseline="0" dirty="0" smtClean="0"/>
              <a:t> is taking its information from the PACS. This makes life easy since all modalities are connected with PACS.</a:t>
            </a:r>
            <a:endParaRPr lang="en-US" dirty="0"/>
          </a:p>
        </p:txBody>
      </p:sp>
      <p:sp>
        <p:nvSpPr>
          <p:cNvPr id="4" name="Footer Placeholder 3"/>
          <p:cNvSpPr>
            <a:spLocks noGrp="1"/>
          </p:cNvSpPr>
          <p:nvPr>
            <p:ph type="ftr" sz="quarter" idx="10"/>
          </p:nvPr>
        </p:nvSpPr>
        <p:spPr/>
        <p:txBody>
          <a:bodyPr/>
          <a:lstStyle/>
          <a:p>
            <a:r>
              <a:rPr lang="en-US" smtClean="0"/>
              <a:t>CONFIDENTIAL – QAELUM NV</a:t>
            </a:r>
            <a:endParaRPr lang="en-US" dirty="0"/>
          </a:p>
        </p:txBody>
      </p:sp>
      <p:sp>
        <p:nvSpPr>
          <p:cNvPr id="5" name="Slide Number Placeholder 4"/>
          <p:cNvSpPr>
            <a:spLocks noGrp="1"/>
          </p:cNvSpPr>
          <p:nvPr>
            <p:ph type="sldNum" sz="quarter" idx="11"/>
          </p:nvPr>
        </p:nvSpPr>
        <p:spPr/>
        <p:txBody>
          <a:bodyPr/>
          <a:lstStyle/>
          <a:p>
            <a:fld id="{EDCBDC78-7E38-40A1-BA4E-B0A1F110EDAD}" type="slidenum">
              <a:rPr lang="en-US" smtClean="0"/>
              <a:t>19</a:t>
            </a:fld>
            <a:endParaRPr lang="en-US" dirty="0"/>
          </a:p>
        </p:txBody>
      </p:sp>
    </p:spTree>
    <p:extLst>
      <p:ext uri="{BB962C8B-B14F-4D97-AF65-F5344CB8AC3E}">
        <p14:creationId xmlns:p14="http://schemas.microsoft.com/office/powerpoint/2010/main" val="2616316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p:nvPr userDrawn="1"/>
        </p:nvSpPr>
        <p:spPr>
          <a:xfrm>
            <a:off x="0" y="6370638"/>
            <a:ext cx="9144000" cy="563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p:cNvPicPr>
            <a:picLocks noChangeAspect="1"/>
          </p:cNvPicPr>
          <p:nvPr userDrawn="1"/>
        </p:nvPicPr>
        <p:blipFill>
          <a:blip r:embed="rId2"/>
          <a:srcRect b="7112"/>
          <a:stretch>
            <a:fillRect/>
          </a:stretch>
        </p:blipFill>
        <p:spPr bwMode="auto">
          <a:xfrm>
            <a:off x="0" y="0"/>
            <a:ext cx="9144000" cy="6370638"/>
          </a:xfrm>
          <a:prstGeom prst="rect">
            <a:avLst/>
          </a:prstGeom>
          <a:noFill/>
          <a:ln w="9525">
            <a:noFill/>
            <a:miter lim="800000"/>
            <a:headEnd/>
            <a:tailEnd/>
          </a:ln>
        </p:spPr>
      </p:pic>
      <p:pic>
        <p:nvPicPr>
          <p:cNvPr id="6" name="Picture 11"/>
          <p:cNvPicPr>
            <a:picLocks noChangeAspect="1"/>
          </p:cNvPicPr>
          <p:nvPr userDrawn="1"/>
        </p:nvPicPr>
        <p:blipFill>
          <a:blip r:embed="rId3"/>
          <a:srcRect/>
          <a:stretch>
            <a:fillRect/>
          </a:stretch>
        </p:blipFill>
        <p:spPr bwMode="auto">
          <a:xfrm>
            <a:off x="0" y="6043613"/>
            <a:ext cx="9144000" cy="433387"/>
          </a:xfrm>
          <a:prstGeom prst="rect">
            <a:avLst/>
          </a:prstGeom>
          <a:noFill/>
          <a:ln w="9525">
            <a:noFill/>
            <a:miter lim="800000"/>
            <a:headEnd/>
            <a:tailEnd/>
          </a:ln>
        </p:spPr>
      </p:pic>
      <p:pic>
        <p:nvPicPr>
          <p:cNvPr id="7" name="Picture 8"/>
          <p:cNvPicPr>
            <a:picLocks noChangeAspect="1"/>
          </p:cNvPicPr>
          <p:nvPr userDrawn="1"/>
        </p:nvPicPr>
        <p:blipFill>
          <a:blip r:embed="rId4"/>
          <a:srcRect/>
          <a:stretch>
            <a:fillRect/>
          </a:stretch>
        </p:blipFill>
        <p:spPr bwMode="auto">
          <a:xfrm>
            <a:off x="7543800" y="6497638"/>
            <a:ext cx="1189038" cy="320675"/>
          </a:xfrm>
          <a:prstGeom prst="rect">
            <a:avLst/>
          </a:prstGeom>
          <a:noFill/>
          <a:ln w="9525">
            <a:noFill/>
            <a:miter lim="800000"/>
            <a:headEnd/>
            <a:tailEnd/>
          </a:ln>
        </p:spPr>
      </p:pic>
      <p:sp>
        <p:nvSpPr>
          <p:cNvPr id="2" name="Title 1"/>
          <p:cNvSpPr>
            <a:spLocks noGrp="1"/>
          </p:cNvSpPr>
          <p:nvPr>
            <p:ph type="ctrTitle"/>
          </p:nvPr>
        </p:nvSpPr>
        <p:spPr>
          <a:xfrm>
            <a:off x="4343400" y="1298448"/>
            <a:ext cx="4572000" cy="1470025"/>
          </a:xfrm>
        </p:spPr>
        <p:txBody>
          <a:bodyPr anchor="b">
            <a:normAutofit/>
          </a:bodyPr>
          <a:lstStyle>
            <a:lvl1pPr algn="ctr">
              <a:lnSpc>
                <a:spcPct val="90000"/>
              </a:lnSpc>
              <a:defRPr sz="3200" baseline="0"/>
            </a:lvl1pPr>
          </a:lstStyle>
          <a:p>
            <a:endParaRPr lang="en-US" dirty="0"/>
          </a:p>
        </p:txBody>
      </p:sp>
      <p:sp>
        <p:nvSpPr>
          <p:cNvPr id="3" name="Subtitle 2"/>
          <p:cNvSpPr>
            <a:spLocks noGrp="1"/>
          </p:cNvSpPr>
          <p:nvPr>
            <p:ph type="subTitle" idx="1"/>
          </p:nvPr>
        </p:nvSpPr>
        <p:spPr>
          <a:xfrm>
            <a:off x="4343400" y="2816352"/>
            <a:ext cx="4572000" cy="1285369"/>
          </a:xfrm>
        </p:spPr>
        <p:txBody>
          <a:bodyPr/>
          <a:lstStyle>
            <a:lvl1pPr marL="0" indent="0" algn="ctr">
              <a:lnSpc>
                <a:spcPct val="90000"/>
              </a:lnSpc>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Date Placeholder 3"/>
          <p:cNvSpPr>
            <a:spLocks noGrp="1"/>
          </p:cNvSpPr>
          <p:nvPr>
            <p:ph type="dt" sz="half" idx="10"/>
          </p:nvPr>
        </p:nvSpPr>
        <p:spPr/>
        <p:txBody>
          <a:bodyPr/>
          <a:lstStyle>
            <a:lvl1pPr>
              <a:defRPr/>
            </a:lvl1pPr>
          </a:lstStyle>
          <a:p>
            <a:pPr>
              <a:defRPr/>
            </a:pPr>
            <a:fld id="{212EDF77-F4A5-4C5C-B455-9B72F6842342}" type="datetime1">
              <a:rPr lang="en-US" altLang="ja-JP" smtClean="0"/>
              <a:t>9/10/2015</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2B4D5B-1307-4E36-BC06-3D1A5BBFA12F}" type="datetime1">
              <a:rPr lang="en-US" altLang="ja-JP" smtClean="0"/>
              <a:t>9/10/2015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B5E7BB-C124-40B3-865B-C2E2F124197D}"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565AD0-9816-4A1F-9D1E-CFFBFA98F4B6}" type="datetime1">
              <a:rPr lang="en-US" altLang="ja-JP" smtClean="0"/>
              <a:t>9/10/2015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F7E522-DAF5-40D3-AE2B-C057C40CFAB9}"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6667500" y="6489700"/>
            <a:ext cx="2476500" cy="369888"/>
          </a:xfrm>
          <a:prstGeom prst="rect">
            <a:avLst/>
          </a:prstGeom>
          <a:noFill/>
        </p:spPr>
        <p:txBody>
          <a:bodyPr>
            <a:spAutoFit/>
          </a:bodyPr>
          <a:lstStyle/>
          <a:p>
            <a:pPr algn="r" fontAlgn="auto">
              <a:spcBef>
                <a:spcPts val="0"/>
              </a:spcBef>
              <a:spcAft>
                <a:spcPts val="0"/>
              </a:spcAft>
              <a:defRPr/>
            </a:pPr>
            <a:r>
              <a:rPr lang="en-US" sz="900">
                <a:solidFill>
                  <a:srgbClr val="000000"/>
                </a:solidFill>
                <a:latin typeface="Arial"/>
                <a:ea typeface="ヒラギノ角ゴ Pro W3"/>
                <a:cs typeface="+mn-cs"/>
              </a:rPr>
              <a:t>© FUJIFILM Medical Systems U.S.A., Inc. Confidential. Not for Distribution.</a:t>
            </a:r>
          </a:p>
        </p:txBody>
      </p:sp>
      <p:sp>
        <p:nvSpPr>
          <p:cNvPr id="5" name="TextBox 4"/>
          <p:cNvSpPr txBox="1"/>
          <p:nvPr userDrawn="1"/>
        </p:nvSpPr>
        <p:spPr>
          <a:xfrm>
            <a:off x="88900" y="6556375"/>
            <a:ext cx="800100" cy="246063"/>
          </a:xfrm>
          <a:prstGeom prst="rect">
            <a:avLst/>
          </a:prstGeom>
          <a:noFill/>
        </p:spPr>
        <p:txBody>
          <a:bodyPr>
            <a:spAutoFit/>
          </a:bodyPr>
          <a:lstStyle/>
          <a:p>
            <a:pPr fontAlgn="auto">
              <a:spcBef>
                <a:spcPts val="0"/>
              </a:spcBef>
              <a:spcAft>
                <a:spcPts val="0"/>
              </a:spcAft>
              <a:defRPr/>
            </a:pPr>
            <a:fld id="{9A13D42F-486B-4376-852B-E90537FA1D8B}" type="slidenum">
              <a:rPr lang="en-US" sz="1000">
                <a:solidFill>
                  <a:srgbClr val="000000"/>
                </a:solidFill>
                <a:latin typeface="Arial"/>
                <a:ea typeface="ヒラギノ角ゴ Pro W3"/>
                <a:cs typeface="+mn-cs"/>
              </a:rPr>
              <a:pPr fontAlgn="auto">
                <a:spcBef>
                  <a:spcPts val="0"/>
                </a:spcBef>
                <a:spcAft>
                  <a:spcPts val="0"/>
                </a:spcAft>
                <a:defRPr/>
              </a:pPr>
              <a:t>‹nº›</a:t>
            </a:fld>
            <a:endParaRPr lang="en-US" sz="1000">
              <a:solidFill>
                <a:srgbClr val="000000"/>
              </a:solidFill>
              <a:latin typeface="Arial"/>
              <a:ea typeface="ヒラギノ角ゴ Pro W3"/>
              <a:cs typeface="+mn-cs"/>
            </a:endParaRPr>
          </a:p>
        </p:txBody>
      </p:sp>
      <p:sp>
        <p:nvSpPr>
          <p:cNvPr id="11" name="Title 1"/>
          <p:cNvSpPr>
            <a:spLocks noGrp="1"/>
          </p:cNvSpPr>
          <p:nvPr>
            <p:ph type="title"/>
          </p:nvPr>
        </p:nvSpPr>
        <p:spPr>
          <a:xfrm>
            <a:off x="127000" y="655638"/>
            <a:ext cx="8788400" cy="676773"/>
          </a:xfrm>
          <a:prstGeom prst="rect">
            <a:avLst/>
          </a:prstGeom>
        </p:spPr>
        <p:txBody>
          <a:bodyPr/>
          <a:lstStyle>
            <a:lvl1pPr>
              <a:defRPr sz="2800" b="1" baseline="0"/>
            </a:lvl1pPr>
          </a:lstStyle>
          <a:p>
            <a:r>
              <a:rPr lang="en-US" dirty="0" smtClean="0"/>
              <a:t>Click to edit Master title style</a:t>
            </a:r>
            <a:endParaRPr lang="en-US" dirty="0"/>
          </a:p>
        </p:txBody>
      </p:sp>
      <p:sp>
        <p:nvSpPr>
          <p:cNvPr id="7" name="Content Placeholder 9"/>
          <p:cNvSpPr>
            <a:spLocks noGrp="1"/>
          </p:cNvSpPr>
          <p:nvPr>
            <p:ph sz="quarter" idx="12"/>
          </p:nvPr>
        </p:nvSpPr>
        <p:spPr>
          <a:xfrm>
            <a:off x="127000" y="1528355"/>
            <a:ext cx="8788400" cy="4593046"/>
          </a:xfrm>
          <a:prstGeom prst="rect">
            <a:avLst/>
          </a:prstGeom>
        </p:spPr>
        <p:txBody>
          <a:bodyPr/>
          <a:lstStyle>
            <a:lvl1pPr>
              <a:spcAft>
                <a:spcPts val="1200"/>
              </a:spcAft>
              <a:buClr>
                <a:srgbClr val="00659D"/>
              </a:buClr>
              <a:buFont typeface="Arial"/>
              <a:buChar char="•"/>
              <a:defRPr sz="2000">
                <a:solidFill>
                  <a:schemeClr val="tx1">
                    <a:lumMod val="85000"/>
                    <a:lumOff val="15000"/>
                  </a:schemeClr>
                </a:solidFill>
              </a:defRPr>
            </a:lvl1pPr>
            <a:lvl2pPr>
              <a:spcAft>
                <a:spcPts val="1200"/>
              </a:spcAft>
              <a:buClr>
                <a:srgbClr val="008596"/>
              </a:buClr>
              <a:buFont typeface="Arial"/>
              <a:buChar char="•"/>
              <a:defRPr sz="1800">
                <a:solidFill>
                  <a:schemeClr val="tx1">
                    <a:lumMod val="85000"/>
                    <a:lumOff val="15000"/>
                  </a:schemeClr>
                </a:solidFill>
              </a:defRPr>
            </a:lvl2pPr>
            <a:lvl3pPr>
              <a:spcAft>
                <a:spcPts val="1200"/>
              </a:spcAft>
              <a:buClr>
                <a:srgbClr val="00988B"/>
              </a:buClr>
              <a:buFont typeface="Arial"/>
              <a:buChar char="•"/>
              <a:defRPr sz="1600">
                <a:solidFill>
                  <a:schemeClr val="tx1">
                    <a:lumMod val="85000"/>
                    <a:lumOff val="15000"/>
                  </a:schemeClr>
                </a:solidFill>
              </a:defRPr>
            </a:lvl3pPr>
            <a:lvl4pPr>
              <a:spcAft>
                <a:spcPts val="1200"/>
              </a:spcAft>
              <a:buClr>
                <a:srgbClr val="01A281"/>
              </a:buClr>
              <a:buFont typeface="Arial"/>
              <a:buChar char="•"/>
              <a:defRPr sz="1400">
                <a:solidFill>
                  <a:schemeClr val="tx1">
                    <a:lumMod val="85000"/>
                    <a:lumOff val="15000"/>
                  </a:schemeClr>
                </a:solidFill>
              </a:defRPr>
            </a:lvl4pPr>
            <a:lvl5pPr>
              <a:spcAft>
                <a:spcPts val="1200"/>
              </a:spcAft>
              <a:buClr>
                <a:srgbClr val="00AD7F"/>
              </a:buClr>
              <a:buFont typeface="Arial"/>
              <a:buChar char="•"/>
              <a:defRPr sz="1400">
                <a:solidFill>
                  <a:schemeClr val="tx1">
                    <a:lumMod val="85000"/>
                    <a:lumOff val="15000"/>
                  </a:schemeClr>
                </a:solidFill>
              </a:defRPr>
            </a:lvl5pPr>
            <a:lvl6pPr>
              <a:buClr>
                <a:schemeClr val="accent1"/>
              </a:buClr>
              <a:defRPr baseline="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3214"/>
            <a:ext cx="7383384" cy="100584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marL="628650" indent="-171450">
              <a:defRPr/>
            </a:lvl3pPr>
            <a:lvl5pPr marL="1085850" indent="-17145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BC9908E-D72E-4987-948E-C01FF8D673EC}" type="datetime1">
              <a:rPr lang="en-US" altLang="ja-JP" smtClean="0"/>
              <a:t>9/10/2015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EC15A5-E779-4A8E-9D14-C1324F27FACC}"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90E309-D7DB-40F1-AE91-EF0A6D142AE0}" type="datetime1">
              <a:rPr lang="en-US" altLang="ja-JP" smtClean="0"/>
              <a:t>9/10/2015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D8062E-D6DE-4A8C-BE92-10642199FA32}"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568C3C-F4E5-4BF8-8223-6644F0EB0495}" type="datetime1">
              <a:rPr lang="en-US" altLang="ja-JP" smtClean="0"/>
              <a:t>9/10/2015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439B76-21FC-4D7C-A9EF-84CE334CEBEE}"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D0F43D0-ED51-4603-9084-1E86AE6F9F15}" type="datetime1">
              <a:rPr lang="en-US" altLang="ja-JP" smtClean="0"/>
              <a:t>9/10/2015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97F0020-6964-41BD-A694-6B01459DC52A}"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BDC55F-6780-43AA-9877-0795E3B8540A}" type="datetime1">
              <a:rPr lang="en-US" altLang="ja-JP" smtClean="0"/>
              <a:t>9/10/2015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ED16B3-E82D-461B-999B-86EB84536C0B}"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2A4068-496C-43CE-9813-94D28B9B0852}" type="datetime1">
              <a:rPr lang="en-US" altLang="ja-JP" smtClean="0"/>
              <a:t>9/10/2015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2AF430D-5816-4257-869C-C12B8C81D099}"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48EECB-30DE-4A02-A10B-1E9942F4D847}" type="datetime1">
              <a:rPr lang="en-US" altLang="ja-JP" smtClean="0"/>
              <a:t>9/10/2015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1825BA-3B26-491B-AC65-DC62907BCEF5}"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FE66FB-C391-4A3C-AB05-763FAB50A4E0}" type="datetime1">
              <a:rPr lang="en-US" altLang="ja-JP" smtClean="0"/>
              <a:t>9/10/2015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9FBF86-1209-4E11-87A8-E1DC50A5D2F3}"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p:cNvPicPr>
            <a:picLocks noChangeAspect="1"/>
          </p:cNvPicPr>
          <p:nvPr userDrawn="1"/>
        </p:nvPicPr>
        <p:blipFill>
          <a:blip r:embed="rId14"/>
          <a:srcRect/>
          <a:stretch>
            <a:fillRect/>
          </a:stretch>
        </p:blipFill>
        <p:spPr bwMode="auto">
          <a:xfrm>
            <a:off x="3840163" y="6483350"/>
            <a:ext cx="5303837" cy="374650"/>
          </a:xfrm>
          <a:prstGeom prst="rect">
            <a:avLst/>
          </a:prstGeom>
          <a:noFill/>
          <a:ln w="9525">
            <a:noFill/>
            <a:miter lim="800000"/>
            <a:headEnd/>
            <a:tailEnd/>
          </a:ln>
        </p:spPr>
      </p:pic>
      <p:sp>
        <p:nvSpPr>
          <p:cNvPr id="1027" name="Title Placeholder 1"/>
          <p:cNvSpPr>
            <a:spLocks noGrp="1"/>
          </p:cNvSpPr>
          <p:nvPr>
            <p:ph type="title"/>
          </p:nvPr>
        </p:nvSpPr>
        <p:spPr bwMode="auto">
          <a:xfrm>
            <a:off x="228600" y="303213"/>
            <a:ext cx="7383463" cy="1006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228600" y="1371600"/>
            <a:ext cx="8686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EF6D6E-1653-48D6-87A7-738438D6407A}" type="datetime1">
              <a:rPr lang="en-US" altLang="ja-JP" smtClean="0"/>
              <a:t>9/10/2015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pic>
        <p:nvPicPr>
          <p:cNvPr id="1031" name="Picture 6"/>
          <p:cNvPicPr>
            <a:picLocks noChangeAspect="1"/>
          </p:cNvPicPr>
          <p:nvPr userDrawn="1"/>
        </p:nvPicPr>
        <p:blipFill>
          <a:blip r:embed="rId15"/>
          <a:srcRect/>
          <a:stretch>
            <a:fillRect/>
          </a:stretch>
        </p:blipFill>
        <p:spPr bwMode="auto">
          <a:xfrm>
            <a:off x="0" y="6235700"/>
            <a:ext cx="9144000" cy="622300"/>
          </a:xfrm>
          <a:prstGeom prst="rect">
            <a:avLst/>
          </a:prstGeom>
          <a:noFill/>
          <a:ln w="9525">
            <a:noFill/>
            <a:miter lim="800000"/>
            <a:headEnd/>
            <a:tailEnd/>
          </a:ln>
        </p:spPr>
      </p:pic>
      <p:pic>
        <p:nvPicPr>
          <p:cNvPr id="1032" name="Picture 8"/>
          <p:cNvPicPr>
            <a:picLocks noChangeAspect="1"/>
          </p:cNvPicPr>
          <p:nvPr userDrawn="1"/>
        </p:nvPicPr>
        <p:blipFill>
          <a:blip r:embed="rId16"/>
          <a:srcRect/>
          <a:stretch>
            <a:fillRect/>
          </a:stretch>
        </p:blipFill>
        <p:spPr bwMode="auto">
          <a:xfrm>
            <a:off x="0" y="0"/>
            <a:ext cx="9144000" cy="579438"/>
          </a:xfrm>
          <a:prstGeom prst="rect">
            <a:avLst/>
          </a:prstGeom>
          <a:noFill/>
          <a:ln w="9525">
            <a:noFill/>
            <a:miter lim="800000"/>
            <a:headEnd/>
            <a:tailEnd/>
          </a:ln>
        </p:spPr>
      </p:pic>
      <p:pic>
        <p:nvPicPr>
          <p:cNvPr id="1033" name="Picture 9"/>
          <p:cNvPicPr>
            <a:picLocks noChangeAspect="1"/>
          </p:cNvPicPr>
          <p:nvPr userDrawn="1"/>
        </p:nvPicPr>
        <p:blipFill>
          <a:blip r:embed="rId17"/>
          <a:srcRect/>
          <a:stretch>
            <a:fillRect/>
          </a:stretch>
        </p:blipFill>
        <p:spPr bwMode="auto">
          <a:xfrm>
            <a:off x="7612063" y="6121400"/>
            <a:ext cx="1189037" cy="320675"/>
          </a:xfrm>
          <a:prstGeom prst="rect">
            <a:avLst/>
          </a:prstGeom>
          <a:noFill/>
          <a:ln w="9525">
            <a:noFill/>
            <a:miter lim="800000"/>
            <a:headEnd/>
            <a:tailEnd/>
          </a:ln>
        </p:spPr>
      </p:pic>
      <p:sp>
        <p:nvSpPr>
          <p:cNvPr id="6" name="Slide Number Placeholder 5"/>
          <p:cNvSpPr>
            <a:spLocks noGrp="1"/>
          </p:cNvSpPr>
          <p:nvPr>
            <p:ph type="sldNum" sz="quarter" idx="4"/>
          </p:nvPr>
        </p:nvSpPr>
        <p:spPr>
          <a:xfrm>
            <a:off x="6067425" y="6205538"/>
            <a:ext cx="1247775"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fld id="{011973D6-00B2-4D81-AAE8-52697BEBD2BC}" type="slidenum">
              <a:rPr lang="en-US"/>
              <a:pPr>
                <a:defRPr/>
              </a:pPr>
              <a:t>‹nº›</a:t>
            </a:fld>
            <a:endParaRPr lang="en-US"/>
          </a:p>
        </p:txBody>
      </p:sp>
      <p:sp>
        <p:nvSpPr>
          <p:cNvPr id="13" name="AutoShape 4"/>
          <p:cNvSpPr>
            <a:spLocks noChangeAspect="1" noChangeArrowheads="1" noTextEdit="1"/>
          </p:cNvSpPr>
          <p:nvPr userDrawn="1"/>
        </p:nvSpPr>
        <p:spPr bwMode="auto">
          <a:xfrm>
            <a:off x="279400" y="1854200"/>
            <a:ext cx="8583613" cy="3149600"/>
          </a:xfrm>
          <a:prstGeom prst="rect">
            <a:avLst/>
          </a:prstGeom>
          <a:noFill/>
          <a:ln>
            <a:noFill/>
          </a:ln>
          <a:extLst/>
        </p:spPr>
        <p:txBody>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62" r:id="rId12"/>
  </p:sldLayoutIdLs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32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b="1">
          <a:solidFill>
            <a:schemeClr val="tx1"/>
          </a:solidFill>
          <a:latin typeface="Calibri" pitchFamily="34" charset="0"/>
        </a:defRPr>
      </a:lvl2pPr>
      <a:lvl3pPr algn="l" rtl="0" eaLnBrk="0" fontAlgn="base" hangingPunct="0">
        <a:lnSpc>
          <a:spcPct val="90000"/>
        </a:lnSpc>
        <a:spcBef>
          <a:spcPct val="0"/>
        </a:spcBef>
        <a:spcAft>
          <a:spcPct val="0"/>
        </a:spcAft>
        <a:defRPr sz="3200" b="1">
          <a:solidFill>
            <a:schemeClr val="tx1"/>
          </a:solidFill>
          <a:latin typeface="Calibri" pitchFamily="34" charset="0"/>
        </a:defRPr>
      </a:lvl3pPr>
      <a:lvl4pPr algn="l" rtl="0" eaLnBrk="0" fontAlgn="base" hangingPunct="0">
        <a:lnSpc>
          <a:spcPct val="90000"/>
        </a:lnSpc>
        <a:spcBef>
          <a:spcPct val="0"/>
        </a:spcBef>
        <a:spcAft>
          <a:spcPct val="0"/>
        </a:spcAft>
        <a:defRPr sz="3200" b="1">
          <a:solidFill>
            <a:schemeClr val="tx1"/>
          </a:solidFill>
          <a:latin typeface="Calibri" pitchFamily="34" charset="0"/>
        </a:defRPr>
      </a:lvl4pPr>
      <a:lvl5pPr algn="l" rtl="0" eaLnBrk="0" fontAlgn="base" hangingPunct="0">
        <a:lnSpc>
          <a:spcPct val="90000"/>
        </a:lnSpc>
        <a:spcBef>
          <a:spcPct val="0"/>
        </a:spcBef>
        <a:spcAft>
          <a:spcPct val="0"/>
        </a:spcAft>
        <a:defRPr sz="3200" b="1">
          <a:solidFill>
            <a:schemeClr val="tx1"/>
          </a:solidFill>
          <a:latin typeface="Calibri" pitchFamily="34" charset="0"/>
        </a:defRPr>
      </a:lvl5pPr>
      <a:lvl6pPr marL="457200" algn="l" rtl="0" fontAlgn="base">
        <a:lnSpc>
          <a:spcPct val="90000"/>
        </a:lnSpc>
        <a:spcBef>
          <a:spcPct val="0"/>
        </a:spcBef>
        <a:spcAft>
          <a:spcPct val="0"/>
        </a:spcAft>
        <a:defRPr sz="3200" b="1">
          <a:solidFill>
            <a:schemeClr val="tx1"/>
          </a:solidFill>
          <a:latin typeface="Calibri" pitchFamily="34" charset="0"/>
        </a:defRPr>
      </a:lvl6pPr>
      <a:lvl7pPr marL="914400" algn="l" rtl="0" fontAlgn="base">
        <a:lnSpc>
          <a:spcPct val="90000"/>
        </a:lnSpc>
        <a:spcBef>
          <a:spcPct val="0"/>
        </a:spcBef>
        <a:spcAft>
          <a:spcPct val="0"/>
        </a:spcAft>
        <a:defRPr sz="3200" b="1">
          <a:solidFill>
            <a:schemeClr val="tx1"/>
          </a:solidFill>
          <a:latin typeface="Calibri" pitchFamily="34" charset="0"/>
        </a:defRPr>
      </a:lvl7pPr>
      <a:lvl8pPr marL="1371600" algn="l" rtl="0" fontAlgn="base">
        <a:lnSpc>
          <a:spcPct val="90000"/>
        </a:lnSpc>
        <a:spcBef>
          <a:spcPct val="0"/>
        </a:spcBef>
        <a:spcAft>
          <a:spcPct val="0"/>
        </a:spcAft>
        <a:defRPr sz="3200" b="1">
          <a:solidFill>
            <a:schemeClr val="tx1"/>
          </a:solidFill>
          <a:latin typeface="Calibri" pitchFamily="34" charset="0"/>
        </a:defRPr>
      </a:lvl8pPr>
      <a:lvl9pPr marL="1828800" algn="l" rtl="0" fontAlgn="base">
        <a:lnSpc>
          <a:spcPct val="90000"/>
        </a:lnSpc>
        <a:spcBef>
          <a:spcPct val="0"/>
        </a:spcBef>
        <a:spcAft>
          <a:spcPct val="0"/>
        </a:spcAft>
        <a:defRPr sz="3200" b="1">
          <a:solidFill>
            <a:schemeClr val="tx1"/>
          </a:solidFill>
          <a:latin typeface="Calibri" pitchFamily="34" charset="0"/>
        </a:defRPr>
      </a:lvl9pPr>
    </p:titleStyle>
    <p:bodyStyle>
      <a:lvl1pPr marL="228600" indent="-228600" algn="l" rtl="0" eaLnBrk="0" fontAlgn="base" hangingPunct="0">
        <a:lnSpc>
          <a:spcPct val="90000"/>
        </a:lnSpc>
        <a:spcBef>
          <a:spcPct val="20000"/>
        </a:spcBef>
        <a:spcAft>
          <a:spcPct val="0"/>
        </a:spcAft>
        <a:buClr>
          <a:srgbClr val="0072BC"/>
        </a:buClr>
        <a:buFont typeface="Arial" charset="0"/>
        <a:buChar char="•"/>
        <a:defRPr sz="2400" kern="1200">
          <a:solidFill>
            <a:schemeClr val="tx1"/>
          </a:solidFill>
          <a:latin typeface="+mn-lt"/>
          <a:ea typeface="+mn-ea"/>
          <a:cs typeface="+mn-cs"/>
        </a:defRPr>
      </a:lvl1pPr>
      <a:lvl2pPr marL="457200" indent="-228600" algn="l" rtl="0" eaLnBrk="0" fontAlgn="base" hangingPunct="0">
        <a:lnSpc>
          <a:spcPct val="90000"/>
        </a:lnSpc>
        <a:spcBef>
          <a:spcPct val="20000"/>
        </a:spcBef>
        <a:spcAft>
          <a:spcPct val="0"/>
        </a:spcAft>
        <a:buClr>
          <a:srgbClr val="0072BC"/>
        </a:buClr>
        <a:buFont typeface="Arial" charset="0"/>
        <a:buChar char="–"/>
        <a:defRPr sz="2000" kern="1200">
          <a:solidFill>
            <a:schemeClr val="tx1"/>
          </a:solidFill>
          <a:latin typeface="+mn-lt"/>
          <a:ea typeface="+mn-ea"/>
          <a:cs typeface="+mn-cs"/>
        </a:defRPr>
      </a:lvl2pPr>
      <a:lvl3pPr marL="685800" indent="-228600" algn="l" rtl="0" eaLnBrk="0" fontAlgn="base" hangingPunct="0">
        <a:lnSpc>
          <a:spcPct val="90000"/>
        </a:lnSpc>
        <a:spcBef>
          <a:spcPct val="20000"/>
        </a:spcBef>
        <a:spcAft>
          <a:spcPct val="0"/>
        </a:spcAft>
        <a:buClr>
          <a:srgbClr val="0072BC"/>
        </a:buClr>
        <a:buFont typeface="Arial" charset="0"/>
        <a:buChar char="•"/>
        <a:defRPr kern="1200">
          <a:solidFill>
            <a:schemeClr val="tx1"/>
          </a:solidFill>
          <a:latin typeface="+mn-lt"/>
          <a:ea typeface="+mn-ea"/>
          <a:cs typeface="+mn-cs"/>
        </a:defRPr>
      </a:lvl3pPr>
      <a:lvl4pPr marL="914400" indent="-228600" algn="l" rtl="0" eaLnBrk="0" fontAlgn="base" hangingPunct="0">
        <a:lnSpc>
          <a:spcPct val="90000"/>
        </a:lnSpc>
        <a:spcBef>
          <a:spcPct val="20000"/>
        </a:spcBef>
        <a:spcAft>
          <a:spcPct val="0"/>
        </a:spcAft>
        <a:buClr>
          <a:srgbClr val="0072BC"/>
        </a:buClr>
        <a:buFont typeface="Arial" charset="0"/>
        <a:buChar char="–"/>
        <a:defRPr sz="1600" kern="1200">
          <a:solidFill>
            <a:schemeClr val="tx1"/>
          </a:solidFill>
          <a:latin typeface="+mn-lt"/>
          <a:ea typeface="+mn-ea"/>
          <a:cs typeface="+mn-cs"/>
        </a:defRPr>
      </a:lvl4pPr>
      <a:lvl5pPr marL="1143000" indent="-228600" algn="l" rtl="0" eaLnBrk="0" fontAlgn="base" hangingPunct="0">
        <a:lnSpc>
          <a:spcPct val="90000"/>
        </a:lnSpc>
        <a:spcBef>
          <a:spcPct val="20000"/>
        </a:spcBef>
        <a:spcAft>
          <a:spcPct val="0"/>
        </a:spcAft>
        <a:buClr>
          <a:srgbClr val="0072BC"/>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2.xml"/><Relationship Id="rId7" Type="http://schemas.openxmlformats.org/officeDocument/2006/relationships/image" Target="../media/image3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notesSlide" Target="../notesSlides/notesSlide2.xml"/><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gif"/><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2.gif"/></Relationships>
</file>

<file path=ppt/slides/_rels/slide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3.jpeg"/><Relationship Id="rId5" Type="http://schemas.openxmlformats.org/officeDocument/2006/relationships/image" Target="../media/image2.pn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219" y="6477000"/>
            <a:ext cx="19431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ctrTitle"/>
          </p:nvPr>
        </p:nvSpPr>
        <p:spPr>
          <a:xfrm>
            <a:off x="1447800" y="1958975"/>
            <a:ext cx="6553200" cy="1470025"/>
          </a:xfrm>
        </p:spPr>
        <p:txBody>
          <a:bodyPr anchor="ctr">
            <a:normAutofit/>
          </a:bodyPr>
          <a:lstStyle/>
          <a:p>
            <a:r>
              <a:rPr lang="en-US" altLang="ja-JP" dirty="0"/>
              <a:t>Justification and Optimization </a:t>
            </a:r>
            <a:r>
              <a:rPr lang="en-US" altLang="ja-JP" dirty="0" smtClean="0"/>
              <a:t/>
            </a:r>
            <a:br>
              <a:rPr lang="en-US" altLang="ja-JP" dirty="0" smtClean="0"/>
            </a:br>
            <a:r>
              <a:rPr lang="en-US" altLang="ja-JP" dirty="0" smtClean="0"/>
              <a:t>of </a:t>
            </a:r>
            <a:r>
              <a:rPr lang="en-US" altLang="ja-JP" dirty="0"/>
              <a:t>Medical Exposure to Radiation</a:t>
            </a:r>
            <a:endParaRPr kumimoji="1" lang="ja-JP" altLang="en-US" dirty="0"/>
          </a:p>
        </p:txBody>
      </p:sp>
      <p:sp>
        <p:nvSpPr>
          <p:cNvPr id="3" name="Subtitle 2"/>
          <p:cNvSpPr>
            <a:spLocks noGrp="1"/>
          </p:cNvSpPr>
          <p:nvPr>
            <p:ph type="subTitle" idx="1"/>
          </p:nvPr>
        </p:nvSpPr>
        <p:spPr>
          <a:xfrm>
            <a:off x="1752600" y="3509642"/>
            <a:ext cx="3091703" cy="828169"/>
          </a:xfrm>
        </p:spPr>
        <p:txBody>
          <a:bodyPr/>
          <a:lstStyle/>
          <a:p>
            <a:pPr algn="l"/>
            <a:r>
              <a:rPr kumimoji="1" lang="en-US" altLang="ja-JP" sz="2000" dirty="0" err="1">
                <a:solidFill>
                  <a:schemeClr val="tx1"/>
                </a:solidFill>
              </a:rPr>
              <a:t>Mitsunori</a:t>
            </a:r>
            <a:r>
              <a:rPr kumimoji="1" lang="en-US" altLang="ja-JP" sz="2000" dirty="0">
                <a:solidFill>
                  <a:schemeClr val="tx1"/>
                </a:solidFill>
              </a:rPr>
              <a:t> Suzuki</a:t>
            </a:r>
          </a:p>
          <a:p>
            <a:pPr algn="l"/>
            <a:r>
              <a:rPr kumimoji="1" lang="en-US" altLang="ja-JP" sz="1800" dirty="0" smtClean="0">
                <a:solidFill>
                  <a:schemeClr val="tx1"/>
                </a:solidFill>
              </a:rPr>
              <a:t>FUJIFILM Europe GmbH</a:t>
            </a:r>
            <a:r>
              <a:rPr kumimoji="1" lang="en-US" altLang="ja-JP" dirty="0" smtClean="0">
                <a:solidFill>
                  <a:schemeClr val="tx1"/>
                </a:solidFill>
              </a:rPr>
              <a:t>	</a:t>
            </a:r>
          </a:p>
        </p:txBody>
      </p:sp>
      <p:pic>
        <p:nvPicPr>
          <p:cNvPr id="2" name="Picture 2" descr="C:\Users\MSuzuki\Documents\__FFSRV01_MSuzuki\20150731\07_Product\03_3D\07_Conference\201504_E-AHPBA\6.Banner\Logos\FUJIFILM_Slog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390" y="364310"/>
            <a:ext cx="3191010" cy="875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6520934"/>
            <a:ext cx="8229600" cy="276999"/>
          </a:xfrm>
          <a:prstGeom prst="rect">
            <a:avLst/>
          </a:prstGeom>
          <a:noFill/>
        </p:spPr>
        <p:txBody>
          <a:bodyPr wrap="square" rtlCol="0">
            <a:spAutoFit/>
          </a:bodyPr>
          <a:lstStyle/>
          <a:p>
            <a:pPr algn="r"/>
            <a:r>
              <a:rPr kumimoji="1" lang="en-US" altLang="ja-JP" sz="1200" dirty="0" smtClean="0"/>
              <a:t>10.09.2015 : </a:t>
            </a:r>
            <a:r>
              <a:rPr lang="pt-BR" altLang="ja-JP" sz="1200" dirty="0" smtClean="0"/>
              <a:t>Justificação </a:t>
            </a:r>
            <a:r>
              <a:rPr lang="pt-BR" altLang="ja-JP" sz="1200" dirty="0"/>
              <a:t>e Optimização das Exposições Médicas a Radiações Ionizantes</a:t>
            </a:r>
            <a:endParaRPr kumimoji="1" lang="ja-JP" altLang="en-US" sz="1200" dirty="0"/>
          </a:p>
        </p:txBody>
      </p:sp>
      <p:pic>
        <p:nvPicPr>
          <p:cNvPr id="8" name="Picture 2" descr="http://193.190.169.110:8081/TQM/VAADIN/themes/QaelumDark/img/logo-si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4597841"/>
            <a:ext cx="4114800" cy="512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24400" y="4114800"/>
            <a:ext cx="1752600" cy="523220"/>
          </a:xfrm>
          <a:prstGeom prst="rect">
            <a:avLst/>
          </a:prstGeom>
          <a:noFill/>
          <a:effectLst/>
        </p:spPr>
        <p:txBody>
          <a:bodyPr wrap="square" rtlCol="0">
            <a:spAutoFit/>
          </a:bodyPr>
          <a:lstStyle/>
          <a:p>
            <a:pPr algn="r"/>
            <a:r>
              <a:rPr lang="en-US" sz="2800" b="1" dirty="0" smtClean="0">
                <a:ln>
                  <a:solidFill>
                    <a:schemeClr val="accent6">
                      <a:lumMod val="75000"/>
                    </a:schemeClr>
                  </a:solidFill>
                </a:ln>
                <a:solidFill>
                  <a:schemeClr val="bg2">
                    <a:lumMod val="10000"/>
                  </a:schemeClr>
                </a:solidFill>
                <a:effectLst>
                  <a:outerShdw blurRad="50800" dist="38100" dir="2700000">
                    <a:srgbClr val="000000">
                      <a:alpha val="43000"/>
                    </a:srgbClr>
                  </a:outerShdw>
                </a:effectLst>
              </a:rPr>
              <a:t>QÆLUM,</a:t>
            </a:r>
            <a:endParaRPr lang="en-US" sz="2800" b="1" dirty="0">
              <a:solidFill>
                <a:schemeClr val="tx2"/>
              </a:solidFill>
              <a:effectLst>
                <a:outerShdw blurRad="50800" dist="38100" dir="2700000">
                  <a:srgbClr val="000000">
                    <a:alpha val="43000"/>
                  </a:srgbClr>
                </a:outerShdw>
              </a:effectLst>
            </a:endParaRPr>
          </a:p>
        </p:txBody>
      </p:sp>
      <p:sp>
        <p:nvSpPr>
          <p:cNvPr id="13" name="Subtitle 2"/>
          <p:cNvSpPr txBox="1">
            <a:spLocks/>
          </p:cNvSpPr>
          <p:nvPr/>
        </p:nvSpPr>
        <p:spPr bwMode="auto">
          <a:xfrm>
            <a:off x="4724400" y="3505200"/>
            <a:ext cx="4419600" cy="828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ct val="20000"/>
              </a:spcBef>
              <a:spcAft>
                <a:spcPct val="0"/>
              </a:spcAft>
              <a:buClr>
                <a:srgbClr val="0072BC"/>
              </a:buClr>
              <a:buFont typeface="Arial" charset="0"/>
              <a:buNone/>
              <a:defRPr sz="2400" kern="1200">
                <a:solidFill>
                  <a:schemeClr val="tx1">
                    <a:tint val="75000"/>
                  </a:schemeClr>
                </a:solidFill>
                <a:latin typeface="+mn-lt"/>
                <a:ea typeface="+mn-ea"/>
                <a:cs typeface="+mn-cs"/>
              </a:defRPr>
            </a:lvl1pPr>
            <a:lvl2pPr marL="457200" indent="0" algn="ctr" rtl="0" eaLnBrk="0" fontAlgn="base" hangingPunct="0">
              <a:lnSpc>
                <a:spcPct val="90000"/>
              </a:lnSpc>
              <a:spcBef>
                <a:spcPct val="20000"/>
              </a:spcBef>
              <a:spcAft>
                <a:spcPct val="0"/>
              </a:spcAft>
              <a:buClr>
                <a:srgbClr val="0072BC"/>
              </a:buClr>
              <a:buFont typeface="Arial" charset="0"/>
              <a:buNone/>
              <a:defRPr sz="2000" kern="1200">
                <a:solidFill>
                  <a:schemeClr val="tx1">
                    <a:tint val="75000"/>
                  </a:schemeClr>
                </a:solidFill>
                <a:latin typeface="+mn-lt"/>
                <a:ea typeface="+mn-ea"/>
                <a:cs typeface="+mn-cs"/>
              </a:defRPr>
            </a:lvl2pPr>
            <a:lvl3pPr marL="914400" indent="0" algn="ctr" rtl="0" eaLnBrk="0" fontAlgn="base" hangingPunct="0">
              <a:lnSpc>
                <a:spcPct val="90000"/>
              </a:lnSpc>
              <a:spcBef>
                <a:spcPct val="20000"/>
              </a:spcBef>
              <a:spcAft>
                <a:spcPct val="0"/>
              </a:spcAft>
              <a:buClr>
                <a:srgbClr val="0072BC"/>
              </a:buClr>
              <a:buFont typeface="Arial" charset="0"/>
              <a:buNone/>
              <a:defRPr kern="1200">
                <a:solidFill>
                  <a:schemeClr val="tx1">
                    <a:tint val="75000"/>
                  </a:schemeClr>
                </a:solidFill>
                <a:latin typeface="+mn-lt"/>
                <a:ea typeface="+mn-ea"/>
                <a:cs typeface="+mn-cs"/>
              </a:defRPr>
            </a:lvl3pPr>
            <a:lvl4pPr marL="1371600" indent="0" algn="ctr" rtl="0" eaLnBrk="0" fontAlgn="base" hangingPunct="0">
              <a:lnSpc>
                <a:spcPct val="90000"/>
              </a:lnSpc>
              <a:spcBef>
                <a:spcPct val="20000"/>
              </a:spcBef>
              <a:spcAft>
                <a:spcPct val="0"/>
              </a:spcAft>
              <a:buClr>
                <a:srgbClr val="0072BC"/>
              </a:buClr>
              <a:buFont typeface="Arial" charset="0"/>
              <a:buNone/>
              <a:defRPr sz="1600" kern="1200">
                <a:solidFill>
                  <a:schemeClr val="tx1">
                    <a:tint val="75000"/>
                  </a:schemeClr>
                </a:solidFill>
                <a:latin typeface="+mn-lt"/>
                <a:ea typeface="+mn-ea"/>
                <a:cs typeface="+mn-cs"/>
              </a:defRPr>
            </a:lvl4pPr>
            <a:lvl5pPr marL="1828800" indent="0" algn="ctr" rtl="0" eaLnBrk="0" fontAlgn="base" hangingPunct="0">
              <a:lnSpc>
                <a:spcPct val="90000"/>
              </a:lnSpc>
              <a:spcBef>
                <a:spcPct val="20000"/>
              </a:spcBef>
              <a:spcAft>
                <a:spcPct val="0"/>
              </a:spcAft>
              <a:buClr>
                <a:srgbClr val="0072BC"/>
              </a:buClr>
              <a:buFont typeface="Arial"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kumimoji="1" lang="en-US" altLang="ja-JP" sz="2000" dirty="0" err="1">
                <a:solidFill>
                  <a:schemeClr val="tx1"/>
                </a:solidFill>
              </a:rPr>
              <a:t>Wim</a:t>
            </a:r>
            <a:r>
              <a:rPr kumimoji="1" lang="en-US" altLang="ja-JP" sz="2000" dirty="0">
                <a:solidFill>
                  <a:schemeClr val="tx1"/>
                </a:solidFill>
              </a:rPr>
              <a:t> Van </a:t>
            </a:r>
            <a:r>
              <a:rPr kumimoji="1" lang="en-US" altLang="ja-JP" sz="2000" dirty="0" err="1" smtClean="0">
                <a:solidFill>
                  <a:schemeClr val="tx1"/>
                </a:solidFill>
              </a:rPr>
              <a:t>Riet</a:t>
            </a:r>
            <a:endParaRPr kumimoji="1" lang="en-US" altLang="ja-JP" sz="2000" dirty="0" smtClean="0">
              <a:solidFill>
                <a:schemeClr val="tx1"/>
              </a:solidFill>
            </a:endParaRPr>
          </a:p>
          <a:p>
            <a:pPr algn="l"/>
            <a:r>
              <a:rPr kumimoji="1" lang="en-US" altLang="ja-JP" sz="1800" dirty="0" smtClean="0">
                <a:solidFill>
                  <a:schemeClr val="tx1"/>
                </a:solidFill>
              </a:rPr>
              <a:t>Senior Product Specialist - QAELUM N.V. </a:t>
            </a:r>
            <a:endParaRPr kumimoji="1" lang="ja-JP" altLang="en-US" sz="1800" dirty="0">
              <a:solidFill>
                <a:schemeClr val="tx1"/>
              </a:solidFill>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7388" y="4267200"/>
            <a:ext cx="174307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24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2">
                    <a:lumMod val="10000"/>
                  </a:schemeClr>
                </a:solidFill>
              </a:rPr>
              <a:t>Topics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b="1" dirty="0">
                <a:solidFill>
                  <a:srgbClr val="FF0000"/>
                </a:solidFill>
              </a:rPr>
              <a:t>Why is Quality Control and Dose Optimization becoming important?</a:t>
            </a:r>
          </a:p>
          <a:p>
            <a:pPr marL="514350" indent="-514350">
              <a:buFont typeface="+mj-lt"/>
              <a:buAutoNum type="arabicPeriod"/>
            </a:pPr>
            <a:r>
              <a:rPr lang="en-US" altLang="ja-JP" sz="2800" dirty="0">
                <a:solidFill>
                  <a:srgbClr val="002060"/>
                </a:solidFill>
              </a:rPr>
              <a:t>FUJIFILM/</a:t>
            </a:r>
            <a:r>
              <a:rPr lang="en-US" sz="2800" dirty="0" smtClean="0">
                <a:solidFill>
                  <a:srgbClr val="002060"/>
                </a:solidFill>
              </a:rPr>
              <a:t>QAELUM </a:t>
            </a:r>
            <a:r>
              <a:rPr lang="en-US" sz="2800" dirty="0">
                <a:solidFill>
                  <a:srgbClr val="002060"/>
                </a:solidFill>
              </a:rPr>
              <a:t>Solution</a:t>
            </a:r>
          </a:p>
          <a:p>
            <a:pPr marL="514350" indent="-514350">
              <a:buFont typeface="+mj-lt"/>
              <a:buAutoNum type="arabicPeriod"/>
            </a:pPr>
            <a:r>
              <a:rPr lang="en-US" sz="2800" dirty="0">
                <a:solidFill>
                  <a:srgbClr val="002060"/>
                </a:solidFill>
              </a:rPr>
              <a:t>Site </a:t>
            </a:r>
            <a:r>
              <a:rPr lang="en-US" sz="2800" dirty="0" smtClean="0">
                <a:solidFill>
                  <a:srgbClr val="002060"/>
                </a:solidFill>
              </a:rPr>
              <a:t>Use-Cases </a:t>
            </a:r>
            <a:r>
              <a:rPr lang="en-US" sz="2000" i="1" dirty="0" smtClean="0">
                <a:solidFill>
                  <a:srgbClr val="5689B7"/>
                </a:solidFill>
              </a:rPr>
              <a:t>including Wales Nation Wide project</a:t>
            </a:r>
            <a:endParaRPr lang="en-US" sz="2800" i="1" dirty="0">
              <a:solidFill>
                <a:srgbClr val="5689B7"/>
              </a:solidFill>
            </a:endParaRPr>
          </a:p>
        </p:txBody>
      </p:sp>
    </p:spTree>
    <p:extLst>
      <p:ext uri="{BB962C8B-B14F-4D97-AF65-F5344CB8AC3E}">
        <p14:creationId xmlns:p14="http://schemas.microsoft.com/office/powerpoint/2010/main" val="21628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usa.canon.com/CUSA/assets/app/images/industries/education/block-image_unc-radi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1" y="1407816"/>
            <a:ext cx="4947881" cy="2783184"/>
          </a:xfrm>
          <a:prstGeom prst="rect">
            <a:avLst/>
          </a:prstGeom>
          <a:noFill/>
          <a:extLst>
            <a:ext uri="{909E8E84-426E-40DD-AFC4-6F175D3DCCD1}">
              <a14:hiddenFill xmlns:a14="http://schemas.microsoft.com/office/drawing/2010/main">
                <a:solidFill>
                  <a:srgbClr val="FFFFFF"/>
                </a:solidFill>
              </a14:hiddenFill>
            </a:ext>
          </a:extLst>
        </p:spPr>
      </p:pic>
      <p:sp>
        <p:nvSpPr>
          <p:cNvPr id="22529" name="Rectangle 2"/>
          <p:cNvSpPr>
            <a:spLocks noGrp="1" noChangeArrowheads="1"/>
          </p:cNvSpPr>
          <p:nvPr>
            <p:ph type="title"/>
          </p:nvPr>
        </p:nvSpPr>
        <p:spPr>
          <a:xfrm>
            <a:off x="457200" y="457200"/>
            <a:ext cx="8229600" cy="857250"/>
          </a:xfrm>
        </p:spPr>
        <p:txBody>
          <a:bodyPr>
            <a:normAutofit/>
          </a:bodyPr>
          <a:lstStyle/>
          <a:p>
            <a:r>
              <a:rPr lang="en-US" dirty="0">
                <a:solidFill>
                  <a:schemeClr val="bg2">
                    <a:lumMod val="10000"/>
                  </a:schemeClr>
                </a:solidFill>
              </a:rPr>
              <a:t>New Sources of Ionizing Radiation </a:t>
            </a:r>
            <a:endParaRPr lang="nl-BE" dirty="0">
              <a:solidFill>
                <a:schemeClr val="bg2">
                  <a:lumMod val="10000"/>
                </a:schemeClr>
              </a:solidFill>
            </a:endParaRPr>
          </a:p>
        </p:txBody>
      </p:sp>
      <p:pic>
        <p:nvPicPr>
          <p:cNvPr id="22530" name="Picture 5"/>
          <p:cNvPicPr>
            <a:picLocks noChangeAspect="1" noChangeArrowheads="1"/>
          </p:cNvPicPr>
          <p:nvPr/>
        </p:nvPicPr>
        <p:blipFill>
          <a:blip r:embed="rId6"/>
          <a:srcRect/>
          <a:stretch>
            <a:fillRect/>
          </a:stretch>
        </p:blipFill>
        <p:spPr bwMode="auto">
          <a:xfrm>
            <a:off x="0" y="3194184"/>
            <a:ext cx="3997722" cy="2806566"/>
          </a:xfrm>
          <a:prstGeom prst="rect">
            <a:avLst/>
          </a:prstGeom>
          <a:noFill/>
          <a:ln w="9525">
            <a:noFill/>
            <a:miter lim="800000"/>
            <a:headEnd/>
            <a:tailEnd/>
          </a:ln>
        </p:spPr>
      </p:pic>
      <p:pic>
        <p:nvPicPr>
          <p:cNvPr id="1026" name="Picture 2" descr="http://www.fda.gov/ucm/groups/fdagov-public/documents/image/ucm1153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 y="1537958"/>
            <a:ext cx="2211508" cy="2443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og.cleveland.com/medical/2009/03/large_PET_sca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9338" y="3900384"/>
            <a:ext cx="2503859" cy="2100367"/>
          </a:xfrm>
          <a:prstGeom prst="rect">
            <a:avLst/>
          </a:prstGeom>
          <a:noFill/>
          <a:extLst>
            <a:ext uri="{909E8E84-426E-40DD-AFC4-6F175D3DCCD1}">
              <a14:hiddenFill xmlns:a14="http://schemas.microsoft.com/office/drawing/2010/main">
                <a:solidFill>
                  <a:srgbClr val="FFFFFF"/>
                </a:solidFill>
              </a14:hiddenFill>
            </a:ext>
          </a:extLst>
        </p:spPr>
      </p:pic>
      <p:pic>
        <p:nvPicPr>
          <p:cNvPr id="3" name="AutoScreenRecorder_01 Sep. 27 15.31 - Cop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13672" y="1345827"/>
            <a:ext cx="1896166" cy="3087155"/>
          </a:xfrm>
          <a:prstGeom prst="rect">
            <a:avLst/>
          </a:prstGeom>
        </p:spPr>
      </p:pic>
      <p:pic>
        <p:nvPicPr>
          <p:cNvPr id="6" name="Picture 5"/>
          <p:cNvPicPr>
            <a:picLocks noChangeAspect="1"/>
          </p:cNvPicPr>
          <p:nvPr/>
        </p:nvPicPr>
        <p:blipFill>
          <a:blip r:embed="rId10"/>
          <a:stretch>
            <a:fillRect/>
          </a:stretch>
        </p:blipFill>
        <p:spPr>
          <a:xfrm>
            <a:off x="3990243" y="3729594"/>
            <a:ext cx="2665419" cy="2327116"/>
          </a:xfrm>
          <a:prstGeom prst="rect">
            <a:avLst/>
          </a:prstGeom>
        </p:spPr>
      </p:pic>
      <p:pic>
        <p:nvPicPr>
          <p:cNvPr id="4" name="Picture 3"/>
          <p:cNvPicPr>
            <a:picLocks noChangeAspect="1"/>
          </p:cNvPicPr>
          <p:nvPr/>
        </p:nvPicPr>
        <p:blipFill>
          <a:blip r:embed="rId11"/>
          <a:stretch>
            <a:fillRect/>
          </a:stretch>
        </p:blipFill>
        <p:spPr>
          <a:xfrm>
            <a:off x="7041781" y="1345826"/>
            <a:ext cx="2391447" cy="2733082"/>
          </a:xfrm>
          <a:prstGeom prst="rect">
            <a:avLst/>
          </a:prstGeom>
        </p:spPr>
      </p:pic>
    </p:spTree>
    <p:extLst>
      <p:ext uri="{BB962C8B-B14F-4D97-AF65-F5344CB8AC3E}">
        <p14:creationId xmlns:p14="http://schemas.microsoft.com/office/powerpoint/2010/main" val="3108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barn(inVertical)">
                                      <p:cBhvr>
                                        <p:cTn id="7" dur="500"/>
                                        <p:tgtEl>
                                          <p:spTgt spid="22529"/>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mediacall" presetSubtype="0" fill="hold" nodeType="withEffect">
                                  <p:stCondLst>
                                    <p:cond delay="0"/>
                                  </p:stCondLst>
                                  <p:childTnLst>
                                    <p:cmd type="call" cmd="togglePause">
                                      <p:cBhvr>
                                        <p:cTn id="13" dur="1" fill="hold"/>
                                        <p:tgtEl>
                                          <p:spTgt spid="3"/>
                                        </p:tgtEl>
                                      </p:cBhvr>
                                    </p:cmd>
                                  </p:childTnLst>
                                </p:cTn>
                              </p:par>
                              <p:par>
                                <p:cTn id="14" presetID="2" presetClass="entr" presetSubtype="4" fill="hold" nodeType="withEffect">
                                  <p:stCondLst>
                                    <p:cond delay="0"/>
                                  </p:stCondLst>
                                  <p:childTnLst>
                                    <p:set>
                                      <p:cBhvr>
                                        <p:cTn id="15" dur="1" fill="hold">
                                          <p:stCondLst>
                                            <p:cond delay="0"/>
                                          </p:stCondLst>
                                        </p:cTn>
                                        <p:tgtEl>
                                          <p:spTgt spid="22530"/>
                                        </p:tgtEl>
                                        <p:attrNameLst>
                                          <p:attrName>style.visibility</p:attrName>
                                        </p:attrNameLst>
                                      </p:cBhvr>
                                      <p:to>
                                        <p:strVal val="visible"/>
                                      </p:to>
                                    </p:set>
                                    <p:anim calcmode="lin" valueType="num">
                                      <p:cBhvr additive="base">
                                        <p:cTn id="16" dur="1500" fill="hold"/>
                                        <p:tgtEl>
                                          <p:spTgt spid="22530"/>
                                        </p:tgtEl>
                                        <p:attrNameLst>
                                          <p:attrName>ppt_x</p:attrName>
                                        </p:attrNameLst>
                                      </p:cBhvr>
                                      <p:tavLst>
                                        <p:tav tm="0">
                                          <p:val>
                                            <p:strVal val="#ppt_x"/>
                                          </p:val>
                                        </p:tav>
                                        <p:tav tm="100000">
                                          <p:val>
                                            <p:strVal val="#ppt_x"/>
                                          </p:val>
                                        </p:tav>
                                      </p:tavLst>
                                    </p:anim>
                                    <p:anim calcmode="lin" valueType="num">
                                      <p:cBhvr additive="base">
                                        <p:cTn id="17" dur="1500" fill="hold"/>
                                        <p:tgtEl>
                                          <p:spTgt spid="2253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1500" fill="hold"/>
                                        <p:tgtEl>
                                          <p:spTgt spid="1028"/>
                                        </p:tgtEl>
                                        <p:attrNameLst>
                                          <p:attrName>ppt_x</p:attrName>
                                        </p:attrNameLst>
                                      </p:cBhvr>
                                      <p:tavLst>
                                        <p:tav tm="0">
                                          <p:val>
                                            <p:strVal val="#ppt_x"/>
                                          </p:val>
                                        </p:tav>
                                        <p:tav tm="100000">
                                          <p:val>
                                            <p:strVal val="#ppt_x"/>
                                          </p:val>
                                        </p:tav>
                                      </p:tavLst>
                                    </p:anim>
                                    <p:anim calcmode="lin" valueType="num">
                                      <p:cBhvr additive="base">
                                        <p:cTn id="22" dur="1500" fill="hold"/>
                                        <p:tgtEl>
                                          <p:spTgt spid="1028"/>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1500" fill="hold"/>
                                        <p:tgtEl>
                                          <p:spTgt spid="1026"/>
                                        </p:tgtEl>
                                        <p:attrNameLst>
                                          <p:attrName>ppt_x</p:attrName>
                                        </p:attrNameLst>
                                      </p:cBhvr>
                                      <p:tavLst>
                                        <p:tav tm="0">
                                          <p:val>
                                            <p:strVal val="#ppt_x"/>
                                          </p:val>
                                        </p:tav>
                                        <p:tav tm="100000">
                                          <p:val>
                                            <p:strVal val="#ppt_x"/>
                                          </p:val>
                                        </p:tav>
                                      </p:tavLst>
                                    </p:anim>
                                    <p:anim calcmode="lin" valueType="num">
                                      <p:cBhvr additive="base">
                                        <p:cTn id="27" dur="1500" fill="hold"/>
                                        <p:tgtEl>
                                          <p:spTgt spid="1026"/>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500" fill="hold"/>
                                        <p:tgtEl>
                                          <p:spTgt spid="2"/>
                                        </p:tgtEl>
                                        <p:attrNameLst>
                                          <p:attrName>ppt_x</p:attrName>
                                        </p:attrNameLst>
                                      </p:cBhvr>
                                      <p:tavLst>
                                        <p:tav tm="0">
                                          <p:val>
                                            <p:strVal val="#ppt_x"/>
                                          </p:val>
                                        </p:tav>
                                        <p:tav tm="100000">
                                          <p:val>
                                            <p:strVal val="#ppt_x"/>
                                          </p:val>
                                        </p:tav>
                                      </p:tavLst>
                                    </p:anim>
                                    <p:anim calcmode="lin" valueType="num">
                                      <p:cBhvr additive="base">
                                        <p:cTn id="32" dur="1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6000"/>
                            </p:stCondLst>
                            <p:childTnLst>
                              <p:par>
                                <p:cTn id="34" presetID="2" presetClass="entr" presetSubtype="4"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500" fill="hold"/>
                                        <p:tgtEl>
                                          <p:spTgt spid="6"/>
                                        </p:tgtEl>
                                        <p:attrNameLst>
                                          <p:attrName>ppt_x</p:attrName>
                                        </p:attrNameLst>
                                      </p:cBhvr>
                                      <p:tavLst>
                                        <p:tav tm="0">
                                          <p:val>
                                            <p:strVal val="#ppt_x"/>
                                          </p:val>
                                        </p:tav>
                                        <p:tav tm="100000">
                                          <p:val>
                                            <p:strVal val="#ppt_x"/>
                                          </p:val>
                                        </p:tav>
                                      </p:tavLst>
                                    </p:anim>
                                    <p:anim calcmode="lin" valueType="num">
                                      <p:cBhvr additive="base">
                                        <p:cTn id="37" dur="1500" fill="hold"/>
                                        <p:tgtEl>
                                          <p:spTgt spid="6"/>
                                        </p:tgtEl>
                                        <p:attrNameLst>
                                          <p:attrName>ppt_y</p:attrName>
                                        </p:attrNameLst>
                                      </p:cBhvr>
                                      <p:tavLst>
                                        <p:tav tm="0">
                                          <p:val>
                                            <p:strVal val="1+#ppt_h/2"/>
                                          </p:val>
                                        </p:tav>
                                        <p:tav tm="100000">
                                          <p:val>
                                            <p:strVal val="#ppt_y"/>
                                          </p:val>
                                        </p:tav>
                                      </p:tavLst>
                                    </p:anim>
                                  </p:childTnLst>
                                </p:cTn>
                              </p:par>
                            </p:childTnLst>
                          </p:cTn>
                        </p:par>
                        <p:par>
                          <p:cTn id="38" fill="hold">
                            <p:stCondLst>
                              <p:cond delay="7500"/>
                            </p:stCondLst>
                            <p:childTnLst>
                              <p:par>
                                <p:cTn id="39" presetID="2" presetClass="entr" presetSubtype="4"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1500" fill="hold"/>
                                        <p:tgtEl>
                                          <p:spTgt spid="4"/>
                                        </p:tgtEl>
                                        <p:attrNameLst>
                                          <p:attrName>ppt_x</p:attrName>
                                        </p:attrNameLst>
                                      </p:cBhvr>
                                      <p:tavLst>
                                        <p:tav tm="0">
                                          <p:val>
                                            <p:strVal val="#ppt_x"/>
                                          </p:val>
                                        </p:tav>
                                        <p:tav tm="100000">
                                          <p:val>
                                            <p:strVal val="#ppt_x"/>
                                          </p:val>
                                        </p:tav>
                                      </p:tavLst>
                                    </p:anim>
                                    <p:anim calcmode="lin" valueType="num">
                                      <p:cBhvr additive="base">
                                        <p:cTn id="4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3"/>
                </p:tgtEl>
              </p:cMediaNode>
            </p:video>
          </p:childTnLst>
        </p:cTn>
      </p:par>
    </p:tnLst>
    <p:bldLst>
      <p:bldP spid="225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15506" y="1914119"/>
            <a:ext cx="5467350" cy="3695700"/>
          </a:xfrm>
          <a:prstGeom prst="rect">
            <a:avLst/>
          </a:prstGeom>
        </p:spPr>
      </p:pic>
      <p:sp>
        <p:nvSpPr>
          <p:cNvPr id="47105" name="Rectangle 2"/>
          <p:cNvSpPr>
            <a:spLocks noGrp="1" noChangeArrowheads="1"/>
          </p:cNvSpPr>
          <p:nvPr>
            <p:ph type="title"/>
          </p:nvPr>
        </p:nvSpPr>
        <p:spPr>
          <a:xfrm>
            <a:off x="228600" y="441960"/>
            <a:ext cx="8305800" cy="1005840"/>
          </a:xfrm>
        </p:spPr>
        <p:txBody>
          <a:bodyPr>
            <a:noAutofit/>
          </a:bodyPr>
          <a:lstStyle/>
          <a:p>
            <a:r>
              <a:rPr lang="nl-BE" dirty="0">
                <a:solidFill>
                  <a:schemeClr val="bg2">
                    <a:lumMod val="10000"/>
                  </a:schemeClr>
                </a:solidFill>
              </a:rPr>
              <a:t>NRCP Report No. 160 Ionizing Radiation Exposure of the Population of the United States</a:t>
            </a:r>
          </a:p>
        </p:txBody>
      </p:sp>
      <p:pic>
        <p:nvPicPr>
          <p:cNvPr id="10" name="Picture 9"/>
          <p:cNvPicPr>
            <a:picLocks noChangeAspect="1"/>
          </p:cNvPicPr>
          <p:nvPr/>
        </p:nvPicPr>
        <p:blipFill>
          <a:blip r:embed="rId4"/>
          <a:stretch>
            <a:fillRect/>
          </a:stretch>
        </p:blipFill>
        <p:spPr>
          <a:xfrm>
            <a:off x="1" y="1914120"/>
            <a:ext cx="4811373" cy="284817"/>
          </a:xfrm>
          <a:prstGeom prst="rect">
            <a:avLst/>
          </a:prstGeom>
        </p:spPr>
      </p:pic>
      <p:sp>
        <p:nvSpPr>
          <p:cNvPr id="9" name="Rectangle 8"/>
          <p:cNvSpPr/>
          <p:nvPr/>
        </p:nvSpPr>
        <p:spPr>
          <a:xfrm>
            <a:off x="3866745" y="1885545"/>
            <a:ext cx="870751" cy="461665"/>
          </a:xfrm>
          <a:prstGeom prst="rect">
            <a:avLst/>
          </a:prstGeom>
        </p:spPr>
        <p:txBody>
          <a:bodyPr wrap="none">
            <a:spAutoFit/>
          </a:bodyPr>
          <a:lstStyle/>
          <a:p>
            <a:r>
              <a:rPr lang="en-US" sz="2400" dirty="0">
                <a:solidFill>
                  <a:schemeClr val="bg1"/>
                </a:solidFill>
              </a:rPr>
              <a:t>2006</a:t>
            </a:r>
          </a:p>
        </p:txBody>
      </p:sp>
      <p:sp>
        <p:nvSpPr>
          <p:cNvPr id="13" name="Rectangle 12"/>
          <p:cNvSpPr/>
          <p:nvPr/>
        </p:nvSpPr>
        <p:spPr>
          <a:xfrm>
            <a:off x="3715507" y="1942694"/>
            <a:ext cx="5438775" cy="36957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585172" y="3974592"/>
            <a:ext cx="739428" cy="457200"/>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7239000" y="3939540"/>
            <a:ext cx="685800" cy="476452"/>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 y="4069080"/>
            <a:ext cx="3676650" cy="1844040"/>
          </a:xfrm>
          <a:prstGeom prst="rect">
            <a:avLst/>
          </a:prstGeom>
        </p:spPr>
      </p:pic>
      <p:pic>
        <p:nvPicPr>
          <p:cNvPr id="3" name="Picture 2"/>
          <p:cNvPicPr>
            <a:picLocks noChangeAspect="1"/>
          </p:cNvPicPr>
          <p:nvPr/>
        </p:nvPicPr>
        <p:blipFill>
          <a:blip r:embed="rId6"/>
          <a:stretch>
            <a:fillRect/>
          </a:stretch>
        </p:blipFill>
        <p:spPr>
          <a:xfrm>
            <a:off x="0" y="2198936"/>
            <a:ext cx="3726180" cy="1882805"/>
          </a:xfrm>
          <a:prstGeom prst="rect">
            <a:avLst/>
          </a:prstGeom>
        </p:spPr>
      </p:pic>
      <p:sp>
        <p:nvSpPr>
          <p:cNvPr id="11" name="Rectangle 10"/>
          <p:cNvSpPr/>
          <p:nvPr/>
        </p:nvSpPr>
        <p:spPr>
          <a:xfrm>
            <a:off x="2292600" y="2595265"/>
            <a:ext cx="646331" cy="369332"/>
          </a:xfrm>
          <a:prstGeom prst="rect">
            <a:avLst/>
          </a:prstGeom>
        </p:spPr>
        <p:txBody>
          <a:bodyPr wrap="none">
            <a:spAutoFit/>
          </a:bodyPr>
          <a:lstStyle/>
          <a:p>
            <a:r>
              <a:rPr lang="en-US" dirty="0" smtClean="0">
                <a:solidFill>
                  <a:schemeClr val="bg1"/>
                </a:solidFill>
              </a:rPr>
              <a:t>83%</a:t>
            </a:r>
            <a:endParaRPr lang="en-US" dirty="0">
              <a:solidFill>
                <a:schemeClr val="bg1"/>
              </a:solidFill>
            </a:endParaRPr>
          </a:p>
        </p:txBody>
      </p:sp>
      <p:sp>
        <p:nvSpPr>
          <p:cNvPr id="15" name="Rectangle 14"/>
          <p:cNvSpPr/>
          <p:nvPr/>
        </p:nvSpPr>
        <p:spPr>
          <a:xfrm>
            <a:off x="1066800" y="2971800"/>
            <a:ext cx="646331" cy="369332"/>
          </a:xfrm>
          <a:prstGeom prst="rect">
            <a:avLst/>
          </a:prstGeom>
        </p:spPr>
        <p:txBody>
          <a:bodyPr wrap="none">
            <a:spAutoFit/>
          </a:bodyPr>
          <a:lstStyle/>
          <a:p>
            <a:r>
              <a:rPr lang="en-US" dirty="0" smtClean="0">
                <a:solidFill>
                  <a:schemeClr val="bg1"/>
                </a:solidFill>
              </a:rPr>
              <a:t>15%</a:t>
            </a:r>
            <a:endParaRPr lang="en-US" dirty="0">
              <a:solidFill>
                <a:schemeClr val="bg1"/>
              </a:solidFill>
            </a:endParaRPr>
          </a:p>
        </p:txBody>
      </p:sp>
      <p:sp>
        <p:nvSpPr>
          <p:cNvPr id="28" name="Freeform 27"/>
          <p:cNvSpPr/>
          <p:nvPr/>
        </p:nvSpPr>
        <p:spPr>
          <a:xfrm>
            <a:off x="1048792" y="2964597"/>
            <a:ext cx="627608" cy="388060"/>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 y="1972082"/>
            <a:ext cx="1364636" cy="830997"/>
          </a:xfrm>
          <a:prstGeom prst="rect">
            <a:avLst/>
          </a:prstGeom>
        </p:spPr>
        <p:txBody>
          <a:bodyPr wrap="square">
            <a:spAutoFit/>
          </a:bodyPr>
          <a:lstStyle/>
          <a:p>
            <a:r>
              <a:rPr lang="en-US" sz="2400" dirty="0">
                <a:solidFill>
                  <a:schemeClr val="bg1"/>
                </a:solidFill>
              </a:rPr>
              <a:t>Early 80’s</a:t>
            </a:r>
          </a:p>
        </p:txBody>
      </p:sp>
      <p:grpSp>
        <p:nvGrpSpPr>
          <p:cNvPr id="16" name="Group 15"/>
          <p:cNvGrpSpPr/>
          <p:nvPr/>
        </p:nvGrpSpPr>
        <p:grpSpPr>
          <a:xfrm>
            <a:off x="1985010" y="4692650"/>
            <a:ext cx="162560" cy="614680"/>
            <a:chOff x="6817360" y="2936240"/>
            <a:chExt cx="162560" cy="614680"/>
          </a:xfrm>
        </p:grpSpPr>
        <p:sp>
          <p:nvSpPr>
            <p:cNvPr id="17" name="Freeform 16"/>
            <p:cNvSpPr/>
            <p:nvPr/>
          </p:nvSpPr>
          <p:spPr>
            <a:xfrm>
              <a:off x="6903161" y="2936240"/>
              <a:ext cx="20879" cy="553720"/>
            </a:xfrm>
            <a:custGeom>
              <a:avLst/>
              <a:gdLst>
                <a:gd name="connsiteX0" fmla="*/ 20879 w 20879"/>
                <a:gd name="connsiteY0" fmla="*/ 0 h 553720"/>
                <a:gd name="connsiteX1" fmla="*/ 15799 w 20879"/>
                <a:gd name="connsiteY1" fmla="*/ 259080 h 553720"/>
                <a:gd name="connsiteX2" fmla="*/ 10719 w 20879"/>
                <a:gd name="connsiteY2" fmla="*/ 284480 h 553720"/>
                <a:gd name="connsiteX3" fmla="*/ 5639 w 20879"/>
                <a:gd name="connsiteY3" fmla="*/ 355600 h 553720"/>
                <a:gd name="connsiteX4" fmla="*/ 559 w 20879"/>
                <a:gd name="connsiteY4" fmla="*/ 406400 h 553720"/>
                <a:gd name="connsiteX5" fmla="*/ 559 w 20879"/>
                <a:gd name="connsiteY5" fmla="*/ 553720 h 5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79" h="553720">
                  <a:moveTo>
                    <a:pt x="20879" y="0"/>
                  </a:moveTo>
                  <a:cubicBezTo>
                    <a:pt x="19186" y="86360"/>
                    <a:pt x="18882" y="172758"/>
                    <a:pt x="15799" y="259080"/>
                  </a:cubicBezTo>
                  <a:cubicBezTo>
                    <a:pt x="15491" y="267709"/>
                    <a:pt x="11623" y="275893"/>
                    <a:pt x="10719" y="284480"/>
                  </a:cubicBezTo>
                  <a:cubicBezTo>
                    <a:pt x="8231" y="308116"/>
                    <a:pt x="7613" y="331915"/>
                    <a:pt x="5639" y="355600"/>
                  </a:cubicBezTo>
                  <a:cubicBezTo>
                    <a:pt x="4226" y="372559"/>
                    <a:pt x="995" y="389388"/>
                    <a:pt x="559" y="406400"/>
                  </a:cubicBezTo>
                  <a:cubicBezTo>
                    <a:pt x="-700" y="455491"/>
                    <a:pt x="559" y="504613"/>
                    <a:pt x="559" y="55372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817360" y="3332480"/>
              <a:ext cx="162560" cy="218440"/>
            </a:xfrm>
            <a:custGeom>
              <a:avLst/>
              <a:gdLst>
                <a:gd name="connsiteX0" fmla="*/ 0 w 162560"/>
                <a:gd name="connsiteY0" fmla="*/ 0 h 218440"/>
                <a:gd name="connsiteX1" fmla="*/ 5080 w 162560"/>
                <a:gd name="connsiteY1" fmla="*/ 25400 h 218440"/>
                <a:gd name="connsiteX2" fmla="*/ 15240 w 162560"/>
                <a:gd name="connsiteY2" fmla="*/ 55880 h 218440"/>
                <a:gd name="connsiteX3" fmla="*/ 20320 w 162560"/>
                <a:gd name="connsiteY3" fmla="*/ 71120 h 218440"/>
                <a:gd name="connsiteX4" fmla="*/ 25400 w 162560"/>
                <a:gd name="connsiteY4" fmla="*/ 96520 h 218440"/>
                <a:gd name="connsiteX5" fmla="*/ 35560 w 162560"/>
                <a:gd name="connsiteY5" fmla="*/ 127000 h 218440"/>
                <a:gd name="connsiteX6" fmla="*/ 40640 w 162560"/>
                <a:gd name="connsiteY6" fmla="*/ 142240 h 218440"/>
                <a:gd name="connsiteX7" fmla="*/ 55880 w 162560"/>
                <a:gd name="connsiteY7" fmla="*/ 187960 h 218440"/>
                <a:gd name="connsiteX8" fmla="*/ 60960 w 162560"/>
                <a:gd name="connsiteY8" fmla="*/ 203200 h 218440"/>
                <a:gd name="connsiteX9" fmla="*/ 91440 w 162560"/>
                <a:gd name="connsiteY9" fmla="*/ 218440 h 218440"/>
                <a:gd name="connsiteX10" fmla="*/ 106680 w 162560"/>
                <a:gd name="connsiteY10" fmla="*/ 213360 h 218440"/>
                <a:gd name="connsiteX11" fmla="*/ 121920 w 162560"/>
                <a:gd name="connsiteY11" fmla="*/ 182880 h 218440"/>
                <a:gd name="connsiteX12" fmla="*/ 127000 w 162560"/>
                <a:gd name="connsiteY12" fmla="*/ 137160 h 218440"/>
                <a:gd name="connsiteX13" fmla="*/ 132080 w 162560"/>
                <a:gd name="connsiteY13" fmla="*/ 121920 h 218440"/>
                <a:gd name="connsiteX14" fmla="*/ 137160 w 162560"/>
                <a:gd name="connsiteY14" fmla="*/ 101600 h 218440"/>
                <a:gd name="connsiteX15" fmla="*/ 147320 w 162560"/>
                <a:gd name="connsiteY15" fmla="*/ 71120 h 218440"/>
                <a:gd name="connsiteX16" fmla="*/ 157480 w 162560"/>
                <a:gd name="connsiteY16" fmla="*/ 40640 h 218440"/>
                <a:gd name="connsiteX17" fmla="*/ 162560 w 162560"/>
                <a:gd name="connsiteY17" fmla="*/ 25400 h 218440"/>
                <a:gd name="connsiteX18" fmla="*/ 162560 w 162560"/>
                <a:gd name="connsiteY18" fmla="*/ 10160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560" h="218440">
                  <a:moveTo>
                    <a:pt x="0" y="0"/>
                  </a:moveTo>
                  <a:cubicBezTo>
                    <a:pt x="1693" y="8467"/>
                    <a:pt x="2808" y="17070"/>
                    <a:pt x="5080" y="25400"/>
                  </a:cubicBezTo>
                  <a:cubicBezTo>
                    <a:pt x="7898" y="35732"/>
                    <a:pt x="11853" y="45720"/>
                    <a:pt x="15240" y="55880"/>
                  </a:cubicBezTo>
                  <a:cubicBezTo>
                    <a:pt x="16933" y="60960"/>
                    <a:pt x="19270" y="65869"/>
                    <a:pt x="20320" y="71120"/>
                  </a:cubicBezTo>
                  <a:cubicBezTo>
                    <a:pt x="22013" y="79587"/>
                    <a:pt x="23128" y="88190"/>
                    <a:pt x="25400" y="96520"/>
                  </a:cubicBezTo>
                  <a:cubicBezTo>
                    <a:pt x="28218" y="106852"/>
                    <a:pt x="32173" y="116840"/>
                    <a:pt x="35560" y="127000"/>
                  </a:cubicBezTo>
                  <a:lnTo>
                    <a:pt x="40640" y="142240"/>
                  </a:lnTo>
                  <a:lnTo>
                    <a:pt x="55880" y="187960"/>
                  </a:lnTo>
                  <a:cubicBezTo>
                    <a:pt x="57573" y="193040"/>
                    <a:pt x="56505" y="200230"/>
                    <a:pt x="60960" y="203200"/>
                  </a:cubicBezTo>
                  <a:cubicBezTo>
                    <a:pt x="80655" y="216330"/>
                    <a:pt x="70408" y="211429"/>
                    <a:pt x="91440" y="218440"/>
                  </a:cubicBezTo>
                  <a:cubicBezTo>
                    <a:pt x="96520" y="216747"/>
                    <a:pt x="102499" y="216705"/>
                    <a:pt x="106680" y="213360"/>
                  </a:cubicBezTo>
                  <a:cubicBezTo>
                    <a:pt x="115632" y="206198"/>
                    <a:pt x="118573" y="192920"/>
                    <a:pt x="121920" y="182880"/>
                  </a:cubicBezTo>
                  <a:cubicBezTo>
                    <a:pt x="123613" y="167640"/>
                    <a:pt x="124479" y="152285"/>
                    <a:pt x="127000" y="137160"/>
                  </a:cubicBezTo>
                  <a:cubicBezTo>
                    <a:pt x="127880" y="131878"/>
                    <a:pt x="130609" y="127069"/>
                    <a:pt x="132080" y="121920"/>
                  </a:cubicBezTo>
                  <a:cubicBezTo>
                    <a:pt x="133998" y="115207"/>
                    <a:pt x="135154" y="108287"/>
                    <a:pt x="137160" y="101600"/>
                  </a:cubicBezTo>
                  <a:cubicBezTo>
                    <a:pt x="140237" y="91342"/>
                    <a:pt x="143933" y="81280"/>
                    <a:pt x="147320" y="71120"/>
                  </a:cubicBezTo>
                  <a:lnTo>
                    <a:pt x="157480" y="40640"/>
                  </a:lnTo>
                  <a:cubicBezTo>
                    <a:pt x="159173" y="35560"/>
                    <a:pt x="162560" y="30755"/>
                    <a:pt x="162560" y="25400"/>
                  </a:cubicBezTo>
                  <a:lnTo>
                    <a:pt x="162560" y="1016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1507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7105"/>
                                        </p:tgtEl>
                                        <p:attrNameLst>
                                          <p:attrName>style.visibility</p:attrName>
                                        </p:attrNameLst>
                                      </p:cBhvr>
                                      <p:to>
                                        <p:strVal val="visible"/>
                                      </p:to>
                                    </p:set>
                                    <p:animEffect transition="in" filter="barn(inVertical)">
                                      <p:cBhvr>
                                        <p:cTn id="7" dur="500"/>
                                        <p:tgtEl>
                                          <p:spTgt spid="47105"/>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000" fill="hold"/>
                                        <p:tgtEl>
                                          <p:spTgt spid="16"/>
                                        </p:tgtEl>
                                        <p:attrNameLst>
                                          <p:attrName>ppt_x</p:attrName>
                                        </p:attrNameLst>
                                      </p:cBhvr>
                                      <p:tavLst>
                                        <p:tav tm="0">
                                          <p:val>
                                            <p:strVal val="#ppt_x"/>
                                          </p:val>
                                        </p:tav>
                                        <p:tav tm="100000">
                                          <p:val>
                                            <p:strVal val="#ppt_x"/>
                                          </p:val>
                                        </p:tav>
                                      </p:tavLst>
                                    </p:anim>
                                    <p:anim calcmode="lin" valueType="num">
                                      <p:cBhvr additive="base">
                                        <p:cTn id="12" dur="2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4.16667E-6 -3.7037E-7 L 0.33906 -3.7037E-7 " pathEditMode="relative" rAng="0" ptsTypes="AA">
                                      <p:cBhvr>
                                        <p:cTn id="22" dur="2000" fill="hold"/>
                                        <p:tgtEl>
                                          <p:spTgt spid="13"/>
                                        </p:tgtEl>
                                        <p:attrNameLst>
                                          <p:attrName>ppt_x</p:attrName>
                                          <p:attrName>ppt_y</p:attrName>
                                        </p:attrNameLst>
                                      </p:cBhvr>
                                      <p:rCtr x="16944" y="0"/>
                                    </p:animMotion>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0"/>
                            </p:stCondLst>
                            <p:childTnLst>
                              <p:par>
                                <p:cTn id="33" presetID="2" presetClass="entr" presetSubtype="1"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 grpId="0"/>
      <p:bldP spid="13" grpId="0" animBg="1"/>
      <p:bldP spid="13" grpId="1" animBg="1"/>
      <p:bldP spid="30" grpId="0" animBg="1"/>
      <p:bldP spid="31"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8160"/>
            <a:ext cx="7383384" cy="1005840"/>
          </a:xfrm>
        </p:spPr>
        <p:txBody>
          <a:bodyPr>
            <a:normAutofit/>
          </a:bodyPr>
          <a:lstStyle/>
          <a:p>
            <a:r>
              <a:rPr lang="en-US" dirty="0">
                <a:solidFill>
                  <a:schemeClr val="bg2">
                    <a:lumMod val="10000"/>
                  </a:schemeClr>
                </a:solidFill>
              </a:rPr>
              <a:t>Lifetime Attributable Risk of Cancer from Exposure to Radiation</a:t>
            </a:r>
          </a:p>
        </p:txBody>
      </p:sp>
      <p:pic>
        <p:nvPicPr>
          <p:cNvPr id="5" name="Picture 4"/>
          <p:cNvPicPr>
            <a:picLocks noChangeAspect="1"/>
          </p:cNvPicPr>
          <p:nvPr/>
        </p:nvPicPr>
        <p:blipFill>
          <a:blip r:embed="rId3"/>
          <a:stretch>
            <a:fillRect/>
          </a:stretch>
        </p:blipFill>
        <p:spPr>
          <a:xfrm>
            <a:off x="1295400" y="1905000"/>
            <a:ext cx="6553200" cy="4044554"/>
          </a:xfrm>
          <a:prstGeom prst="rect">
            <a:avLst/>
          </a:prstGeom>
        </p:spPr>
      </p:pic>
      <p:cxnSp>
        <p:nvCxnSpPr>
          <p:cNvPr id="8" name="Straight Connector 7"/>
          <p:cNvCxnSpPr/>
          <p:nvPr/>
        </p:nvCxnSpPr>
        <p:spPr>
          <a:xfrm flipH="1">
            <a:off x="2209800" y="4542972"/>
            <a:ext cx="18723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3331029"/>
            <a:ext cx="146957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09800" y="2971800"/>
            <a:ext cx="18723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76600" y="3656455"/>
            <a:ext cx="620486" cy="533400"/>
          </a:xfrm>
        </p:spPr>
        <p:txBody>
          <a:bodyPr/>
          <a:lstStyle/>
          <a:p>
            <a:pPr marL="0" indent="0">
              <a:buNone/>
            </a:pPr>
            <a:r>
              <a:rPr lang="en-US" sz="2000" b="1" dirty="0" smtClean="0">
                <a:solidFill>
                  <a:srgbClr val="FF0000"/>
                </a:solidFill>
              </a:rPr>
              <a:t>x 5</a:t>
            </a:r>
            <a:endParaRPr lang="en-US" sz="2000" b="1" dirty="0">
              <a:solidFill>
                <a:srgbClr val="FF0000"/>
              </a:solidFill>
            </a:endParaRPr>
          </a:p>
        </p:txBody>
      </p:sp>
      <p:sp>
        <p:nvSpPr>
          <p:cNvPr id="7" name="Freeform 6"/>
          <p:cNvSpPr/>
          <p:nvPr/>
        </p:nvSpPr>
        <p:spPr>
          <a:xfrm>
            <a:off x="3907971" y="4419601"/>
            <a:ext cx="350520" cy="322317"/>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p:cNvCxnSpPr/>
          <p:nvPr/>
        </p:nvCxnSpPr>
        <p:spPr>
          <a:xfrm>
            <a:off x="3810000" y="3331029"/>
            <a:ext cx="5036" cy="11933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38600" y="2971800"/>
            <a:ext cx="0" cy="15743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a:off x="4021867" y="3651535"/>
            <a:ext cx="511629" cy="5793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rgbClr val="FF0000"/>
                </a:solidFill>
              </a:rPr>
              <a:t>x 7</a:t>
            </a:r>
          </a:p>
        </p:txBody>
      </p:sp>
    </p:spTree>
    <p:extLst>
      <p:ext uri="{BB962C8B-B14F-4D97-AF65-F5344CB8AC3E}">
        <p14:creationId xmlns:p14="http://schemas.microsoft.com/office/powerpoint/2010/main" val="191224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par>
                          <p:cTn id="13" fill="hold">
                            <p:stCondLst>
                              <p:cond delay="20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Footer Placeholder 3"/>
          <p:cNvSpPr>
            <a:spLocks noGrp="1"/>
          </p:cNvSpPr>
          <p:nvPr>
            <p:ph type="ftr" sz="quarter" idx="11"/>
          </p:nvPr>
        </p:nvSpPr>
        <p:spPr>
          <a:xfrm>
            <a:off x="886489" y="5593256"/>
            <a:ext cx="3073430" cy="311579"/>
          </a:xfrm>
        </p:spPr>
        <p:txBody>
          <a:bodyPr/>
          <a:lstStyle/>
          <a:p>
            <a:r>
              <a:rPr lang="en-US" smtClean="0"/>
              <a:t>CONFIDENTIAL – QAELUM NV</a:t>
            </a:r>
            <a:endParaRPr lang="en-US" dirty="0"/>
          </a:p>
        </p:txBody>
      </p:sp>
      <p:pic>
        <p:nvPicPr>
          <p:cNvPr id="1026" name="Picture 2" descr="http://radiology.ucsf.edu/sites/radiology.ucsf.edu/files/blog/2014/04/JACR-Special-Edi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4419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1066800" y="4519813"/>
            <a:ext cx="2666550" cy="520202"/>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3845238" y="1942990"/>
            <a:ext cx="5331052" cy="3467211"/>
          </a:xfrm>
          <a:prstGeom prst="rect">
            <a:avLst/>
          </a:prstGeom>
        </p:spPr>
      </p:pic>
      <p:sp>
        <p:nvSpPr>
          <p:cNvPr id="3" name="Rectangle 2"/>
          <p:cNvSpPr/>
          <p:nvPr/>
        </p:nvSpPr>
        <p:spPr>
          <a:xfrm>
            <a:off x="4648200" y="5148880"/>
            <a:ext cx="4572000" cy="1323439"/>
          </a:xfrm>
          <a:prstGeom prst="rect">
            <a:avLst/>
          </a:prstGeom>
        </p:spPr>
        <p:txBody>
          <a:bodyPr>
            <a:spAutoFit/>
          </a:bodyPr>
          <a:lstStyle/>
          <a:p>
            <a:r>
              <a:rPr lang="en-US" sz="2000" dirty="0">
                <a:latin typeface="+mn-lt"/>
                <a:cs typeface="+mn-cs"/>
              </a:rPr>
              <a:t>In the future, CDS should avoid CT scans which are not medically necessary or easily be replaced by a test without ionizing radiation</a:t>
            </a:r>
          </a:p>
        </p:txBody>
      </p:sp>
    </p:spTree>
    <p:extLst>
      <p:ext uri="{BB962C8B-B14F-4D97-AF65-F5344CB8AC3E}">
        <p14:creationId xmlns:p14="http://schemas.microsoft.com/office/powerpoint/2010/main" val="33822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4753" y="929336"/>
            <a:ext cx="7562850" cy="1524000"/>
          </a:xfrm>
          <a:prstGeom prst="rect">
            <a:avLst/>
          </a:prstGeom>
        </p:spPr>
      </p:pic>
      <p:pic>
        <p:nvPicPr>
          <p:cNvPr id="2" name="Picture 1"/>
          <p:cNvPicPr>
            <a:picLocks noChangeAspect="1"/>
          </p:cNvPicPr>
          <p:nvPr/>
        </p:nvPicPr>
        <p:blipFill>
          <a:blip r:embed="rId4"/>
          <a:stretch>
            <a:fillRect/>
          </a:stretch>
        </p:blipFill>
        <p:spPr>
          <a:xfrm>
            <a:off x="1999402" y="2533650"/>
            <a:ext cx="4810125" cy="3257550"/>
          </a:xfrm>
          <a:prstGeom prst="rect">
            <a:avLst/>
          </a:prstGeom>
        </p:spPr>
      </p:pic>
      <p:sp>
        <p:nvSpPr>
          <p:cNvPr id="5" name="Title 4"/>
          <p:cNvSpPr>
            <a:spLocks noGrp="1"/>
          </p:cNvSpPr>
          <p:nvPr>
            <p:ph type="title"/>
          </p:nvPr>
        </p:nvSpPr>
        <p:spPr/>
        <p:txBody>
          <a:bodyPr/>
          <a:lstStyle/>
          <a:p>
            <a:endParaRPr lang="en-US" dirty="0"/>
          </a:p>
        </p:txBody>
      </p:sp>
      <p:sp>
        <p:nvSpPr>
          <p:cNvPr id="8" name="Rectangle 7"/>
          <p:cNvSpPr/>
          <p:nvPr/>
        </p:nvSpPr>
        <p:spPr>
          <a:xfrm>
            <a:off x="960328" y="5898358"/>
            <a:ext cx="4572000" cy="246221"/>
          </a:xfrm>
          <a:prstGeom prst="rect">
            <a:avLst/>
          </a:prstGeom>
        </p:spPr>
        <p:txBody>
          <a:bodyPr>
            <a:spAutoFit/>
          </a:bodyPr>
          <a:lstStyle/>
          <a:p>
            <a:r>
              <a:rPr lang="en-US" sz="1000" dirty="0"/>
              <a:t>https://www.linkedin.com/grp/post/2308956-6022292027184553987</a:t>
            </a:r>
          </a:p>
        </p:txBody>
      </p:sp>
      <p:sp>
        <p:nvSpPr>
          <p:cNvPr id="17" name="Rounded Rectangle 16"/>
          <p:cNvSpPr/>
          <p:nvPr/>
        </p:nvSpPr>
        <p:spPr>
          <a:xfrm>
            <a:off x="838200" y="3224960"/>
            <a:ext cx="7086600" cy="1143000"/>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H="1">
            <a:off x="2971800" y="2362200"/>
            <a:ext cx="4724400" cy="386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 y="2548888"/>
            <a:ext cx="1752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960328" y="2626659"/>
            <a:ext cx="6888272" cy="5541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020145" y="4285862"/>
            <a:ext cx="26374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038600" y="3900118"/>
            <a:ext cx="3200400" cy="261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37252" y="4064277"/>
            <a:ext cx="6078894" cy="497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402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77778E-6 -2.59259E-6 L 0.00173 -0.12901 " pathEditMode="relative" rAng="0" ptsTypes="AA">
                                      <p:cBhvr>
                                        <p:cTn id="11" dur="2000" fill="hold"/>
                                        <p:tgtEl>
                                          <p:spTgt spid="2"/>
                                        </p:tgtEl>
                                        <p:attrNameLst>
                                          <p:attrName>ppt_x</p:attrName>
                                          <p:attrName>ppt_y</p:attrName>
                                        </p:attrNameLst>
                                      </p:cBhvr>
                                      <p:rCtr x="87" y="-6451"/>
                                    </p:animMotion>
                                  </p:childTnLst>
                                </p:cTn>
                              </p:par>
                              <p:par>
                                <p:cTn id="12" presetID="6" presetClass="emph" presetSubtype="0" fill="hold" nodeType="withEffect">
                                  <p:stCondLst>
                                    <p:cond delay="0"/>
                                  </p:stCondLst>
                                  <p:childTnLst>
                                    <p:animScale>
                                      <p:cBhvr>
                                        <p:cTn id="13" dur="2000" fill="hold"/>
                                        <p:tgtEl>
                                          <p:spTgt spid="2"/>
                                        </p:tgtEl>
                                      </p:cBhvr>
                                      <p:by x="150000" y="150000"/>
                                    </p:animScale>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Grp="1" noChangeArrowheads="1"/>
          </p:cNvSpPr>
          <p:nvPr>
            <p:ph type="title"/>
          </p:nvPr>
        </p:nvSpPr>
        <p:spPr/>
        <p:txBody>
          <a:bodyPr>
            <a:normAutofit/>
          </a:bodyPr>
          <a:lstStyle/>
          <a:p>
            <a:r>
              <a:rPr lang="en-US" dirty="0">
                <a:solidFill>
                  <a:schemeClr val="bg2">
                    <a:lumMod val="10000"/>
                  </a:schemeClr>
                </a:solidFill>
              </a:rPr>
              <a:t>Cost-Benefit</a:t>
            </a:r>
            <a:endParaRPr lang="nl-BE" dirty="0">
              <a:solidFill>
                <a:schemeClr val="bg2">
                  <a:lumMod val="10000"/>
                </a:schemeClr>
              </a:solidFill>
            </a:endParaRPr>
          </a:p>
        </p:txBody>
      </p:sp>
      <p:sp>
        <p:nvSpPr>
          <p:cNvPr id="11" name="Content Placeholder 10"/>
          <p:cNvSpPr>
            <a:spLocks noGrp="1"/>
          </p:cNvSpPr>
          <p:nvPr>
            <p:ph sz="half" idx="2"/>
          </p:nvPr>
        </p:nvSpPr>
        <p:spPr>
          <a:xfrm>
            <a:off x="4385924" y="1920480"/>
            <a:ext cx="4758077" cy="3794521"/>
          </a:xfrm>
        </p:spPr>
        <p:txBody>
          <a:bodyPr>
            <a:normAutofit/>
          </a:bodyPr>
          <a:lstStyle/>
          <a:p>
            <a:r>
              <a:rPr lang="en-US" sz="2000" dirty="0"/>
              <a:t>CT scan is clearly indicated and well ordered:</a:t>
            </a:r>
          </a:p>
          <a:p>
            <a:pPr>
              <a:buFont typeface="Wingdings" panose="05000000000000000000" pitchFamily="2" charset="2"/>
              <a:buChar char="ü"/>
            </a:pPr>
            <a:r>
              <a:rPr lang="en-US" sz="2000" dirty="0">
                <a:solidFill>
                  <a:srgbClr val="92D050"/>
                </a:solidFill>
              </a:rPr>
              <a:t>benefit-to-risk ratio is high</a:t>
            </a:r>
          </a:p>
          <a:p>
            <a:r>
              <a:rPr lang="en-US" sz="2000" dirty="0"/>
              <a:t>CT scan is not medically necessary </a:t>
            </a:r>
            <a:br>
              <a:rPr lang="en-US" sz="2000" dirty="0"/>
            </a:br>
            <a:r>
              <a:rPr lang="en-US" sz="2000" dirty="0"/>
              <a:t>                         or</a:t>
            </a:r>
            <a:br>
              <a:rPr lang="en-US" sz="2000" dirty="0"/>
            </a:br>
            <a:r>
              <a:rPr lang="en-US" sz="2000" dirty="0"/>
              <a:t>could easily be replaced by a test without ionizing radiation:</a:t>
            </a:r>
          </a:p>
          <a:p>
            <a:pPr>
              <a:buFont typeface="Comic Sans MS" panose="030F0702030302020204" pitchFamily="66" charset="0"/>
              <a:buChar char="X"/>
            </a:pPr>
            <a:r>
              <a:rPr lang="en-US" sz="2000" dirty="0">
                <a:solidFill>
                  <a:srgbClr val="FF0000"/>
                </a:solidFill>
              </a:rPr>
              <a:t>benefit-to-risk ratio is </a:t>
            </a:r>
            <a:r>
              <a:rPr lang="en-US" sz="2000" dirty="0" smtClean="0">
                <a:solidFill>
                  <a:srgbClr val="FF0000"/>
                </a:solidFill>
              </a:rPr>
              <a:t>low</a:t>
            </a:r>
          </a:p>
          <a:p>
            <a:pPr>
              <a:buFont typeface="Comic Sans MS" panose="030F0702030302020204" pitchFamily="66" charset="0"/>
              <a:buChar char="X"/>
            </a:pPr>
            <a:endParaRPr lang="en-US" sz="2000" dirty="0">
              <a:solidFill>
                <a:srgbClr val="FF0000"/>
              </a:solidFill>
            </a:endParaRPr>
          </a:p>
          <a:p>
            <a:pPr>
              <a:buFont typeface="Wingdings" panose="05000000000000000000" pitchFamily="2" charset="2"/>
              <a:buChar char="Ø"/>
            </a:pPr>
            <a:r>
              <a:rPr lang="en-US" sz="2000" dirty="0" smtClean="0">
                <a:solidFill>
                  <a:srgbClr val="FF0000"/>
                </a:solidFill>
              </a:rPr>
              <a:t>Dose monitoring is required</a:t>
            </a:r>
            <a:endParaRPr lang="en-US" sz="2000" dirty="0">
              <a:solidFill>
                <a:srgbClr val="FF0000"/>
              </a:solidFill>
            </a:endParaRPr>
          </a:p>
          <a:p>
            <a:endParaRPr lang="en-US" sz="2000" dirty="0">
              <a:solidFill>
                <a:srgbClr val="92D050"/>
              </a:solidFill>
            </a:endParaRPr>
          </a:p>
        </p:txBody>
      </p:sp>
      <p:pic>
        <p:nvPicPr>
          <p:cNvPr id="2" name="Picture 1"/>
          <p:cNvPicPr>
            <a:picLocks noChangeAspect="1"/>
          </p:cNvPicPr>
          <p:nvPr/>
        </p:nvPicPr>
        <p:blipFill>
          <a:blip r:embed="rId3"/>
          <a:stretch>
            <a:fillRect/>
          </a:stretch>
        </p:blipFill>
        <p:spPr>
          <a:xfrm>
            <a:off x="131006" y="3352800"/>
            <a:ext cx="4055165" cy="2590800"/>
          </a:xfrm>
          <a:prstGeom prst="rect">
            <a:avLst/>
          </a:prstGeom>
        </p:spPr>
      </p:pic>
      <p:pic>
        <p:nvPicPr>
          <p:cNvPr id="4" name="Picture 3"/>
          <p:cNvPicPr>
            <a:picLocks noChangeAspect="1"/>
          </p:cNvPicPr>
          <p:nvPr/>
        </p:nvPicPr>
        <p:blipFill>
          <a:blip r:embed="rId4"/>
          <a:stretch>
            <a:fillRect/>
          </a:stretch>
        </p:blipFill>
        <p:spPr>
          <a:xfrm>
            <a:off x="131005" y="3377048"/>
            <a:ext cx="4055164" cy="2566553"/>
          </a:xfrm>
          <a:prstGeom prst="rect">
            <a:avLst/>
          </a:prstGeom>
        </p:spPr>
      </p:pic>
      <p:pic>
        <p:nvPicPr>
          <p:cNvPr id="10" name="Picture 9"/>
          <p:cNvPicPr>
            <a:picLocks noChangeAspect="1"/>
          </p:cNvPicPr>
          <p:nvPr/>
        </p:nvPicPr>
        <p:blipFill>
          <a:blip r:embed="rId3"/>
          <a:stretch>
            <a:fillRect/>
          </a:stretch>
        </p:blipFill>
        <p:spPr>
          <a:xfrm>
            <a:off x="131006" y="3352800"/>
            <a:ext cx="4055165" cy="2590800"/>
          </a:xfrm>
          <a:prstGeom prst="rect">
            <a:avLst/>
          </a:prstGeom>
        </p:spPr>
      </p:pic>
      <p:pic>
        <p:nvPicPr>
          <p:cNvPr id="5" name="Picture 4"/>
          <p:cNvPicPr>
            <a:picLocks noChangeAspect="1"/>
          </p:cNvPicPr>
          <p:nvPr/>
        </p:nvPicPr>
        <p:blipFill>
          <a:blip r:embed="rId5"/>
          <a:stretch>
            <a:fillRect/>
          </a:stretch>
        </p:blipFill>
        <p:spPr>
          <a:xfrm>
            <a:off x="131006" y="3387532"/>
            <a:ext cx="4055165" cy="2556069"/>
          </a:xfrm>
          <a:prstGeom prst="rect">
            <a:avLst/>
          </a:prstGeom>
        </p:spPr>
      </p:pic>
      <p:pic>
        <p:nvPicPr>
          <p:cNvPr id="7" name="Picture 6"/>
          <p:cNvPicPr>
            <a:picLocks noChangeAspect="1"/>
          </p:cNvPicPr>
          <p:nvPr/>
        </p:nvPicPr>
        <p:blipFill>
          <a:blip r:embed="rId6"/>
          <a:stretch>
            <a:fillRect/>
          </a:stretch>
        </p:blipFill>
        <p:spPr>
          <a:xfrm>
            <a:off x="152400" y="3784315"/>
            <a:ext cx="1267130" cy="739159"/>
          </a:xfrm>
          <a:prstGeom prst="rect">
            <a:avLst/>
          </a:prstGeom>
        </p:spPr>
      </p:pic>
      <p:pic>
        <p:nvPicPr>
          <p:cNvPr id="8" name="Picture 7"/>
          <p:cNvPicPr>
            <a:picLocks noChangeAspect="1"/>
          </p:cNvPicPr>
          <p:nvPr/>
        </p:nvPicPr>
        <p:blipFill>
          <a:blip r:embed="rId7"/>
          <a:stretch>
            <a:fillRect/>
          </a:stretch>
        </p:blipFill>
        <p:spPr>
          <a:xfrm>
            <a:off x="2972276" y="3657601"/>
            <a:ext cx="1098179" cy="992585"/>
          </a:xfrm>
          <a:prstGeom prst="rect">
            <a:avLst/>
          </a:prstGeom>
        </p:spPr>
      </p:pic>
      <p:pic>
        <p:nvPicPr>
          <p:cNvPr id="1026" name="Picture 2" descr="http://www.lipidworld.com/content/figures/1476-511X-9-47-1-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1694702"/>
            <a:ext cx="2744150" cy="163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9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297"/>
                                        </p:tgtEl>
                                        <p:attrNameLst>
                                          <p:attrName>style.visibility</p:attrName>
                                        </p:attrNameLst>
                                      </p:cBhvr>
                                      <p:to>
                                        <p:strVal val="visible"/>
                                      </p:to>
                                    </p:set>
                                    <p:animEffect transition="in" filter="barn(inVertical)">
                                      <p:cBhvr>
                                        <p:cTn id="7" dur="500"/>
                                        <p:tgtEl>
                                          <p:spTgt spid="5529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500"/>
                                        <p:tgtEl>
                                          <p:spTgt spid="11">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fade">
                                      <p:cBhvr>
                                        <p:cTn id="36" dur="500"/>
                                        <p:tgtEl>
                                          <p:spTgt spid="11">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Effect transition="in" filter="fade">
                                      <p:cBhvr>
                                        <p:cTn id="44" dur="500"/>
                                        <p:tgtEl>
                                          <p:spTgt spid="11">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5" end="5"/>
                                            </p:txEl>
                                          </p:spTgt>
                                        </p:tgtEl>
                                        <p:attrNameLst>
                                          <p:attrName>style.visibility</p:attrName>
                                        </p:attrNameLst>
                                      </p:cBhvr>
                                      <p:to>
                                        <p:strVal val="visible"/>
                                      </p:to>
                                    </p:set>
                                    <p:animEffect transition="in" filter="fade">
                                      <p:cBhvr>
                                        <p:cTn id="5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7" grpId="0"/>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2">
                    <a:lumMod val="10000"/>
                  </a:schemeClr>
                </a:solidFill>
              </a:rPr>
              <a:t>Topics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a:solidFill>
                  <a:srgbClr val="002060"/>
                </a:solidFill>
              </a:rPr>
              <a:t>Why is Quality Control and Dose Optimization becoming important?</a:t>
            </a:r>
          </a:p>
          <a:p>
            <a:pPr marL="514350" indent="-514350">
              <a:buFont typeface="+mj-lt"/>
              <a:buAutoNum type="arabicPeriod"/>
            </a:pPr>
            <a:r>
              <a:rPr lang="en-US" altLang="ja-JP" sz="2800" b="1" dirty="0">
                <a:solidFill>
                  <a:srgbClr val="FF0000"/>
                </a:solidFill>
              </a:rPr>
              <a:t>FUJIFILM/</a:t>
            </a:r>
            <a:r>
              <a:rPr lang="en-US" sz="2800" b="1" dirty="0" smtClean="0">
                <a:solidFill>
                  <a:srgbClr val="FF0000"/>
                </a:solidFill>
              </a:rPr>
              <a:t>QAELUM </a:t>
            </a:r>
            <a:r>
              <a:rPr lang="en-US" sz="2800" b="1" dirty="0">
                <a:solidFill>
                  <a:srgbClr val="FF0000"/>
                </a:solidFill>
              </a:rPr>
              <a:t>Solution</a:t>
            </a:r>
          </a:p>
          <a:p>
            <a:pPr marL="514350" indent="-514350">
              <a:buFont typeface="+mj-lt"/>
              <a:buAutoNum type="arabicPeriod"/>
            </a:pPr>
            <a:r>
              <a:rPr lang="en-US" sz="2800" dirty="0">
                <a:solidFill>
                  <a:srgbClr val="002060"/>
                </a:solidFill>
              </a:rPr>
              <a:t>Site </a:t>
            </a:r>
            <a:r>
              <a:rPr lang="en-US" sz="2800" dirty="0" smtClean="0">
                <a:solidFill>
                  <a:srgbClr val="002060"/>
                </a:solidFill>
              </a:rPr>
              <a:t>Use-Cases </a:t>
            </a:r>
            <a:r>
              <a:rPr lang="en-US" sz="2000" i="1" dirty="0" smtClean="0">
                <a:solidFill>
                  <a:srgbClr val="5689B7"/>
                </a:solidFill>
              </a:rPr>
              <a:t>including Wales Nation Wide project</a:t>
            </a:r>
            <a:endParaRPr lang="en-US" sz="2800" i="1" dirty="0">
              <a:solidFill>
                <a:srgbClr val="5689B7"/>
              </a:solidFill>
            </a:endParaRPr>
          </a:p>
        </p:txBody>
      </p:sp>
    </p:spTree>
    <p:extLst>
      <p:ext uri="{BB962C8B-B14F-4D97-AF65-F5344CB8AC3E}">
        <p14:creationId xmlns:p14="http://schemas.microsoft.com/office/powerpoint/2010/main" val="144512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r="10784"/>
          <a:stretch/>
        </p:blipFill>
        <p:spPr>
          <a:xfrm>
            <a:off x="0" y="857250"/>
            <a:ext cx="9144000" cy="5143500"/>
          </a:xfrm>
          <a:prstGeom prst="rect">
            <a:avLst/>
          </a:prstGeom>
        </p:spPr>
      </p:pic>
      <p:sp>
        <p:nvSpPr>
          <p:cNvPr id="27" name="Teardrop 26"/>
          <p:cNvSpPr/>
          <p:nvPr/>
        </p:nvSpPr>
        <p:spPr>
          <a:xfrm>
            <a:off x="3810000" y="857250"/>
            <a:ext cx="5334000" cy="5334000"/>
          </a:xfrm>
          <a:prstGeom prst="teardrop">
            <a:avLst/>
          </a:prstGeom>
          <a:solidFill>
            <a:schemeClr val="tx2">
              <a:alpha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 name="Teardrop 4"/>
          <p:cNvSpPr/>
          <p:nvPr/>
        </p:nvSpPr>
        <p:spPr>
          <a:xfrm>
            <a:off x="5029200" y="1924050"/>
            <a:ext cx="3200400" cy="3200400"/>
          </a:xfrm>
          <a:prstGeom prst="teardrop">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Title 1"/>
          <p:cNvSpPr txBox="1">
            <a:spLocks/>
          </p:cNvSpPr>
          <p:nvPr/>
        </p:nvSpPr>
        <p:spPr>
          <a:xfrm>
            <a:off x="5410200" y="3143073"/>
            <a:ext cx="2514600" cy="769441"/>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b="1" dirty="0" err="1">
                <a:solidFill>
                  <a:schemeClr val="bg1"/>
                </a:solidFill>
                <a:latin typeface="Source Sans Pro Light" pitchFamily="34" charset="0"/>
              </a:rPr>
              <a:t>tqm|DOSE</a:t>
            </a:r>
            <a:r>
              <a:rPr lang="en-US" sz="2000" b="1" dirty="0">
                <a:solidFill>
                  <a:schemeClr val="bg1"/>
                </a:solidFill>
                <a:latin typeface="Source Sans Pro Light" pitchFamily="34" charset="0"/>
              </a:rPr>
              <a:t/>
            </a:r>
            <a:br>
              <a:rPr lang="en-US" sz="2000" b="1" dirty="0">
                <a:solidFill>
                  <a:schemeClr val="bg1"/>
                </a:solidFill>
                <a:latin typeface="Source Sans Pro Light" pitchFamily="34" charset="0"/>
              </a:rPr>
            </a:br>
            <a:endParaRPr lang="en-US" sz="1600" dirty="0">
              <a:solidFill>
                <a:schemeClr val="accent4">
                  <a:lumMod val="40000"/>
                  <a:lumOff val="60000"/>
                </a:schemeClr>
              </a:solidFill>
              <a:latin typeface="Source Sans Pro Light" pitchFamily="34" charset="0"/>
            </a:endParaRPr>
          </a:p>
        </p:txBody>
      </p:sp>
    </p:spTree>
    <p:extLst>
      <p:ext uri="{BB962C8B-B14F-4D97-AF65-F5344CB8AC3E}">
        <p14:creationId xmlns:p14="http://schemas.microsoft.com/office/powerpoint/2010/main" val="323420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96" y="609600"/>
            <a:ext cx="8229600" cy="613171"/>
          </a:xfrm>
        </p:spPr>
        <p:txBody>
          <a:bodyPr>
            <a:noAutofit/>
          </a:bodyPr>
          <a:lstStyle/>
          <a:p>
            <a:r>
              <a:rPr lang="nl-BE" dirty="0" smtClean="0">
                <a:solidFill>
                  <a:schemeClr val="bg2">
                    <a:lumMod val="10000"/>
                  </a:schemeClr>
                </a:solidFill>
              </a:rPr>
              <a:t/>
            </a:r>
            <a:br>
              <a:rPr lang="nl-BE" dirty="0" smtClean="0">
                <a:solidFill>
                  <a:schemeClr val="bg2">
                    <a:lumMod val="10000"/>
                  </a:schemeClr>
                </a:solidFill>
              </a:rPr>
            </a:br>
            <a:r>
              <a:rPr lang="nl-BE" dirty="0" smtClean="0">
                <a:solidFill>
                  <a:schemeClr val="bg2">
                    <a:lumMod val="10000"/>
                  </a:schemeClr>
                </a:solidFill>
              </a:rPr>
              <a:t>Technical </a:t>
            </a:r>
            <a:r>
              <a:rPr lang="nl-BE" dirty="0">
                <a:solidFill>
                  <a:schemeClr val="bg2">
                    <a:lumMod val="10000"/>
                  </a:schemeClr>
                </a:solidFill>
              </a:rPr>
              <a:t>overview</a:t>
            </a:r>
            <a:br>
              <a:rPr lang="nl-BE" dirty="0">
                <a:solidFill>
                  <a:schemeClr val="bg2">
                    <a:lumMod val="10000"/>
                  </a:schemeClr>
                </a:solidFill>
              </a:rPr>
            </a:br>
            <a:endParaRPr lang="nl-BE" dirty="0">
              <a:solidFill>
                <a:schemeClr val="bg2">
                  <a:lumMod val="10000"/>
                </a:schemeClr>
              </a:solidFill>
            </a:endParaRPr>
          </a:p>
        </p:txBody>
      </p:sp>
      <p:pic>
        <p:nvPicPr>
          <p:cNvPr id="4" name="Content Placeholder 3"/>
          <p:cNvPicPr>
            <a:picLocks noGrp="1" noChangeAspect="1" noChangeArrowheads="1"/>
          </p:cNvPicPr>
          <p:nvPr>
            <p:ph idx="1"/>
          </p:nvPr>
        </p:nvPicPr>
        <p:blipFill>
          <a:blip r:embed="rId3" cstate="print"/>
          <a:srcRect/>
          <a:stretch>
            <a:fillRect/>
          </a:stretch>
        </p:blipFill>
        <p:spPr bwMode="auto">
          <a:xfrm>
            <a:off x="584399" y="1599282"/>
            <a:ext cx="1583651" cy="103082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376224" y="4264841"/>
            <a:ext cx="1180305" cy="936104"/>
          </a:xfrm>
          <a:prstGeom prst="rect">
            <a:avLst/>
          </a:prstGeom>
          <a:noFill/>
          <a:ln>
            <a:noFill/>
          </a:ln>
        </p:spPr>
      </p:pic>
      <p:pic>
        <p:nvPicPr>
          <p:cNvPr id="6" name="Image 10" descr="FCRGOB.jpg"/>
          <p:cNvPicPr>
            <a:picLocks noChangeAspect="1"/>
          </p:cNvPicPr>
          <p:nvPr/>
        </p:nvPicPr>
        <p:blipFill>
          <a:blip r:embed="rId5" cstate="print"/>
          <a:srcRect l="18312" r="17597"/>
          <a:stretch>
            <a:fillRect/>
          </a:stretch>
        </p:blipFill>
        <p:spPr>
          <a:xfrm>
            <a:off x="448224" y="4005377"/>
            <a:ext cx="1059805" cy="1211206"/>
          </a:xfrm>
          <a:prstGeom prst="rect">
            <a:avLst/>
          </a:prstGeom>
        </p:spPr>
      </p:pic>
      <p:grpSp>
        <p:nvGrpSpPr>
          <p:cNvPr id="7" name="Groep 66"/>
          <p:cNvGrpSpPr>
            <a:grpSpLocks/>
          </p:cNvGrpSpPr>
          <p:nvPr/>
        </p:nvGrpSpPr>
        <p:grpSpPr bwMode="auto">
          <a:xfrm>
            <a:off x="167386" y="2355377"/>
            <a:ext cx="1066800" cy="1635888"/>
            <a:chOff x="425713" y="494390"/>
            <a:chExt cx="696388" cy="1200834"/>
          </a:xfrm>
        </p:grpSpPr>
        <p:pic>
          <p:nvPicPr>
            <p:cNvPr id="8" name="Picture 1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25713" y="494390"/>
              <a:ext cx="338013" cy="719924"/>
            </a:xfrm>
            <a:prstGeom prst="rect">
              <a:avLst/>
            </a:prstGeom>
            <a:noFill/>
            <a:ln w="9525" algn="ctr">
              <a:noFill/>
              <a:miter lim="800000"/>
              <a:headEnd/>
              <a:tailEnd/>
            </a:ln>
          </p:spPr>
        </p:pic>
        <p:pic>
          <p:nvPicPr>
            <p:cNvPr id="9" name="Picture 12"/>
            <p:cNvPicPr>
              <a:picLocks noChangeAspect="1" noChangeArrowheads="1"/>
            </p:cNvPicPr>
            <p:nvPr/>
          </p:nvPicPr>
          <p:blipFill>
            <a:blip r:embed="rId7" cstate="print"/>
            <a:srcRect l="53738"/>
            <a:stretch>
              <a:fillRect/>
            </a:stretch>
          </p:blipFill>
          <p:spPr bwMode="auto">
            <a:xfrm>
              <a:off x="642910" y="857232"/>
              <a:ext cx="479191" cy="837992"/>
            </a:xfrm>
            <a:prstGeom prst="rect">
              <a:avLst/>
            </a:prstGeom>
            <a:noFill/>
            <a:ln w="9525" algn="ctr">
              <a:noFill/>
              <a:miter lim="800000"/>
              <a:headEnd/>
              <a:tailEnd/>
            </a:ln>
          </p:spPr>
        </p:pic>
      </p:grpSp>
      <p:sp>
        <p:nvSpPr>
          <p:cNvPr id="11" name="Rectangle 10"/>
          <p:cNvSpPr/>
          <p:nvPr/>
        </p:nvSpPr>
        <p:spPr>
          <a:xfrm>
            <a:off x="1639104" y="3059338"/>
            <a:ext cx="800925" cy="522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PACS</a:t>
            </a:r>
            <a:endParaRPr lang="nl-BE" dirty="0"/>
          </a:p>
        </p:txBody>
      </p:sp>
      <p:cxnSp>
        <p:nvCxnSpPr>
          <p:cNvPr id="13" name="Straight Arrow Connector 12"/>
          <p:cNvCxnSpPr/>
          <p:nvPr/>
        </p:nvCxnSpPr>
        <p:spPr>
          <a:xfrm>
            <a:off x="2556528" y="3336126"/>
            <a:ext cx="3048000" cy="162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791200" y="2819400"/>
            <a:ext cx="1143000" cy="8539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Analysis engine</a:t>
            </a:r>
            <a:endParaRPr lang="nl-BE" sz="1600" dirty="0"/>
          </a:p>
        </p:txBody>
      </p:sp>
      <p:cxnSp>
        <p:nvCxnSpPr>
          <p:cNvPr id="20" name="Straight Arrow Connector 19"/>
          <p:cNvCxnSpPr/>
          <p:nvPr/>
        </p:nvCxnSpPr>
        <p:spPr>
          <a:xfrm flipV="1">
            <a:off x="6362700" y="2209800"/>
            <a:ext cx="0"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768454" y="1676401"/>
            <a:ext cx="1143000" cy="4450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t>Database</a:t>
            </a:r>
            <a:endParaRPr lang="nl-BE" sz="1600" dirty="0"/>
          </a:p>
        </p:txBody>
      </p:sp>
      <p:sp>
        <p:nvSpPr>
          <p:cNvPr id="24" name="Rechteraccolade 3"/>
          <p:cNvSpPr/>
          <p:nvPr/>
        </p:nvSpPr>
        <p:spPr>
          <a:xfrm rot="16200000">
            <a:off x="4944295" y="2214699"/>
            <a:ext cx="851803" cy="3890009"/>
          </a:xfrm>
          <a:prstGeom prst="rightBrace">
            <a:avLst>
              <a:gd name="adj1" fmla="val 8333"/>
              <a:gd name="adj2" fmla="val 757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BE"/>
          </a:p>
        </p:txBody>
      </p:sp>
      <p:pic>
        <p:nvPicPr>
          <p:cNvPr id="3" name="Afbeelding 2"/>
          <p:cNvPicPr>
            <a:picLocks noChangeAspect="1"/>
          </p:cNvPicPr>
          <p:nvPr/>
        </p:nvPicPr>
        <p:blipFill>
          <a:blip r:embed="rId8"/>
          <a:stretch>
            <a:fillRect/>
          </a:stretch>
        </p:blipFill>
        <p:spPr>
          <a:xfrm>
            <a:off x="2427459" y="2045827"/>
            <a:ext cx="1333500" cy="835660"/>
          </a:xfrm>
          <a:prstGeom prst="rect">
            <a:avLst/>
          </a:prstGeom>
        </p:spPr>
      </p:pic>
      <p:sp>
        <p:nvSpPr>
          <p:cNvPr id="10" name="Ovaal 9"/>
          <p:cNvSpPr/>
          <p:nvPr/>
        </p:nvSpPr>
        <p:spPr>
          <a:xfrm>
            <a:off x="6400800" y="4572000"/>
            <a:ext cx="1828800" cy="1066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 application</a:t>
            </a:r>
            <a:endParaRPr lang="nl-BE" dirty="0"/>
          </a:p>
        </p:txBody>
      </p:sp>
      <p:sp>
        <p:nvSpPr>
          <p:cNvPr id="22" name="Ovaal 21"/>
          <p:cNvSpPr/>
          <p:nvPr/>
        </p:nvSpPr>
        <p:spPr>
          <a:xfrm>
            <a:off x="4457700" y="4572000"/>
            <a:ext cx="1828800" cy="1066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Report engine</a:t>
            </a:r>
            <a:endParaRPr lang="nl-BE" dirty="0"/>
          </a:p>
        </p:txBody>
      </p:sp>
      <p:sp>
        <p:nvSpPr>
          <p:cNvPr id="23" name="Ovaal 22"/>
          <p:cNvSpPr/>
          <p:nvPr/>
        </p:nvSpPr>
        <p:spPr>
          <a:xfrm>
            <a:off x="2514600" y="4557713"/>
            <a:ext cx="1828800" cy="1066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PACS </a:t>
            </a:r>
            <a:r>
              <a:rPr lang="en-US" dirty="0" smtClean="0"/>
              <a:t>integration</a:t>
            </a:r>
            <a:endParaRPr lang="nl-BE" dirty="0"/>
          </a:p>
        </p:txBody>
      </p:sp>
    </p:spTree>
    <p:extLst>
      <p:ext uri="{BB962C8B-B14F-4D97-AF65-F5344CB8AC3E}">
        <p14:creationId xmlns:p14="http://schemas.microsoft.com/office/powerpoint/2010/main" val="416221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914400" y="304800"/>
            <a:ext cx="7696200" cy="1271588"/>
          </a:xfrm>
          <a:prstGeom prst="rect">
            <a:avLst/>
          </a:prstGeom>
          <a:noFill/>
          <a:ln w="9525">
            <a:noFill/>
            <a:miter lim="800000"/>
            <a:headEnd/>
            <a:tailEnd/>
          </a:ln>
        </p:spPr>
        <p:txBody>
          <a:bodyPr/>
          <a:lstStyle/>
          <a:p>
            <a:pPr algn="r" eaLnBrk="0" fontAlgn="base" hangingPunct="0">
              <a:lnSpc>
                <a:spcPts val="4600"/>
              </a:lnSpc>
              <a:spcBef>
                <a:spcPct val="0"/>
              </a:spcBef>
              <a:spcAft>
                <a:spcPct val="0"/>
              </a:spcAft>
            </a:pPr>
            <a:endParaRPr lang="en-US" sz="4400" b="1">
              <a:solidFill>
                <a:srgbClr val="01916D"/>
              </a:solidFill>
              <a:latin typeface="Century Gothic" pitchFamily="34" charset="0"/>
            </a:endParaRPr>
          </a:p>
        </p:txBody>
      </p:sp>
      <p:sp>
        <p:nvSpPr>
          <p:cNvPr id="56" name="Title 24"/>
          <p:cNvSpPr txBox="1">
            <a:spLocks/>
          </p:cNvSpPr>
          <p:nvPr/>
        </p:nvSpPr>
        <p:spPr bwMode="auto">
          <a:xfrm>
            <a:off x="361950" y="-76200"/>
            <a:ext cx="7620000" cy="1143000"/>
          </a:xfrm>
          <a:prstGeom prst="rect">
            <a:avLst/>
          </a:prstGeom>
          <a:noFill/>
          <a:ln w="9525">
            <a:noFill/>
            <a:miter lim="800000"/>
            <a:headEnd/>
            <a:tailEnd/>
          </a:ln>
        </p:spPr>
        <p:txBody>
          <a:bodyPr anchor="ctr"/>
          <a:lstStyle/>
          <a:p>
            <a:pPr fontAlgn="base">
              <a:spcBef>
                <a:spcPct val="0"/>
              </a:spcBef>
              <a:spcAft>
                <a:spcPct val="0"/>
              </a:spcAft>
              <a:defRPr/>
            </a:pPr>
            <a:r>
              <a:rPr lang="en-US" sz="3200" b="1" i="1" kern="0" dirty="0">
                <a:solidFill>
                  <a:srgbClr val="000000"/>
                </a:solidFill>
                <a:ea typeface="+mj-ea"/>
                <a:cs typeface="+mj-cs"/>
              </a:rPr>
              <a:t>FUJIFILM Medical Product Portfolio</a:t>
            </a:r>
          </a:p>
        </p:txBody>
      </p:sp>
      <p:pic>
        <p:nvPicPr>
          <p:cNvPr id="16419" name="Picture 63" descr="syn_family.png"/>
          <p:cNvPicPr>
            <a:picLocks noChangeAspect="1"/>
          </p:cNvPicPr>
          <p:nvPr/>
        </p:nvPicPr>
        <p:blipFill>
          <a:blip r:embed="rId3" cstate="print"/>
          <a:srcRect t="53847" b="20512"/>
          <a:stretch>
            <a:fillRect/>
          </a:stretch>
        </p:blipFill>
        <p:spPr bwMode="auto">
          <a:xfrm>
            <a:off x="3663823" y="1443489"/>
            <a:ext cx="1727327" cy="712083"/>
          </a:xfrm>
          <a:prstGeom prst="rect">
            <a:avLst/>
          </a:prstGeom>
          <a:noFill/>
          <a:ln w="9525">
            <a:noFill/>
            <a:miter lim="800000"/>
            <a:headEnd/>
            <a:tailEnd/>
          </a:ln>
        </p:spPr>
      </p:pic>
      <p:grpSp>
        <p:nvGrpSpPr>
          <p:cNvPr id="4" name="Group 29"/>
          <p:cNvGrpSpPr>
            <a:grpSpLocks/>
          </p:cNvGrpSpPr>
          <p:nvPr/>
        </p:nvGrpSpPr>
        <p:grpSpPr bwMode="auto">
          <a:xfrm>
            <a:off x="3768500" y="2347777"/>
            <a:ext cx="1700152" cy="1018417"/>
            <a:chOff x="592" y="3232"/>
            <a:chExt cx="896" cy="521"/>
          </a:xfrm>
        </p:grpSpPr>
        <p:pic>
          <p:nvPicPr>
            <p:cNvPr id="16425" name="Picture 30" descr="drypix"/>
            <p:cNvPicPr>
              <a:picLocks noChangeAspect="1" noChangeArrowheads="1"/>
            </p:cNvPicPr>
            <p:nvPr/>
          </p:nvPicPr>
          <p:blipFill>
            <a:blip r:embed="rId4" cstate="print"/>
            <a:srcRect/>
            <a:stretch>
              <a:fillRect/>
            </a:stretch>
          </p:blipFill>
          <p:spPr bwMode="auto">
            <a:xfrm>
              <a:off x="592" y="3232"/>
              <a:ext cx="896" cy="222"/>
            </a:xfrm>
            <a:prstGeom prst="rect">
              <a:avLst/>
            </a:prstGeom>
            <a:noFill/>
            <a:ln w="9525">
              <a:noFill/>
              <a:miter lim="800000"/>
              <a:headEnd/>
              <a:tailEnd/>
            </a:ln>
          </p:spPr>
        </p:pic>
        <p:sp>
          <p:nvSpPr>
            <p:cNvPr id="16426" name="Text Box 31"/>
            <p:cNvSpPr txBox="1">
              <a:spLocks noChangeArrowheads="1"/>
            </p:cNvSpPr>
            <p:nvPr/>
          </p:nvSpPr>
          <p:spPr bwMode="auto">
            <a:xfrm>
              <a:off x="612" y="3576"/>
              <a:ext cx="623" cy="177"/>
            </a:xfrm>
            <a:prstGeom prst="rect">
              <a:avLst/>
            </a:prstGeom>
            <a:noFill/>
            <a:ln w="9525">
              <a:noFill/>
              <a:miter lim="800000"/>
              <a:headEnd/>
              <a:tailEnd/>
            </a:ln>
          </p:spPr>
          <p:txBody>
            <a:bodyPr>
              <a:spAutoFit/>
            </a:bodyPr>
            <a:lstStyle/>
            <a:p>
              <a:pPr algn="r" eaLnBrk="0" fontAlgn="base" hangingPunct="0">
                <a:spcBef>
                  <a:spcPct val="0"/>
                </a:spcBef>
                <a:spcAft>
                  <a:spcPct val="0"/>
                </a:spcAft>
              </a:pPr>
              <a:endParaRPr lang="en-US" dirty="0">
                <a:solidFill>
                  <a:srgbClr val="000000"/>
                </a:solidFill>
              </a:endParaRPr>
            </a:p>
          </p:txBody>
        </p:sp>
      </p:grpSp>
      <p:sp>
        <p:nvSpPr>
          <p:cNvPr id="16422" name="Rounded Rectangle 89"/>
          <p:cNvSpPr>
            <a:spLocks noChangeArrowheads="1"/>
          </p:cNvSpPr>
          <p:nvPr/>
        </p:nvSpPr>
        <p:spPr bwMode="auto">
          <a:xfrm>
            <a:off x="3539908" y="732341"/>
            <a:ext cx="2057329" cy="783291"/>
          </a:xfrm>
          <a:prstGeom prst="roundRect">
            <a:avLst>
              <a:gd name="adj" fmla="val 7718"/>
            </a:avLst>
          </a:prstGeom>
          <a:gradFill rotWithShape="1">
            <a:gsLst>
              <a:gs pos="0">
                <a:srgbClr val="FFFFFF">
                  <a:alpha val="89998"/>
                </a:srgbClr>
              </a:gs>
              <a:gs pos="100000">
                <a:schemeClr val="bg1">
                  <a:alpha val="0"/>
                </a:schemeClr>
              </a:gs>
            </a:gsLst>
            <a:lin ang="5400000"/>
          </a:gradFill>
          <a:ln w="9525" algn="ctr">
            <a:noFill/>
            <a:round/>
            <a:headEnd/>
            <a:tailEnd/>
          </a:ln>
        </p:spPr>
        <p:txBody>
          <a:bodyPr/>
          <a:lstStyle/>
          <a:p>
            <a:pPr algn="ctr" fontAlgn="base">
              <a:lnSpc>
                <a:spcPct val="80000"/>
              </a:lnSpc>
              <a:spcBef>
                <a:spcPct val="0"/>
              </a:spcBef>
              <a:spcAft>
                <a:spcPct val="0"/>
              </a:spcAft>
            </a:pPr>
            <a:r>
              <a:rPr lang="en-US" sz="2000" b="1" dirty="0">
                <a:solidFill>
                  <a:srgbClr val="2B7EAE"/>
                </a:solidFill>
              </a:rPr>
              <a:t>Women’s Healthcare</a:t>
            </a:r>
          </a:p>
        </p:txBody>
      </p:sp>
      <p:sp>
        <p:nvSpPr>
          <p:cNvPr id="16424" name="Line 9"/>
          <p:cNvSpPr>
            <a:spLocks noChangeShapeType="1"/>
          </p:cNvSpPr>
          <p:nvPr/>
        </p:nvSpPr>
        <p:spPr bwMode="auto">
          <a:xfrm>
            <a:off x="3547916" y="2654952"/>
            <a:ext cx="2057329" cy="0"/>
          </a:xfrm>
          <a:prstGeom prst="line">
            <a:avLst/>
          </a:prstGeom>
          <a:noFill/>
          <a:ln w="12700" cap="rnd">
            <a:solidFill>
              <a:srgbClr val="FFFFFF"/>
            </a:solidFill>
            <a:prstDash val="sysDot"/>
            <a:round/>
            <a:headEnd/>
            <a:tailEnd/>
          </a:ln>
        </p:spPr>
        <p:txBody>
          <a:bodyPr wrap="none" anchor="ctr"/>
          <a:lstStyle/>
          <a:p>
            <a:pPr fontAlgn="base">
              <a:spcBef>
                <a:spcPct val="0"/>
              </a:spcBef>
              <a:spcAft>
                <a:spcPct val="0"/>
              </a:spcAft>
            </a:pPr>
            <a:endParaRPr lang="en-US">
              <a:solidFill>
                <a:srgbClr val="000000"/>
              </a:solidFill>
            </a:endParaRPr>
          </a:p>
        </p:txBody>
      </p:sp>
      <p:grpSp>
        <p:nvGrpSpPr>
          <p:cNvPr id="5" name="Group 101"/>
          <p:cNvGrpSpPr>
            <a:grpSpLocks/>
          </p:cNvGrpSpPr>
          <p:nvPr/>
        </p:nvGrpSpPr>
        <p:grpSpPr bwMode="auto">
          <a:xfrm>
            <a:off x="6399398" y="3385247"/>
            <a:ext cx="2057400" cy="1114741"/>
            <a:chOff x="6185086" y="3740956"/>
            <a:chExt cx="2057400" cy="1115071"/>
          </a:xfrm>
        </p:grpSpPr>
        <p:sp>
          <p:nvSpPr>
            <p:cNvPr id="16415" name="Rounded Rectangle 95"/>
            <p:cNvSpPr>
              <a:spLocks noChangeArrowheads="1"/>
            </p:cNvSpPr>
            <p:nvPr/>
          </p:nvSpPr>
          <p:spPr bwMode="auto">
            <a:xfrm>
              <a:off x="6185086" y="3740956"/>
              <a:ext cx="2057400" cy="838200"/>
            </a:xfrm>
            <a:prstGeom prst="roundRect">
              <a:avLst>
                <a:gd name="adj" fmla="val 7718"/>
              </a:avLst>
            </a:prstGeom>
            <a:gradFill rotWithShape="1">
              <a:gsLst>
                <a:gs pos="0">
                  <a:srgbClr val="FFFFFF">
                    <a:alpha val="89998"/>
                  </a:srgbClr>
                </a:gs>
                <a:gs pos="100000">
                  <a:schemeClr val="bg1">
                    <a:alpha val="0"/>
                  </a:schemeClr>
                </a:gs>
              </a:gsLst>
              <a:lin ang="5400000"/>
            </a:gradFill>
            <a:ln w="9525" algn="ctr">
              <a:noFill/>
              <a:round/>
              <a:headEnd/>
              <a:tailEnd/>
            </a:ln>
          </p:spPr>
          <p:txBody>
            <a:bodyPr/>
            <a:lstStyle/>
            <a:p>
              <a:pPr algn="ctr" fontAlgn="base">
                <a:lnSpc>
                  <a:spcPct val="80000"/>
                </a:lnSpc>
                <a:spcBef>
                  <a:spcPct val="0"/>
                </a:spcBef>
                <a:spcAft>
                  <a:spcPct val="0"/>
                </a:spcAft>
              </a:pPr>
              <a:r>
                <a:rPr lang="en-US" sz="2000" b="1" dirty="0">
                  <a:solidFill>
                    <a:srgbClr val="2B7EAE"/>
                  </a:solidFill>
                </a:rPr>
                <a:t>Endoscopy</a:t>
              </a:r>
            </a:p>
          </p:txBody>
        </p:sp>
        <p:grpSp>
          <p:nvGrpSpPr>
            <p:cNvPr id="6" name="Group 97"/>
            <p:cNvGrpSpPr>
              <a:grpSpLocks/>
            </p:cNvGrpSpPr>
            <p:nvPr/>
          </p:nvGrpSpPr>
          <p:grpSpPr bwMode="auto">
            <a:xfrm>
              <a:off x="6415088" y="4353581"/>
              <a:ext cx="1801998" cy="502446"/>
              <a:chOff x="6449184" y="4379150"/>
              <a:chExt cx="1801998" cy="502446"/>
            </a:xfrm>
          </p:grpSpPr>
          <p:sp>
            <p:nvSpPr>
              <p:cNvPr id="16417" name="Text Box 6"/>
              <p:cNvSpPr txBox="1">
                <a:spLocks noChangeArrowheads="1"/>
              </p:cNvSpPr>
              <p:nvPr/>
            </p:nvSpPr>
            <p:spPr bwMode="auto">
              <a:xfrm>
                <a:off x="6574782" y="4604597"/>
                <a:ext cx="1676400" cy="276999"/>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sz="1200" dirty="0">
                    <a:solidFill>
                      <a:srgbClr val="000000"/>
                    </a:solidFill>
                  </a:rPr>
                  <a:t>endoscopy</a:t>
                </a:r>
              </a:p>
            </p:txBody>
          </p:sp>
          <p:pic>
            <p:nvPicPr>
              <p:cNvPr id="16418" name="Picture 96" descr="fuji_logo.png"/>
              <p:cNvPicPr>
                <a:picLocks noChangeAspect="1"/>
              </p:cNvPicPr>
              <p:nvPr/>
            </p:nvPicPr>
            <p:blipFill>
              <a:blip r:embed="rId5" cstate="print"/>
              <a:srcRect/>
              <a:stretch>
                <a:fillRect/>
              </a:stretch>
            </p:blipFill>
            <p:spPr bwMode="auto">
              <a:xfrm>
                <a:off x="6449184" y="4379150"/>
                <a:ext cx="1676400" cy="284848"/>
              </a:xfrm>
              <a:prstGeom prst="rect">
                <a:avLst/>
              </a:prstGeom>
              <a:noFill/>
              <a:ln w="9525">
                <a:noFill/>
                <a:miter lim="800000"/>
                <a:headEnd/>
                <a:tailEnd/>
              </a:ln>
            </p:spPr>
          </p:pic>
        </p:grpSp>
      </p:grpSp>
      <p:sp>
        <p:nvSpPr>
          <p:cNvPr id="16397" name="Rounded Rectangle 73"/>
          <p:cNvSpPr>
            <a:spLocks noChangeArrowheads="1"/>
          </p:cNvSpPr>
          <p:nvPr/>
        </p:nvSpPr>
        <p:spPr bwMode="auto">
          <a:xfrm>
            <a:off x="819150" y="781050"/>
            <a:ext cx="2057400" cy="838236"/>
          </a:xfrm>
          <a:prstGeom prst="roundRect">
            <a:avLst>
              <a:gd name="adj" fmla="val 7718"/>
            </a:avLst>
          </a:prstGeom>
          <a:gradFill rotWithShape="1">
            <a:gsLst>
              <a:gs pos="0">
                <a:srgbClr val="FFFFFF">
                  <a:alpha val="89998"/>
                </a:srgbClr>
              </a:gs>
              <a:gs pos="100000">
                <a:schemeClr val="bg1">
                  <a:alpha val="0"/>
                </a:schemeClr>
              </a:gs>
            </a:gsLst>
            <a:lin ang="5400000"/>
          </a:gradFill>
          <a:ln w="9525" algn="ctr">
            <a:noFill/>
            <a:round/>
            <a:headEnd/>
            <a:tailEnd/>
          </a:ln>
        </p:spPr>
        <p:txBody>
          <a:bodyPr/>
          <a:lstStyle/>
          <a:p>
            <a:pPr algn="ctr" fontAlgn="base">
              <a:lnSpc>
                <a:spcPct val="90000"/>
              </a:lnSpc>
              <a:spcBef>
                <a:spcPct val="0"/>
              </a:spcBef>
              <a:spcAft>
                <a:spcPts val="600"/>
              </a:spcAft>
            </a:pPr>
            <a:r>
              <a:rPr lang="en-US" sz="2000" b="1" dirty="0">
                <a:solidFill>
                  <a:srgbClr val="2B7EAE"/>
                </a:solidFill>
              </a:rPr>
              <a:t>Radiology</a:t>
            </a:r>
          </a:p>
        </p:txBody>
      </p:sp>
      <p:sp>
        <p:nvSpPr>
          <p:cNvPr id="16398" name="Line 9"/>
          <p:cNvSpPr>
            <a:spLocks noChangeShapeType="1"/>
          </p:cNvSpPr>
          <p:nvPr/>
        </p:nvSpPr>
        <p:spPr bwMode="auto">
          <a:xfrm>
            <a:off x="819150" y="2017349"/>
            <a:ext cx="2057400" cy="0"/>
          </a:xfrm>
          <a:prstGeom prst="line">
            <a:avLst/>
          </a:prstGeom>
          <a:noFill/>
          <a:ln w="12700" cap="rnd">
            <a:solidFill>
              <a:srgbClr val="FFFFFF"/>
            </a:solidFill>
            <a:prstDash val="sysDot"/>
            <a:round/>
            <a:headEnd/>
            <a:tailEnd/>
          </a:ln>
        </p:spPr>
        <p:txBody>
          <a:bodyPr wrap="none" anchor="ctr"/>
          <a:lstStyle/>
          <a:p>
            <a:pPr fontAlgn="base">
              <a:spcBef>
                <a:spcPct val="0"/>
              </a:spcBef>
              <a:spcAft>
                <a:spcPct val="0"/>
              </a:spcAft>
            </a:pPr>
            <a:endParaRPr lang="en-US">
              <a:solidFill>
                <a:srgbClr val="000000"/>
              </a:solidFill>
            </a:endParaRPr>
          </a:p>
        </p:txBody>
      </p:sp>
      <p:grpSp>
        <p:nvGrpSpPr>
          <p:cNvPr id="8" name="Group 75"/>
          <p:cNvGrpSpPr>
            <a:grpSpLocks/>
          </p:cNvGrpSpPr>
          <p:nvPr/>
        </p:nvGrpSpPr>
        <p:grpSpPr bwMode="auto">
          <a:xfrm>
            <a:off x="819150" y="2750229"/>
            <a:ext cx="2317068" cy="482653"/>
            <a:chOff x="520813" y="4004338"/>
            <a:chExt cx="2802954" cy="583839"/>
          </a:xfrm>
        </p:grpSpPr>
        <p:pic>
          <p:nvPicPr>
            <p:cNvPr id="16413" name="Picture 20" descr="FCR"/>
            <p:cNvPicPr>
              <a:picLocks noChangeAspect="1" noChangeArrowheads="1"/>
            </p:cNvPicPr>
            <p:nvPr/>
          </p:nvPicPr>
          <p:blipFill>
            <a:blip r:embed="rId6" cstate="print"/>
            <a:srcRect/>
            <a:stretch>
              <a:fillRect/>
            </a:stretch>
          </p:blipFill>
          <p:spPr bwMode="auto">
            <a:xfrm>
              <a:off x="520813" y="4004338"/>
              <a:ext cx="1085850" cy="488055"/>
            </a:xfrm>
            <a:prstGeom prst="rect">
              <a:avLst/>
            </a:prstGeom>
            <a:noFill/>
            <a:ln w="9525">
              <a:noFill/>
              <a:miter lim="800000"/>
              <a:headEnd/>
              <a:tailEnd/>
            </a:ln>
          </p:spPr>
        </p:pic>
        <p:sp>
          <p:nvSpPr>
            <p:cNvPr id="16414" name="Text Box 21"/>
            <p:cNvSpPr txBox="1">
              <a:spLocks noChangeArrowheads="1"/>
            </p:cNvSpPr>
            <p:nvPr/>
          </p:nvSpPr>
          <p:spPr bwMode="auto">
            <a:xfrm>
              <a:off x="1593736" y="4074401"/>
              <a:ext cx="1730031" cy="513776"/>
            </a:xfrm>
            <a:prstGeom prst="rect">
              <a:avLst/>
            </a:prstGeom>
            <a:noFill/>
            <a:ln w="9525">
              <a:noFill/>
              <a:miter lim="800000"/>
              <a:headEnd/>
              <a:tailEnd/>
            </a:ln>
          </p:spPr>
          <p:txBody>
            <a:bodyPr wrap="square">
              <a:spAutoFit/>
            </a:bodyPr>
            <a:lstStyle/>
            <a:p>
              <a:pPr eaLnBrk="0" fontAlgn="base" hangingPunct="0">
                <a:lnSpc>
                  <a:spcPct val="90000"/>
                </a:lnSpc>
                <a:spcBef>
                  <a:spcPct val="0"/>
                </a:spcBef>
                <a:spcAft>
                  <a:spcPct val="0"/>
                </a:spcAft>
              </a:pPr>
              <a:r>
                <a:rPr lang="en-US" sz="1200" dirty="0">
                  <a:solidFill>
                    <a:srgbClr val="000000"/>
                  </a:solidFill>
                </a:rPr>
                <a:t>Fujifilm Computed</a:t>
              </a:r>
            </a:p>
            <a:p>
              <a:pPr eaLnBrk="0" fontAlgn="base" hangingPunct="0">
                <a:lnSpc>
                  <a:spcPct val="90000"/>
                </a:lnSpc>
                <a:spcBef>
                  <a:spcPct val="0"/>
                </a:spcBef>
                <a:spcAft>
                  <a:spcPct val="0"/>
                </a:spcAft>
              </a:pPr>
              <a:r>
                <a:rPr lang="en-US" sz="1200" dirty="0">
                  <a:solidFill>
                    <a:srgbClr val="000000"/>
                  </a:solidFill>
                </a:rPr>
                <a:t>Radiography</a:t>
              </a:r>
            </a:p>
          </p:txBody>
        </p:sp>
      </p:grpSp>
      <p:pic>
        <p:nvPicPr>
          <p:cNvPr id="16401" name="Picture 58" descr="syn_family.png"/>
          <p:cNvPicPr>
            <a:picLocks/>
          </p:cNvPicPr>
          <p:nvPr/>
        </p:nvPicPr>
        <p:blipFill>
          <a:blip r:embed="rId3" cstate="print"/>
          <a:srcRect t="25641" b="53847"/>
          <a:stretch>
            <a:fillRect/>
          </a:stretch>
        </p:blipFill>
        <p:spPr bwMode="auto">
          <a:xfrm>
            <a:off x="1003102" y="1390676"/>
            <a:ext cx="1714246" cy="604965"/>
          </a:xfrm>
          <a:prstGeom prst="rect">
            <a:avLst/>
          </a:prstGeom>
          <a:noFill/>
          <a:ln w="9525">
            <a:noFill/>
            <a:miter lim="800000"/>
            <a:headEnd/>
            <a:tailEnd/>
          </a:ln>
        </p:spPr>
      </p:pic>
      <p:pic>
        <p:nvPicPr>
          <p:cNvPr id="16402" name="Picture 60" descr="syn_family.png"/>
          <p:cNvPicPr>
            <a:picLocks/>
          </p:cNvPicPr>
          <p:nvPr/>
        </p:nvPicPr>
        <p:blipFill>
          <a:blip r:embed="rId3" cstate="print"/>
          <a:srcRect b="84615"/>
          <a:stretch>
            <a:fillRect/>
          </a:stretch>
        </p:blipFill>
        <p:spPr bwMode="auto">
          <a:xfrm>
            <a:off x="1047750" y="4057650"/>
            <a:ext cx="1721048" cy="457220"/>
          </a:xfrm>
          <a:prstGeom prst="rect">
            <a:avLst/>
          </a:prstGeom>
          <a:noFill/>
          <a:ln w="9525">
            <a:noFill/>
            <a:miter lim="800000"/>
            <a:headEnd/>
            <a:tailEnd/>
          </a:ln>
        </p:spPr>
      </p:pic>
      <p:sp>
        <p:nvSpPr>
          <p:cNvPr id="16403" name="Line 9"/>
          <p:cNvSpPr>
            <a:spLocks noChangeShapeType="1"/>
          </p:cNvSpPr>
          <p:nvPr/>
        </p:nvSpPr>
        <p:spPr bwMode="auto">
          <a:xfrm>
            <a:off x="819150" y="2762335"/>
            <a:ext cx="2057400" cy="0"/>
          </a:xfrm>
          <a:prstGeom prst="line">
            <a:avLst/>
          </a:prstGeom>
          <a:noFill/>
          <a:ln w="12700" cap="rnd">
            <a:solidFill>
              <a:srgbClr val="FFFFFF"/>
            </a:solidFill>
            <a:prstDash val="sysDot"/>
            <a:round/>
            <a:headEnd/>
            <a:tailEnd/>
          </a:ln>
        </p:spPr>
        <p:txBody>
          <a:bodyPr wrap="none" anchor="ctr"/>
          <a:lstStyle/>
          <a:p>
            <a:pPr fontAlgn="base">
              <a:spcBef>
                <a:spcPct val="0"/>
              </a:spcBef>
              <a:spcAft>
                <a:spcPct val="0"/>
              </a:spcAft>
            </a:pPr>
            <a:endParaRPr lang="en-US">
              <a:solidFill>
                <a:srgbClr val="000000"/>
              </a:solidFill>
            </a:endParaRPr>
          </a:p>
        </p:txBody>
      </p:sp>
      <p:sp>
        <p:nvSpPr>
          <p:cNvPr id="16404" name="Line 9"/>
          <p:cNvSpPr>
            <a:spLocks noChangeShapeType="1"/>
          </p:cNvSpPr>
          <p:nvPr/>
        </p:nvSpPr>
        <p:spPr bwMode="auto">
          <a:xfrm>
            <a:off x="819150" y="3448164"/>
            <a:ext cx="2057400" cy="0"/>
          </a:xfrm>
          <a:prstGeom prst="line">
            <a:avLst/>
          </a:prstGeom>
          <a:noFill/>
          <a:ln w="12700" cap="rnd">
            <a:solidFill>
              <a:srgbClr val="FFFFFF"/>
            </a:solidFill>
            <a:prstDash val="sysDot"/>
            <a:round/>
            <a:headEnd/>
            <a:tailEnd/>
          </a:ln>
        </p:spPr>
        <p:txBody>
          <a:bodyPr wrap="none" anchor="ctr"/>
          <a:lstStyle/>
          <a:p>
            <a:pPr fontAlgn="base">
              <a:spcBef>
                <a:spcPct val="0"/>
              </a:spcBef>
              <a:spcAft>
                <a:spcPct val="0"/>
              </a:spcAft>
            </a:pPr>
            <a:endParaRPr lang="en-US">
              <a:solidFill>
                <a:srgbClr val="000000"/>
              </a:solidFill>
            </a:endParaRPr>
          </a:p>
        </p:txBody>
      </p:sp>
      <p:grpSp>
        <p:nvGrpSpPr>
          <p:cNvPr id="10" name="Group 80"/>
          <p:cNvGrpSpPr>
            <a:grpSpLocks/>
          </p:cNvGrpSpPr>
          <p:nvPr/>
        </p:nvGrpSpPr>
        <p:grpSpPr bwMode="auto">
          <a:xfrm>
            <a:off x="945978" y="3314676"/>
            <a:ext cx="2098506" cy="405528"/>
            <a:chOff x="1193628" y="4004560"/>
            <a:chExt cx="2098506" cy="405511"/>
          </a:xfrm>
        </p:grpSpPr>
        <p:pic>
          <p:nvPicPr>
            <p:cNvPr id="16409" name="Picture 72" descr="FDR_logo.png"/>
            <p:cNvPicPr>
              <a:picLocks noChangeAspect="1"/>
            </p:cNvPicPr>
            <p:nvPr/>
          </p:nvPicPr>
          <p:blipFill>
            <a:blip r:embed="rId7" cstate="print"/>
            <a:srcRect/>
            <a:stretch>
              <a:fillRect/>
            </a:stretch>
          </p:blipFill>
          <p:spPr bwMode="auto">
            <a:xfrm>
              <a:off x="1193628" y="4004560"/>
              <a:ext cx="838200" cy="324754"/>
            </a:xfrm>
            <a:prstGeom prst="rect">
              <a:avLst/>
            </a:prstGeom>
            <a:noFill/>
            <a:ln w="9525">
              <a:noFill/>
              <a:miter lim="800000"/>
              <a:headEnd/>
              <a:tailEnd/>
            </a:ln>
          </p:spPr>
        </p:pic>
        <p:sp>
          <p:nvSpPr>
            <p:cNvPr id="16410" name="Text Box 21"/>
            <p:cNvSpPr txBox="1">
              <a:spLocks noChangeArrowheads="1"/>
            </p:cNvSpPr>
            <p:nvPr/>
          </p:nvSpPr>
          <p:spPr bwMode="auto">
            <a:xfrm>
              <a:off x="2045468" y="4013056"/>
              <a:ext cx="1246666" cy="397015"/>
            </a:xfrm>
            <a:prstGeom prst="rect">
              <a:avLst/>
            </a:prstGeom>
            <a:noFill/>
            <a:ln w="9525">
              <a:noFill/>
              <a:miter lim="800000"/>
              <a:headEnd/>
              <a:tailEnd/>
            </a:ln>
          </p:spPr>
          <p:txBody>
            <a:bodyPr>
              <a:spAutoFit/>
            </a:bodyPr>
            <a:lstStyle/>
            <a:p>
              <a:pPr eaLnBrk="0" fontAlgn="base" hangingPunct="0">
                <a:lnSpc>
                  <a:spcPct val="90000"/>
                </a:lnSpc>
                <a:spcBef>
                  <a:spcPct val="0"/>
                </a:spcBef>
                <a:spcAft>
                  <a:spcPct val="0"/>
                </a:spcAft>
              </a:pPr>
              <a:r>
                <a:rPr lang="en-US" sz="1100" dirty="0">
                  <a:solidFill>
                    <a:srgbClr val="000000"/>
                  </a:solidFill>
                </a:rPr>
                <a:t>Fujifilm Digital</a:t>
              </a:r>
            </a:p>
            <a:p>
              <a:pPr eaLnBrk="0" fontAlgn="base" hangingPunct="0">
                <a:lnSpc>
                  <a:spcPct val="90000"/>
                </a:lnSpc>
                <a:spcBef>
                  <a:spcPct val="0"/>
                </a:spcBef>
                <a:spcAft>
                  <a:spcPct val="0"/>
                </a:spcAft>
              </a:pPr>
              <a:r>
                <a:rPr lang="en-US" sz="1100" dirty="0">
                  <a:solidFill>
                    <a:srgbClr val="000000"/>
                  </a:solidFill>
                </a:rPr>
                <a:t>Radiography</a:t>
              </a:r>
            </a:p>
          </p:txBody>
        </p:sp>
      </p:grpSp>
      <p:sp>
        <p:nvSpPr>
          <p:cNvPr id="16407" name="Line 9"/>
          <p:cNvSpPr>
            <a:spLocks noChangeShapeType="1"/>
          </p:cNvSpPr>
          <p:nvPr/>
        </p:nvSpPr>
        <p:spPr bwMode="auto">
          <a:xfrm>
            <a:off x="819150" y="4802777"/>
            <a:ext cx="2057400" cy="0"/>
          </a:xfrm>
          <a:prstGeom prst="line">
            <a:avLst/>
          </a:prstGeom>
          <a:noFill/>
          <a:ln w="12700" cap="rnd">
            <a:solidFill>
              <a:srgbClr val="FFFFFF"/>
            </a:solidFill>
            <a:prstDash val="sysDot"/>
            <a:round/>
            <a:headEnd/>
            <a:tailEnd/>
          </a:ln>
        </p:spPr>
        <p:txBody>
          <a:bodyPr wrap="none" anchor="ctr"/>
          <a:lstStyle/>
          <a:p>
            <a:pPr fontAlgn="base">
              <a:spcBef>
                <a:spcPct val="0"/>
              </a:spcBef>
              <a:spcAft>
                <a:spcPct val="0"/>
              </a:spcAft>
            </a:pPr>
            <a:endParaRPr lang="en-US">
              <a:solidFill>
                <a:srgbClr val="000000"/>
              </a:solidFill>
            </a:endParaRPr>
          </a:p>
        </p:txBody>
      </p:sp>
      <p:pic>
        <p:nvPicPr>
          <p:cNvPr id="16408" name="Picture 103" descr="synapse_3D_logo.png"/>
          <p:cNvPicPr>
            <a:picLocks noChangeAspect="1"/>
          </p:cNvPicPr>
          <p:nvPr/>
        </p:nvPicPr>
        <p:blipFill>
          <a:blip r:embed="rId8" cstate="print"/>
          <a:srcRect/>
          <a:stretch>
            <a:fillRect/>
          </a:stretch>
        </p:blipFill>
        <p:spPr bwMode="auto">
          <a:xfrm>
            <a:off x="1047750" y="4819650"/>
            <a:ext cx="1752600" cy="434381"/>
          </a:xfrm>
          <a:prstGeom prst="rect">
            <a:avLst/>
          </a:prstGeom>
          <a:noFill/>
          <a:ln w="9525">
            <a:noFill/>
            <a:miter lim="800000"/>
            <a:headEnd/>
            <a:tailEnd/>
          </a:ln>
        </p:spPr>
      </p:pic>
      <p:pic>
        <p:nvPicPr>
          <p:cNvPr id="16393" name="Picture 57" descr="syn_family.png"/>
          <p:cNvPicPr>
            <a:picLocks noChangeAspect="1"/>
          </p:cNvPicPr>
          <p:nvPr/>
        </p:nvPicPr>
        <p:blipFill>
          <a:blip r:embed="rId3" cstate="print"/>
          <a:srcRect t="82051"/>
          <a:stretch>
            <a:fillRect/>
          </a:stretch>
        </p:blipFill>
        <p:spPr bwMode="auto">
          <a:xfrm>
            <a:off x="6610350" y="1516494"/>
            <a:ext cx="1727386" cy="533154"/>
          </a:xfrm>
          <a:prstGeom prst="rect">
            <a:avLst/>
          </a:prstGeom>
          <a:noFill/>
          <a:ln w="9525">
            <a:noFill/>
            <a:miter lim="800000"/>
            <a:headEnd/>
            <a:tailEnd/>
          </a:ln>
        </p:spPr>
      </p:pic>
      <p:sp>
        <p:nvSpPr>
          <p:cNvPr id="16394" name="Rounded Rectangle 92"/>
          <p:cNvSpPr>
            <a:spLocks noChangeArrowheads="1"/>
          </p:cNvSpPr>
          <p:nvPr/>
        </p:nvSpPr>
        <p:spPr bwMode="auto">
          <a:xfrm>
            <a:off x="6381750" y="907141"/>
            <a:ext cx="2057400" cy="837861"/>
          </a:xfrm>
          <a:prstGeom prst="roundRect">
            <a:avLst>
              <a:gd name="adj" fmla="val 7718"/>
            </a:avLst>
          </a:prstGeom>
          <a:gradFill rotWithShape="1">
            <a:gsLst>
              <a:gs pos="0">
                <a:srgbClr val="FFFFFF">
                  <a:alpha val="89998"/>
                </a:srgbClr>
              </a:gs>
              <a:gs pos="100000">
                <a:schemeClr val="bg1">
                  <a:alpha val="0"/>
                </a:schemeClr>
              </a:gs>
            </a:gsLst>
            <a:lin ang="5400000"/>
          </a:gradFill>
          <a:ln w="9525" algn="ctr">
            <a:noFill/>
            <a:round/>
            <a:headEnd/>
            <a:tailEnd/>
          </a:ln>
        </p:spPr>
        <p:txBody>
          <a:bodyPr/>
          <a:lstStyle/>
          <a:p>
            <a:pPr algn="ctr" fontAlgn="base">
              <a:lnSpc>
                <a:spcPct val="80000"/>
              </a:lnSpc>
              <a:spcBef>
                <a:spcPct val="0"/>
              </a:spcBef>
              <a:spcAft>
                <a:spcPct val="0"/>
              </a:spcAft>
            </a:pPr>
            <a:r>
              <a:rPr lang="en-US" sz="2000" b="1" dirty="0">
                <a:solidFill>
                  <a:srgbClr val="2B7EAE"/>
                </a:solidFill>
              </a:rPr>
              <a:t>Card</a:t>
            </a:r>
            <a:r>
              <a:rPr lang="en-US" b="1" dirty="0">
                <a:solidFill>
                  <a:srgbClr val="2B7EAE"/>
                </a:solidFill>
              </a:rPr>
              <a:t>i</a:t>
            </a:r>
            <a:r>
              <a:rPr lang="en-US" sz="2000" b="1" dirty="0">
                <a:solidFill>
                  <a:srgbClr val="2B7EAE"/>
                </a:solidFill>
              </a:rPr>
              <a:t>ology</a:t>
            </a:r>
          </a:p>
        </p:txBody>
      </p:sp>
      <p:sp>
        <p:nvSpPr>
          <p:cNvPr id="16395" name="Line 9"/>
          <p:cNvSpPr>
            <a:spLocks noChangeShapeType="1"/>
          </p:cNvSpPr>
          <p:nvPr/>
        </p:nvSpPr>
        <p:spPr bwMode="auto">
          <a:xfrm>
            <a:off x="6381750" y="2142887"/>
            <a:ext cx="2057400" cy="0"/>
          </a:xfrm>
          <a:prstGeom prst="line">
            <a:avLst/>
          </a:prstGeom>
          <a:noFill/>
          <a:ln w="12700" cap="rnd">
            <a:solidFill>
              <a:srgbClr val="FFFFFF"/>
            </a:solidFill>
            <a:prstDash val="sysDot"/>
            <a:round/>
            <a:headEnd/>
            <a:tailEnd/>
          </a:ln>
        </p:spPr>
        <p:txBody>
          <a:bodyPr wrap="none" anchor="ctr"/>
          <a:lstStyle/>
          <a:p>
            <a:pPr fontAlgn="base">
              <a:spcBef>
                <a:spcPct val="0"/>
              </a:spcBef>
              <a:spcAft>
                <a:spcPct val="0"/>
              </a:spcAft>
            </a:pPr>
            <a:endParaRPr lang="en-US">
              <a:solidFill>
                <a:srgbClr val="000000"/>
              </a:solidFill>
            </a:endParaRPr>
          </a:p>
        </p:txBody>
      </p:sp>
      <p:pic>
        <p:nvPicPr>
          <p:cNvPr id="16396" name="Picture 104" descr="synapse_3D_logo.png"/>
          <p:cNvPicPr>
            <a:picLocks noChangeAspect="1"/>
          </p:cNvPicPr>
          <p:nvPr/>
        </p:nvPicPr>
        <p:blipFill>
          <a:blip r:embed="rId8" cstate="print"/>
          <a:srcRect/>
          <a:stretch>
            <a:fillRect/>
          </a:stretch>
        </p:blipFill>
        <p:spPr bwMode="auto">
          <a:xfrm>
            <a:off x="6610350" y="2335093"/>
            <a:ext cx="1752600" cy="434186"/>
          </a:xfrm>
          <a:prstGeom prst="rect">
            <a:avLst/>
          </a:prstGeom>
          <a:noFill/>
          <a:ln w="9525">
            <a:noFill/>
            <a:miter lim="800000"/>
            <a:headEnd/>
            <a:tailEnd/>
          </a:ln>
        </p:spPr>
      </p:pic>
      <p:sp>
        <p:nvSpPr>
          <p:cNvPr id="47" name="Rounded Rectangle 95"/>
          <p:cNvSpPr>
            <a:spLocks noChangeArrowheads="1"/>
          </p:cNvSpPr>
          <p:nvPr/>
        </p:nvSpPr>
        <p:spPr bwMode="auto">
          <a:xfrm>
            <a:off x="3638550" y="3987273"/>
            <a:ext cx="2057400" cy="837952"/>
          </a:xfrm>
          <a:prstGeom prst="roundRect">
            <a:avLst>
              <a:gd name="adj" fmla="val 7718"/>
            </a:avLst>
          </a:prstGeom>
          <a:gradFill rotWithShape="1">
            <a:gsLst>
              <a:gs pos="0">
                <a:srgbClr val="FFFFFF">
                  <a:alpha val="89998"/>
                </a:srgbClr>
              </a:gs>
              <a:gs pos="100000">
                <a:schemeClr val="bg1">
                  <a:alpha val="0"/>
                </a:schemeClr>
              </a:gs>
            </a:gsLst>
            <a:lin ang="5400000"/>
          </a:gradFill>
          <a:ln w="9525" algn="ctr">
            <a:noFill/>
            <a:round/>
            <a:headEnd/>
            <a:tailEnd/>
          </a:ln>
        </p:spPr>
        <p:txBody>
          <a:bodyPr/>
          <a:lstStyle/>
          <a:p>
            <a:pPr algn="ctr" fontAlgn="base">
              <a:lnSpc>
                <a:spcPct val="80000"/>
              </a:lnSpc>
              <a:spcBef>
                <a:spcPct val="0"/>
              </a:spcBef>
              <a:spcAft>
                <a:spcPct val="0"/>
              </a:spcAft>
            </a:pPr>
            <a:r>
              <a:rPr lang="en-US" sz="2000" b="1" dirty="0" err="1">
                <a:solidFill>
                  <a:srgbClr val="2B7EAE"/>
                </a:solidFill>
              </a:rPr>
              <a:t>UltraSound</a:t>
            </a:r>
            <a:endParaRPr lang="en-US" sz="2000" b="1" dirty="0">
              <a:solidFill>
                <a:srgbClr val="2B7EAE"/>
              </a:solidFill>
            </a:endParaRPr>
          </a:p>
        </p:txBody>
      </p:sp>
      <p:pic>
        <p:nvPicPr>
          <p:cNvPr id="48" name="Picture 47" descr="synapse_mobility.jpg"/>
          <p:cNvPicPr>
            <a:picLocks noChangeAspect="1"/>
          </p:cNvPicPr>
          <p:nvPr/>
        </p:nvPicPr>
        <p:blipFill>
          <a:blip r:embed="rId9" cstate="print"/>
          <a:stretch>
            <a:fillRect/>
          </a:stretch>
        </p:blipFill>
        <p:spPr>
          <a:xfrm>
            <a:off x="1047750" y="2152650"/>
            <a:ext cx="1738884" cy="409721"/>
          </a:xfrm>
          <a:prstGeom prst="rect">
            <a:avLst/>
          </a:prstGeom>
        </p:spPr>
      </p:pic>
      <p:pic>
        <p:nvPicPr>
          <p:cNvPr id="227330" name="Picture 2"/>
          <p:cNvPicPr>
            <a:picLocks noChangeAspect="1" noChangeArrowheads="1"/>
          </p:cNvPicPr>
          <p:nvPr/>
        </p:nvPicPr>
        <p:blipFill>
          <a:blip r:embed="rId10" cstate="print"/>
          <a:srcRect/>
          <a:stretch>
            <a:fillRect/>
          </a:stretch>
        </p:blipFill>
        <p:spPr bwMode="auto">
          <a:xfrm>
            <a:off x="3878092" y="2952750"/>
            <a:ext cx="1517431" cy="733425"/>
          </a:xfrm>
          <a:prstGeom prst="rect">
            <a:avLst/>
          </a:prstGeom>
          <a:noFill/>
          <a:ln w="9525">
            <a:noFill/>
            <a:miter lim="800000"/>
            <a:headEnd/>
            <a:tailEnd/>
          </a:ln>
        </p:spPr>
      </p:pic>
      <p:pic>
        <p:nvPicPr>
          <p:cNvPr id="49" name="Picture 48" descr="sono.jpg"/>
          <p:cNvPicPr>
            <a:picLocks noChangeAspect="1"/>
          </p:cNvPicPr>
          <p:nvPr/>
        </p:nvPicPr>
        <p:blipFill>
          <a:blip r:embed="rId11"/>
          <a:stretch>
            <a:fillRect/>
          </a:stretch>
        </p:blipFill>
        <p:spPr>
          <a:xfrm>
            <a:off x="3848100" y="4362450"/>
            <a:ext cx="1635426" cy="545142"/>
          </a:xfrm>
          <a:prstGeom prst="rect">
            <a:avLst/>
          </a:prstGeom>
        </p:spPr>
      </p:pic>
      <p:grpSp>
        <p:nvGrpSpPr>
          <p:cNvPr id="2" name="Group 1"/>
          <p:cNvGrpSpPr/>
          <p:nvPr/>
        </p:nvGrpSpPr>
        <p:grpSpPr>
          <a:xfrm>
            <a:off x="1003102" y="5559289"/>
            <a:ext cx="2041382" cy="536711"/>
            <a:chOff x="1003102" y="6092689"/>
            <a:chExt cx="2041382" cy="536711"/>
          </a:xfrm>
        </p:grpSpPr>
        <p:pic>
          <p:nvPicPr>
            <p:cNvPr id="43" name="Picture 103" descr="synapse_3D_logo.png"/>
            <p:cNvPicPr>
              <a:picLocks noChangeAspect="1"/>
            </p:cNvPicPr>
            <p:nvPr/>
          </p:nvPicPr>
          <p:blipFill>
            <a:blip r:embed="rId8" cstate="print"/>
            <a:srcRect/>
            <a:stretch>
              <a:fillRect/>
            </a:stretch>
          </p:blipFill>
          <p:spPr bwMode="auto">
            <a:xfrm>
              <a:off x="1003102" y="6092689"/>
              <a:ext cx="1752600" cy="434381"/>
            </a:xfrm>
            <a:prstGeom prst="rect">
              <a:avLst/>
            </a:prstGeom>
            <a:noFill/>
            <a:ln w="9525">
              <a:noFill/>
              <a:miter lim="800000"/>
              <a:headEnd/>
              <a:tailEnd/>
            </a:ln>
          </p:spPr>
        </p:pic>
        <p:sp>
          <p:nvSpPr>
            <p:cNvPr id="3" name="TextBox 2"/>
            <p:cNvSpPr txBox="1"/>
            <p:nvPr/>
          </p:nvSpPr>
          <p:spPr>
            <a:xfrm>
              <a:off x="2438400" y="6367790"/>
              <a:ext cx="606084" cy="261610"/>
            </a:xfrm>
            <a:prstGeom prst="rect">
              <a:avLst/>
            </a:prstGeom>
            <a:solidFill>
              <a:schemeClr val="bg1"/>
            </a:solidFill>
          </p:spPr>
          <p:txBody>
            <a:bodyPr wrap="square" rtlCol="0">
              <a:spAutoFit/>
            </a:bodyPr>
            <a:lstStyle/>
            <a:p>
              <a:r>
                <a:rPr lang="en-US" sz="1050" dirty="0" smtClean="0"/>
                <a:t>VNA</a:t>
              </a:r>
              <a:endParaRPr lang="en-US" sz="1050" dirty="0"/>
            </a:p>
          </p:txBody>
        </p:sp>
      </p:grpSp>
    </p:spTree>
    <p:extLst>
      <p:ext uri="{BB962C8B-B14F-4D97-AF65-F5344CB8AC3E}">
        <p14:creationId xmlns:p14="http://schemas.microsoft.com/office/powerpoint/2010/main" val="167686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685800"/>
          </a:xfrm>
        </p:spPr>
        <p:txBody>
          <a:bodyPr>
            <a:noAutofit/>
          </a:bodyPr>
          <a:lstStyle/>
          <a:p>
            <a:r>
              <a:rPr lang="nl-BE" dirty="0" err="1">
                <a:solidFill>
                  <a:schemeClr val="bg2">
                    <a:lumMod val="10000"/>
                  </a:schemeClr>
                </a:solidFill>
              </a:rPr>
              <a:t>Typical</a:t>
            </a:r>
            <a:r>
              <a:rPr lang="nl-BE" dirty="0">
                <a:solidFill>
                  <a:schemeClr val="bg2">
                    <a:lumMod val="10000"/>
                  </a:schemeClr>
                </a:solidFill>
              </a:rPr>
              <a:t> analysis</a:t>
            </a:r>
            <a:br>
              <a:rPr lang="nl-BE" dirty="0">
                <a:solidFill>
                  <a:schemeClr val="bg2">
                    <a:lumMod val="10000"/>
                  </a:schemeClr>
                </a:solidFill>
              </a:rPr>
            </a:br>
            <a:endParaRPr lang="nl-BE" dirty="0">
              <a:solidFill>
                <a:schemeClr val="bg2">
                  <a:lumMod val="10000"/>
                </a:schemeClr>
              </a:solidFill>
            </a:endParaRPr>
          </a:p>
        </p:txBody>
      </p:sp>
      <p:sp>
        <p:nvSpPr>
          <p:cNvPr id="3" name="Content Placeholder 2"/>
          <p:cNvSpPr>
            <a:spLocks noGrp="1"/>
          </p:cNvSpPr>
          <p:nvPr>
            <p:ph idx="1"/>
          </p:nvPr>
        </p:nvSpPr>
        <p:spPr>
          <a:xfrm>
            <a:off x="457201" y="2057401"/>
            <a:ext cx="4221525" cy="3394472"/>
          </a:xfrm>
        </p:spPr>
        <p:txBody>
          <a:bodyPr>
            <a:normAutofit/>
          </a:bodyPr>
          <a:lstStyle/>
          <a:p>
            <a:pPr marL="0" indent="0">
              <a:buNone/>
            </a:pPr>
            <a:r>
              <a:rPr lang="en-US" sz="2000" dirty="0">
                <a:solidFill>
                  <a:schemeClr val="bg2">
                    <a:lumMod val="10000"/>
                  </a:schemeClr>
                </a:solidFill>
              </a:rPr>
              <a:t>Depending on modality, we use…</a:t>
            </a:r>
          </a:p>
          <a:p>
            <a:pPr>
              <a:buFont typeface="Wingdings" panose="05000000000000000000" pitchFamily="2" charset="2"/>
              <a:buChar char="ü"/>
            </a:pPr>
            <a:r>
              <a:rPr lang="en-US" sz="1800" dirty="0">
                <a:solidFill>
                  <a:schemeClr val="bg2">
                    <a:lumMod val="10000"/>
                  </a:schemeClr>
                </a:solidFill>
              </a:rPr>
              <a:t>RDSR objects</a:t>
            </a:r>
          </a:p>
          <a:p>
            <a:pPr>
              <a:buFont typeface="Wingdings" panose="05000000000000000000" pitchFamily="2" charset="2"/>
              <a:buChar char="ü"/>
            </a:pPr>
            <a:r>
              <a:rPr lang="en-US" sz="1800" dirty="0">
                <a:solidFill>
                  <a:schemeClr val="bg2">
                    <a:lumMod val="10000"/>
                  </a:schemeClr>
                </a:solidFill>
              </a:rPr>
              <a:t>DICOM header information</a:t>
            </a:r>
          </a:p>
          <a:p>
            <a:pPr>
              <a:buFont typeface="Wingdings" panose="05000000000000000000" pitchFamily="2" charset="2"/>
              <a:buChar char="ü"/>
            </a:pPr>
            <a:r>
              <a:rPr lang="en-US" sz="1800" dirty="0">
                <a:solidFill>
                  <a:schemeClr val="bg2">
                    <a:lumMod val="10000"/>
                  </a:schemeClr>
                </a:solidFill>
              </a:rPr>
              <a:t>MPPS</a:t>
            </a:r>
          </a:p>
          <a:p>
            <a:pPr>
              <a:buFont typeface="Wingdings" panose="05000000000000000000" pitchFamily="2" charset="2"/>
              <a:buChar char="ü"/>
            </a:pPr>
            <a:r>
              <a:rPr lang="en-US" sz="1800" dirty="0" err="1">
                <a:solidFill>
                  <a:schemeClr val="bg2">
                    <a:lumMod val="10000"/>
                  </a:schemeClr>
                </a:solidFill>
              </a:rPr>
              <a:t>DoseReports</a:t>
            </a:r>
            <a:r>
              <a:rPr lang="en-US" sz="1800" dirty="0">
                <a:solidFill>
                  <a:schemeClr val="bg2">
                    <a:lumMod val="10000"/>
                  </a:schemeClr>
                </a:solidFill>
              </a:rPr>
              <a:t> (using vendor specific OCR modules)</a:t>
            </a:r>
          </a:p>
          <a:p>
            <a:pPr marL="0" indent="0">
              <a:buNone/>
            </a:pPr>
            <a:endParaRPr lang="nl-BE" sz="2000" dirty="0">
              <a:solidFill>
                <a:schemeClr val="bg2">
                  <a:lumMod val="10000"/>
                </a:schemeClr>
              </a:solidFill>
            </a:endParaRPr>
          </a:p>
        </p:txBody>
      </p:sp>
      <p:pic>
        <p:nvPicPr>
          <p:cNvPr id="8" name="Picture 8" descr="http://www.dclunie.com/pixelmed/software/webstart/images/DoseUtilityDoseSR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990601"/>
            <a:ext cx="2609850" cy="3154667"/>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a:xfrm>
            <a:off x="6867728" y="4095344"/>
            <a:ext cx="1044228" cy="457200"/>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posterng.netkey.at/esr/viewing/index.php?module=viewimage&amp;task=&amp;mediafile_id=331793&amp;20100201111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2441" y="3483127"/>
            <a:ext cx="3362528" cy="2521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carestream.com/uploadedImages/Public_Site/Products_and_Solutions/Medical_Imaging_and_IT/Image_Capture/CR_Systems/CR_Software/image-suite-workflow_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652556"/>
            <a:ext cx="3295650" cy="2558976"/>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p:cNvSpPr/>
          <p:nvPr/>
        </p:nvSpPr>
        <p:spPr>
          <a:xfrm>
            <a:off x="7620000" y="5257801"/>
            <a:ext cx="762000" cy="366713"/>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www.auntminnie.com/user/images/content_images/sup_cto/2012_01_03_16_01_48_53_warden.ct.dose.screen_top_4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383424"/>
            <a:ext cx="4028872" cy="28649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healthcareitnews.com/sites/default/files/imagecache/content_directory_item/news_thumbnails/ihe_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1" y="4064711"/>
            <a:ext cx="1139825" cy="80927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1587155" y="4514654"/>
            <a:ext cx="2692002" cy="9265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bg2">
                    <a:lumMod val="10000"/>
                  </a:schemeClr>
                </a:solidFill>
              </a:rPr>
              <a:t>REM compliant</a:t>
            </a:r>
          </a:p>
          <a:p>
            <a:pPr marL="0" indent="0">
              <a:buNone/>
            </a:pPr>
            <a:r>
              <a:rPr lang="en-US" sz="2000" dirty="0">
                <a:solidFill>
                  <a:schemeClr val="bg2">
                    <a:lumMod val="10000"/>
                  </a:schemeClr>
                </a:solidFill>
              </a:rPr>
              <a:t>CE class </a:t>
            </a:r>
            <a:r>
              <a:rPr lang="en-US" sz="2000" dirty="0" err="1">
                <a:solidFill>
                  <a:schemeClr val="bg2">
                    <a:lumMod val="10000"/>
                  </a:schemeClr>
                </a:solidFill>
              </a:rPr>
              <a:t>IIb</a:t>
            </a:r>
            <a:r>
              <a:rPr lang="en-US" sz="2000" dirty="0">
                <a:solidFill>
                  <a:schemeClr val="bg2">
                    <a:lumMod val="10000"/>
                  </a:schemeClr>
                </a:solidFill>
              </a:rPr>
              <a:t> certified</a:t>
            </a:r>
          </a:p>
          <a:p>
            <a:pPr marL="0" indent="0">
              <a:buNone/>
            </a:pPr>
            <a:endParaRPr lang="en-US" sz="1800" dirty="0">
              <a:solidFill>
                <a:schemeClr val="bg2">
                  <a:lumMod val="10000"/>
                </a:schemeClr>
              </a:solidFill>
            </a:endParaRPr>
          </a:p>
          <a:p>
            <a:endParaRPr lang="nl-BE" dirty="0"/>
          </a:p>
        </p:txBody>
      </p:sp>
    </p:spTree>
    <p:extLst>
      <p:ext uri="{BB962C8B-B14F-4D97-AF65-F5344CB8AC3E}">
        <p14:creationId xmlns:p14="http://schemas.microsoft.com/office/powerpoint/2010/main" val="234979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6" presetClass="emph" presetSubtype="0" fill="hold" nodeType="withEffect">
                                  <p:stCondLst>
                                    <p:cond delay="0"/>
                                  </p:stCondLst>
                                  <p:childTnLst>
                                    <p:animScale>
                                      <p:cBhvr>
                                        <p:cTn id="21" dur="500" fill="hold"/>
                                        <p:tgtEl>
                                          <p:spTgt spid="8"/>
                                        </p:tgtEl>
                                      </p:cBhvr>
                                      <p:by x="150000" y="150000"/>
                                    </p:animScale>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6" presetClass="emph" presetSubtype="0" fill="hold" nodeType="withEffect">
                                  <p:stCondLst>
                                    <p:cond delay="0"/>
                                  </p:stCondLst>
                                  <p:childTnLst>
                                    <p:animScale>
                                      <p:cBhvr>
                                        <p:cTn id="37" dur="500" fill="hold"/>
                                        <p:tgtEl>
                                          <p:spTgt spid="9"/>
                                        </p:tgtEl>
                                      </p:cBhvr>
                                      <p:by x="150000" y="150000"/>
                                    </p:animScale>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par>
                                <p:cTn id="48" presetID="2" presetClass="entr" presetSubtype="4"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500"/>
                                        <p:tgtEl>
                                          <p:spTgt spid="3">
                                            <p:txEl>
                                              <p:pRg st="4" end="4"/>
                                            </p:txEl>
                                          </p:spTgt>
                                        </p:tgtEl>
                                      </p:cBhvr>
                                    </p:animEffect>
                                  </p:childTnLst>
                                </p:cTn>
                              </p:par>
                              <p:par>
                                <p:cTn id="57" presetID="2" presetClass="entr" presetSubtype="4"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xEl>
                                              <p:pRg st="0" end="0"/>
                                            </p:txEl>
                                          </p:spTgt>
                                        </p:tgtEl>
                                        <p:attrNameLst>
                                          <p:attrName>style.visibility</p:attrName>
                                        </p:attrNameLst>
                                      </p:cBhvr>
                                      <p:to>
                                        <p:strVal val="visible"/>
                                      </p:to>
                                    </p:set>
                                    <p:animEffect transition="in" filter="fade">
                                      <p:cBhvr>
                                        <p:cTn id="65" dur="500"/>
                                        <p:tgtEl>
                                          <p:spTgt spid="13">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xEl>
                                              <p:pRg st="1" end="1"/>
                                            </p:txEl>
                                          </p:spTgt>
                                        </p:tgtEl>
                                        <p:attrNameLst>
                                          <p:attrName>style.visibility</p:attrName>
                                        </p:attrNameLst>
                                      </p:cBhvr>
                                      <p:to>
                                        <p:strVal val="visible"/>
                                      </p:to>
                                    </p:set>
                                    <p:animEffect transition="in" filter="fade">
                                      <p:cBhvr>
                                        <p:cTn id="68" dur="500"/>
                                        <p:tgtEl>
                                          <p:spTgt spid="13">
                                            <p:txEl>
                                              <p:pRg st="1" end="1"/>
                                            </p:txEl>
                                          </p:spTgt>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fade">
                                      <p:cBhvr>
                                        <p:cTn id="71" dur="500"/>
                                        <p:tgtEl>
                                          <p:spTgt spid="13">
                                            <p:txEl>
                                              <p:pRg st="0" end="0"/>
                                            </p:txEl>
                                          </p:spTgt>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13">
                                            <p:txEl>
                                              <p:pRg st="1" end="1"/>
                                            </p:txEl>
                                          </p:spTgt>
                                        </p:tgtEl>
                                        <p:attrNameLst>
                                          <p:attrName>style.visibility</p:attrName>
                                        </p:attrNameLst>
                                      </p:cBhvr>
                                      <p:to>
                                        <p:strVal val="visible"/>
                                      </p:to>
                                    </p:set>
                                    <p:animEffect transition="in" filter="fade">
                                      <p:cBhvr>
                                        <p:cTn id="74" dur="500"/>
                                        <p:tgtEl>
                                          <p:spTgt spid="13">
                                            <p:txEl>
                                              <p:pRg st="1" end="1"/>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026"/>
                                        </p:tgtEl>
                                        <p:attrNameLst>
                                          <p:attrName>style.visibility</p:attrName>
                                        </p:attrNameLst>
                                      </p:cBhvr>
                                      <p:to>
                                        <p:strVal val="visible"/>
                                      </p:to>
                                    </p:set>
                                    <p:animEffect transition="in" filter="fade">
                                      <p:cBhvr>
                                        <p:cTn id="7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12" grpId="0" uiExpand="1" animBg="1"/>
      <p:bldP spid="14" grpId="0" uiExpand="1" animBg="1"/>
      <p:bldP spid="13" grpId="0" build="p"/>
      <p:bldP spid="13" grpI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solidFill>
                  <a:schemeClr val="bg2">
                    <a:lumMod val="10000"/>
                  </a:schemeClr>
                </a:solidFill>
              </a:rPr>
              <a:t>tqm|DOSE</a:t>
            </a:r>
            <a:r>
              <a:rPr lang="nl-BE" dirty="0">
                <a:solidFill>
                  <a:schemeClr val="bg2">
                    <a:lumMod val="10000"/>
                  </a:schemeClr>
                </a:solidFill>
              </a:rPr>
              <a:t>™ </a:t>
            </a:r>
            <a:r>
              <a:rPr lang="en-GB" dirty="0">
                <a:solidFill>
                  <a:schemeClr val="bg2">
                    <a:lumMod val="10000"/>
                  </a:schemeClr>
                </a:solidFill>
              </a:rPr>
              <a:t>main</a:t>
            </a:r>
            <a:r>
              <a:rPr lang="nl-BE" dirty="0">
                <a:solidFill>
                  <a:schemeClr val="bg2">
                    <a:lumMod val="10000"/>
                  </a:schemeClr>
                </a:solidFill>
              </a:rPr>
              <a:t> </a:t>
            </a:r>
            <a:r>
              <a:rPr lang="en-US" dirty="0">
                <a:solidFill>
                  <a:schemeClr val="bg2">
                    <a:lumMod val="10000"/>
                  </a:schemeClr>
                </a:solidFill>
              </a:rPr>
              <a:t>components</a:t>
            </a:r>
          </a:p>
        </p:txBody>
      </p:sp>
      <p:sp>
        <p:nvSpPr>
          <p:cNvPr id="5" name="Title 1"/>
          <p:cNvSpPr>
            <a:spLocks noGrp="1"/>
          </p:cNvSpPr>
          <p:nvPr>
            <p:ph idx="1"/>
          </p:nvPr>
        </p:nvSpPr>
        <p:spPr>
          <a:xfrm>
            <a:off x="3276600" y="2328273"/>
            <a:ext cx="4191000" cy="424732"/>
          </a:xfrm>
        </p:spPr>
        <p:txBody>
          <a:bodyPr wrap="square">
            <a:spAutoFit/>
          </a:bodyPr>
          <a:lstStyle/>
          <a:p>
            <a:pPr>
              <a:buClrTx/>
            </a:pPr>
            <a:r>
              <a:rPr lang="en-GB" dirty="0">
                <a:solidFill>
                  <a:schemeClr val="bg2">
                    <a:lumMod val="10000"/>
                  </a:schemeClr>
                </a:solidFill>
              </a:rPr>
              <a:t>Built in tools for data analysis</a:t>
            </a:r>
          </a:p>
        </p:txBody>
      </p:sp>
      <p:pic>
        <p:nvPicPr>
          <p:cNvPr id="6" name="Afbeelding 5"/>
          <p:cNvPicPr>
            <a:picLocks noChangeAspect="1"/>
          </p:cNvPicPr>
          <p:nvPr/>
        </p:nvPicPr>
        <p:blipFill>
          <a:blip r:embed="rId2"/>
          <a:stretch>
            <a:fillRect/>
          </a:stretch>
        </p:blipFill>
        <p:spPr>
          <a:xfrm>
            <a:off x="533401" y="1752600"/>
            <a:ext cx="2161655" cy="1441104"/>
          </a:xfrm>
          <a:prstGeom prst="rect">
            <a:avLst/>
          </a:prstGeom>
        </p:spPr>
      </p:pic>
      <p:pic>
        <p:nvPicPr>
          <p:cNvPr id="7" name="Tijdelijke aanduiding voor afbeelding 2"/>
          <p:cNvPicPr>
            <a:picLocks noChangeAspect="1"/>
          </p:cNvPicPr>
          <p:nvPr/>
        </p:nvPicPr>
        <p:blipFill>
          <a:blip r:embed="rId3" cstate="print">
            <a:extLst>
              <a:ext uri="{28A0092B-C50C-407E-A947-70E740481C1C}">
                <a14:useLocalDpi xmlns:a14="http://schemas.microsoft.com/office/drawing/2010/main" val="0"/>
              </a:ext>
            </a:extLst>
          </a:blip>
          <a:srcRect t="20073" b="20073"/>
          <a:stretch>
            <a:fillRect/>
          </a:stretch>
        </p:blipFill>
        <p:spPr>
          <a:xfrm>
            <a:off x="533401" y="3200401"/>
            <a:ext cx="2161655" cy="1357605"/>
          </a:xfrm>
          <a:prstGeom prst="rect">
            <a:avLst/>
          </a:prstGeom>
        </p:spPr>
      </p:pic>
      <p:pic>
        <p:nvPicPr>
          <p:cNvPr id="3" name="Afbeelding 2"/>
          <p:cNvPicPr>
            <a:picLocks noChangeAspect="1"/>
          </p:cNvPicPr>
          <p:nvPr/>
        </p:nvPicPr>
        <p:blipFill>
          <a:blip r:embed="rId4"/>
          <a:stretch>
            <a:fillRect/>
          </a:stretch>
        </p:blipFill>
        <p:spPr>
          <a:xfrm>
            <a:off x="533401" y="4572000"/>
            <a:ext cx="2161655" cy="1352474"/>
          </a:xfrm>
          <a:prstGeom prst="rect">
            <a:avLst/>
          </a:prstGeom>
        </p:spPr>
      </p:pic>
      <p:sp>
        <p:nvSpPr>
          <p:cNvPr id="12" name="Tekstvak 11"/>
          <p:cNvSpPr txBox="1"/>
          <p:nvPr/>
        </p:nvSpPr>
        <p:spPr>
          <a:xfrm>
            <a:off x="3276600" y="3596196"/>
            <a:ext cx="4391908" cy="461665"/>
          </a:xfrm>
          <a:prstGeom prst="rect">
            <a:avLst/>
          </a:prstGeom>
          <a:noFill/>
        </p:spPr>
        <p:txBody>
          <a:bodyPr wrap="none" rtlCol="0">
            <a:spAutoFit/>
          </a:bodyPr>
          <a:lstStyle/>
          <a:p>
            <a:pPr marL="342900" indent="-342900">
              <a:buFont typeface="Arial" panose="020B0604020202020204" pitchFamily="34" charset="0"/>
              <a:buChar char="•"/>
            </a:pPr>
            <a:r>
              <a:rPr lang="en-GB" sz="2400" dirty="0" smtClean="0">
                <a:solidFill>
                  <a:schemeClr val="bg2">
                    <a:lumMod val="10000"/>
                  </a:schemeClr>
                </a:solidFill>
                <a:latin typeface="+mn-lt"/>
                <a:cs typeface="+mn-cs"/>
              </a:rPr>
              <a:t>Built </a:t>
            </a:r>
            <a:r>
              <a:rPr lang="en-GB" sz="2400" dirty="0">
                <a:solidFill>
                  <a:schemeClr val="bg2">
                    <a:lumMod val="10000"/>
                  </a:schemeClr>
                </a:solidFill>
                <a:latin typeface="+mn-lt"/>
                <a:cs typeface="+mn-cs"/>
              </a:rPr>
              <a:t>in tools for quality control</a:t>
            </a:r>
          </a:p>
        </p:txBody>
      </p:sp>
      <p:sp>
        <p:nvSpPr>
          <p:cNvPr id="13" name="Tekstvak 12"/>
          <p:cNvSpPr txBox="1"/>
          <p:nvPr/>
        </p:nvSpPr>
        <p:spPr>
          <a:xfrm>
            <a:off x="3276600" y="5040868"/>
            <a:ext cx="4721421" cy="461665"/>
          </a:xfrm>
          <a:prstGeom prst="rect">
            <a:avLst/>
          </a:prstGeom>
          <a:noFill/>
        </p:spPr>
        <p:txBody>
          <a:bodyPr wrap="none" rtlCol="0">
            <a:spAutoFit/>
          </a:bodyPr>
          <a:lstStyle/>
          <a:p>
            <a:pPr marL="342900" indent="-342900">
              <a:buFont typeface="Arial" panose="020B0604020202020204" pitchFamily="34" charset="0"/>
              <a:buChar char="•"/>
            </a:pPr>
            <a:r>
              <a:rPr lang="en-GB" sz="2400" dirty="0" smtClean="0">
                <a:solidFill>
                  <a:schemeClr val="bg2">
                    <a:lumMod val="10000"/>
                  </a:schemeClr>
                </a:solidFill>
                <a:latin typeface="+mn-lt"/>
                <a:cs typeface="+mn-cs"/>
              </a:rPr>
              <a:t>Automated </a:t>
            </a:r>
            <a:r>
              <a:rPr lang="en-GB" sz="2400" dirty="0">
                <a:solidFill>
                  <a:schemeClr val="bg2">
                    <a:lumMod val="10000"/>
                  </a:schemeClr>
                </a:solidFill>
                <a:latin typeface="+mn-lt"/>
                <a:cs typeface="+mn-cs"/>
              </a:rPr>
              <a:t>reporting to key users</a:t>
            </a:r>
          </a:p>
        </p:txBody>
      </p:sp>
    </p:spTree>
    <p:extLst>
      <p:ext uri="{BB962C8B-B14F-4D97-AF65-F5344CB8AC3E}">
        <p14:creationId xmlns:p14="http://schemas.microsoft.com/office/powerpoint/2010/main" val="40974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al 5"/>
          <p:cNvSpPr/>
          <p:nvPr/>
        </p:nvSpPr>
        <p:spPr>
          <a:xfrm>
            <a:off x="435218" y="1295400"/>
            <a:ext cx="1698383" cy="90093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bg1"/>
                </a:solidFill>
              </a:rPr>
              <a:t>Data analysis</a:t>
            </a:r>
            <a:endParaRPr lang="nl-BE" sz="1600" dirty="0">
              <a:solidFill>
                <a:schemeClr val="bg1"/>
              </a:solidFill>
            </a:endParaRPr>
          </a:p>
        </p:txBody>
      </p:sp>
      <p:sp>
        <p:nvSpPr>
          <p:cNvPr id="8" name="Title 1"/>
          <p:cNvSpPr>
            <a:spLocks noGrp="1"/>
          </p:cNvSpPr>
          <p:nvPr>
            <p:ph type="title"/>
          </p:nvPr>
        </p:nvSpPr>
        <p:spPr>
          <a:xfrm>
            <a:off x="152400" y="533400"/>
            <a:ext cx="8229600" cy="535531"/>
          </a:xfrm>
        </p:spPr>
        <p:txBody>
          <a:bodyPr>
            <a:spAutoFit/>
          </a:bodyPr>
          <a:lstStyle/>
          <a:p>
            <a:r>
              <a:rPr lang="en-US" dirty="0">
                <a:solidFill>
                  <a:schemeClr val="bg2">
                    <a:lumMod val="10000"/>
                  </a:schemeClr>
                </a:solidFill>
              </a:rPr>
              <a:t>Built in tools for data analysis </a:t>
            </a:r>
          </a:p>
        </p:txBody>
      </p:sp>
      <p:pic>
        <p:nvPicPr>
          <p:cNvPr id="10" name="Afbeelding 9"/>
          <p:cNvPicPr>
            <a:picLocks noChangeAspect="1"/>
          </p:cNvPicPr>
          <p:nvPr/>
        </p:nvPicPr>
        <p:blipFill>
          <a:blip r:embed="rId2"/>
          <a:stretch>
            <a:fillRect/>
          </a:stretch>
        </p:blipFill>
        <p:spPr>
          <a:xfrm>
            <a:off x="2895601" y="1981201"/>
            <a:ext cx="4791871" cy="3194581"/>
          </a:xfrm>
          <a:prstGeom prst="rect">
            <a:avLst/>
          </a:prstGeom>
        </p:spPr>
      </p:pic>
    </p:spTree>
    <p:extLst>
      <p:ext uri="{BB962C8B-B14F-4D97-AF65-F5344CB8AC3E}">
        <p14:creationId xmlns:p14="http://schemas.microsoft.com/office/powerpoint/2010/main" val="31862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9199728" cy="857250"/>
          </a:xfrm>
        </p:spPr>
        <p:txBody>
          <a:bodyPr>
            <a:normAutofit fontScale="90000"/>
          </a:bodyPr>
          <a:lstStyle/>
          <a:p>
            <a:r>
              <a:rPr lang="en-US" sz="3600" dirty="0">
                <a:solidFill>
                  <a:schemeClr val="bg2">
                    <a:lumMod val="10000"/>
                  </a:schemeClr>
                </a:solidFill>
              </a:rPr>
              <a:t>Built in tools for data analysis</a:t>
            </a:r>
            <a:r>
              <a:rPr lang="nl-BE" sz="3600" dirty="0">
                <a:solidFill>
                  <a:schemeClr val="bg2">
                    <a:lumMod val="10000"/>
                  </a:schemeClr>
                </a:solidFill>
              </a:rPr>
              <a:t>: </a:t>
            </a:r>
            <a:r>
              <a:rPr lang="en-US" sz="3600" dirty="0">
                <a:solidFill>
                  <a:schemeClr val="bg2">
                    <a:lumMod val="10000"/>
                  </a:schemeClr>
                </a:solidFill>
              </a:rPr>
              <a:t>personalized </a:t>
            </a:r>
            <a:r>
              <a:rPr lang="nl-BE" sz="3600" dirty="0" smtClean="0">
                <a:solidFill>
                  <a:schemeClr val="bg2">
                    <a:lumMod val="10000"/>
                  </a:schemeClr>
                </a:solidFill>
              </a:rPr>
              <a:t>dashboard</a:t>
            </a:r>
            <a:endParaRPr lang="nl-BE" dirty="0">
              <a:solidFill>
                <a:schemeClr val="bg2">
                  <a:lumMod val="10000"/>
                </a:schemeClr>
              </a:solidFill>
            </a:endParaRPr>
          </a:p>
        </p:txBody>
      </p:sp>
      <p:sp>
        <p:nvSpPr>
          <p:cNvPr id="9" name="TextBox 8"/>
          <p:cNvSpPr txBox="1"/>
          <p:nvPr/>
        </p:nvSpPr>
        <p:spPr>
          <a:xfrm>
            <a:off x="172872" y="11430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Data analysis</a:t>
            </a:r>
            <a:endParaRPr lang="nl-BE" sz="1200" dirty="0">
              <a:solidFill>
                <a:schemeClr val="bg1"/>
              </a:solidFill>
            </a:endParaRPr>
          </a:p>
        </p:txBody>
      </p:sp>
      <p:pic>
        <p:nvPicPr>
          <p:cNvPr id="10"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42952" y="2179367"/>
            <a:ext cx="6548648" cy="3394075"/>
          </a:xfrm>
        </p:spPr>
      </p:pic>
      <p:sp>
        <p:nvSpPr>
          <p:cNvPr id="5" name="Ovaal 4"/>
          <p:cNvSpPr/>
          <p:nvPr/>
        </p:nvSpPr>
        <p:spPr>
          <a:xfrm>
            <a:off x="567732" y="2257171"/>
            <a:ext cx="1637912" cy="90093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a:t>User </a:t>
            </a:r>
            <a:r>
              <a:rPr lang="nl-BE" dirty="0" err="1"/>
              <a:t>depended</a:t>
            </a:r>
            <a:endParaRPr lang="nl-BE" dirty="0"/>
          </a:p>
        </p:txBody>
      </p:sp>
      <p:sp>
        <p:nvSpPr>
          <p:cNvPr id="11" name="Ovaal 10"/>
          <p:cNvSpPr/>
          <p:nvPr/>
        </p:nvSpPr>
        <p:spPr>
          <a:xfrm>
            <a:off x="571579" y="3422904"/>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Role</a:t>
            </a:r>
            <a:r>
              <a:rPr lang="nl-BE" dirty="0" smtClean="0"/>
              <a:t> </a:t>
            </a:r>
            <a:r>
              <a:rPr lang="nl-BE" dirty="0" err="1"/>
              <a:t>depended</a:t>
            </a:r>
            <a:endParaRPr lang="nl-BE" dirty="0"/>
          </a:p>
        </p:txBody>
      </p:sp>
      <p:sp>
        <p:nvSpPr>
          <p:cNvPr id="12" name="Ovaal 11"/>
          <p:cNvSpPr/>
          <p:nvPr/>
        </p:nvSpPr>
        <p:spPr>
          <a:xfrm>
            <a:off x="600212" y="4648201"/>
            <a:ext cx="1609588" cy="92524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Favorite</a:t>
            </a:r>
            <a:endParaRPr lang="nl-BE" dirty="0" smtClean="0"/>
          </a:p>
          <a:p>
            <a:pPr algn="ctr"/>
            <a:r>
              <a:rPr lang="nl-BE" dirty="0" err="1" smtClean="0"/>
              <a:t>graphs</a:t>
            </a:r>
            <a:endParaRPr lang="nl-BE" dirty="0"/>
          </a:p>
        </p:txBody>
      </p:sp>
    </p:spTree>
    <p:extLst>
      <p:ext uri="{BB962C8B-B14F-4D97-AF65-F5344CB8AC3E}">
        <p14:creationId xmlns:p14="http://schemas.microsoft.com/office/powerpoint/2010/main" val="112963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75148" y="1524001"/>
            <a:ext cx="6887853" cy="4353875"/>
          </a:xfrm>
          <a:prstGeom prst="rect">
            <a:avLst/>
          </a:prstGeom>
        </p:spPr>
      </p:pic>
      <p:sp>
        <p:nvSpPr>
          <p:cNvPr id="2" name="Title 1"/>
          <p:cNvSpPr>
            <a:spLocks noGrp="1"/>
          </p:cNvSpPr>
          <p:nvPr>
            <p:ph type="title"/>
          </p:nvPr>
        </p:nvSpPr>
        <p:spPr>
          <a:xfrm>
            <a:off x="152400" y="458479"/>
            <a:ext cx="8832091" cy="857250"/>
          </a:xfrm>
        </p:spPr>
        <p:txBody>
          <a:bodyPr>
            <a:noAutofit/>
          </a:bodyPr>
          <a:lstStyle/>
          <a:p>
            <a:r>
              <a:rPr lang="en-US" dirty="0">
                <a:solidFill>
                  <a:schemeClr val="bg2">
                    <a:lumMod val="10000"/>
                  </a:schemeClr>
                </a:solidFill>
              </a:rPr>
              <a:t>Built in tools for data analysis : </a:t>
            </a:r>
            <a:r>
              <a:rPr lang="en-US" dirty="0" smtClean="0">
                <a:solidFill>
                  <a:schemeClr val="bg2">
                    <a:lumMod val="10000"/>
                  </a:schemeClr>
                </a:solidFill>
              </a:rPr>
              <a:t>4 analysis </a:t>
            </a:r>
            <a:r>
              <a:rPr lang="en-US" dirty="0">
                <a:solidFill>
                  <a:schemeClr val="bg2">
                    <a:lumMod val="10000"/>
                  </a:schemeClr>
                </a:solidFill>
              </a:rPr>
              <a:t>entry </a:t>
            </a:r>
            <a:r>
              <a:rPr lang="en-US" dirty="0" smtClean="0">
                <a:solidFill>
                  <a:schemeClr val="bg2">
                    <a:lumMod val="10000"/>
                  </a:schemeClr>
                </a:solidFill>
              </a:rPr>
              <a:t>levels</a:t>
            </a:r>
            <a:endParaRPr lang="nl-BE" dirty="0">
              <a:solidFill>
                <a:schemeClr val="bg2">
                  <a:lumMod val="10000"/>
                </a:schemeClr>
              </a:solidFill>
            </a:endParaRPr>
          </a:p>
        </p:txBody>
      </p:sp>
      <p:sp>
        <p:nvSpPr>
          <p:cNvPr id="4" name="Footer Placeholder 3"/>
          <p:cNvSpPr>
            <a:spLocks noGrp="1"/>
          </p:cNvSpPr>
          <p:nvPr>
            <p:ph type="ftr" sz="quarter" idx="11"/>
          </p:nvPr>
        </p:nvSpPr>
        <p:spPr>
          <a:xfrm>
            <a:off x="3657600" y="5669148"/>
            <a:ext cx="2895600" cy="273844"/>
          </a:xfrm>
        </p:spPr>
        <p:txBody>
          <a:bodyPr/>
          <a:lstStyle/>
          <a:p>
            <a:r>
              <a:rPr lang="en-US" smtClean="0"/>
              <a:t>CONFIDENTIAL – QAELUM NV</a:t>
            </a:r>
            <a:endParaRPr lang="en-US" dirty="0"/>
          </a:p>
        </p:txBody>
      </p:sp>
      <p:sp>
        <p:nvSpPr>
          <p:cNvPr id="9" name="Ovaal 8"/>
          <p:cNvSpPr/>
          <p:nvPr/>
        </p:nvSpPr>
        <p:spPr>
          <a:xfrm>
            <a:off x="172872" y="1849384"/>
            <a:ext cx="1637912" cy="90093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Patient</a:t>
            </a:r>
            <a:r>
              <a:rPr lang="nl-BE" dirty="0" smtClean="0"/>
              <a:t> level</a:t>
            </a:r>
            <a:endParaRPr lang="nl-BE" dirty="0"/>
          </a:p>
        </p:txBody>
      </p:sp>
      <p:sp>
        <p:nvSpPr>
          <p:cNvPr id="10" name="Ovaal 9"/>
          <p:cNvSpPr/>
          <p:nvPr/>
        </p:nvSpPr>
        <p:spPr>
          <a:xfrm>
            <a:off x="172872" y="2817262"/>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smtClean="0"/>
              <a:t>Device level</a:t>
            </a:r>
            <a:endParaRPr lang="nl-BE" dirty="0"/>
          </a:p>
        </p:txBody>
      </p:sp>
      <p:sp>
        <p:nvSpPr>
          <p:cNvPr id="11" name="Ovaal 10"/>
          <p:cNvSpPr/>
          <p:nvPr/>
        </p:nvSpPr>
        <p:spPr>
          <a:xfrm>
            <a:off x="172872" y="3886201"/>
            <a:ext cx="1609588" cy="92524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Modality</a:t>
            </a:r>
            <a:r>
              <a:rPr lang="nl-BE" dirty="0" smtClean="0"/>
              <a:t> level</a:t>
            </a:r>
            <a:endParaRPr lang="nl-BE" dirty="0"/>
          </a:p>
        </p:txBody>
      </p:sp>
      <p:sp>
        <p:nvSpPr>
          <p:cNvPr id="12" name="TextBox 8"/>
          <p:cNvSpPr txBox="1"/>
          <p:nvPr/>
        </p:nvSpPr>
        <p:spPr>
          <a:xfrm>
            <a:off x="172872" y="13994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Data </a:t>
            </a:r>
            <a:r>
              <a:rPr lang="en-US" sz="1200" dirty="0" err="1">
                <a:solidFill>
                  <a:schemeClr val="bg1"/>
                </a:solidFill>
              </a:rPr>
              <a:t>analyse</a:t>
            </a:r>
            <a:endParaRPr lang="nl-BE" sz="1200" dirty="0">
              <a:solidFill>
                <a:schemeClr val="bg1"/>
              </a:solidFill>
            </a:endParaRPr>
          </a:p>
        </p:txBody>
      </p:sp>
      <p:sp>
        <p:nvSpPr>
          <p:cNvPr id="15" name="Ovaal 14"/>
          <p:cNvSpPr/>
          <p:nvPr/>
        </p:nvSpPr>
        <p:spPr>
          <a:xfrm>
            <a:off x="172872" y="4960353"/>
            <a:ext cx="1609588" cy="92524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Location</a:t>
            </a:r>
            <a:r>
              <a:rPr lang="nl-BE" dirty="0" smtClean="0"/>
              <a:t> level</a:t>
            </a:r>
            <a:endParaRPr lang="nl-BE" dirty="0"/>
          </a:p>
        </p:txBody>
      </p:sp>
      <p:pic>
        <p:nvPicPr>
          <p:cNvPr id="13" name="Afbeelding 12"/>
          <p:cNvPicPr>
            <a:picLocks noChangeAspect="1"/>
          </p:cNvPicPr>
          <p:nvPr/>
        </p:nvPicPr>
        <p:blipFill>
          <a:blip r:embed="rId4"/>
          <a:stretch>
            <a:fillRect/>
          </a:stretch>
        </p:blipFill>
        <p:spPr>
          <a:xfrm>
            <a:off x="1961508" y="2349038"/>
            <a:ext cx="6668419" cy="2689336"/>
          </a:xfrm>
          <a:prstGeom prst="rect">
            <a:avLst/>
          </a:prstGeom>
        </p:spPr>
      </p:pic>
      <p:pic>
        <p:nvPicPr>
          <p:cNvPr id="5" name="Afbeelding 4"/>
          <p:cNvPicPr>
            <a:picLocks noChangeAspect="1"/>
          </p:cNvPicPr>
          <p:nvPr/>
        </p:nvPicPr>
        <p:blipFill>
          <a:blip r:embed="rId5"/>
          <a:stretch>
            <a:fillRect/>
          </a:stretch>
        </p:blipFill>
        <p:spPr>
          <a:xfrm>
            <a:off x="1961508" y="2185049"/>
            <a:ext cx="6646191" cy="3017314"/>
          </a:xfrm>
          <a:prstGeom prst="rect">
            <a:avLst/>
          </a:prstGeom>
        </p:spPr>
      </p:pic>
      <p:pic>
        <p:nvPicPr>
          <p:cNvPr id="14" name="Afbeelding 13"/>
          <p:cNvPicPr>
            <a:picLocks noChangeAspect="1"/>
          </p:cNvPicPr>
          <p:nvPr/>
        </p:nvPicPr>
        <p:blipFill>
          <a:blip r:embed="rId6"/>
          <a:stretch>
            <a:fillRect/>
          </a:stretch>
        </p:blipFill>
        <p:spPr>
          <a:xfrm>
            <a:off x="1961507" y="2149035"/>
            <a:ext cx="6682580" cy="3089342"/>
          </a:xfrm>
          <a:prstGeom prst="rect">
            <a:avLst/>
          </a:prstGeom>
        </p:spPr>
      </p:pic>
      <p:sp>
        <p:nvSpPr>
          <p:cNvPr id="3" name="Oval 2"/>
          <p:cNvSpPr/>
          <p:nvPr/>
        </p:nvSpPr>
        <p:spPr>
          <a:xfrm>
            <a:off x="192231" y="1860831"/>
            <a:ext cx="1609588" cy="88052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87034" y="2830497"/>
            <a:ext cx="1609588" cy="88052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72872" y="3906400"/>
            <a:ext cx="1609588" cy="88052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52400" y="4986874"/>
            <a:ext cx="1609588" cy="88052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460240" y="5562601"/>
            <a:ext cx="284226" cy="261357"/>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114800" y="4267200"/>
            <a:ext cx="533400" cy="228600"/>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14715" y="4267200"/>
            <a:ext cx="533400" cy="228600"/>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1864360" y="2697486"/>
            <a:ext cx="762000" cy="350514"/>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782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heel(1)">
                                      <p:cBhvr>
                                        <p:cTn id="16" dur="2000"/>
                                        <p:tgtEl>
                                          <p:spTgt spid="2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heel(1)">
                                      <p:cBhvr>
                                        <p:cTn id="19" dur="2000"/>
                                        <p:tgtEl>
                                          <p:spTgt spid="3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heel(1)">
                                      <p:cBhvr>
                                        <p:cTn id="22" dur="2000"/>
                                        <p:tgtEl>
                                          <p:spTgt spid="3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heel(1)">
                                      <p:cBhvr>
                                        <p:cTn id="25" dur="20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10" presetClass="exit" presetSubtype="0" fill="hold" nodeType="with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24" grpId="0" animBg="1"/>
      <p:bldP spid="24" grpId="1" animBg="1"/>
      <p:bldP spid="25" grpId="0" animBg="1"/>
      <p:bldP spid="25" grpId="1" animBg="1"/>
      <p:bldP spid="26" grpId="0" animBg="1"/>
      <p:bldP spid="27" grpId="0" animBg="1"/>
      <p:bldP spid="27" grpId="1" animBg="1"/>
      <p:bldP spid="31" grpId="0" animBg="1"/>
      <p:bldP spid="31"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2" y="685800"/>
            <a:ext cx="9123528" cy="536971"/>
          </a:xfrm>
        </p:spPr>
        <p:txBody>
          <a:bodyPr>
            <a:noAutofit/>
          </a:bodyPr>
          <a:lstStyle/>
          <a:p>
            <a:r>
              <a:rPr lang="en-US" dirty="0">
                <a:solidFill>
                  <a:schemeClr val="bg2">
                    <a:lumMod val="10000"/>
                  </a:schemeClr>
                </a:solidFill>
              </a:rPr>
              <a:t>Built in tools for data analysis : included </a:t>
            </a:r>
            <a:r>
              <a:rPr lang="en-US" dirty="0" smtClean="0">
                <a:solidFill>
                  <a:schemeClr val="bg2">
                    <a:lumMod val="10000"/>
                  </a:schemeClr>
                </a:solidFill>
              </a:rPr>
              <a:t>MR/NM/US</a:t>
            </a:r>
            <a:endParaRPr lang="nl-BE" dirty="0">
              <a:solidFill>
                <a:schemeClr val="bg2">
                  <a:lumMod val="10000"/>
                </a:schemeClr>
              </a:solidFill>
            </a:endParaRPr>
          </a:p>
        </p:txBody>
      </p:sp>
      <p:sp>
        <p:nvSpPr>
          <p:cNvPr id="9" name="TextBox 8"/>
          <p:cNvSpPr txBox="1"/>
          <p:nvPr/>
        </p:nvSpPr>
        <p:spPr>
          <a:xfrm>
            <a:off x="1828801" y="1427169"/>
            <a:ext cx="5638799" cy="646331"/>
          </a:xfrm>
          <a:prstGeom prst="rect">
            <a:avLst/>
          </a:prstGeom>
          <a:noFill/>
        </p:spPr>
        <p:txBody>
          <a:bodyPr wrap="square" rtlCol="0">
            <a:spAutoFit/>
          </a:bodyPr>
          <a:lstStyle/>
          <a:p>
            <a:r>
              <a:rPr lang="en-US" dirty="0" smtClean="0">
                <a:solidFill>
                  <a:srgbClr val="95A5A6"/>
                </a:solidFill>
              </a:rPr>
              <a:t>Data analysis: all MR details like SAR/Patient weight, US workflow and NM details</a:t>
            </a:r>
            <a:endParaRPr lang="nl-BE" dirty="0">
              <a:solidFill>
                <a:srgbClr val="95A5A6"/>
              </a:solidFill>
            </a:endParaRPr>
          </a:p>
        </p:txBody>
      </p:sp>
      <p:sp>
        <p:nvSpPr>
          <p:cNvPr id="8" name="TextBox 8"/>
          <p:cNvSpPr txBox="1"/>
          <p:nvPr/>
        </p:nvSpPr>
        <p:spPr>
          <a:xfrm>
            <a:off x="172872" y="14756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dirty="0">
                <a:solidFill>
                  <a:prstClr val="white"/>
                </a:solidFill>
              </a:rPr>
              <a:t>Data analysis</a:t>
            </a:r>
            <a:endParaRPr lang="nl-BE" sz="1200" dirty="0">
              <a:solidFill>
                <a:prstClr val="white"/>
              </a:solidFill>
            </a:endParaRPr>
          </a:p>
        </p:txBody>
      </p:sp>
      <p:pic>
        <p:nvPicPr>
          <p:cNvPr id="6" name="Afbeelding 5"/>
          <p:cNvPicPr>
            <a:picLocks noChangeAspect="1"/>
          </p:cNvPicPr>
          <p:nvPr/>
        </p:nvPicPr>
        <p:blipFill>
          <a:blip r:embed="rId2"/>
          <a:stretch>
            <a:fillRect/>
          </a:stretch>
        </p:blipFill>
        <p:spPr>
          <a:xfrm>
            <a:off x="1673724" y="2502098"/>
            <a:ext cx="5361326" cy="2610652"/>
          </a:xfrm>
          <a:prstGeom prst="rect">
            <a:avLst/>
          </a:prstGeom>
        </p:spPr>
      </p:pic>
      <p:pic>
        <p:nvPicPr>
          <p:cNvPr id="7" name="Afbeelding 6"/>
          <p:cNvPicPr>
            <a:picLocks noChangeAspect="1"/>
          </p:cNvPicPr>
          <p:nvPr/>
        </p:nvPicPr>
        <p:blipFill>
          <a:blip r:embed="rId3"/>
          <a:stretch>
            <a:fillRect/>
          </a:stretch>
        </p:blipFill>
        <p:spPr>
          <a:xfrm>
            <a:off x="1266225" y="2513790"/>
            <a:ext cx="6176327" cy="2587268"/>
          </a:xfrm>
          <a:prstGeom prst="rect">
            <a:avLst/>
          </a:prstGeom>
        </p:spPr>
      </p:pic>
      <p:pic>
        <p:nvPicPr>
          <p:cNvPr id="5" name="Afbeelding 4"/>
          <p:cNvPicPr>
            <a:picLocks noChangeAspect="1"/>
          </p:cNvPicPr>
          <p:nvPr/>
        </p:nvPicPr>
        <p:blipFill>
          <a:blip r:embed="rId4"/>
          <a:stretch>
            <a:fillRect/>
          </a:stretch>
        </p:blipFill>
        <p:spPr>
          <a:xfrm>
            <a:off x="1747192" y="2505518"/>
            <a:ext cx="5214393" cy="2603815"/>
          </a:xfrm>
          <a:prstGeom prst="rect">
            <a:avLst/>
          </a:prstGeom>
        </p:spPr>
      </p:pic>
      <p:pic>
        <p:nvPicPr>
          <p:cNvPr id="3" name="Afbeelding 2"/>
          <p:cNvPicPr>
            <a:picLocks noChangeAspect="1"/>
          </p:cNvPicPr>
          <p:nvPr/>
        </p:nvPicPr>
        <p:blipFill>
          <a:blip r:embed="rId5"/>
          <a:stretch>
            <a:fillRect/>
          </a:stretch>
        </p:blipFill>
        <p:spPr>
          <a:xfrm>
            <a:off x="884230" y="2209801"/>
            <a:ext cx="6940314" cy="3195249"/>
          </a:xfrm>
          <a:prstGeom prst="rect">
            <a:avLst/>
          </a:prstGeom>
        </p:spPr>
      </p:pic>
    </p:spTree>
    <p:extLst>
      <p:ext uri="{BB962C8B-B14F-4D97-AF65-F5344CB8AC3E}">
        <p14:creationId xmlns:p14="http://schemas.microsoft.com/office/powerpoint/2010/main" val="4293802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5400" cy="536971"/>
          </a:xfrm>
        </p:spPr>
        <p:txBody>
          <a:bodyPr>
            <a:noAutofit/>
          </a:bodyPr>
          <a:lstStyle/>
          <a:p>
            <a:r>
              <a:rPr lang="en-US" dirty="0">
                <a:solidFill>
                  <a:schemeClr val="bg2">
                    <a:lumMod val="10000"/>
                  </a:schemeClr>
                </a:solidFill>
              </a:rPr>
              <a:t>Built in tools for data analysis </a:t>
            </a:r>
            <a:r>
              <a:rPr lang="en-US" dirty="0" smtClean="0">
                <a:solidFill>
                  <a:schemeClr val="bg2">
                    <a:lumMod val="10000"/>
                  </a:schemeClr>
                </a:solidFill>
              </a:rPr>
              <a:t>: Live </a:t>
            </a:r>
            <a:r>
              <a:rPr lang="en-US" dirty="0">
                <a:solidFill>
                  <a:schemeClr val="bg2">
                    <a:lumMod val="10000"/>
                  </a:schemeClr>
                </a:solidFill>
              </a:rPr>
              <a:t>monitoring </a:t>
            </a:r>
            <a:r>
              <a:rPr lang="en-US" dirty="0" smtClean="0">
                <a:solidFill>
                  <a:schemeClr val="bg2">
                    <a:lumMod val="10000"/>
                  </a:schemeClr>
                </a:solidFill>
              </a:rPr>
              <a:t>tool</a:t>
            </a:r>
            <a:endParaRPr lang="nl-BE" dirty="0">
              <a:solidFill>
                <a:schemeClr val="bg2">
                  <a:lumMod val="10000"/>
                </a:schemeClr>
              </a:solidFill>
            </a:endParaRPr>
          </a:p>
        </p:txBody>
      </p:sp>
      <p:sp>
        <p:nvSpPr>
          <p:cNvPr id="9" name="TextBox 8"/>
          <p:cNvSpPr txBox="1"/>
          <p:nvPr/>
        </p:nvSpPr>
        <p:spPr>
          <a:xfrm>
            <a:off x="2743201" y="1427168"/>
            <a:ext cx="3733799" cy="369332"/>
          </a:xfrm>
          <a:prstGeom prst="rect">
            <a:avLst/>
          </a:prstGeom>
          <a:noFill/>
        </p:spPr>
        <p:txBody>
          <a:bodyPr wrap="square" rtlCol="0">
            <a:spAutoFit/>
          </a:bodyPr>
          <a:lstStyle/>
          <a:p>
            <a:r>
              <a:rPr lang="en-US" dirty="0">
                <a:solidFill>
                  <a:srgbClr val="95A5A6"/>
                </a:solidFill>
              </a:rPr>
              <a:t>Instant feedback for radiographers</a:t>
            </a:r>
            <a:endParaRPr lang="nl-BE" dirty="0">
              <a:solidFill>
                <a:srgbClr val="95A5A6"/>
              </a:solidFill>
            </a:endParaRPr>
          </a:p>
        </p:txBody>
      </p:sp>
      <p:sp>
        <p:nvSpPr>
          <p:cNvPr id="8" name="TextBox 8"/>
          <p:cNvSpPr txBox="1"/>
          <p:nvPr/>
        </p:nvSpPr>
        <p:spPr>
          <a:xfrm>
            <a:off x="152400" y="14756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Data analysis</a:t>
            </a:r>
            <a:endParaRPr lang="nl-BE" sz="1200" dirty="0">
              <a:solidFill>
                <a:schemeClr val="bg1"/>
              </a:solidFill>
            </a:endParaRPr>
          </a:p>
        </p:txBody>
      </p:sp>
      <p:pic>
        <p:nvPicPr>
          <p:cNvPr id="5" name="Picture 4"/>
          <p:cNvPicPr>
            <a:picLocks noChangeAspect="1"/>
          </p:cNvPicPr>
          <p:nvPr/>
        </p:nvPicPr>
        <p:blipFill>
          <a:blip r:embed="rId2"/>
          <a:stretch>
            <a:fillRect/>
          </a:stretch>
        </p:blipFill>
        <p:spPr>
          <a:xfrm>
            <a:off x="838200" y="1970885"/>
            <a:ext cx="7678986" cy="3820315"/>
          </a:xfrm>
          <a:prstGeom prst="rect">
            <a:avLst/>
          </a:prstGeom>
        </p:spPr>
      </p:pic>
    </p:spTree>
    <p:extLst>
      <p:ext uri="{BB962C8B-B14F-4D97-AF65-F5344CB8AC3E}">
        <p14:creationId xmlns:p14="http://schemas.microsoft.com/office/powerpoint/2010/main" val="11435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94360"/>
            <a:ext cx="8153400" cy="1005840"/>
          </a:xfrm>
        </p:spPr>
        <p:txBody>
          <a:bodyPr>
            <a:noAutofit/>
          </a:bodyPr>
          <a:lstStyle/>
          <a:p>
            <a:r>
              <a:rPr lang="en-US" dirty="0">
                <a:solidFill>
                  <a:schemeClr val="bg2">
                    <a:lumMod val="10000"/>
                  </a:schemeClr>
                </a:solidFill>
              </a:rPr>
              <a:t>Built in tools for data analysis : </a:t>
            </a:r>
            <a:r>
              <a:rPr lang="en-US" dirty="0" smtClean="0">
                <a:solidFill>
                  <a:schemeClr val="bg2">
                    <a:lumMod val="10000"/>
                  </a:schemeClr>
                </a:solidFill>
              </a:rPr>
              <a:t>Outlier</a:t>
            </a:r>
            <a:r>
              <a:rPr lang="nl-BE" dirty="0" smtClean="0">
                <a:solidFill>
                  <a:schemeClr val="bg2">
                    <a:lumMod val="10000"/>
                  </a:schemeClr>
                </a:solidFill>
              </a:rPr>
              <a:t> analysis</a:t>
            </a:r>
            <a:r>
              <a:rPr lang="nl-BE" dirty="0">
                <a:solidFill>
                  <a:schemeClr val="bg2">
                    <a:lumMod val="10000"/>
                  </a:schemeClr>
                </a:solidFill>
              </a:rPr>
              <a:t/>
            </a:r>
            <a:br>
              <a:rPr lang="nl-BE" dirty="0">
                <a:solidFill>
                  <a:schemeClr val="bg2">
                    <a:lumMod val="10000"/>
                  </a:schemeClr>
                </a:solidFill>
              </a:rPr>
            </a:br>
            <a:endParaRPr lang="nl-BE" dirty="0">
              <a:solidFill>
                <a:schemeClr val="bg2">
                  <a:lumMod val="10000"/>
                </a:schemeClr>
              </a:solidFill>
            </a:endParaRPr>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0891" y="1908357"/>
            <a:ext cx="6096000" cy="3591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8"/>
          <p:cNvSpPr txBox="1"/>
          <p:nvPr/>
        </p:nvSpPr>
        <p:spPr>
          <a:xfrm>
            <a:off x="172872" y="15240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Data analysis</a:t>
            </a:r>
            <a:endParaRPr lang="nl-BE" sz="1200" dirty="0">
              <a:solidFill>
                <a:schemeClr val="bg1"/>
              </a:solidFill>
            </a:endParaRPr>
          </a:p>
        </p:txBody>
      </p:sp>
      <p:sp>
        <p:nvSpPr>
          <p:cNvPr id="11" name="Ovaal 10"/>
          <p:cNvSpPr/>
          <p:nvPr/>
        </p:nvSpPr>
        <p:spPr>
          <a:xfrm>
            <a:off x="6858000" y="1719149"/>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Outlier</a:t>
            </a:r>
            <a:r>
              <a:rPr lang="nl-BE" dirty="0" smtClean="0"/>
              <a:t> per </a:t>
            </a:r>
            <a:r>
              <a:rPr lang="nl-BE" dirty="0" err="1" smtClean="0"/>
              <a:t>category</a:t>
            </a:r>
            <a:endParaRPr lang="nl-BE" dirty="0"/>
          </a:p>
        </p:txBody>
      </p:sp>
      <p:sp>
        <p:nvSpPr>
          <p:cNvPr id="12" name="Ovaal 11"/>
          <p:cNvSpPr/>
          <p:nvPr/>
        </p:nvSpPr>
        <p:spPr>
          <a:xfrm>
            <a:off x="6858000" y="3107475"/>
            <a:ext cx="1752600"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Outlier</a:t>
            </a:r>
            <a:r>
              <a:rPr lang="nl-BE" dirty="0" smtClean="0"/>
              <a:t> timestamp</a:t>
            </a:r>
            <a:endParaRPr lang="nl-BE" dirty="0"/>
          </a:p>
        </p:txBody>
      </p:sp>
      <p:sp>
        <p:nvSpPr>
          <p:cNvPr id="13" name="Ovaal 12"/>
          <p:cNvSpPr/>
          <p:nvPr/>
        </p:nvSpPr>
        <p:spPr>
          <a:xfrm>
            <a:off x="6858000" y="4495801"/>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Outlier</a:t>
            </a:r>
            <a:r>
              <a:rPr lang="nl-BE" dirty="0" smtClean="0"/>
              <a:t> details</a:t>
            </a:r>
            <a:endParaRPr lang="nl-BE" dirty="0"/>
          </a:p>
        </p:txBody>
      </p:sp>
    </p:spTree>
    <p:extLst>
      <p:ext uri="{BB962C8B-B14F-4D97-AF65-F5344CB8AC3E}">
        <p14:creationId xmlns:p14="http://schemas.microsoft.com/office/powerpoint/2010/main" val="73418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70560"/>
            <a:ext cx="8610600" cy="1005840"/>
          </a:xfrm>
        </p:spPr>
        <p:txBody>
          <a:bodyPr>
            <a:noAutofit/>
          </a:bodyPr>
          <a:lstStyle/>
          <a:p>
            <a:r>
              <a:rPr lang="en-US" dirty="0">
                <a:solidFill>
                  <a:schemeClr val="bg2">
                    <a:lumMod val="10000"/>
                  </a:schemeClr>
                </a:solidFill>
              </a:rPr>
              <a:t>Built in tools for data analysis : </a:t>
            </a:r>
            <a:r>
              <a:rPr lang="nl-BE" dirty="0" smtClean="0">
                <a:solidFill>
                  <a:schemeClr val="bg2">
                    <a:lumMod val="10000"/>
                  </a:schemeClr>
                </a:solidFill>
              </a:rPr>
              <a:t>Moment analysis</a:t>
            </a:r>
            <a:r>
              <a:rPr lang="nl-BE" dirty="0">
                <a:solidFill>
                  <a:schemeClr val="bg2">
                    <a:lumMod val="10000"/>
                  </a:schemeClr>
                </a:solidFill>
              </a:rPr>
              <a:t/>
            </a:r>
            <a:br>
              <a:rPr lang="nl-BE" dirty="0">
                <a:solidFill>
                  <a:schemeClr val="bg2">
                    <a:lumMod val="10000"/>
                  </a:schemeClr>
                </a:solidFill>
              </a:rPr>
            </a:br>
            <a:endParaRPr lang="nl-BE" dirty="0"/>
          </a:p>
        </p:txBody>
      </p:sp>
      <p:sp>
        <p:nvSpPr>
          <p:cNvPr id="8" name="TextBox 8"/>
          <p:cNvSpPr txBox="1"/>
          <p:nvPr/>
        </p:nvSpPr>
        <p:spPr>
          <a:xfrm>
            <a:off x="172872" y="14756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nl-BE" sz="1200" dirty="0">
                <a:solidFill>
                  <a:schemeClr val="bg1"/>
                </a:solidFill>
              </a:rPr>
              <a:t>Data analysis</a:t>
            </a:r>
          </a:p>
        </p:txBody>
      </p:sp>
      <p:sp>
        <p:nvSpPr>
          <p:cNvPr id="9" name="Ovaal 8"/>
          <p:cNvSpPr/>
          <p:nvPr/>
        </p:nvSpPr>
        <p:spPr>
          <a:xfrm>
            <a:off x="5638800" y="2148741"/>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smtClean="0"/>
              <a:t>Visual </a:t>
            </a:r>
            <a:r>
              <a:rPr lang="nl-BE" dirty="0" err="1" smtClean="0"/>
              <a:t>overview</a:t>
            </a:r>
            <a:endParaRPr lang="nl-BE" dirty="0"/>
          </a:p>
        </p:txBody>
      </p:sp>
      <p:sp>
        <p:nvSpPr>
          <p:cNvPr id="12" name="Ovaal 11"/>
          <p:cNvSpPr/>
          <p:nvPr/>
        </p:nvSpPr>
        <p:spPr>
          <a:xfrm>
            <a:off x="838200" y="4772154"/>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smtClean="0"/>
              <a:t>Statistical </a:t>
            </a:r>
            <a:r>
              <a:rPr lang="nl-BE" dirty="0" err="1" smtClean="0"/>
              <a:t>overview</a:t>
            </a:r>
            <a:endParaRPr lang="nl-BE" dirty="0"/>
          </a:p>
        </p:txBody>
      </p:sp>
      <p:pic>
        <p:nvPicPr>
          <p:cNvPr id="3" name="Picture 2"/>
          <p:cNvPicPr>
            <a:picLocks noChangeAspect="1"/>
          </p:cNvPicPr>
          <p:nvPr/>
        </p:nvPicPr>
        <p:blipFill>
          <a:blip r:embed="rId3"/>
          <a:stretch>
            <a:fillRect/>
          </a:stretch>
        </p:blipFill>
        <p:spPr>
          <a:xfrm>
            <a:off x="172873" y="1938339"/>
            <a:ext cx="4551528" cy="2036348"/>
          </a:xfrm>
          <a:prstGeom prst="rect">
            <a:avLst/>
          </a:prstGeom>
        </p:spPr>
      </p:pic>
      <p:pic>
        <p:nvPicPr>
          <p:cNvPr id="7" name="Picture 6"/>
          <p:cNvPicPr>
            <a:picLocks noChangeAspect="1"/>
          </p:cNvPicPr>
          <p:nvPr/>
        </p:nvPicPr>
        <p:blipFill rotWithShape="1">
          <a:blip r:embed="rId4"/>
          <a:srcRect r="9091"/>
          <a:stretch/>
        </p:blipFill>
        <p:spPr>
          <a:xfrm>
            <a:off x="2895601" y="3861037"/>
            <a:ext cx="6172201" cy="2113207"/>
          </a:xfrm>
          <a:prstGeom prst="rect">
            <a:avLst/>
          </a:prstGeom>
        </p:spPr>
      </p:pic>
      <p:sp>
        <p:nvSpPr>
          <p:cNvPr id="10" name="Freeform 9"/>
          <p:cNvSpPr/>
          <p:nvPr/>
        </p:nvSpPr>
        <p:spPr>
          <a:xfrm>
            <a:off x="838200" y="3259083"/>
            <a:ext cx="350520" cy="322318"/>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1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42" y="914400"/>
            <a:ext cx="8229600" cy="381000"/>
          </a:xfrm>
        </p:spPr>
        <p:txBody>
          <a:bodyPr>
            <a:normAutofit fontScale="90000"/>
          </a:bodyPr>
          <a:lstStyle/>
          <a:p>
            <a:r>
              <a:rPr lang="en-US" dirty="0">
                <a:solidFill>
                  <a:schemeClr val="bg2">
                    <a:lumMod val="10000"/>
                  </a:schemeClr>
                </a:solidFill>
              </a:rPr>
              <a:t>Built in tools for data analysis : </a:t>
            </a:r>
            <a:r>
              <a:rPr lang="nl-BE" dirty="0" smtClean="0">
                <a:solidFill>
                  <a:schemeClr val="bg2">
                    <a:lumMod val="10000"/>
                  </a:schemeClr>
                </a:solidFill>
              </a:rPr>
              <a:t>Full </a:t>
            </a:r>
            <a:r>
              <a:rPr lang="en-US" dirty="0" smtClean="0">
                <a:solidFill>
                  <a:schemeClr val="bg2">
                    <a:lumMod val="10000"/>
                  </a:schemeClr>
                </a:solidFill>
              </a:rPr>
              <a:t>integration</a:t>
            </a:r>
            <a:r>
              <a:rPr lang="nl-BE" dirty="0">
                <a:solidFill>
                  <a:schemeClr val="bg2">
                    <a:lumMod val="10000"/>
                  </a:schemeClr>
                </a:solidFill>
              </a:rPr>
              <a:t/>
            </a:r>
            <a:br>
              <a:rPr lang="nl-BE" dirty="0">
                <a:solidFill>
                  <a:schemeClr val="bg2">
                    <a:lumMod val="10000"/>
                  </a:schemeClr>
                </a:solidFill>
              </a:rPr>
            </a:br>
            <a:endParaRPr lang="nl-BE" dirty="0">
              <a:solidFill>
                <a:schemeClr val="bg2">
                  <a:lumMod val="10000"/>
                </a:schemeClr>
              </a:solidFill>
            </a:endParaRPr>
          </a:p>
        </p:txBody>
      </p:sp>
      <p:pic>
        <p:nvPicPr>
          <p:cNvPr id="6"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2257172"/>
            <a:ext cx="3021842" cy="3621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8"/>
          <p:cNvSpPr txBox="1"/>
          <p:nvPr/>
        </p:nvSpPr>
        <p:spPr>
          <a:xfrm>
            <a:off x="172872" y="14756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Data analysis</a:t>
            </a:r>
            <a:endParaRPr lang="nl-BE" sz="1200" dirty="0">
              <a:solidFill>
                <a:schemeClr val="bg1"/>
              </a:solidFill>
            </a:endParaRPr>
          </a:p>
        </p:txBody>
      </p:sp>
      <p:sp>
        <p:nvSpPr>
          <p:cNvPr id="12" name="Ovaal 11"/>
          <p:cNvSpPr/>
          <p:nvPr/>
        </p:nvSpPr>
        <p:spPr>
          <a:xfrm>
            <a:off x="567732" y="2257171"/>
            <a:ext cx="1637912" cy="90093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err="1"/>
              <a:t>Study</a:t>
            </a:r>
            <a:r>
              <a:rPr lang="nl-BE" sz="1400" dirty="0"/>
              <a:t> </a:t>
            </a:r>
            <a:r>
              <a:rPr lang="nl-BE" sz="1400" dirty="0" err="1"/>
              <a:t>depended</a:t>
            </a:r>
            <a:r>
              <a:rPr lang="nl-BE" sz="1400" dirty="0"/>
              <a:t> PACS </a:t>
            </a:r>
            <a:r>
              <a:rPr lang="nl-BE" sz="1400" dirty="0" err="1"/>
              <a:t>integration</a:t>
            </a:r>
            <a:endParaRPr lang="nl-BE" sz="1400" dirty="0"/>
          </a:p>
        </p:txBody>
      </p:sp>
      <p:sp>
        <p:nvSpPr>
          <p:cNvPr id="13" name="Ovaal 12"/>
          <p:cNvSpPr/>
          <p:nvPr/>
        </p:nvSpPr>
        <p:spPr>
          <a:xfrm>
            <a:off x="571579" y="3422904"/>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err="1"/>
              <a:t>Study</a:t>
            </a:r>
            <a:r>
              <a:rPr lang="nl-BE" sz="1400" dirty="0"/>
              <a:t> </a:t>
            </a:r>
            <a:r>
              <a:rPr lang="nl-BE" sz="1400" dirty="0" err="1"/>
              <a:t>and</a:t>
            </a:r>
            <a:r>
              <a:rPr lang="nl-BE" sz="1400" dirty="0"/>
              <a:t> </a:t>
            </a:r>
            <a:r>
              <a:rPr lang="nl-BE" sz="1400" dirty="0" err="1"/>
              <a:t>patient</a:t>
            </a:r>
            <a:r>
              <a:rPr lang="nl-BE" sz="1400" dirty="0"/>
              <a:t> </a:t>
            </a:r>
            <a:r>
              <a:rPr lang="nl-BE" sz="1400" dirty="0" err="1"/>
              <a:t>dose</a:t>
            </a:r>
            <a:r>
              <a:rPr lang="nl-BE" sz="1400" dirty="0"/>
              <a:t> info</a:t>
            </a:r>
          </a:p>
        </p:txBody>
      </p:sp>
      <p:sp>
        <p:nvSpPr>
          <p:cNvPr id="14" name="Ovaal 13"/>
          <p:cNvSpPr/>
          <p:nvPr/>
        </p:nvSpPr>
        <p:spPr>
          <a:xfrm>
            <a:off x="600212" y="4648201"/>
            <a:ext cx="1609588" cy="92524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err="1"/>
              <a:t>Available</a:t>
            </a:r>
            <a:r>
              <a:rPr lang="nl-BE" sz="1400" dirty="0"/>
              <a:t> on </a:t>
            </a:r>
            <a:r>
              <a:rPr lang="nl-BE" sz="1400" dirty="0" err="1"/>
              <a:t>your</a:t>
            </a:r>
            <a:r>
              <a:rPr lang="nl-BE" sz="1400" dirty="0"/>
              <a:t> workstation</a:t>
            </a:r>
          </a:p>
        </p:txBody>
      </p:sp>
      <p:pic>
        <p:nvPicPr>
          <p:cNvPr id="3" name="Picture 2"/>
          <p:cNvPicPr>
            <a:picLocks noChangeAspect="1"/>
          </p:cNvPicPr>
          <p:nvPr/>
        </p:nvPicPr>
        <p:blipFill>
          <a:blip r:embed="rId3"/>
          <a:stretch>
            <a:fillRect/>
          </a:stretch>
        </p:blipFill>
        <p:spPr>
          <a:xfrm>
            <a:off x="3352801" y="2753314"/>
            <a:ext cx="861715" cy="2176128"/>
          </a:xfrm>
          <a:prstGeom prst="rect">
            <a:avLst/>
          </a:prstGeom>
        </p:spPr>
      </p:pic>
      <p:pic>
        <p:nvPicPr>
          <p:cNvPr id="5" name="Picture 4"/>
          <p:cNvPicPr>
            <a:picLocks noChangeAspect="1"/>
          </p:cNvPicPr>
          <p:nvPr/>
        </p:nvPicPr>
        <p:blipFill>
          <a:blip r:embed="rId4"/>
          <a:stretch>
            <a:fillRect/>
          </a:stretch>
        </p:blipFill>
        <p:spPr>
          <a:xfrm>
            <a:off x="3276601" y="1466922"/>
            <a:ext cx="3021842" cy="819078"/>
          </a:xfrm>
          <a:prstGeom prst="rect">
            <a:avLst/>
          </a:prstGeom>
        </p:spPr>
      </p:pic>
      <p:pic>
        <p:nvPicPr>
          <p:cNvPr id="7" name="Picture 6"/>
          <p:cNvPicPr>
            <a:picLocks noChangeAspect="1"/>
          </p:cNvPicPr>
          <p:nvPr/>
        </p:nvPicPr>
        <p:blipFill>
          <a:blip r:embed="rId5"/>
          <a:stretch>
            <a:fillRect/>
          </a:stretch>
        </p:blipFill>
        <p:spPr>
          <a:xfrm>
            <a:off x="4239261" y="2232654"/>
            <a:ext cx="874541" cy="358146"/>
          </a:xfrm>
          <a:prstGeom prst="rect">
            <a:avLst/>
          </a:prstGeom>
        </p:spPr>
      </p:pic>
    </p:spTree>
    <p:extLst>
      <p:ext uri="{BB962C8B-B14F-4D97-AF65-F5344CB8AC3E}">
        <p14:creationId xmlns:p14="http://schemas.microsoft.com/office/powerpoint/2010/main" val="3355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a:xfrm flipH="1">
            <a:off x="2751263" y="461786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2751263" y="5401881"/>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71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88" y="5045075"/>
            <a:ext cx="50561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25" y="4314809"/>
            <a:ext cx="5033963" cy="19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rotWithShape="1">
          <a:blip r:embed="rId4" cstate="print">
            <a:extLst>
              <a:ext uri="{28A0092B-C50C-407E-A947-70E740481C1C}">
                <a14:useLocalDpi xmlns:a14="http://schemas.microsoft.com/office/drawing/2010/main" val="0"/>
              </a:ext>
            </a:extLst>
          </a:blip>
          <a:srcRect l="13870" r="6062"/>
          <a:stretch/>
        </p:blipFill>
        <p:spPr>
          <a:xfrm>
            <a:off x="1490247" y="2044511"/>
            <a:ext cx="2564644" cy="2569464"/>
          </a:xfrm>
          <a:prstGeom prst="ellipse">
            <a:avLst/>
          </a:prstGeom>
          <a:ln>
            <a:solidFill>
              <a:srgbClr val="91D3FF"/>
            </a:solidFill>
          </a:ln>
          <a:effectLst>
            <a:glow rad="63500">
              <a:srgbClr val="91D3FF">
                <a:alpha val="40000"/>
              </a:srgbClr>
            </a:glow>
          </a:effec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7700" y="1055688"/>
            <a:ext cx="17097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a:xfrm>
            <a:off x="292100" y="149225"/>
            <a:ext cx="5514975" cy="752475"/>
          </a:xfrm>
          <a:prstGeom prst="rect">
            <a:avLst/>
          </a:prstGeom>
        </p:spPr>
        <p:txBody>
          <a:bodyPr>
            <a:spAutoFit/>
          </a:bodyPr>
          <a:lstStyle/>
          <a:p>
            <a:pPr marL="0" lvl="2">
              <a:lnSpc>
                <a:spcPct val="114000"/>
              </a:lnSpc>
              <a:buClr>
                <a:srgbClr val="0066FF"/>
              </a:buClr>
              <a:buSzPct val="120000"/>
              <a:defRPr/>
            </a:pPr>
            <a:r>
              <a:rPr lang="en-GB" altLang="en-US" dirty="0">
                <a:solidFill>
                  <a:schemeClr val="accent1">
                    <a:lumMod val="75000"/>
                  </a:schemeClr>
                </a:solidFill>
                <a:latin typeface="Century Gothic" panose="020B0502020202020204" pitchFamily="34" charset="0"/>
              </a:rPr>
              <a:t>FUJIFILM’S CONTINUED COMMITMENT TO A </a:t>
            </a:r>
            <a:r>
              <a:rPr lang="en-GB" altLang="en-US" b="1" dirty="0">
                <a:solidFill>
                  <a:schemeClr val="accent1">
                    <a:lumMod val="75000"/>
                  </a:schemeClr>
                </a:solidFill>
                <a:latin typeface="Century Gothic" panose="020B0502020202020204" pitchFamily="34" charset="0"/>
              </a:rPr>
              <a:t>MEDICAL INFORMATICS IMAGING PLATFORM</a:t>
            </a:r>
          </a:p>
        </p:txBody>
      </p:sp>
      <p:pic>
        <p:nvPicPr>
          <p:cNvPr id="718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11"/>
          <p:cNvSpPr>
            <a:spLocks noChangeArrowheads="1"/>
          </p:cNvSpPr>
          <p:nvPr/>
        </p:nvSpPr>
        <p:spPr bwMode="auto">
          <a:xfrm>
            <a:off x="5203825" y="4718565"/>
            <a:ext cx="2581401"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dirty="0">
                <a:solidFill>
                  <a:srgbClr val="000000"/>
                </a:solidFill>
                <a:latin typeface="Century Gothic" panose="020B0502020202020204" pitchFamily="34" charset="0"/>
              </a:rPr>
              <a:t>Synapse VNA </a:t>
            </a:r>
            <a:r>
              <a:rPr lang="en-GB" altLang="en-US" dirty="0" smtClean="0">
                <a:solidFill>
                  <a:srgbClr val="000000"/>
                </a:solidFill>
                <a:latin typeface="Century Gothic" panose="020B0502020202020204" pitchFamily="34" charset="0"/>
              </a:rPr>
              <a:t>– Foundation Technology Stack</a:t>
            </a:r>
            <a:endParaRPr lang="en-GB" altLang="en-US" dirty="0">
              <a:solidFill>
                <a:srgbClr val="000000"/>
              </a:solidFill>
              <a:latin typeface="Century Gothic" panose="020B0502020202020204" pitchFamily="34" charset="0"/>
            </a:endParaRPr>
          </a:p>
        </p:txBody>
      </p:sp>
      <p:grpSp>
        <p:nvGrpSpPr>
          <p:cNvPr id="89" name="Group 34"/>
          <p:cNvGrpSpPr>
            <a:grpSpLocks/>
          </p:cNvGrpSpPr>
          <p:nvPr/>
        </p:nvGrpSpPr>
        <p:grpSpPr bwMode="auto">
          <a:xfrm>
            <a:off x="4410075" y="4690783"/>
            <a:ext cx="639763" cy="639763"/>
            <a:chOff x="1368266" y="2891382"/>
            <a:chExt cx="914400" cy="914400"/>
          </a:xfrm>
        </p:grpSpPr>
        <p:sp>
          <p:nvSpPr>
            <p:cNvPr id="90" name="Oval 89"/>
            <p:cNvSpPr/>
            <p:nvPr/>
          </p:nvSpPr>
          <p:spPr>
            <a:xfrm>
              <a:off x="1368266" y="2891382"/>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1" name="Group 54"/>
            <p:cNvGrpSpPr>
              <a:grpSpLocks noChangeAspect="1"/>
            </p:cNvGrpSpPr>
            <p:nvPr/>
          </p:nvGrpSpPr>
          <p:grpSpPr bwMode="auto">
            <a:xfrm>
              <a:off x="1610902" y="3088504"/>
              <a:ext cx="411629" cy="519799"/>
              <a:chOff x="2063" y="3323"/>
              <a:chExt cx="567" cy="716"/>
            </a:xfrm>
          </p:grpSpPr>
          <p:sp>
            <p:nvSpPr>
              <p:cNvPr id="92" name="AutoShape 53"/>
              <p:cNvSpPr>
                <a:spLocks noChangeAspect="1" noChangeArrowheads="1" noTextEdit="1"/>
              </p:cNvSpPr>
              <p:nvPr/>
            </p:nvSpPr>
            <p:spPr bwMode="auto">
              <a:xfrm>
                <a:off x="2063" y="3323"/>
                <a:ext cx="567"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 name="Freeform 55"/>
              <p:cNvSpPr>
                <a:spLocks noEditPoints="1"/>
              </p:cNvSpPr>
              <p:nvPr/>
            </p:nvSpPr>
            <p:spPr bwMode="auto">
              <a:xfrm>
                <a:off x="2054" y="3321"/>
                <a:ext cx="590" cy="720"/>
              </a:xfrm>
              <a:custGeom>
                <a:avLst/>
                <a:gdLst>
                  <a:gd name="T0" fmla="*/ 1281 w 250"/>
                  <a:gd name="T1" fmla="*/ 5 h 305"/>
                  <a:gd name="T2" fmla="*/ 189 w 250"/>
                  <a:gd name="T3" fmla="*/ 5 h 305"/>
                  <a:gd name="T4" fmla="*/ 21 w 250"/>
                  <a:gd name="T5" fmla="*/ 300 h 305"/>
                  <a:gd name="T6" fmla="*/ 21 w 250"/>
                  <a:gd name="T7" fmla="*/ 1355 h 305"/>
                  <a:gd name="T8" fmla="*/ 160 w 250"/>
                  <a:gd name="T9" fmla="*/ 1695 h 305"/>
                  <a:gd name="T10" fmla="*/ 1319 w 250"/>
                  <a:gd name="T11" fmla="*/ 1700 h 305"/>
                  <a:gd name="T12" fmla="*/ 1326 w 250"/>
                  <a:gd name="T13" fmla="*/ 323 h 305"/>
                  <a:gd name="T14" fmla="*/ 267 w 250"/>
                  <a:gd name="T15" fmla="*/ 312 h 305"/>
                  <a:gd name="T16" fmla="*/ 189 w 250"/>
                  <a:gd name="T17" fmla="*/ 212 h 305"/>
                  <a:gd name="T18" fmla="*/ 283 w 250"/>
                  <a:gd name="T19" fmla="*/ 135 h 305"/>
                  <a:gd name="T20" fmla="*/ 1326 w 250"/>
                  <a:gd name="T21" fmla="*/ 139 h 305"/>
                  <a:gd name="T22" fmla="*/ 1281 w 250"/>
                  <a:gd name="T23" fmla="*/ 5 h 305"/>
                  <a:gd name="T24" fmla="*/ 675 w 250"/>
                  <a:gd name="T25" fmla="*/ 1048 h 305"/>
                  <a:gd name="T26" fmla="*/ 675 w 250"/>
                  <a:gd name="T27" fmla="*/ 963 h 305"/>
                  <a:gd name="T28" fmla="*/ 590 w 250"/>
                  <a:gd name="T29" fmla="*/ 819 h 305"/>
                  <a:gd name="T30" fmla="*/ 746 w 250"/>
                  <a:gd name="T31" fmla="*/ 659 h 305"/>
                  <a:gd name="T32" fmla="*/ 909 w 250"/>
                  <a:gd name="T33" fmla="*/ 819 h 305"/>
                  <a:gd name="T34" fmla="*/ 819 w 250"/>
                  <a:gd name="T35" fmla="*/ 963 h 305"/>
                  <a:gd name="T36" fmla="*/ 819 w 250"/>
                  <a:gd name="T37" fmla="*/ 1048 h 305"/>
                  <a:gd name="T38" fmla="*/ 1093 w 250"/>
                  <a:gd name="T39" fmla="*/ 1287 h 305"/>
                  <a:gd name="T40" fmla="*/ 1093 w 250"/>
                  <a:gd name="T41" fmla="*/ 1310 h 305"/>
                  <a:gd name="T42" fmla="*/ 406 w 250"/>
                  <a:gd name="T43" fmla="*/ 1310 h 305"/>
                  <a:gd name="T44" fmla="*/ 406 w 250"/>
                  <a:gd name="T45" fmla="*/ 1287 h 305"/>
                  <a:gd name="T46" fmla="*/ 675 w 250"/>
                  <a:gd name="T47" fmla="*/ 1048 h 3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0" h="305">
                    <a:moveTo>
                      <a:pt x="230" y="1"/>
                    </a:moveTo>
                    <a:cubicBezTo>
                      <a:pt x="225" y="1"/>
                      <a:pt x="86" y="0"/>
                      <a:pt x="34" y="1"/>
                    </a:cubicBezTo>
                    <a:cubicBezTo>
                      <a:pt x="0" y="2"/>
                      <a:pt x="5" y="29"/>
                      <a:pt x="4" y="54"/>
                    </a:cubicBezTo>
                    <a:cubicBezTo>
                      <a:pt x="4" y="54"/>
                      <a:pt x="4" y="204"/>
                      <a:pt x="4" y="243"/>
                    </a:cubicBezTo>
                    <a:cubicBezTo>
                      <a:pt x="4" y="287"/>
                      <a:pt x="2" y="303"/>
                      <a:pt x="29" y="304"/>
                    </a:cubicBezTo>
                    <a:cubicBezTo>
                      <a:pt x="56" y="304"/>
                      <a:pt x="237" y="305"/>
                      <a:pt x="237" y="305"/>
                    </a:cubicBezTo>
                    <a:cubicBezTo>
                      <a:pt x="238" y="58"/>
                      <a:pt x="238" y="58"/>
                      <a:pt x="238" y="58"/>
                    </a:cubicBezTo>
                    <a:cubicBezTo>
                      <a:pt x="48" y="56"/>
                      <a:pt x="48" y="56"/>
                      <a:pt x="48" y="56"/>
                    </a:cubicBezTo>
                    <a:cubicBezTo>
                      <a:pt x="48" y="56"/>
                      <a:pt x="34" y="53"/>
                      <a:pt x="34" y="38"/>
                    </a:cubicBezTo>
                    <a:cubicBezTo>
                      <a:pt x="34" y="24"/>
                      <a:pt x="51" y="24"/>
                      <a:pt x="51" y="24"/>
                    </a:cubicBezTo>
                    <a:cubicBezTo>
                      <a:pt x="51" y="24"/>
                      <a:pt x="227" y="29"/>
                      <a:pt x="238" y="25"/>
                    </a:cubicBezTo>
                    <a:cubicBezTo>
                      <a:pt x="250" y="21"/>
                      <a:pt x="247" y="0"/>
                      <a:pt x="230" y="1"/>
                    </a:cubicBezTo>
                    <a:close/>
                    <a:moveTo>
                      <a:pt x="121" y="188"/>
                    </a:moveTo>
                    <a:cubicBezTo>
                      <a:pt x="121" y="173"/>
                      <a:pt x="121" y="173"/>
                      <a:pt x="121" y="173"/>
                    </a:cubicBezTo>
                    <a:cubicBezTo>
                      <a:pt x="112" y="168"/>
                      <a:pt x="106" y="158"/>
                      <a:pt x="106" y="147"/>
                    </a:cubicBezTo>
                    <a:cubicBezTo>
                      <a:pt x="106" y="131"/>
                      <a:pt x="119" y="118"/>
                      <a:pt x="134" y="118"/>
                    </a:cubicBezTo>
                    <a:cubicBezTo>
                      <a:pt x="150" y="118"/>
                      <a:pt x="163" y="131"/>
                      <a:pt x="163" y="147"/>
                    </a:cubicBezTo>
                    <a:cubicBezTo>
                      <a:pt x="163" y="158"/>
                      <a:pt x="157" y="168"/>
                      <a:pt x="147" y="173"/>
                    </a:cubicBezTo>
                    <a:cubicBezTo>
                      <a:pt x="147" y="188"/>
                      <a:pt x="147" y="188"/>
                      <a:pt x="147" y="188"/>
                    </a:cubicBezTo>
                    <a:cubicBezTo>
                      <a:pt x="175" y="192"/>
                      <a:pt x="196" y="210"/>
                      <a:pt x="196" y="231"/>
                    </a:cubicBezTo>
                    <a:cubicBezTo>
                      <a:pt x="196" y="232"/>
                      <a:pt x="196" y="233"/>
                      <a:pt x="196" y="235"/>
                    </a:cubicBezTo>
                    <a:cubicBezTo>
                      <a:pt x="73" y="235"/>
                      <a:pt x="73" y="235"/>
                      <a:pt x="73" y="235"/>
                    </a:cubicBezTo>
                    <a:cubicBezTo>
                      <a:pt x="73" y="233"/>
                      <a:pt x="73" y="232"/>
                      <a:pt x="73" y="231"/>
                    </a:cubicBezTo>
                    <a:cubicBezTo>
                      <a:pt x="73" y="210"/>
                      <a:pt x="93" y="192"/>
                      <a:pt x="121" y="188"/>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Tree>
    <p:extLst>
      <p:ext uri="{BB962C8B-B14F-4D97-AF65-F5344CB8AC3E}">
        <p14:creationId xmlns:p14="http://schemas.microsoft.com/office/powerpoint/2010/main" val="31959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237"/>
                                        </p:tgtEl>
                                        <p:attrNameLst>
                                          <p:attrName>style.visibility</p:attrName>
                                        </p:attrNameLst>
                                      </p:cBhvr>
                                      <p:to>
                                        <p:strVal val="visible"/>
                                      </p:to>
                                    </p:set>
                                    <p:animEffect transition="in" filter="fade">
                                      <p:cBhvr>
                                        <p:cTn id="11" dur="500"/>
                                        <p:tgtEl>
                                          <p:spTgt spid="7237"/>
                                        </p:tgtEl>
                                      </p:cBhvr>
                                    </p:animEffect>
                                    <p:anim calcmode="lin" valueType="num">
                                      <p:cBhvr>
                                        <p:cTn id="12" dur="500" fill="hold"/>
                                        <p:tgtEl>
                                          <p:spTgt spid="7237"/>
                                        </p:tgtEl>
                                        <p:attrNameLst>
                                          <p:attrName>ppt_x</p:attrName>
                                        </p:attrNameLst>
                                      </p:cBhvr>
                                      <p:tavLst>
                                        <p:tav tm="0">
                                          <p:val>
                                            <p:strVal val="#ppt_x"/>
                                          </p:val>
                                        </p:tav>
                                        <p:tav tm="100000">
                                          <p:val>
                                            <p:strVal val="#ppt_x"/>
                                          </p:val>
                                        </p:tav>
                                      </p:tavLst>
                                    </p:anim>
                                    <p:anim calcmode="lin" valueType="num">
                                      <p:cBhvr>
                                        <p:cTn id="13" dur="500" fill="hold"/>
                                        <p:tgtEl>
                                          <p:spTgt spid="723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500"/>
                                        <p:tgtEl>
                                          <p:spTgt spid="7170"/>
                                        </p:tgtEl>
                                      </p:cBhvr>
                                    </p:animEffect>
                                    <p:anim calcmode="lin" valueType="num">
                                      <p:cBhvr>
                                        <p:cTn id="17" dur="500" fill="hold"/>
                                        <p:tgtEl>
                                          <p:spTgt spid="7170"/>
                                        </p:tgtEl>
                                        <p:attrNameLst>
                                          <p:attrName>ppt_x</p:attrName>
                                        </p:attrNameLst>
                                      </p:cBhvr>
                                      <p:tavLst>
                                        <p:tav tm="0">
                                          <p:val>
                                            <p:strVal val="#ppt_x"/>
                                          </p:val>
                                        </p:tav>
                                        <p:tav tm="100000">
                                          <p:val>
                                            <p:strVal val="#ppt_x"/>
                                          </p:val>
                                        </p:tav>
                                      </p:tavLst>
                                    </p:anim>
                                    <p:anim calcmode="lin" valueType="num">
                                      <p:cBhvr>
                                        <p:cTn id="18" dur="500" fill="hold"/>
                                        <p:tgtEl>
                                          <p:spTgt spid="7170"/>
                                        </p:tgtEl>
                                        <p:attrNameLst>
                                          <p:attrName>ppt_y</p:attrName>
                                        </p:attrNameLst>
                                      </p:cBhvr>
                                      <p:tavLst>
                                        <p:tav tm="0">
                                          <p:val>
                                            <p:strVal val="#ppt_y+.1"/>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1+#ppt_w/2"/>
                                          </p:val>
                                        </p:tav>
                                        <p:tav tm="100000">
                                          <p:val>
                                            <p:strVal val="#ppt_x"/>
                                          </p:val>
                                        </p:tav>
                                      </p:tavLst>
                                    </p:anim>
                                    <p:anim calcmode="lin" valueType="num">
                                      <p:cBhvr additive="base">
                                        <p:cTn id="22" dur="500" fill="hold"/>
                                        <p:tgtEl>
                                          <p:spTgt spid="6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500" fill="hold"/>
                                        <p:tgtEl>
                                          <p:spTgt spid="89"/>
                                        </p:tgtEl>
                                        <p:attrNameLst>
                                          <p:attrName>ppt_x</p:attrName>
                                        </p:attrNameLst>
                                      </p:cBhvr>
                                      <p:tavLst>
                                        <p:tav tm="0">
                                          <p:val>
                                            <p:strVal val="1+#ppt_w/2"/>
                                          </p:val>
                                        </p:tav>
                                        <p:tav tm="100000">
                                          <p:val>
                                            <p:strVal val="#ppt_x"/>
                                          </p:val>
                                        </p:tav>
                                      </p:tavLst>
                                    </p:anim>
                                    <p:anim calcmode="lin" valueType="num">
                                      <p:cBhvr additive="base">
                                        <p:cTn id="26" dur="500" fill="hold"/>
                                        <p:tgtEl>
                                          <p:spTgt spid="8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1+#ppt_w/2"/>
                                          </p:val>
                                        </p:tav>
                                        <p:tav tm="100000">
                                          <p:val>
                                            <p:strVal val="#ppt_x"/>
                                          </p:val>
                                        </p:tav>
                                      </p:tavLst>
                                    </p:anim>
                                    <p:anim calcmode="lin" valueType="num">
                                      <p:cBhvr additive="base">
                                        <p:cTn id="30" dur="500" fill="hold"/>
                                        <p:tgtEl>
                                          <p:spTgt spid="6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additive="base">
                                        <p:cTn id="33" dur="500" fill="hold"/>
                                        <p:tgtEl>
                                          <p:spTgt spid="68"/>
                                        </p:tgtEl>
                                        <p:attrNameLst>
                                          <p:attrName>ppt_x</p:attrName>
                                        </p:attrNameLst>
                                      </p:cBhvr>
                                      <p:tavLst>
                                        <p:tav tm="0">
                                          <p:val>
                                            <p:strVal val="1+#ppt_w/2"/>
                                          </p:val>
                                        </p:tav>
                                        <p:tav tm="100000">
                                          <p:val>
                                            <p:strVal val="#ppt_x"/>
                                          </p:val>
                                        </p:tav>
                                      </p:tavLst>
                                    </p:anim>
                                    <p:anim calcmode="lin" valueType="num">
                                      <p:cBhvr additive="base">
                                        <p:cTn id="34" dur="500" fill="hold"/>
                                        <p:tgtEl>
                                          <p:spTgt spid="68"/>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32"/>
          <p:cNvCxnSpPr/>
          <p:nvPr/>
        </p:nvCxnSpPr>
        <p:spPr>
          <a:xfrm flipH="1">
            <a:off x="650724" y="5715000"/>
            <a:ext cx="7655077"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a:blip r:embed="rId3"/>
          <a:stretch>
            <a:fillRect/>
          </a:stretch>
        </p:blipFill>
        <p:spPr>
          <a:xfrm>
            <a:off x="119063" y="1829013"/>
            <a:ext cx="6367765" cy="2666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Gekromde PIJL-OMLAAG 4"/>
          <p:cNvSpPr/>
          <p:nvPr/>
        </p:nvSpPr>
        <p:spPr>
          <a:xfrm rot="3144724">
            <a:off x="4591029" y="1980558"/>
            <a:ext cx="1905000" cy="914400"/>
          </a:xfrm>
          <a:prstGeom prst="curvedDownArrow">
            <a:avLst>
              <a:gd name="adj1" fmla="val 10789"/>
              <a:gd name="adj2" fmla="val 3884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Footer Placeholder 1"/>
          <p:cNvSpPr>
            <a:spLocks noGrp="1"/>
          </p:cNvSpPr>
          <p:nvPr>
            <p:ph type="ftr" sz="quarter" idx="11"/>
          </p:nvPr>
        </p:nvSpPr>
        <p:spPr>
          <a:xfrm>
            <a:off x="3124200" y="5624513"/>
            <a:ext cx="2895600" cy="273844"/>
          </a:xfrm>
        </p:spPr>
        <p:txBody>
          <a:bodyPr/>
          <a:lstStyle/>
          <a:p>
            <a:r>
              <a:rPr lang="en-US" dirty="0" smtClean="0">
                <a:solidFill>
                  <a:srgbClr val="95A5A6">
                    <a:tint val="75000"/>
                  </a:srgbClr>
                </a:solidFill>
              </a:rPr>
              <a:t>CONFIDENTIAL – QAELUM NV</a:t>
            </a:r>
            <a:endParaRPr lang="en-US" dirty="0">
              <a:solidFill>
                <a:srgbClr val="95A5A6">
                  <a:tint val="75000"/>
                </a:srgbClr>
              </a:solidFill>
            </a:endParaRPr>
          </a:p>
        </p:txBody>
      </p:sp>
      <p:sp>
        <p:nvSpPr>
          <p:cNvPr id="13" name="Title 1"/>
          <p:cNvSpPr>
            <a:spLocks noGrp="1"/>
          </p:cNvSpPr>
          <p:nvPr>
            <p:ph type="title"/>
          </p:nvPr>
        </p:nvSpPr>
        <p:spPr>
          <a:xfrm>
            <a:off x="304800" y="685800"/>
            <a:ext cx="8229600" cy="857250"/>
          </a:xfrm>
        </p:spPr>
        <p:txBody>
          <a:bodyPr>
            <a:noAutofit/>
          </a:bodyPr>
          <a:lstStyle/>
          <a:p>
            <a:r>
              <a:rPr lang="en-US" dirty="0">
                <a:solidFill>
                  <a:schemeClr val="bg2">
                    <a:lumMod val="10000"/>
                  </a:schemeClr>
                </a:solidFill>
              </a:rPr>
              <a:t>Built in tools for data analysis : </a:t>
            </a:r>
            <a:r>
              <a:rPr lang="en-US" dirty="0" smtClean="0">
                <a:solidFill>
                  <a:schemeClr val="bg2">
                    <a:lumMod val="10000"/>
                  </a:schemeClr>
                </a:solidFill>
              </a:rPr>
              <a:t>Alerts via e-mail</a:t>
            </a:r>
            <a:r>
              <a:rPr lang="en-US" dirty="0">
                <a:solidFill>
                  <a:schemeClr val="bg2">
                    <a:lumMod val="10000"/>
                  </a:schemeClr>
                </a:solidFill>
              </a:rPr>
              <a:t/>
            </a:r>
            <a:br>
              <a:rPr lang="en-US" dirty="0">
                <a:solidFill>
                  <a:schemeClr val="bg2">
                    <a:lumMod val="10000"/>
                  </a:schemeClr>
                </a:solidFill>
              </a:rPr>
            </a:br>
            <a:endParaRPr lang="nl-BE" dirty="0">
              <a:solidFill>
                <a:schemeClr val="bg2">
                  <a:lumMod val="10000"/>
                </a:schemeClr>
              </a:solidFill>
            </a:endParaRPr>
          </a:p>
        </p:txBody>
      </p:sp>
      <p:sp>
        <p:nvSpPr>
          <p:cNvPr id="14" name="TextBox 8"/>
          <p:cNvSpPr txBox="1"/>
          <p:nvPr/>
        </p:nvSpPr>
        <p:spPr>
          <a:xfrm>
            <a:off x="172872" y="13994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Data analysis</a:t>
            </a:r>
            <a:endParaRPr lang="nl-BE" sz="1200" dirty="0">
              <a:solidFill>
                <a:schemeClr val="bg1"/>
              </a:solidFill>
            </a:endParaRPr>
          </a:p>
        </p:txBody>
      </p:sp>
      <p:pic>
        <p:nvPicPr>
          <p:cNvPr id="2" name="Afbeelding 1"/>
          <p:cNvPicPr>
            <a:picLocks noChangeAspect="1"/>
          </p:cNvPicPr>
          <p:nvPr/>
        </p:nvPicPr>
        <p:blipFill>
          <a:blip r:embed="rId4"/>
          <a:stretch>
            <a:fillRect/>
          </a:stretch>
        </p:blipFill>
        <p:spPr>
          <a:xfrm>
            <a:off x="3068026" y="3371770"/>
            <a:ext cx="5903548" cy="2277237"/>
          </a:xfrm>
          <a:prstGeom prst="rect">
            <a:avLst/>
          </a:prstGeom>
        </p:spPr>
      </p:pic>
    </p:spTree>
    <p:extLst>
      <p:ext uri="{BB962C8B-B14F-4D97-AF65-F5344CB8AC3E}">
        <p14:creationId xmlns:p14="http://schemas.microsoft.com/office/powerpoint/2010/main" val="3953733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132"/>
          <p:cNvCxnSpPr/>
          <p:nvPr/>
        </p:nvCxnSpPr>
        <p:spPr>
          <a:xfrm flipH="1">
            <a:off x="650724" y="5715000"/>
            <a:ext cx="7655077"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0" name="Content Placeholder 2"/>
          <p:cNvSpPr txBox="1">
            <a:spLocks/>
          </p:cNvSpPr>
          <p:nvPr/>
        </p:nvSpPr>
        <p:spPr>
          <a:xfrm>
            <a:off x="570100" y="5688862"/>
            <a:ext cx="1559024" cy="28010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endParaRPr lang="en-US" sz="900" dirty="0">
              <a:solidFill>
                <a:srgbClr val="95A5A6"/>
              </a:solidFill>
            </a:endParaRPr>
          </a:p>
        </p:txBody>
      </p:sp>
      <p:pic>
        <p:nvPicPr>
          <p:cNvPr id="7" name="Tijdelijke aanduiding voor afbeelding 2"/>
          <p:cNvPicPr>
            <a:picLocks noChangeAspect="1"/>
          </p:cNvPicPr>
          <p:nvPr/>
        </p:nvPicPr>
        <p:blipFill>
          <a:blip r:embed="rId3">
            <a:extLst>
              <a:ext uri="{28A0092B-C50C-407E-A947-70E740481C1C}">
                <a14:useLocalDpi xmlns:a14="http://schemas.microsoft.com/office/drawing/2010/main" val="0"/>
              </a:ext>
            </a:extLst>
          </a:blip>
          <a:srcRect t="20073" b="20073"/>
          <a:stretch>
            <a:fillRect/>
          </a:stretch>
        </p:blipFill>
        <p:spPr>
          <a:xfrm>
            <a:off x="2590801" y="2032624"/>
            <a:ext cx="5152869" cy="3148977"/>
          </a:xfrm>
          <a:prstGeom prst="rect">
            <a:avLst/>
          </a:prstGeom>
        </p:spPr>
      </p:pic>
      <p:sp>
        <p:nvSpPr>
          <p:cNvPr id="8" name="Ovaal 7"/>
          <p:cNvSpPr/>
          <p:nvPr/>
        </p:nvSpPr>
        <p:spPr>
          <a:xfrm>
            <a:off x="304801" y="1295400"/>
            <a:ext cx="1698383" cy="90093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bg1"/>
                </a:solidFill>
              </a:rPr>
              <a:t>Quality control tools</a:t>
            </a:r>
            <a:endParaRPr lang="nl-BE" sz="1600" dirty="0">
              <a:solidFill>
                <a:schemeClr val="bg1"/>
              </a:solidFill>
            </a:endParaRPr>
          </a:p>
        </p:txBody>
      </p:sp>
      <p:sp>
        <p:nvSpPr>
          <p:cNvPr id="9" name="Titel 1"/>
          <p:cNvSpPr>
            <a:spLocks noGrp="1"/>
          </p:cNvSpPr>
          <p:nvPr>
            <p:ph type="title"/>
          </p:nvPr>
        </p:nvSpPr>
        <p:spPr>
          <a:xfrm>
            <a:off x="457200" y="457200"/>
            <a:ext cx="8229600" cy="857250"/>
          </a:xfrm>
        </p:spPr>
        <p:txBody>
          <a:bodyPr/>
          <a:lstStyle/>
          <a:p>
            <a:r>
              <a:rPr lang="en-US" dirty="0">
                <a:solidFill>
                  <a:schemeClr val="bg2">
                    <a:lumMod val="10000"/>
                  </a:schemeClr>
                </a:solidFill>
              </a:rPr>
              <a:t>Build in tools for quality control</a:t>
            </a:r>
          </a:p>
        </p:txBody>
      </p:sp>
    </p:spTree>
    <p:extLst>
      <p:ext uri="{BB962C8B-B14F-4D97-AF65-F5344CB8AC3E}">
        <p14:creationId xmlns:p14="http://schemas.microsoft.com/office/powerpoint/2010/main" val="14971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outVertical)">
                                      <p:cBhvr>
                                        <p:cTn id="7" dur="500"/>
                                        <p:tgtEl>
                                          <p:spTgt spid="49"/>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175333"/>
            <a:ext cx="5334000" cy="172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8"/>
          <p:cNvSpPr txBox="1"/>
          <p:nvPr/>
        </p:nvSpPr>
        <p:spPr>
          <a:xfrm>
            <a:off x="172872" y="13232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Quality control</a:t>
            </a:r>
            <a:endParaRPr lang="nl-BE" sz="1200" dirty="0">
              <a:solidFill>
                <a:schemeClr val="bg1"/>
              </a:solidFill>
            </a:endParaRPr>
          </a:p>
        </p:txBody>
      </p:sp>
      <p:pic>
        <p:nvPicPr>
          <p:cNvPr id="9" name="Afbeelding 8"/>
          <p:cNvPicPr>
            <a:picLocks noChangeAspect="1"/>
          </p:cNvPicPr>
          <p:nvPr/>
        </p:nvPicPr>
        <p:blipFill>
          <a:blip r:embed="rId3"/>
          <a:stretch>
            <a:fillRect/>
          </a:stretch>
        </p:blipFill>
        <p:spPr>
          <a:xfrm>
            <a:off x="2081442" y="1676400"/>
            <a:ext cx="6757758" cy="2607296"/>
          </a:xfrm>
          <a:prstGeom prst="rect">
            <a:avLst/>
          </a:prstGeom>
        </p:spPr>
      </p:pic>
      <p:sp>
        <p:nvSpPr>
          <p:cNvPr id="11" name="Ovaal 10"/>
          <p:cNvSpPr/>
          <p:nvPr/>
        </p:nvSpPr>
        <p:spPr>
          <a:xfrm>
            <a:off x="56423" y="2128654"/>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Detailed</a:t>
            </a:r>
            <a:r>
              <a:rPr lang="nl-BE" dirty="0" smtClean="0"/>
              <a:t> workflow analyses</a:t>
            </a:r>
            <a:endParaRPr lang="nl-BE" dirty="0"/>
          </a:p>
        </p:txBody>
      </p:sp>
      <p:sp>
        <p:nvSpPr>
          <p:cNvPr id="12" name="Ovaal 11"/>
          <p:cNvSpPr/>
          <p:nvPr/>
        </p:nvSpPr>
        <p:spPr>
          <a:xfrm>
            <a:off x="55053" y="4648201"/>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Also</a:t>
            </a:r>
            <a:r>
              <a:rPr lang="nl-BE" dirty="0" smtClean="0"/>
              <a:t> MR* US* </a:t>
            </a:r>
            <a:r>
              <a:rPr lang="nl-BE" dirty="0" err="1" smtClean="0"/>
              <a:t>and</a:t>
            </a:r>
            <a:r>
              <a:rPr lang="nl-BE" dirty="0" smtClean="0"/>
              <a:t> NM**</a:t>
            </a:r>
            <a:endParaRPr lang="nl-BE" dirty="0"/>
          </a:p>
        </p:txBody>
      </p:sp>
      <p:sp>
        <p:nvSpPr>
          <p:cNvPr id="14" name="Title 1"/>
          <p:cNvSpPr>
            <a:spLocks noGrp="1"/>
          </p:cNvSpPr>
          <p:nvPr>
            <p:ph type="title"/>
          </p:nvPr>
        </p:nvSpPr>
        <p:spPr>
          <a:xfrm>
            <a:off x="228600" y="609600"/>
            <a:ext cx="8229600" cy="857250"/>
          </a:xfrm>
        </p:spPr>
        <p:txBody>
          <a:bodyPr>
            <a:noAutofit/>
          </a:bodyPr>
          <a:lstStyle/>
          <a:p>
            <a:r>
              <a:rPr lang="nl-BE" dirty="0">
                <a:solidFill>
                  <a:schemeClr val="bg2">
                    <a:lumMod val="10000"/>
                  </a:schemeClr>
                </a:solidFill>
              </a:rPr>
              <a:t>Built in </a:t>
            </a:r>
            <a:r>
              <a:rPr lang="nl-BE" dirty="0" err="1">
                <a:solidFill>
                  <a:schemeClr val="bg2">
                    <a:lumMod val="10000"/>
                  </a:schemeClr>
                </a:solidFill>
              </a:rPr>
              <a:t>quality</a:t>
            </a:r>
            <a:r>
              <a:rPr lang="nl-BE" dirty="0">
                <a:solidFill>
                  <a:schemeClr val="bg2">
                    <a:lumMod val="10000"/>
                  </a:schemeClr>
                </a:solidFill>
              </a:rPr>
              <a:t> control : workflow analysis</a:t>
            </a:r>
            <a:br>
              <a:rPr lang="nl-BE" dirty="0">
                <a:solidFill>
                  <a:schemeClr val="bg2">
                    <a:lumMod val="10000"/>
                  </a:schemeClr>
                </a:solidFill>
              </a:rPr>
            </a:br>
            <a:endParaRPr lang="nl-BE" dirty="0">
              <a:solidFill>
                <a:schemeClr val="bg2">
                  <a:lumMod val="10000"/>
                </a:schemeClr>
              </a:solidFill>
            </a:endParaRPr>
          </a:p>
        </p:txBody>
      </p:sp>
      <p:sp>
        <p:nvSpPr>
          <p:cNvPr id="15" name="Ovaal 14"/>
          <p:cNvSpPr/>
          <p:nvPr/>
        </p:nvSpPr>
        <p:spPr>
          <a:xfrm>
            <a:off x="55053" y="3391457"/>
            <a:ext cx="1637912" cy="90093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err="1" smtClean="0"/>
              <a:t>Not</a:t>
            </a:r>
            <a:r>
              <a:rPr lang="nl-BE" dirty="0" smtClean="0"/>
              <a:t> </a:t>
            </a:r>
            <a:r>
              <a:rPr lang="nl-BE" dirty="0" err="1" smtClean="0"/>
              <a:t>only</a:t>
            </a:r>
            <a:r>
              <a:rPr lang="nl-BE" dirty="0" smtClean="0"/>
              <a:t> </a:t>
            </a:r>
            <a:r>
              <a:rPr lang="nl-BE" dirty="0" err="1" smtClean="0"/>
              <a:t>dose</a:t>
            </a:r>
            <a:r>
              <a:rPr lang="nl-BE" dirty="0" smtClean="0"/>
              <a:t> </a:t>
            </a:r>
            <a:r>
              <a:rPr lang="nl-BE" dirty="0" err="1" smtClean="0"/>
              <a:t>related</a:t>
            </a:r>
            <a:endParaRPr lang="nl-BE" dirty="0"/>
          </a:p>
        </p:txBody>
      </p:sp>
    </p:spTree>
    <p:extLst>
      <p:ext uri="{BB962C8B-B14F-4D97-AF65-F5344CB8AC3E}">
        <p14:creationId xmlns:p14="http://schemas.microsoft.com/office/powerpoint/2010/main" val="149051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62400" y="5602070"/>
            <a:ext cx="3505200" cy="646331"/>
          </a:xfrm>
          <a:prstGeom prst="rect">
            <a:avLst/>
          </a:prstGeom>
        </p:spPr>
        <p:txBody>
          <a:bodyPr wrap="square">
            <a:spAutoFit/>
          </a:bodyPr>
          <a:lstStyle/>
          <a:p>
            <a:r>
              <a:rPr lang="nl-BE" dirty="0" smtClean="0">
                <a:solidFill>
                  <a:schemeClr val="bg2">
                    <a:lumMod val="10000"/>
                  </a:schemeClr>
                </a:solidFill>
              </a:rPr>
              <a:t>       </a:t>
            </a:r>
            <a:r>
              <a:rPr lang="nl-BE" dirty="0" err="1" smtClean="0">
                <a:solidFill>
                  <a:schemeClr val="bg2">
                    <a:lumMod val="10000"/>
                  </a:schemeClr>
                </a:solidFill>
              </a:rPr>
              <a:t>Mean</a:t>
            </a:r>
            <a:r>
              <a:rPr lang="nl-BE" dirty="0" smtClean="0">
                <a:solidFill>
                  <a:schemeClr val="bg2">
                    <a:lumMod val="10000"/>
                  </a:schemeClr>
                </a:solidFill>
              </a:rPr>
              <a:t> </a:t>
            </a:r>
            <a:r>
              <a:rPr lang="nl-BE" dirty="0" err="1">
                <a:solidFill>
                  <a:schemeClr val="bg2">
                    <a:lumMod val="10000"/>
                  </a:schemeClr>
                </a:solidFill>
              </a:rPr>
              <a:t>Fluoro</a:t>
            </a:r>
            <a:r>
              <a:rPr lang="nl-BE" dirty="0">
                <a:solidFill>
                  <a:schemeClr val="bg2">
                    <a:lumMod val="10000"/>
                  </a:schemeClr>
                </a:solidFill>
              </a:rPr>
              <a:t> time/ operator </a:t>
            </a:r>
            <a:br>
              <a:rPr lang="nl-BE" dirty="0">
                <a:solidFill>
                  <a:schemeClr val="bg2">
                    <a:lumMod val="10000"/>
                  </a:schemeClr>
                </a:solidFill>
              </a:rPr>
            </a:br>
            <a:endParaRPr lang="nl-BE" dirty="0">
              <a:solidFill>
                <a:schemeClr val="bg2">
                  <a:lumMod val="10000"/>
                </a:schemeClr>
              </a:solidFill>
            </a:endParaRPr>
          </a:p>
        </p:txBody>
      </p:sp>
      <p:sp>
        <p:nvSpPr>
          <p:cNvPr id="12" name="Rectangle 11"/>
          <p:cNvSpPr/>
          <p:nvPr/>
        </p:nvSpPr>
        <p:spPr>
          <a:xfrm>
            <a:off x="1676401" y="5589508"/>
            <a:ext cx="2029691" cy="369332"/>
          </a:xfrm>
          <a:prstGeom prst="rect">
            <a:avLst/>
          </a:prstGeom>
        </p:spPr>
        <p:txBody>
          <a:bodyPr wrap="square">
            <a:spAutoFit/>
          </a:bodyPr>
          <a:lstStyle/>
          <a:p>
            <a:r>
              <a:rPr lang="nl-BE" dirty="0" smtClean="0">
                <a:solidFill>
                  <a:schemeClr val="bg2">
                    <a:lumMod val="10000"/>
                  </a:schemeClr>
                </a:solidFill>
              </a:rPr>
              <a:t>Volume/ operator</a:t>
            </a:r>
            <a:endParaRPr lang="nl-BE" dirty="0">
              <a:solidFill>
                <a:schemeClr val="bg2">
                  <a:lumMod val="10000"/>
                </a:schemeClr>
              </a:solidFill>
            </a:endParaRPr>
          </a:p>
        </p:txBody>
      </p:sp>
      <p:sp>
        <p:nvSpPr>
          <p:cNvPr id="13" name="TextBox 8"/>
          <p:cNvSpPr txBox="1"/>
          <p:nvPr/>
        </p:nvSpPr>
        <p:spPr>
          <a:xfrm>
            <a:off x="172872" y="12954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Quality control</a:t>
            </a:r>
            <a:endParaRPr lang="nl-BE" sz="1200" dirty="0">
              <a:solidFill>
                <a:schemeClr val="bg1"/>
              </a:solidFill>
            </a:endParaRPr>
          </a:p>
        </p:txBody>
      </p:sp>
      <p:sp>
        <p:nvSpPr>
          <p:cNvPr id="14" name="Ovaal 13"/>
          <p:cNvSpPr/>
          <p:nvPr/>
        </p:nvSpPr>
        <p:spPr>
          <a:xfrm>
            <a:off x="7391400" y="1524000"/>
            <a:ext cx="1637912" cy="90093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err="1"/>
              <a:t>Detailed</a:t>
            </a:r>
            <a:r>
              <a:rPr lang="nl-BE" sz="1400" dirty="0"/>
              <a:t> operator </a:t>
            </a:r>
            <a:r>
              <a:rPr lang="nl-BE" sz="1400" dirty="0" err="1"/>
              <a:t>dose</a:t>
            </a:r>
            <a:r>
              <a:rPr lang="nl-BE" sz="1400" dirty="0"/>
              <a:t> analyses</a:t>
            </a:r>
          </a:p>
        </p:txBody>
      </p:sp>
      <p:sp>
        <p:nvSpPr>
          <p:cNvPr id="10" name="Title 1"/>
          <p:cNvSpPr>
            <a:spLocks noGrp="1"/>
          </p:cNvSpPr>
          <p:nvPr>
            <p:ph type="title"/>
          </p:nvPr>
        </p:nvSpPr>
        <p:spPr>
          <a:xfrm>
            <a:off x="304800" y="590550"/>
            <a:ext cx="8229600" cy="857250"/>
          </a:xfrm>
        </p:spPr>
        <p:txBody>
          <a:bodyPr>
            <a:noAutofit/>
          </a:bodyPr>
          <a:lstStyle/>
          <a:p>
            <a:r>
              <a:rPr lang="nl-BE" dirty="0">
                <a:solidFill>
                  <a:schemeClr val="bg2">
                    <a:lumMod val="10000"/>
                  </a:schemeClr>
                </a:solidFill>
              </a:rPr>
              <a:t>Built in quality control : mean fluoro time per operator, analysis </a:t>
            </a:r>
            <a:r>
              <a:rPr lang="en-US" dirty="0">
                <a:solidFill>
                  <a:schemeClr val="bg2">
                    <a:lumMod val="10000"/>
                  </a:schemeClr>
                </a:solidFill>
              </a:rPr>
              <a:t>of compression force</a:t>
            </a:r>
            <a:r>
              <a:rPr lang="nl-BE" dirty="0">
                <a:solidFill>
                  <a:schemeClr val="bg2">
                    <a:lumMod val="10000"/>
                  </a:schemeClr>
                </a:solidFill>
              </a:rPr>
              <a:t/>
            </a:r>
            <a:br>
              <a:rPr lang="nl-BE" dirty="0">
                <a:solidFill>
                  <a:schemeClr val="bg2">
                    <a:lumMod val="10000"/>
                  </a:schemeClr>
                </a:solidFill>
              </a:rPr>
            </a:br>
            <a:endParaRPr lang="nl-BE" dirty="0">
              <a:solidFill>
                <a:schemeClr val="bg2">
                  <a:lumMod val="10000"/>
                </a:schemeClr>
              </a:solidFill>
            </a:endParaRPr>
          </a:p>
        </p:txBody>
      </p:sp>
      <p:pic>
        <p:nvPicPr>
          <p:cNvPr id="9" name="Afbeelding 2"/>
          <p:cNvPicPr>
            <a:picLocks noChangeAspect="1"/>
          </p:cNvPicPr>
          <p:nvPr/>
        </p:nvPicPr>
        <p:blipFill>
          <a:blip r:embed="rId2"/>
          <a:stretch>
            <a:fillRect/>
          </a:stretch>
        </p:blipFill>
        <p:spPr>
          <a:xfrm>
            <a:off x="1181100" y="1798614"/>
            <a:ext cx="2709733" cy="1715199"/>
          </a:xfrm>
          <a:prstGeom prst="rect">
            <a:avLst/>
          </a:prstGeom>
        </p:spPr>
      </p:pic>
      <p:pic>
        <p:nvPicPr>
          <p:cNvPr id="15" name="Afbeelding 4"/>
          <p:cNvPicPr>
            <a:picLocks noChangeAspect="1"/>
          </p:cNvPicPr>
          <p:nvPr/>
        </p:nvPicPr>
        <p:blipFill>
          <a:blip r:embed="rId3"/>
          <a:stretch>
            <a:fillRect/>
          </a:stretch>
        </p:blipFill>
        <p:spPr>
          <a:xfrm>
            <a:off x="4478858" y="1803015"/>
            <a:ext cx="2683943" cy="17415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166" y="3862562"/>
            <a:ext cx="2715498" cy="1749407"/>
          </a:xfrm>
          <a:prstGeom prst="rect">
            <a:avLst/>
          </a:prstGeom>
        </p:spPr>
      </p:pic>
      <p:pic>
        <p:nvPicPr>
          <p:cNvPr id="7" name="Picture 6"/>
          <p:cNvPicPr>
            <a:picLocks noChangeAspect="1"/>
          </p:cNvPicPr>
          <p:nvPr/>
        </p:nvPicPr>
        <p:blipFill>
          <a:blip r:embed="rId5"/>
          <a:stretch>
            <a:fillRect/>
          </a:stretch>
        </p:blipFill>
        <p:spPr>
          <a:xfrm>
            <a:off x="4478858" y="3884316"/>
            <a:ext cx="2683943" cy="1754484"/>
          </a:xfrm>
          <a:prstGeom prst="rect">
            <a:avLst/>
          </a:prstGeom>
        </p:spPr>
      </p:pic>
      <p:sp>
        <p:nvSpPr>
          <p:cNvPr id="16" name="Rectangle 15"/>
          <p:cNvSpPr/>
          <p:nvPr/>
        </p:nvSpPr>
        <p:spPr>
          <a:xfrm>
            <a:off x="4495800" y="3517762"/>
            <a:ext cx="3200400" cy="646331"/>
          </a:xfrm>
          <a:prstGeom prst="rect">
            <a:avLst/>
          </a:prstGeom>
        </p:spPr>
        <p:txBody>
          <a:bodyPr wrap="square">
            <a:spAutoFit/>
          </a:bodyPr>
          <a:lstStyle/>
          <a:p>
            <a:r>
              <a:rPr lang="nl-BE" dirty="0" smtClean="0">
                <a:solidFill>
                  <a:schemeClr val="bg2">
                    <a:lumMod val="10000"/>
                  </a:schemeClr>
                </a:solidFill>
              </a:rPr>
              <a:t>       Breast thickness</a:t>
            </a:r>
            <a:r>
              <a:rPr lang="nl-BE" dirty="0">
                <a:solidFill>
                  <a:schemeClr val="bg2">
                    <a:lumMod val="10000"/>
                  </a:schemeClr>
                </a:solidFill>
              </a:rPr>
              <a:t/>
            </a:r>
            <a:br>
              <a:rPr lang="nl-BE" dirty="0">
                <a:solidFill>
                  <a:schemeClr val="bg2">
                    <a:lumMod val="10000"/>
                  </a:schemeClr>
                </a:solidFill>
              </a:rPr>
            </a:br>
            <a:endParaRPr lang="nl-BE" dirty="0">
              <a:solidFill>
                <a:schemeClr val="bg2">
                  <a:lumMod val="10000"/>
                </a:schemeClr>
              </a:solidFill>
            </a:endParaRPr>
          </a:p>
        </p:txBody>
      </p:sp>
      <p:sp>
        <p:nvSpPr>
          <p:cNvPr id="17" name="Rectangle 16"/>
          <p:cNvSpPr/>
          <p:nvPr/>
        </p:nvSpPr>
        <p:spPr>
          <a:xfrm>
            <a:off x="1676401" y="3505200"/>
            <a:ext cx="2029691" cy="646331"/>
          </a:xfrm>
          <a:prstGeom prst="rect">
            <a:avLst/>
          </a:prstGeom>
        </p:spPr>
        <p:txBody>
          <a:bodyPr wrap="square">
            <a:spAutoFit/>
          </a:bodyPr>
          <a:lstStyle/>
          <a:p>
            <a:r>
              <a:rPr lang="nl-BE" dirty="0">
                <a:solidFill>
                  <a:schemeClr val="bg2">
                    <a:lumMod val="10000"/>
                  </a:schemeClr>
                </a:solidFill>
              </a:rPr>
              <a:t>C</a:t>
            </a:r>
            <a:r>
              <a:rPr lang="nl-BE" dirty="0" smtClean="0">
                <a:solidFill>
                  <a:schemeClr val="bg2">
                    <a:lumMod val="10000"/>
                  </a:schemeClr>
                </a:solidFill>
              </a:rPr>
              <a:t>ompression force</a:t>
            </a:r>
            <a:endParaRPr lang="nl-BE" dirty="0">
              <a:solidFill>
                <a:schemeClr val="bg2">
                  <a:lumMod val="10000"/>
                </a:schemeClr>
              </a:solidFill>
            </a:endParaRPr>
          </a:p>
        </p:txBody>
      </p:sp>
    </p:spTree>
    <p:extLst>
      <p:ext uri="{BB962C8B-B14F-4D97-AF65-F5344CB8AC3E}">
        <p14:creationId xmlns:p14="http://schemas.microsoft.com/office/powerpoint/2010/main" val="33654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1960"/>
            <a:ext cx="7383384" cy="1005840"/>
          </a:xfrm>
        </p:spPr>
        <p:txBody>
          <a:bodyPr>
            <a:noAutofit/>
          </a:bodyPr>
          <a:lstStyle/>
          <a:p>
            <a:r>
              <a:rPr lang="nl-BE" dirty="0">
                <a:solidFill>
                  <a:schemeClr val="bg2">
                    <a:lumMod val="10000"/>
                  </a:schemeClr>
                </a:solidFill>
              </a:rPr>
              <a:t>Built in </a:t>
            </a:r>
            <a:r>
              <a:rPr lang="nl-BE" dirty="0" err="1">
                <a:solidFill>
                  <a:schemeClr val="bg2">
                    <a:lumMod val="10000"/>
                  </a:schemeClr>
                </a:solidFill>
              </a:rPr>
              <a:t>quality</a:t>
            </a:r>
            <a:r>
              <a:rPr lang="nl-BE" dirty="0">
                <a:solidFill>
                  <a:schemeClr val="bg2">
                    <a:lumMod val="10000"/>
                  </a:schemeClr>
                </a:solidFill>
              </a:rPr>
              <a:t> control: SSDE</a:t>
            </a:r>
            <a:br>
              <a:rPr lang="nl-BE" dirty="0">
                <a:solidFill>
                  <a:schemeClr val="bg2">
                    <a:lumMod val="10000"/>
                  </a:schemeClr>
                </a:solidFill>
              </a:rPr>
            </a:br>
            <a:endParaRPr lang="nl-BE" dirty="0">
              <a:solidFill>
                <a:schemeClr val="bg2">
                  <a:lumMod val="10000"/>
                </a:schemeClr>
              </a:solidFill>
            </a:endParaRPr>
          </a:p>
        </p:txBody>
      </p:sp>
      <p:sp>
        <p:nvSpPr>
          <p:cNvPr id="6" name="TextBox 5"/>
          <p:cNvSpPr txBox="1"/>
          <p:nvPr/>
        </p:nvSpPr>
        <p:spPr>
          <a:xfrm>
            <a:off x="3048000" y="1088550"/>
            <a:ext cx="3304308" cy="369332"/>
          </a:xfrm>
          <a:prstGeom prst="rect">
            <a:avLst/>
          </a:prstGeom>
          <a:noFill/>
        </p:spPr>
        <p:txBody>
          <a:bodyPr wrap="square" rtlCol="0">
            <a:spAutoFit/>
          </a:bodyPr>
          <a:lstStyle/>
          <a:p>
            <a:r>
              <a:rPr lang="en-US" dirty="0">
                <a:solidFill>
                  <a:srgbClr val="95A5A6"/>
                </a:solidFill>
              </a:rPr>
              <a:t>Size Specific Dose Estimate</a:t>
            </a:r>
            <a:endParaRPr lang="nl-BE" dirty="0">
              <a:solidFill>
                <a:srgbClr val="95A5A6"/>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71800"/>
            <a:ext cx="305579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8"/>
          <p:cNvSpPr txBox="1"/>
          <p:nvPr/>
        </p:nvSpPr>
        <p:spPr>
          <a:xfrm>
            <a:off x="172872" y="13232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Quality control</a:t>
            </a:r>
            <a:endParaRPr lang="nl-BE" sz="1200" dirty="0">
              <a:solidFill>
                <a:schemeClr val="bg1"/>
              </a:solidFill>
            </a:endParaRPr>
          </a:p>
        </p:txBody>
      </p:sp>
      <p:sp>
        <p:nvSpPr>
          <p:cNvPr id="11" name="Ovaal 10"/>
          <p:cNvSpPr/>
          <p:nvPr/>
        </p:nvSpPr>
        <p:spPr>
          <a:xfrm>
            <a:off x="2217268" y="4716629"/>
            <a:ext cx="182133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dirty="0" smtClean="0"/>
              <a:t>On 1 or 2 </a:t>
            </a:r>
            <a:r>
              <a:rPr lang="nl-BE" dirty="0" err="1" smtClean="0"/>
              <a:t>scoutviews</a:t>
            </a:r>
            <a:endParaRPr lang="nl-BE" dirty="0"/>
          </a:p>
        </p:txBody>
      </p:sp>
      <p:pic>
        <p:nvPicPr>
          <p:cNvPr id="12" name="Afbeelding 11"/>
          <p:cNvPicPr>
            <a:picLocks noChangeAspect="1"/>
          </p:cNvPicPr>
          <p:nvPr/>
        </p:nvPicPr>
        <p:blipFill>
          <a:blip r:embed="rId4"/>
          <a:stretch>
            <a:fillRect/>
          </a:stretch>
        </p:blipFill>
        <p:spPr>
          <a:xfrm>
            <a:off x="174258" y="2008909"/>
            <a:ext cx="6072093" cy="2459760"/>
          </a:xfrm>
          <a:prstGeom prst="rect">
            <a:avLst/>
          </a:prstGeom>
        </p:spPr>
      </p:pic>
      <p:sp>
        <p:nvSpPr>
          <p:cNvPr id="9" name="Freeform 8"/>
          <p:cNvSpPr/>
          <p:nvPr/>
        </p:nvSpPr>
        <p:spPr>
          <a:xfrm>
            <a:off x="304800" y="3015614"/>
            <a:ext cx="584200" cy="228601"/>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713740" y="3126740"/>
            <a:ext cx="289560" cy="233888"/>
          </a:xfrm>
          <a:custGeom>
            <a:avLst/>
            <a:gdLst>
              <a:gd name="connsiteX0" fmla="*/ 238760 w 289560"/>
              <a:gd name="connsiteY0" fmla="*/ 0 h 233888"/>
              <a:gd name="connsiteX1" fmla="*/ 259080 w 289560"/>
              <a:gd name="connsiteY1" fmla="*/ 12700 h 233888"/>
              <a:gd name="connsiteX2" fmla="*/ 264160 w 289560"/>
              <a:gd name="connsiteY2" fmla="*/ 22860 h 233888"/>
              <a:gd name="connsiteX3" fmla="*/ 271780 w 289560"/>
              <a:gd name="connsiteY3" fmla="*/ 33020 h 233888"/>
              <a:gd name="connsiteX4" fmla="*/ 287020 w 289560"/>
              <a:gd name="connsiteY4" fmla="*/ 58420 h 233888"/>
              <a:gd name="connsiteX5" fmla="*/ 289560 w 289560"/>
              <a:gd name="connsiteY5" fmla="*/ 66040 h 233888"/>
              <a:gd name="connsiteX6" fmla="*/ 287020 w 289560"/>
              <a:gd name="connsiteY6" fmla="*/ 91440 h 233888"/>
              <a:gd name="connsiteX7" fmla="*/ 281940 w 289560"/>
              <a:gd name="connsiteY7" fmla="*/ 99060 h 233888"/>
              <a:gd name="connsiteX8" fmla="*/ 279400 w 289560"/>
              <a:gd name="connsiteY8" fmla="*/ 106680 h 233888"/>
              <a:gd name="connsiteX9" fmla="*/ 256540 w 289560"/>
              <a:gd name="connsiteY9" fmla="*/ 124460 h 233888"/>
              <a:gd name="connsiteX10" fmla="*/ 241300 w 289560"/>
              <a:gd name="connsiteY10" fmla="*/ 134620 h 233888"/>
              <a:gd name="connsiteX11" fmla="*/ 231140 w 289560"/>
              <a:gd name="connsiteY11" fmla="*/ 142240 h 233888"/>
              <a:gd name="connsiteX12" fmla="*/ 215900 w 289560"/>
              <a:gd name="connsiteY12" fmla="*/ 147320 h 233888"/>
              <a:gd name="connsiteX13" fmla="*/ 200660 w 289560"/>
              <a:gd name="connsiteY13" fmla="*/ 157480 h 233888"/>
              <a:gd name="connsiteX14" fmla="*/ 175260 w 289560"/>
              <a:gd name="connsiteY14" fmla="*/ 165100 h 233888"/>
              <a:gd name="connsiteX15" fmla="*/ 167640 w 289560"/>
              <a:gd name="connsiteY15" fmla="*/ 170180 h 233888"/>
              <a:gd name="connsiteX16" fmla="*/ 142240 w 289560"/>
              <a:gd name="connsiteY16" fmla="*/ 177800 h 233888"/>
              <a:gd name="connsiteX17" fmla="*/ 119380 w 289560"/>
              <a:gd name="connsiteY17" fmla="*/ 180340 h 233888"/>
              <a:gd name="connsiteX18" fmla="*/ 109220 w 289560"/>
              <a:gd name="connsiteY18" fmla="*/ 185420 h 233888"/>
              <a:gd name="connsiteX19" fmla="*/ 101600 w 289560"/>
              <a:gd name="connsiteY19" fmla="*/ 190500 h 233888"/>
              <a:gd name="connsiteX20" fmla="*/ 83820 w 289560"/>
              <a:gd name="connsiteY20" fmla="*/ 193040 h 233888"/>
              <a:gd name="connsiteX21" fmla="*/ 68580 w 289560"/>
              <a:gd name="connsiteY21" fmla="*/ 198120 h 233888"/>
              <a:gd name="connsiteX22" fmla="*/ 25400 w 289560"/>
              <a:gd name="connsiteY22" fmla="*/ 203200 h 233888"/>
              <a:gd name="connsiteX23" fmla="*/ 38100 w 289560"/>
              <a:gd name="connsiteY23" fmla="*/ 193040 h 233888"/>
              <a:gd name="connsiteX24" fmla="*/ 50800 w 289560"/>
              <a:gd name="connsiteY24" fmla="*/ 185420 h 233888"/>
              <a:gd name="connsiteX25" fmla="*/ 76200 w 289560"/>
              <a:gd name="connsiteY25" fmla="*/ 165100 h 233888"/>
              <a:gd name="connsiteX26" fmla="*/ 83820 w 289560"/>
              <a:gd name="connsiteY26" fmla="*/ 200660 h 233888"/>
              <a:gd name="connsiteX27" fmla="*/ 88900 w 289560"/>
              <a:gd name="connsiteY27" fmla="*/ 223520 h 233888"/>
              <a:gd name="connsiteX28" fmla="*/ 93980 w 289560"/>
              <a:gd name="connsiteY28" fmla="*/ 233680 h 233888"/>
              <a:gd name="connsiteX29" fmla="*/ 68580 w 289560"/>
              <a:gd name="connsiteY29" fmla="*/ 223520 h 233888"/>
              <a:gd name="connsiteX30" fmla="*/ 60960 w 289560"/>
              <a:gd name="connsiteY30" fmla="*/ 220980 h 233888"/>
              <a:gd name="connsiteX31" fmla="*/ 48260 w 289560"/>
              <a:gd name="connsiteY31" fmla="*/ 215900 h 233888"/>
              <a:gd name="connsiteX32" fmla="*/ 35560 w 289560"/>
              <a:gd name="connsiteY32" fmla="*/ 213360 h 233888"/>
              <a:gd name="connsiteX33" fmla="*/ 17780 w 289560"/>
              <a:gd name="connsiteY33" fmla="*/ 208280 h 233888"/>
              <a:gd name="connsiteX34" fmla="*/ 0 w 289560"/>
              <a:gd name="connsiteY34" fmla="*/ 208280 h 23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9560" h="233888">
                <a:moveTo>
                  <a:pt x="238760" y="0"/>
                </a:moveTo>
                <a:cubicBezTo>
                  <a:pt x="249289" y="4212"/>
                  <a:pt x="252574" y="3591"/>
                  <a:pt x="259080" y="12700"/>
                </a:cubicBezTo>
                <a:cubicBezTo>
                  <a:pt x="261281" y="15781"/>
                  <a:pt x="262153" y="19649"/>
                  <a:pt x="264160" y="22860"/>
                </a:cubicBezTo>
                <a:cubicBezTo>
                  <a:pt x="266404" y="26450"/>
                  <a:pt x="269352" y="29552"/>
                  <a:pt x="271780" y="33020"/>
                </a:cubicBezTo>
                <a:cubicBezTo>
                  <a:pt x="278433" y="42524"/>
                  <a:pt x="282687" y="48311"/>
                  <a:pt x="287020" y="58420"/>
                </a:cubicBezTo>
                <a:cubicBezTo>
                  <a:pt x="288075" y="60881"/>
                  <a:pt x="288713" y="63500"/>
                  <a:pt x="289560" y="66040"/>
                </a:cubicBezTo>
                <a:cubicBezTo>
                  <a:pt x="288713" y="74507"/>
                  <a:pt x="288933" y="83149"/>
                  <a:pt x="287020" y="91440"/>
                </a:cubicBezTo>
                <a:cubicBezTo>
                  <a:pt x="286334" y="94415"/>
                  <a:pt x="283305" y="96330"/>
                  <a:pt x="281940" y="99060"/>
                </a:cubicBezTo>
                <a:cubicBezTo>
                  <a:pt x="280743" y="101455"/>
                  <a:pt x="280885" y="104452"/>
                  <a:pt x="279400" y="106680"/>
                </a:cubicBezTo>
                <a:cubicBezTo>
                  <a:pt x="272250" y="117405"/>
                  <a:pt x="266632" y="114368"/>
                  <a:pt x="256540" y="124460"/>
                </a:cubicBezTo>
                <a:cubicBezTo>
                  <a:pt x="247027" y="133973"/>
                  <a:pt x="252328" y="130944"/>
                  <a:pt x="241300" y="134620"/>
                </a:cubicBezTo>
                <a:cubicBezTo>
                  <a:pt x="237913" y="137160"/>
                  <a:pt x="234926" y="140347"/>
                  <a:pt x="231140" y="142240"/>
                </a:cubicBezTo>
                <a:cubicBezTo>
                  <a:pt x="226351" y="144635"/>
                  <a:pt x="220355" y="144350"/>
                  <a:pt x="215900" y="147320"/>
                </a:cubicBezTo>
                <a:cubicBezTo>
                  <a:pt x="210820" y="150707"/>
                  <a:pt x="206452" y="155549"/>
                  <a:pt x="200660" y="157480"/>
                </a:cubicBezTo>
                <a:cubicBezTo>
                  <a:pt x="182108" y="163664"/>
                  <a:pt x="190615" y="161261"/>
                  <a:pt x="175260" y="165100"/>
                </a:cubicBezTo>
                <a:cubicBezTo>
                  <a:pt x="172720" y="166793"/>
                  <a:pt x="170430" y="168940"/>
                  <a:pt x="167640" y="170180"/>
                </a:cubicBezTo>
                <a:cubicBezTo>
                  <a:pt x="163975" y="171809"/>
                  <a:pt x="147890" y="176931"/>
                  <a:pt x="142240" y="177800"/>
                </a:cubicBezTo>
                <a:cubicBezTo>
                  <a:pt x="134662" y="178966"/>
                  <a:pt x="127000" y="179493"/>
                  <a:pt x="119380" y="180340"/>
                </a:cubicBezTo>
                <a:cubicBezTo>
                  <a:pt x="115993" y="182033"/>
                  <a:pt x="112508" y="183541"/>
                  <a:pt x="109220" y="185420"/>
                </a:cubicBezTo>
                <a:cubicBezTo>
                  <a:pt x="106570" y="186935"/>
                  <a:pt x="104524" y="189623"/>
                  <a:pt x="101600" y="190500"/>
                </a:cubicBezTo>
                <a:cubicBezTo>
                  <a:pt x="95866" y="192220"/>
                  <a:pt x="89747" y="192193"/>
                  <a:pt x="83820" y="193040"/>
                </a:cubicBezTo>
                <a:cubicBezTo>
                  <a:pt x="78740" y="194733"/>
                  <a:pt x="73881" y="197363"/>
                  <a:pt x="68580" y="198120"/>
                </a:cubicBezTo>
                <a:cubicBezTo>
                  <a:pt x="42377" y="201863"/>
                  <a:pt x="56757" y="200064"/>
                  <a:pt x="25400" y="203200"/>
                </a:cubicBezTo>
                <a:cubicBezTo>
                  <a:pt x="42983" y="197339"/>
                  <a:pt x="23478" y="205573"/>
                  <a:pt x="38100" y="193040"/>
                </a:cubicBezTo>
                <a:cubicBezTo>
                  <a:pt x="41848" y="189827"/>
                  <a:pt x="47007" y="188581"/>
                  <a:pt x="50800" y="185420"/>
                </a:cubicBezTo>
                <a:cubicBezTo>
                  <a:pt x="77031" y="163561"/>
                  <a:pt x="58534" y="170989"/>
                  <a:pt x="76200" y="165100"/>
                </a:cubicBezTo>
                <a:cubicBezTo>
                  <a:pt x="86892" y="181138"/>
                  <a:pt x="79704" y="167730"/>
                  <a:pt x="83820" y="200660"/>
                </a:cubicBezTo>
                <a:cubicBezTo>
                  <a:pt x="84122" y="203074"/>
                  <a:pt x="87676" y="220257"/>
                  <a:pt x="88900" y="223520"/>
                </a:cubicBezTo>
                <a:cubicBezTo>
                  <a:pt x="90229" y="227065"/>
                  <a:pt x="97367" y="231987"/>
                  <a:pt x="93980" y="233680"/>
                </a:cubicBezTo>
                <a:cubicBezTo>
                  <a:pt x="90422" y="235459"/>
                  <a:pt x="72729" y="225298"/>
                  <a:pt x="68580" y="223520"/>
                </a:cubicBezTo>
                <a:cubicBezTo>
                  <a:pt x="66119" y="222465"/>
                  <a:pt x="63467" y="221920"/>
                  <a:pt x="60960" y="220980"/>
                </a:cubicBezTo>
                <a:cubicBezTo>
                  <a:pt x="56691" y="219379"/>
                  <a:pt x="52627" y="217210"/>
                  <a:pt x="48260" y="215900"/>
                </a:cubicBezTo>
                <a:cubicBezTo>
                  <a:pt x="44125" y="214659"/>
                  <a:pt x="39748" y="214407"/>
                  <a:pt x="35560" y="213360"/>
                </a:cubicBezTo>
                <a:cubicBezTo>
                  <a:pt x="29580" y="211865"/>
                  <a:pt x="23882" y="209152"/>
                  <a:pt x="17780" y="208280"/>
                </a:cubicBezTo>
                <a:cubicBezTo>
                  <a:pt x="11913" y="207442"/>
                  <a:pt x="5927" y="208280"/>
                  <a:pt x="0" y="20828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14680" y="3304540"/>
            <a:ext cx="63500" cy="66040"/>
            <a:chOff x="614680" y="3304540"/>
            <a:chExt cx="63500" cy="66040"/>
          </a:xfrm>
        </p:grpSpPr>
        <p:sp>
          <p:nvSpPr>
            <p:cNvPr id="7" name="Freeform 6"/>
            <p:cNvSpPr/>
            <p:nvPr/>
          </p:nvSpPr>
          <p:spPr>
            <a:xfrm>
              <a:off x="617220" y="3309620"/>
              <a:ext cx="60960" cy="60960"/>
            </a:xfrm>
            <a:custGeom>
              <a:avLst/>
              <a:gdLst>
                <a:gd name="connsiteX0" fmla="*/ 0 w 60960"/>
                <a:gd name="connsiteY0" fmla="*/ 0 h 60960"/>
                <a:gd name="connsiteX1" fmla="*/ 48260 w 60960"/>
                <a:gd name="connsiteY1" fmla="*/ 45720 h 60960"/>
                <a:gd name="connsiteX2" fmla="*/ 50800 w 60960"/>
                <a:gd name="connsiteY2" fmla="*/ 53340 h 60960"/>
                <a:gd name="connsiteX3" fmla="*/ 58420 w 60960"/>
                <a:gd name="connsiteY3" fmla="*/ 58420 h 60960"/>
                <a:gd name="connsiteX4" fmla="*/ 60960 w 60960"/>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60">
                  <a:moveTo>
                    <a:pt x="0" y="0"/>
                  </a:moveTo>
                  <a:cubicBezTo>
                    <a:pt x="16087" y="15240"/>
                    <a:pt x="32978" y="29674"/>
                    <a:pt x="48260" y="45720"/>
                  </a:cubicBezTo>
                  <a:cubicBezTo>
                    <a:pt x="50106" y="47659"/>
                    <a:pt x="49127" y="51249"/>
                    <a:pt x="50800" y="53340"/>
                  </a:cubicBezTo>
                  <a:cubicBezTo>
                    <a:pt x="52707" y="55724"/>
                    <a:pt x="55978" y="56588"/>
                    <a:pt x="58420" y="58420"/>
                  </a:cubicBezTo>
                  <a:cubicBezTo>
                    <a:pt x="59378" y="59138"/>
                    <a:pt x="60113" y="60113"/>
                    <a:pt x="609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flipH="1">
              <a:off x="614680" y="3304540"/>
              <a:ext cx="60960" cy="60960"/>
            </a:xfrm>
            <a:custGeom>
              <a:avLst/>
              <a:gdLst>
                <a:gd name="connsiteX0" fmla="*/ 0 w 60960"/>
                <a:gd name="connsiteY0" fmla="*/ 0 h 60960"/>
                <a:gd name="connsiteX1" fmla="*/ 48260 w 60960"/>
                <a:gd name="connsiteY1" fmla="*/ 45720 h 60960"/>
                <a:gd name="connsiteX2" fmla="*/ 50800 w 60960"/>
                <a:gd name="connsiteY2" fmla="*/ 53340 h 60960"/>
                <a:gd name="connsiteX3" fmla="*/ 58420 w 60960"/>
                <a:gd name="connsiteY3" fmla="*/ 58420 h 60960"/>
                <a:gd name="connsiteX4" fmla="*/ 60960 w 60960"/>
                <a:gd name="connsiteY4" fmla="*/ 6096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60">
                  <a:moveTo>
                    <a:pt x="0" y="0"/>
                  </a:moveTo>
                  <a:cubicBezTo>
                    <a:pt x="16087" y="15240"/>
                    <a:pt x="32978" y="29674"/>
                    <a:pt x="48260" y="45720"/>
                  </a:cubicBezTo>
                  <a:cubicBezTo>
                    <a:pt x="50106" y="47659"/>
                    <a:pt x="49127" y="51249"/>
                    <a:pt x="50800" y="53340"/>
                  </a:cubicBezTo>
                  <a:cubicBezTo>
                    <a:pt x="52707" y="55724"/>
                    <a:pt x="55978" y="56588"/>
                    <a:pt x="58420" y="58420"/>
                  </a:cubicBezTo>
                  <a:cubicBezTo>
                    <a:pt x="59378" y="59138"/>
                    <a:pt x="60113" y="60113"/>
                    <a:pt x="609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p:cNvSpPr/>
          <p:nvPr/>
        </p:nvSpPr>
        <p:spPr>
          <a:xfrm>
            <a:off x="904240" y="3342640"/>
            <a:ext cx="132080" cy="173871"/>
          </a:xfrm>
          <a:custGeom>
            <a:avLst/>
            <a:gdLst>
              <a:gd name="connsiteX0" fmla="*/ 17780 w 132080"/>
              <a:gd name="connsiteY0" fmla="*/ 0 h 173871"/>
              <a:gd name="connsiteX1" fmla="*/ 83820 w 132080"/>
              <a:gd name="connsiteY1" fmla="*/ 12700 h 173871"/>
              <a:gd name="connsiteX2" fmla="*/ 101600 w 132080"/>
              <a:gd name="connsiteY2" fmla="*/ 30480 h 173871"/>
              <a:gd name="connsiteX3" fmla="*/ 116840 w 132080"/>
              <a:gd name="connsiteY3" fmla="*/ 45720 h 173871"/>
              <a:gd name="connsiteX4" fmla="*/ 119380 w 132080"/>
              <a:gd name="connsiteY4" fmla="*/ 55880 h 173871"/>
              <a:gd name="connsiteX5" fmla="*/ 132080 w 132080"/>
              <a:gd name="connsiteY5" fmla="*/ 78740 h 173871"/>
              <a:gd name="connsiteX6" fmla="*/ 129540 w 132080"/>
              <a:gd name="connsiteY6" fmla="*/ 109220 h 173871"/>
              <a:gd name="connsiteX7" fmla="*/ 127000 w 132080"/>
              <a:gd name="connsiteY7" fmla="*/ 116840 h 173871"/>
              <a:gd name="connsiteX8" fmla="*/ 116840 w 132080"/>
              <a:gd name="connsiteY8" fmla="*/ 124460 h 173871"/>
              <a:gd name="connsiteX9" fmla="*/ 91440 w 132080"/>
              <a:gd name="connsiteY9" fmla="*/ 137160 h 173871"/>
              <a:gd name="connsiteX10" fmla="*/ 81280 w 132080"/>
              <a:gd name="connsiteY10" fmla="*/ 139700 h 173871"/>
              <a:gd name="connsiteX11" fmla="*/ 38100 w 132080"/>
              <a:gd name="connsiteY11" fmla="*/ 144780 h 173871"/>
              <a:gd name="connsiteX12" fmla="*/ 30480 w 132080"/>
              <a:gd name="connsiteY12" fmla="*/ 147320 h 173871"/>
              <a:gd name="connsiteX13" fmla="*/ 33020 w 132080"/>
              <a:gd name="connsiteY13" fmla="*/ 134620 h 173871"/>
              <a:gd name="connsiteX14" fmla="*/ 40640 w 132080"/>
              <a:gd name="connsiteY14" fmla="*/ 121920 h 173871"/>
              <a:gd name="connsiteX15" fmla="*/ 45720 w 132080"/>
              <a:gd name="connsiteY15" fmla="*/ 114300 h 173871"/>
              <a:gd name="connsiteX16" fmla="*/ 60960 w 132080"/>
              <a:gd name="connsiteY16" fmla="*/ 104140 h 173871"/>
              <a:gd name="connsiteX17" fmla="*/ 68580 w 132080"/>
              <a:gd name="connsiteY17" fmla="*/ 111760 h 173871"/>
              <a:gd name="connsiteX18" fmla="*/ 71120 w 132080"/>
              <a:gd name="connsiteY18" fmla="*/ 124460 h 173871"/>
              <a:gd name="connsiteX19" fmla="*/ 78740 w 132080"/>
              <a:gd name="connsiteY19" fmla="*/ 139700 h 173871"/>
              <a:gd name="connsiteX20" fmla="*/ 81280 w 132080"/>
              <a:gd name="connsiteY20" fmla="*/ 160020 h 173871"/>
              <a:gd name="connsiteX21" fmla="*/ 83820 w 132080"/>
              <a:gd name="connsiteY21" fmla="*/ 172720 h 173871"/>
              <a:gd name="connsiteX22" fmla="*/ 63500 w 132080"/>
              <a:gd name="connsiteY22" fmla="*/ 170180 h 173871"/>
              <a:gd name="connsiteX23" fmla="*/ 40640 w 132080"/>
              <a:gd name="connsiteY23" fmla="*/ 157480 h 173871"/>
              <a:gd name="connsiteX24" fmla="*/ 22860 w 132080"/>
              <a:gd name="connsiteY24" fmla="*/ 152400 h 173871"/>
              <a:gd name="connsiteX25" fmla="*/ 0 w 132080"/>
              <a:gd name="connsiteY25" fmla="*/ 147320 h 17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80" h="173871">
                <a:moveTo>
                  <a:pt x="17780" y="0"/>
                </a:moveTo>
                <a:cubicBezTo>
                  <a:pt x="43152" y="3460"/>
                  <a:pt x="63746" y="154"/>
                  <a:pt x="83820" y="12700"/>
                </a:cubicBezTo>
                <a:cubicBezTo>
                  <a:pt x="98528" y="21892"/>
                  <a:pt x="90279" y="17901"/>
                  <a:pt x="101600" y="30480"/>
                </a:cubicBezTo>
                <a:cubicBezTo>
                  <a:pt x="106406" y="35820"/>
                  <a:pt x="116840" y="45720"/>
                  <a:pt x="116840" y="45720"/>
                </a:cubicBezTo>
                <a:cubicBezTo>
                  <a:pt x="117687" y="49107"/>
                  <a:pt x="117819" y="52758"/>
                  <a:pt x="119380" y="55880"/>
                </a:cubicBezTo>
                <a:cubicBezTo>
                  <a:pt x="136848" y="90815"/>
                  <a:pt x="125056" y="57668"/>
                  <a:pt x="132080" y="78740"/>
                </a:cubicBezTo>
                <a:cubicBezTo>
                  <a:pt x="131233" y="88900"/>
                  <a:pt x="130887" y="99114"/>
                  <a:pt x="129540" y="109220"/>
                </a:cubicBezTo>
                <a:cubicBezTo>
                  <a:pt x="129186" y="111874"/>
                  <a:pt x="128714" y="114783"/>
                  <a:pt x="127000" y="116840"/>
                </a:cubicBezTo>
                <a:cubicBezTo>
                  <a:pt x="124290" y="120092"/>
                  <a:pt x="120516" y="122360"/>
                  <a:pt x="116840" y="124460"/>
                </a:cubicBezTo>
                <a:cubicBezTo>
                  <a:pt x="108621" y="129156"/>
                  <a:pt x="100623" y="134864"/>
                  <a:pt x="91440" y="137160"/>
                </a:cubicBezTo>
                <a:cubicBezTo>
                  <a:pt x="88053" y="138007"/>
                  <a:pt x="84723" y="139126"/>
                  <a:pt x="81280" y="139700"/>
                </a:cubicBezTo>
                <a:cubicBezTo>
                  <a:pt x="74298" y="140864"/>
                  <a:pt x="44218" y="144100"/>
                  <a:pt x="38100" y="144780"/>
                </a:cubicBezTo>
                <a:cubicBezTo>
                  <a:pt x="35560" y="145627"/>
                  <a:pt x="31677" y="149715"/>
                  <a:pt x="30480" y="147320"/>
                </a:cubicBezTo>
                <a:cubicBezTo>
                  <a:pt x="28549" y="143459"/>
                  <a:pt x="31417" y="138628"/>
                  <a:pt x="33020" y="134620"/>
                </a:cubicBezTo>
                <a:cubicBezTo>
                  <a:pt x="34854" y="130036"/>
                  <a:pt x="38023" y="126106"/>
                  <a:pt x="40640" y="121920"/>
                </a:cubicBezTo>
                <a:cubicBezTo>
                  <a:pt x="42258" y="119331"/>
                  <a:pt x="43423" y="116310"/>
                  <a:pt x="45720" y="114300"/>
                </a:cubicBezTo>
                <a:cubicBezTo>
                  <a:pt x="50315" y="110280"/>
                  <a:pt x="60960" y="104140"/>
                  <a:pt x="60960" y="104140"/>
                </a:cubicBezTo>
                <a:cubicBezTo>
                  <a:pt x="63500" y="106680"/>
                  <a:pt x="66974" y="108547"/>
                  <a:pt x="68580" y="111760"/>
                </a:cubicBezTo>
                <a:cubicBezTo>
                  <a:pt x="70511" y="115621"/>
                  <a:pt x="70073" y="120272"/>
                  <a:pt x="71120" y="124460"/>
                </a:cubicBezTo>
                <a:cubicBezTo>
                  <a:pt x="73223" y="132873"/>
                  <a:pt x="73774" y="132250"/>
                  <a:pt x="78740" y="139700"/>
                </a:cubicBezTo>
                <a:cubicBezTo>
                  <a:pt x="79587" y="146473"/>
                  <a:pt x="80242" y="153273"/>
                  <a:pt x="81280" y="160020"/>
                </a:cubicBezTo>
                <a:cubicBezTo>
                  <a:pt x="81936" y="164287"/>
                  <a:pt x="87568" y="170578"/>
                  <a:pt x="83820" y="172720"/>
                </a:cubicBezTo>
                <a:cubicBezTo>
                  <a:pt x="77893" y="176107"/>
                  <a:pt x="70273" y="171027"/>
                  <a:pt x="63500" y="170180"/>
                </a:cubicBezTo>
                <a:cubicBezTo>
                  <a:pt x="55106" y="164584"/>
                  <a:pt x="51259" y="161564"/>
                  <a:pt x="40640" y="157480"/>
                </a:cubicBezTo>
                <a:cubicBezTo>
                  <a:pt x="34887" y="155267"/>
                  <a:pt x="28816" y="153988"/>
                  <a:pt x="22860" y="152400"/>
                </a:cubicBezTo>
                <a:cubicBezTo>
                  <a:pt x="3040" y="147115"/>
                  <a:pt x="9362" y="147320"/>
                  <a:pt x="0" y="14732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04800" y="3393439"/>
            <a:ext cx="584200" cy="228601"/>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1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animBg="1"/>
      <p:bldP spid="15"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1960"/>
            <a:ext cx="7383384" cy="1005840"/>
          </a:xfrm>
        </p:spPr>
        <p:txBody>
          <a:bodyPr>
            <a:normAutofit/>
          </a:bodyPr>
          <a:lstStyle/>
          <a:p>
            <a:r>
              <a:rPr lang="nl-BE" dirty="0">
                <a:solidFill>
                  <a:schemeClr val="bg2">
                    <a:lumMod val="10000"/>
                  </a:schemeClr>
                </a:solidFill>
              </a:rPr>
              <a:t>Built in </a:t>
            </a:r>
            <a:r>
              <a:rPr lang="nl-BE" dirty="0" err="1">
                <a:solidFill>
                  <a:schemeClr val="bg2">
                    <a:lumMod val="10000"/>
                  </a:schemeClr>
                </a:solidFill>
              </a:rPr>
              <a:t>quality</a:t>
            </a:r>
            <a:r>
              <a:rPr lang="nl-BE" dirty="0">
                <a:solidFill>
                  <a:schemeClr val="bg2">
                    <a:lumMod val="10000"/>
                  </a:schemeClr>
                </a:solidFill>
              </a:rPr>
              <a:t> control: SSDE</a:t>
            </a:r>
            <a:br>
              <a:rPr lang="nl-BE" dirty="0">
                <a:solidFill>
                  <a:schemeClr val="bg2">
                    <a:lumMod val="10000"/>
                  </a:schemeClr>
                </a:solidFill>
              </a:rPr>
            </a:br>
            <a:endParaRPr lang="nl-BE" dirty="0">
              <a:solidFill>
                <a:schemeClr val="bg2">
                  <a:lumMod val="10000"/>
                </a:schemeClr>
              </a:solidFill>
            </a:endParaRPr>
          </a:p>
        </p:txBody>
      </p:sp>
      <p:sp>
        <p:nvSpPr>
          <p:cNvPr id="6" name="TextBox 5"/>
          <p:cNvSpPr txBox="1"/>
          <p:nvPr/>
        </p:nvSpPr>
        <p:spPr>
          <a:xfrm>
            <a:off x="2828970" y="993955"/>
            <a:ext cx="3585914" cy="369332"/>
          </a:xfrm>
          <a:prstGeom prst="rect">
            <a:avLst/>
          </a:prstGeom>
          <a:noFill/>
        </p:spPr>
        <p:txBody>
          <a:bodyPr wrap="square" rtlCol="0">
            <a:spAutoFit/>
          </a:bodyPr>
          <a:lstStyle/>
          <a:p>
            <a:r>
              <a:rPr lang="en-US" dirty="0">
                <a:solidFill>
                  <a:srgbClr val="95A5A6"/>
                </a:solidFill>
              </a:rPr>
              <a:t>Analysis of patient positioning</a:t>
            </a:r>
            <a:endParaRPr lang="nl-BE" dirty="0">
              <a:solidFill>
                <a:srgbClr val="95A5A6"/>
              </a:solidFill>
            </a:endParaRPr>
          </a:p>
        </p:txBody>
      </p:sp>
      <p:sp>
        <p:nvSpPr>
          <p:cNvPr id="3" name="TextBox 2"/>
          <p:cNvSpPr txBox="1"/>
          <p:nvPr/>
        </p:nvSpPr>
        <p:spPr>
          <a:xfrm>
            <a:off x="234142" y="4852590"/>
            <a:ext cx="27432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nl-BE" dirty="0" smtClean="0">
                <a:solidFill>
                  <a:schemeClr val="tx2">
                    <a:lumMod val="50000"/>
                  </a:schemeClr>
                </a:solidFill>
              </a:rPr>
              <a:t>IF OFF-CENTER</a:t>
            </a:r>
            <a:r>
              <a:rPr lang="nl-BE" dirty="0" smtClean="0">
                <a:solidFill>
                  <a:schemeClr val="tx2">
                    <a:lumMod val="50000"/>
                  </a:schemeClr>
                </a:solidFill>
                <a:sym typeface="Wingdings" panose="05000000000000000000" pitchFamily="2" charset="2"/>
              </a:rPr>
              <a:t> MESSAGE</a:t>
            </a:r>
            <a:endParaRPr lang="nl-BE" dirty="0">
              <a:solidFill>
                <a:schemeClr val="tx2">
                  <a:lumMod val="50000"/>
                </a:schemeClr>
              </a:solidFill>
            </a:endParaRPr>
          </a:p>
        </p:txBody>
      </p:sp>
      <p:sp>
        <p:nvSpPr>
          <p:cNvPr id="9" name="TextBox 8"/>
          <p:cNvSpPr txBox="1"/>
          <p:nvPr/>
        </p:nvSpPr>
        <p:spPr>
          <a:xfrm>
            <a:off x="172872" y="12954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nl-BE" sz="1200" dirty="0" err="1">
                <a:solidFill>
                  <a:schemeClr val="bg1"/>
                </a:solidFill>
              </a:rPr>
              <a:t>Quality</a:t>
            </a:r>
            <a:r>
              <a:rPr lang="nl-BE" sz="1200" dirty="0">
                <a:solidFill>
                  <a:schemeClr val="bg1"/>
                </a:solidFill>
              </a:rPr>
              <a:t> control</a:t>
            </a:r>
            <a:endParaRPr lang="nl-BE" sz="1200" dirty="0">
              <a:solidFill>
                <a:schemeClr val="bg2">
                  <a:lumMod val="10000"/>
                </a:schemeClr>
              </a:solidFill>
            </a:endParaRPr>
          </a:p>
        </p:txBody>
      </p:sp>
      <p:pic>
        <p:nvPicPr>
          <p:cNvPr id="12" name="Afbeelding 11"/>
          <p:cNvPicPr>
            <a:picLocks noChangeAspect="1"/>
          </p:cNvPicPr>
          <p:nvPr/>
        </p:nvPicPr>
        <p:blipFill>
          <a:blip r:embed="rId3"/>
          <a:stretch>
            <a:fillRect/>
          </a:stretch>
        </p:blipFill>
        <p:spPr>
          <a:xfrm>
            <a:off x="228601" y="2164457"/>
            <a:ext cx="6186283" cy="2563653"/>
          </a:xfrm>
          <a:prstGeom prst="rect">
            <a:avLst/>
          </a:prstGeom>
        </p:spPr>
      </p:pic>
      <p:sp>
        <p:nvSpPr>
          <p:cNvPr id="13" name="Ovaal 12"/>
          <p:cNvSpPr/>
          <p:nvPr/>
        </p:nvSpPr>
        <p:spPr>
          <a:xfrm>
            <a:off x="6858000" y="1719149"/>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a:t>Using device </a:t>
            </a:r>
            <a:r>
              <a:rPr lang="nl-BE" sz="1400" dirty="0" err="1"/>
              <a:t>spec</a:t>
            </a:r>
            <a:r>
              <a:rPr lang="nl-BE" sz="1400" dirty="0"/>
              <a:t>. </a:t>
            </a:r>
            <a:r>
              <a:rPr lang="nl-BE" sz="1400" dirty="0" err="1"/>
              <a:t>dimenions</a:t>
            </a:r>
            <a:endParaRPr lang="nl-BE" sz="1400" dirty="0"/>
          </a:p>
        </p:txBody>
      </p:sp>
      <p:sp>
        <p:nvSpPr>
          <p:cNvPr id="14" name="Ovaal 13"/>
          <p:cNvSpPr/>
          <p:nvPr/>
        </p:nvSpPr>
        <p:spPr>
          <a:xfrm>
            <a:off x="6860771" y="2900983"/>
            <a:ext cx="1752600"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200" dirty="0" err="1"/>
              <a:t>Use</a:t>
            </a:r>
            <a:r>
              <a:rPr lang="nl-BE" sz="1200" dirty="0"/>
              <a:t> </a:t>
            </a:r>
            <a:r>
              <a:rPr lang="nl-BE" sz="1200" dirty="0" err="1"/>
              <a:t>segmentation</a:t>
            </a:r>
            <a:r>
              <a:rPr lang="nl-BE" sz="1200" dirty="0"/>
              <a:t> </a:t>
            </a:r>
            <a:r>
              <a:rPr lang="nl-BE" sz="1200" dirty="0" err="1"/>
              <a:t>result</a:t>
            </a:r>
            <a:r>
              <a:rPr lang="nl-BE" sz="1200" dirty="0"/>
              <a:t> </a:t>
            </a:r>
            <a:r>
              <a:rPr lang="nl-BE" sz="1200" dirty="0" err="1"/>
              <a:t>to</a:t>
            </a:r>
            <a:r>
              <a:rPr lang="nl-BE" sz="1200" dirty="0"/>
              <a:t> </a:t>
            </a:r>
            <a:r>
              <a:rPr lang="nl-BE" sz="1200" dirty="0" err="1"/>
              <a:t>define</a:t>
            </a:r>
            <a:r>
              <a:rPr lang="nl-BE" sz="1200" dirty="0"/>
              <a:t> loc of </a:t>
            </a:r>
            <a:r>
              <a:rPr lang="nl-BE" sz="1200" dirty="0" err="1"/>
              <a:t>patient</a:t>
            </a:r>
            <a:endParaRPr lang="nl-BE" sz="1200" dirty="0"/>
          </a:p>
        </p:txBody>
      </p:sp>
      <p:sp>
        <p:nvSpPr>
          <p:cNvPr id="15" name="Ovaal 14"/>
          <p:cNvSpPr/>
          <p:nvPr/>
        </p:nvSpPr>
        <p:spPr>
          <a:xfrm>
            <a:off x="6949136" y="4082816"/>
            <a:ext cx="1711341" cy="98055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a:t>1</a:t>
            </a:r>
            <a:r>
              <a:rPr lang="nl-BE" sz="2000" dirty="0"/>
              <a:t> </a:t>
            </a:r>
            <a:r>
              <a:rPr lang="nl-BE" sz="1400" dirty="0" err="1"/>
              <a:t>scoutview</a:t>
            </a:r>
            <a:r>
              <a:rPr lang="nl-BE" sz="1400" dirty="0"/>
              <a:t>-&gt; </a:t>
            </a:r>
            <a:r>
              <a:rPr lang="nl-BE" sz="1400" dirty="0" err="1"/>
              <a:t>only</a:t>
            </a:r>
            <a:r>
              <a:rPr lang="nl-BE" sz="1400" dirty="0"/>
              <a:t> </a:t>
            </a:r>
            <a:r>
              <a:rPr lang="nl-BE" sz="1400" dirty="0" err="1"/>
              <a:t>one</a:t>
            </a:r>
            <a:r>
              <a:rPr lang="nl-BE" sz="1400" dirty="0"/>
              <a:t> </a:t>
            </a:r>
            <a:r>
              <a:rPr lang="nl-BE" sz="1400" dirty="0" err="1"/>
              <a:t>direc</a:t>
            </a:r>
            <a:r>
              <a:rPr lang="nl-BE" sz="1400" dirty="0"/>
              <a:t>. </a:t>
            </a:r>
            <a:r>
              <a:rPr lang="nl-BE" sz="1400" dirty="0" err="1"/>
              <a:t>shown</a:t>
            </a:r>
            <a:endParaRPr lang="nl-BE" sz="1400" dirty="0"/>
          </a:p>
        </p:txBody>
      </p:sp>
      <p:pic>
        <p:nvPicPr>
          <p:cNvPr id="16" name="Afbeelding 15"/>
          <p:cNvPicPr>
            <a:picLocks noChangeAspect="1"/>
          </p:cNvPicPr>
          <p:nvPr/>
        </p:nvPicPr>
        <p:blipFill>
          <a:blip r:embed="rId4"/>
          <a:stretch>
            <a:fillRect/>
          </a:stretch>
        </p:blipFill>
        <p:spPr>
          <a:xfrm>
            <a:off x="237738" y="5346404"/>
            <a:ext cx="8258175" cy="485775"/>
          </a:xfrm>
          <a:prstGeom prst="rect">
            <a:avLst/>
          </a:prstGeom>
        </p:spPr>
      </p:pic>
    </p:spTree>
    <p:extLst>
      <p:ext uri="{BB962C8B-B14F-4D97-AF65-F5344CB8AC3E}">
        <p14:creationId xmlns:p14="http://schemas.microsoft.com/office/powerpoint/2010/main" val="330594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85800"/>
            <a:ext cx="8915400" cy="857250"/>
          </a:xfrm>
        </p:spPr>
        <p:txBody>
          <a:bodyPr>
            <a:noAutofit/>
          </a:bodyPr>
          <a:lstStyle/>
          <a:p>
            <a:r>
              <a:rPr lang="en-US" dirty="0">
                <a:solidFill>
                  <a:schemeClr val="bg2">
                    <a:lumMod val="10000"/>
                  </a:schemeClr>
                </a:solidFill>
              </a:rPr>
              <a:t>Built in quality control: clinical image quality scoring</a:t>
            </a:r>
            <a:r>
              <a:rPr lang="nl-BE" dirty="0">
                <a:solidFill>
                  <a:schemeClr val="bg2">
                    <a:lumMod val="10000"/>
                  </a:schemeClr>
                </a:solidFill>
              </a:rPr>
              <a:t/>
            </a:r>
            <a:br>
              <a:rPr lang="nl-BE" dirty="0">
                <a:solidFill>
                  <a:schemeClr val="bg2">
                    <a:lumMod val="10000"/>
                  </a:schemeClr>
                </a:solidFill>
              </a:rPr>
            </a:br>
            <a:endParaRPr lang="nl-BE" dirty="0">
              <a:solidFill>
                <a:schemeClr val="bg2">
                  <a:lumMod val="10000"/>
                </a:schemeClr>
              </a:solidFill>
            </a:endParaRPr>
          </a:p>
        </p:txBody>
      </p:sp>
      <p:sp>
        <p:nvSpPr>
          <p:cNvPr id="7" name="TextBox 8"/>
          <p:cNvSpPr txBox="1"/>
          <p:nvPr/>
        </p:nvSpPr>
        <p:spPr>
          <a:xfrm>
            <a:off x="76200" y="1476877"/>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Quality control</a:t>
            </a:r>
            <a:endParaRPr lang="nl-BE" sz="1200" dirty="0">
              <a:solidFill>
                <a:schemeClr val="bg1"/>
              </a:solidFill>
            </a:endParaRPr>
          </a:p>
        </p:txBody>
      </p:sp>
      <p:sp>
        <p:nvSpPr>
          <p:cNvPr id="10" name="Ovaal 9"/>
          <p:cNvSpPr/>
          <p:nvPr/>
        </p:nvSpPr>
        <p:spPr>
          <a:xfrm>
            <a:off x="3155029" y="3374478"/>
            <a:ext cx="1752600" cy="100272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Evaluate the image quality of your modality</a:t>
            </a:r>
          </a:p>
        </p:txBody>
      </p:sp>
      <p:sp>
        <p:nvSpPr>
          <p:cNvPr id="11" name="Ovaal 10"/>
          <p:cNvSpPr/>
          <p:nvPr/>
        </p:nvSpPr>
        <p:spPr>
          <a:xfrm>
            <a:off x="3155030" y="2030167"/>
            <a:ext cx="1826029" cy="106080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Easy scoring from you PACS workstation</a:t>
            </a:r>
          </a:p>
        </p:txBody>
      </p:sp>
      <p:pic>
        <p:nvPicPr>
          <p:cNvPr id="3" name="Afbeelding 2"/>
          <p:cNvPicPr>
            <a:picLocks noChangeAspect="1"/>
          </p:cNvPicPr>
          <p:nvPr/>
        </p:nvPicPr>
        <p:blipFill>
          <a:blip r:embed="rId2"/>
          <a:stretch>
            <a:fillRect/>
          </a:stretch>
        </p:blipFill>
        <p:spPr>
          <a:xfrm>
            <a:off x="208350" y="2062115"/>
            <a:ext cx="2194265" cy="2463050"/>
          </a:xfrm>
          <a:prstGeom prst="rect">
            <a:avLst/>
          </a:prstGeom>
        </p:spPr>
      </p:pic>
      <p:sp>
        <p:nvSpPr>
          <p:cNvPr id="12" name="Ovaal 11"/>
          <p:cNvSpPr/>
          <p:nvPr/>
        </p:nvSpPr>
        <p:spPr>
          <a:xfrm>
            <a:off x="7165572" y="4589211"/>
            <a:ext cx="1826029" cy="106080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a:t>Scoring stored in </a:t>
            </a:r>
            <a:r>
              <a:rPr lang="en-GB" sz="1400" dirty="0" err="1"/>
              <a:t>tqm|DOSE</a:t>
            </a:r>
            <a:r>
              <a:rPr lang="en-GB" sz="1400" dirty="0"/>
              <a:t>™</a:t>
            </a:r>
          </a:p>
        </p:txBody>
      </p:sp>
      <p:pic>
        <p:nvPicPr>
          <p:cNvPr id="5" name="Afbeelding 4"/>
          <p:cNvPicPr>
            <a:picLocks noChangeAspect="1"/>
          </p:cNvPicPr>
          <p:nvPr/>
        </p:nvPicPr>
        <p:blipFill>
          <a:blip r:embed="rId3"/>
          <a:stretch>
            <a:fillRect/>
          </a:stretch>
        </p:blipFill>
        <p:spPr>
          <a:xfrm>
            <a:off x="208350" y="4724400"/>
            <a:ext cx="6802051" cy="790426"/>
          </a:xfrm>
          <a:prstGeom prst="rect">
            <a:avLst/>
          </a:prstGeom>
        </p:spPr>
      </p:pic>
    </p:spTree>
    <p:extLst>
      <p:ext uri="{BB962C8B-B14F-4D97-AF65-F5344CB8AC3E}">
        <p14:creationId xmlns:p14="http://schemas.microsoft.com/office/powerpoint/2010/main" val="225129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21"/>
          <p:cNvPicPr>
            <a:picLocks noChangeAspect="1"/>
          </p:cNvPicPr>
          <p:nvPr/>
        </p:nvPicPr>
        <p:blipFill rotWithShape="1">
          <a:blip r:embed="rId2" cstate="email">
            <a:extLst>
              <a:ext uri="{28A0092B-C50C-407E-A947-70E740481C1C}">
                <a14:useLocalDpi xmlns:a14="http://schemas.microsoft.com/office/drawing/2010/main"/>
              </a:ext>
            </a:extLst>
          </a:blip>
          <a:srcRect l="5179" r="7172"/>
          <a:stretch/>
        </p:blipFill>
        <p:spPr>
          <a:xfrm>
            <a:off x="1905000" y="2237953"/>
            <a:ext cx="4991100" cy="3033368"/>
          </a:xfrm>
          <a:prstGeom prst="rect">
            <a:avLst/>
          </a:prstGeom>
        </p:spPr>
      </p:pic>
      <p:sp>
        <p:nvSpPr>
          <p:cNvPr id="6" name="Ovaal 5"/>
          <p:cNvSpPr/>
          <p:nvPr/>
        </p:nvSpPr>
        <p:spPr>
          <a:xfrm>
            <a:off x="304800" y="1295400"/>
            <a:ext cx="1905000" cy="90093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a:solidFill>
                  <a:schemeClr val="bg1"/>
                </a:solidFill>
              </a:rPr>
              <a:t>Reporting</a:t>
            </a:r>
            <a:endParaRPr lang="nl-BE" sz="1600" dirty="0">
              <a:solidFill>
                <a:schemeClr val="bg1"/>
              </a:solidFill>
            </a:endParaRPr>
          </a:p>
        </p:txBody>
      </p:sp>
      <p:sp>
        <p:nvSpPr>
          <p:cNvPr id="7" name="Titel 1"/>
          <p:cNvSpPr>
            <a:spLocks noGrp="1"/>
          </p:cNvSpPr>
          <p:nvPr>
            <p:ph type="title"/>
          </p:nvPr>
        </p:nvSpPr>
        <p:spPr>
          <a:xfrm>
            <a:off x="457200" y="457200"/>
            <a:ext cx="8229600" cy="857250"/>
          </a:xfrm>
        </p:spPr>
        <p:txBody>
          <a:bodyPr/>
          <a:lstStyle/>
          <a:p>
            <a:r>
              <a:rPr lang="en-US" dirty="0">
                <a:solidFill>
                  <a:schemeClr val="bg2">
                    <a:lumMod val="10000"/>
                  </a:schemeClr>
                </a:solidFill>
              </a:rPr>
              <a:t>Automated reporting to key users</a:t>
            </a:r>
          </a:p>
        </p:txBody>
      </p:sp>
    </p:spTree>
    <p:extLst>
      <p:ext uri="{BB962C8B-B14F-4D97-AF65-F5344CB8AC3E}">
        <p14:creationId xmlns:p14="http://schemas.microsoft.com/office/powerpoint/2010/main" val="39588892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94360"/>
            <a:ext cx="7383384" cy="1005840"/>
          </a:xfrm>
        </p:spPr>
        <p:txBody>
          <a:bodyPr>
            <a:noAutofit/>
          </a:bodyPr>
          <a:lstStyle/>
          <a:p>
            <a:r>
              <a:rPr lang="en-US" dirty="0">
                <a:solidFill>
                  <a:schemeClr val="bg2">
                    <a:lumMod val="10000"/>
                  </a:schemeClr>
                </a:solidFill>
              </a:rPr>
              <a:t>Automated reporting: Types of reports</a:t>
            </a:r>
            <a:r>
              <a:rPr lang="nl-BE" dirty="0">
                <a:solidFill>
                  <a:schemeClr val="bg2">
                    <a:lumMod val="10000"/>
                  </a:schemeClr>
                </a:solidFill>
              </a:rPr>
              <a:t/>
            </a:r>
            <a:br>
              <a:rPr lang="nl-BE" dirty="0">
                <a:solidFill>
                  <a:schemeClr val="bg2">
                    <a:lumMod val="10000"/>
                  </a:schemeClr>
                </a:solidFill>
              </a:rPr>
            </a:br>
            <a:endParaRPr lang="nl-BE" dirty="0">
              <a:solidFill>
                <a:schemeClr val="bg2">
                  <a:lumMod val="10000"/>
                </a:schemeClr>
              </a:solidFill>
            </a:endParaRPr>
          </a:p>
        </p:txBody>
      </p:sp>
      <p:pic>
        <p:nvPicPr>
          <p:cNvPr id="21" name="Tijdelijke aanduiding voor inhoud 20"/>
          <p:cNvPicPr>
            <a:picLocks noGrp="1" noChangeAspect="1"/>
          </p:cNvPicPr>
          <p:nvPr>
            <p:ph idx="1"/>
          </p:nvPr>
        </p:nvPicPr>
        <p:blipFill rotWithShape="1">
          <a:blip r:embed="rId2"/>
          <a:srcRect t="-1" b="-10249"/>
          <a:stretch/>
        </p:blipFill>
        <p:spPr>
          <a:xfrm>
            <a:off x="589585" y="4540450"/>
            <a:ext cx="2411223" cy="945950"/>
          </a:xfrm>
          <a:prstGeom prst="rect">
            <a:avLst/>
          </a:prstGeom>
        </p:spPr>
      </p:pic>
      <p:grpSp>
        <p:nvGrpSpPr>
          <p:cNvPr id="6" name="Group 5"/>
          <p:cNvGrpSpPr/>
          <p:nvPr/>
        </p:nvGrpSpPr>
        <p:grpSpPr>
          <a:xfrm>
            <a:off x="5385169" y="2670737"/>
            <a:ext cx="1816284" cy="876300"/>
            <a:chOff x="2908116" y="2647950"/>
            <a:chExt cx="1816284" cy="876300"/>
          </a:xfrm>
        </p:grpSpPr>
        <p:sp>
          <p:nvSpPr>
            <p:cNvPr id="7" name="Arc 6"/>
            <p:cNvSpPr/>
            <p:nvPr/>
          </p:nvSpPr>
          <p:spPr>
            <a:xfrm>
              <a:off x="3377832" y="2647950"/>
              <a:ext cx="381000" cy="381000"/>
            </a:xfrm>
            <a:prstGeom prst="arc">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 name="Straight Connector 7"/>
            <p:cNvCxnSpPr>
              <a:stCxn id="7" idx="2"/>
              <a:endCxn id="9" idx="2"/>
            </p:cNvCxnSpPr>
            <p:nvPr/>
          </p:nvCxnSpPr>
          <p:spPr>
            <a:xfrm flipH="1">
              <a:off x="3758831" y="2838450"/>
              <a:ext cx="1" cy="495300"/>
            </a:xfrm>
            <a:prstGeom prst="line">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flipH="1" flipV="1">
              <a:off x="3758831" y="3143250"/>
              <a:ext cx="381000" cy="381000"/>
            </a:xfrm>
            <a:prstGeom prst="arc">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0" name="Straight Connector 9"/>
            <p:cNvCxnSpPr>
              <a:stCxn id="9" idx="0"/>
            </p:cNvCxnSpPr>
            <p:nvPr/>
          </p:nvCxnSpPr>
          <p:spPr>
            <a:xfrm>
              <a:off x="3949331" y="3524250"/>
              <a:ext cx="775069" cy="0"/>
            </a:xfrm>
            <a:prstGeom prst="line">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0"/>
            </p:cNvCxnSpPr>
            <p:nvPr/>
          </p:nvCxnSpPr>
          <p:spPr>
            <a:xfrm flipH="1">
              <a:off x="2908116" y="2647950"/>
              <a:ext cx="660216" cy="0"/>
            </a:xfrm>
            <a:prstGeom prst="line">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1973244" y="2670737"/>
            <a:ext cx="1816284" cy="876300"/>
            <a:chOff x="2908116" y="2647950"/>
            <a:chExt cx="1816284" cy="876300"/>
          </a:xfrm>
        </p:grpSpPr>
        <p:sp>
          <p:nvSpPr>
            <p:cNvPr id="13" name="Arc 12"/>
            <p:cNvSpPr/>
            <p:nvPr/>
          </p:nvSpPr>
          <p:spPr>
            <a:xfrm>
              <a:off x="3377832" y="2647950"/>
              <a:ext cx="381000" cy="381000"/>
            </a:xfrm>
            <a:prstGeom prst="arc">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p:cNvCxnSpPr>
              <a:stCxn id="13" idx="2"/>
              <a:endCxn id="15" idx="2"/>
            </p:cNvCxnSpPr>
            <p:nvPr/>
          </p:nvCxnSpPr>
          <p:spPr>
            <a:xfrm flipH="1">
              <a:off x="3758831" y="2838450"/>
              <a:ext cx="1" cy="495300"/>
            </a:xfrm>
            <a:prstGeom prst="line">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flipH="1" flipV="1">
              <a:off x="3758831" y="3143250"/>
              <a:ext cx="381000" cy="381000"/>
            </a:xfrm>
            <a:prstGeom prst="arc">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6" name="Straight Connector 15"/>
            <p:cNvCxnSpPr>
              <a:stCxn id="15" idx="0"/>
            </p:cNvCxnSpPr>
            <p:nvPr/>
          </p:nvCxnSpPr>
          <p:spPr>
            <a:xfrm>
              <a:off x="3949331" y="3524250"/>
              <a:ext cx="775069" cy="0"/>
            </a:xfrm>
            <a:prstGeom prst="line">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0"/>
            </p:cNvCxnSpPr>
            <p:nvPr/>
          </p:nvCxnSpPr>
          <p:spPr>
            <a:xfrm flipH="1">
              <a:off x="2908116" y="2647950"/>
              <a:ext cx="660216" cy="0"/>
            </a:xfrm>
            <a:prstGeom prst="line">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3510313" y="2496528"/>
            <a:ext cx="2154073" cy="377022"/>
            <a:chOff x="3510312" y="1639278"/>
            <a:chExt cx="2154073" cy="377022"/>
          </a:xfrm>
        </p:grpSpPr>
        <p:sp>
          <p:nvSpPr>
            <p:cNvPr id="19" name="Rounded Rectangle 18"/>
            <p:cNvSpPr/>
            <p:nvPr/>
          </p:nvSpPr>
          <p:spPr>
            <a:xfrm>
              <a:off x="3789528" y="1657350"/>
              <a:ext cx="1595641" cy="34663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p:cNvSpPr txBox="1">
              <a:spLocks/>
            </p:cNvSpPr>
            <p:nvPr/>
          </p:nvSpPr>
          <p:spPr>
            <a:xfrm>
              <a:off x="3510312" y="1639278"/>
              <a:ext cx="2154073" cy="3770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rgbClr val="F9F9F9"/>
                  </a:solidFill>
                </a:rPr>
                <a:t>Report</a:t>
              </a:r>
              <a:endParaRPr lang="en-US" sz="1600" b="1" dirty="0">
                <a:solidFill>
                  <a:srgbClr val="F9F9F9"/>
                </a:solidFill>
              </a:endParaRPr>
            </a:p>
          </p:txBody>
        </p:sp>
      </p:grpSp>
      <p:cxnSp>
        <p:nvCxnSpPr>
          <p:cNvPr id="25" name="Straight Connector 24"/>
          <p:cNvCxnSpPr/>
          <p:nvPr/>
        </p:nvCxnSpPr>
        <p:spPr>
          <a:xfrm flipH="1">
            <a:off x="4572001" y="2873552"/>
            <a:ext cx="9875" cy="742211"/>
          </a:xfrm>
          <a:prstGeom prst="line">
            <a:avLst/>
          </a:prstGeom>
          <a:ln w="15875" cmpd="sng">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758947" y="3537304"/>
            <a:ext cx="1773219" cy="737371"/>
            <a:chOff x="2722581" y="2527653"/>
            <a:chExt cx="1773219" cy="737371"/>
          </a:xfrm>
        </p:grpSpPr>
        <p:sp>
          <p:nvSpPr>
            <p:cNvPr id="33" name="Freeform 11"/>
            <p:cNvSpPr>
              <a:spLocks/>
            </p:cNvSpPr>
            <p:nvPr/>
          </p:nvSpPr>
          <p:spPr bwMode="auto">
            <a:xfrm>
              <a:off x="3395293" y="2527653"/>
              <a:ext cx="363538" cy="377023"/>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Content Placeholder 2"/>
            <p:cNvSpPr txBox="1">
              <a:spLocks/>
            </p:cNvSpPr>
            <p:nvPr/>
          </p:nvSpPr>
          <p:spPr>
            <a:xfrm>
              <a:off x="2722581" y="2952750"/>
              <a:ext cx="1773219" cy="3122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accent2"/>
                  </a:solidFill>
                </a:rPr>
                <a:t>Legal reporting</a:t>
              </a:r>
            </a:p>
          </p:txBody>
        </p:sp>
      </p:grpSp>
      <p:grpSp>
        <p:nvGrpSpPr>
          <p:cNvPr id="41" name="Group 40"/>
          <p:cNvGrpSpPr/>
          <p:nvPr/>
        </p:nvGrpSpPr>
        <p:grpSpPr>
          <a:xfrm>
            <a:off x="3695266" y="3615763"/>
            <a:ext cx="1773219" cy="737371"/>
            <a:chOff x="2722581" y="2527653"/>
            <a:chExt cx="1773219" cy="737371"/>
          </a:xfrm>
        </p:grpSpPr>
        <p:sp>
          <p:nvSpPr>
            <p:cNvPr id="42" name="Freeform 11"/>
            <p:cNvSpPr>
              <a:spLocks/>
            </p:cNvSpPr>
            <p:nvPr/>
          </p:nvSpPr>
          <p:spPr bwMode="auto">
            <a:xfrm>
              <a:off x="3395293" y="2527653"/>
              <a:ext cx="363538" cy="377023"/>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Content Placeholder 2"/>
            <p:cNvSpPr txBox="1">
              <a:spLocks/>
            </p:cNvSpPr>
            <p:nvPr/>
          </p:nvSpPr>
          <p:spPr>
            <a:xfrm>
              <a:off x="2722581" y="2952750"/>
              <a:ext cx="1773219" cy="3122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accent2"/>
                  </a:solidFill>
                </a:rPr>
                <a:t>Dynamic reporting</a:t>
              </a:r>
            </a:p>
          </p:txBody>
        </p:sp>
      </p:grpSp>
      <p:grpSp>
        <p:nvGrpSpPr>
          <p:cNvPr id="44" name="Group 43"/>
          <p:cNvGrpSpPr/>
          <p:nvPr/>
        </p:nvGrpSpPr>
        <p:grpSpPr>
          <a:xfrm>
            <a:off x="6314844" y="3559352"/>
            <a:ext cx="1773219" cy="737371"/>
            <a:chOff x="2722581" y="2527653"/>
            <a:chExt cx="1773219" cy="737371"/>
          </a:xfrm>
        </p:grpSpPr>
        <p:sp>
          <p:nvSpPr>
            <p:cNvPr id="45" name="Freeform 11"/>
            <p:cNvSpPr>
              <a:spLocks/>
            </p:cNvSpPr>
            <p:nvPr/>
          </p:nvSpPr>
          <p:spPr bwMode="auto">
            <a:xfrm>
              <a:off x="3395293" y="2527653"/>
              <a:ext cx="363538" cy="377023"/>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Content Placeholder 2"/>
            <p:cNvSpPr txBox="1">
              <a:spLocks/>
            </p:cNvSpPr>
            <p:nvPr/>
          </p:nvSpPr>
          <p:spPr>
            <a:xfrm>
              <a:off x="2722581" y="2952750"/>
              <a:ext cx="1773219" cy="3122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accent2"/>
                  </a:solidFill>
                </a:rPr>
                <a:t>Static reporting</a:t>
              </a:r>
            </a:p>
          </p:txBody>
        </p:sp>
      </p:grpSp>
      <p:sp>
        <p:nvSpPr>
          <p:cNvPr id="31" name="TextBox 8"/>
          <p:cNvSpPr txBox="1"/>
          <p:nvPr/>
        </p:nvSpPr>
        <p:spPr>
          <a:xfrm>
            <a:off x="172872" y="1628002"/>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Reporting</a:t>
            </a:r>
            <a:endParaRPr lang="nl-BE" sz="1200" dirty="0">
              <a:solidFill>
                <a:schemeClr val="bg1"/>
              </a:solidFill>
            </a:endParaRPr>
          </a:p>
        </p:txBody>
      </p:sp>
      <p:pic>
        <p:nvPicPr>
          <p:cNvPr id="22" name="Afbeelding 21"/>
          <p:cNvPicPr>
            <a:picLocks noChangeAspect="1"/>
          </p:cNvPicPr>
          <p:nvPr/>
        </p:nvPicPr>
        <p:blipFill>
          <a:blip r:embed="rId3"/>
          <a:stretch>
            <a:fillRect/>
          </a:stretch>
        </p:blipFill>
        <p:spPr>
          <a:xfrm>
            <a:off x="3459421" y="4531375"/>
            <a:ext cx="2414965" cy="1257439"/>
          </a:xfrm>
          <a:prstGeom prst="rect">
            <a:avLst/>
          </a:prstGeom>
        </p:spPr>
      </p:pic>
      <p:pic>
        <p:nvPicPr>
          <p:cNvPr id="23" name="Afbeelding 22"/>
          <p:cNvPicPr>
            <a:picLocks noChangeAspect="1"/>
          </p:cNvPicPr>
          <p:nvPr/>
        </p:nvPicPr>
        <p:blipFill rotWithShape="1">
          <a:blip r:embed="rId4"/>
          <a:srcRect l="21605" t="-2103" r="9407" b="1"/>
          <a:stretch/>
        </p:blipFill>
        <p:spPr>
          <a:xfrm>
            <a:off x="6477000" y="4495801"/>
            <a:ext cx="1676400" cy="1293013"/>
          </a:xfrm>
          <a:prstGeom prst="rect">
            <a:avLst/>
          </a:prstGeom>
        </p:spPr>
      </p:pic>
    </p:spTree>
    <p:extLst>
      <p:ext uri="{BB962C8B-B14F-4D97-AF65-F5344CB8AC3E}">
        <p14:creationId xmlns:p14="http://schemas.microsoft.com/office/powerpoint/2010/main" val="9863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0" fill="hold"/>
                                        <p:tgtEl>
                                          <p:spTgt spid="41"/>
                                        </p:tgtEl>
                                        <p:attrNameLst>
                                          <p:attrName>ppt_w</p:attrName>
                                        </p:attrNameLst>
                                      </p:cBhvr>
                                      <p:tavLst>
                                        <p:tav tm="0">
                                          <p:val>
                                            <p:fltVal val="0"/>
                                          </p:val>
                                        </p:tav>
                                        <p:tav tm="100000">
                                          <p:val>
                                            <p:strVal val="#ppt_w"/>
                                          </p:val>
                                        </p:tav>
                                      </p:tavLst>
                                    </p:anim>
                                    <p:anim calcmode="lin" valueType="num">
                                      <p:cBhvr>
                                        <p:cTn id="28" dur="500" fill="hold"/>
                                        <p:tgtEl>
                                          <p:spTgt spid="41"/>
                                        </p:tgtEl>
                                        <p:attrNameLst>
                                          <p:attrName>ppt_h</p:attrName>
                                        </p:attrNameLst>
                                      </p:cBhvr>
                                      <p:tavLst>
                                        <p:tav tm="0">
                                          <p:val>
                                            <p:fltVal val="0"/>
                                          </p:val>
                                        </p:tav>
                                        <p:tav tm="100000">
                                          <p:val>
                                            <p:strVal val="#ppt_h"/>
                                          </p:val>
                                        </p:tav>
                                      </p:tavLst>
                                    </p:anim>
                                    <p:animEffect transition="in" filter="fade">
                                      <p:cBhvr>
                                        <p:cTn id="29" dur="500"/>
                                        <p:tgtEl>
                                          <p:spTgt spid="41"/>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fltVal val="0"/>
                                          </p:val>
                                        </p:tav>
                                        <p:tav tm="100000">
                                          <p:val>
                                            <p:strVal val="#ppt_w"/>
                                          </p:val>
                                        </p:tav>
                                      </p:tavLst>
                                    </p:anim>
                                    <p:anim calcmode="lin" valueType="num">
                                      <p:cBhvr>
                                        <p:cTn id="34" dur="500" fill="hold"/>
                                        <p:tgtEl>
                                          <p:spTgt spid="44"/>
                                        </p:tgtEl>
                                        <p:attrNameLst>
                                          <p:attrName>ppt_h</p:attrName>
                                        </p:attrNameLst>
                                      </p:cBhvr>
                                      <p:tavLst>
                                        <p:tav tm="0">
                                          <p:val>
                                            <p:fltVal val="0"/>
                                          </p:val>
                                        </p:tav>
                                        <p:tav tm="100000">
                                          <p:val>
                                            <p:strVal val="#ppt_h"/>
                                          </p:val>
                                        </p:tav>
                                      </p:tavLst>
                                    </p:anim>
                                    <p:animEffect transition="in" filter="fade">
                                      <p:cBhvr>
                                        <p:cTn id="35" dur="500"/>
                                        <p:tgtEl>
                                          <p:spTgt spid="4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chemeClr val="bg2">
                    <a:lumMod val="10000"/>
                  </a:schemeClr>
                </a:solidFill>
              </a:rPr>
              <a:t>Automated </a:t>
            </a:r>
            <a:r>
              <a:rPr lang="en-US" dirty="0">
                <a:solidFill>
                  <a:schemeClr val="bg2">
                    <a:lumMod val="10000"/>
                  </a:schemeClr>
                </a:solidFill>
              </a:rPr>
              <a:t>reporting</a:t>
            </a:r>
            <a:r>
              <a:rPr lang="en-US" dirty="0" smtClean="0">
                <a:solidFill>
                  <a:schemeClr val="bg2">
                    <a:lumMod val="10000"/>
                  </a:schemeClr>
                </a:solidFill>
              </a:rPr>
              <a:t>: Legal reporting</a:t>
            </a:r>
            <a:r>
              <a:rPr lang="nl-BE" dirty="0">
                <a:solidFill>
                  <a:schemeClr val="bg2">
                    <a:lumMod val="10000"/>
                  </a:schemeClr>
                </a:solidFill>
              </a:rPr>
              <a:t/>
            </a:r>
            <a:br>
              <a:rPr lang="nl-BE" dirty="0">
                <a:solidFill>
                  <a:schemeClr val="bg2">
                    <a:lumMod val="10000"/>
                  </a:schemeClr>
                </a:solidFill>
              </a:rPr>
            </a:br>
            <a:endParaRPr lang="nl-BE" dirty="0"/>
          </a:p>
        </p:txBody>
      </p:sp>
      <p:sp>
        <p:nvSpPr>
          <p:cNvPr id="6" name="TextBox 5"/>
          <p:cNvSpPr txBox="1"/>
          <p:nvPr/>
        </p:nvSpPr>
        <p:spPr>
          <a:xfrm>
            <a:off x="2791693" y="1066800"/>
            <a:ext cx="3837708" cy="369332"/>
          </a:xfrm>
          <a:prstGeom prst="rect">
            <a:avLst/>
          </a:prstGeom>
          <a:noFill/>
        </p:spPr>
        <p:txBody>
          <a:bodyPr wrap="square" rtlCol="0">
            <a:spAutoFit/>
          </a:bodyPr>
          <a:lstStyle/>
          <a:p>
            <a:r>
              <a:rPr lang="en-US" dirty="0" smtClean="0">
                <a:solidFill>
                  <a:srgbClr val="95A5A6"/>
                </a:solidFill>
              </a:rPr>
              <a:t>Compliance monitoring Sweden</a:t>
            </a:r>
            <a:endParaRPr lang="nl-BE" dirty="0">
              <a:solidFill>
                <a:srgbClr val="95A5A6"/>
              </a:solidFill>
            </a:endParaRPr>
          </a:p>
        </p:txBody>
      </p:sp>
      <p:sp>
        <p:nvSpPr>
          <p:cNvPr id="10" name="TextBox 8"/>
          <p:cNvSpPr txBox="1"/>
          <p:nvPr/>
        </p:nvSpPr>
        <p:spPr>
          <a:xfrm>
            <a:off x="172872" y="11430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prstClr val="white"/>
                </a:solidFill>
              </a:rPr>
              <a:t>Reporting</a:t>
            </a:r>
            <a:endParaRPr lang="nl-BE" sz="1200" dirty="0">
              <a:solidFill>
                <a:prstClr val="white"/>
              </a:solidFill>
            </a:endParaRPr>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71" y="1932575"/>
            <a:ext cx="8382000" cy="2584495"/>
          </a:xfrm>
          <a:prstGeom prst="rect">
            <a:avLst/>
          </a:prstGeom>
        </p:spPr>
      </p:pic>
      <p:sp>
        <p:nvSpPr>
          <p:cNvPr id="3" name="Content Placeholder 2"/>
          <p:cNvSpPr>
            <a:spLocks noGrp="1"/>
          </p:cNvSpPr>
          <p:nvPr>
            <p:ph idx="1"/>
          </p:nvPr>
        </p:nvSpPr>
        <p:spPr>
          <a:xfrm>
            <a:off x="990600" y="2204596"/>
            <a:ext cx="8229600" cy="3394472"/>
          </a:xfrm>
        </p:spPr>
        <p:txBody>
          <a:bodyPr/>
          <a:lstStyle/>
          <a:p>
            <a:endParaRPr lang="en-US" dirty="0"/>
          </a:p>
        </p:txBody>
      </p:sp>
      <p:sp>
        <p:nvSpPr>
          <p:cNvPr id="16" name="TextBox 15"/>
          <p:cNvSpPr txBox="1"/>
          <p:nvPr/>
        </p:nvSpPr>
        <p:spPr>
          <a:xfrm>
            <a:off x="416971" y="4561582"/>
            <a:ext cx="8686800" cy="1077218"/>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t>RED – the studies are outside the acceptable limits</a:t>
            </a:r>
            <a:endParaRPr lang="nl-BE" sz="1600" dirty="0"/>
          </a:p>
          <a:p>
            <a:pPr marL="285750" indent="-285750">
              <a:buFont typeface="Wingdings" panose="05000000000000000000" pitchFamily="2" charset="2"/>
              <a:buChar char="ü"/>
            </a:pPr>
            <a:r>
              <a:rPr lang="en-US" sz="1600" dirty="0"/>
              <a:t>ORANGE – the studies are outside the achievable but between the acceptable limits</a:t>
            </a:r>
            <a:endParaRPr lang="nl-BE" sz="1600" dirty="0"/>
          </a:p>
          <a:p>
            <a:pPr marL="285750" indent="-285750">
              <a:buFont typeface="Wingdings" panose="05000000000000000000" pitchFamily="2" charset="2"/>
              <a:buChar char="ü"/>
            </a:pPr>
            <a:r>
              <a:rPr lang="en-US" sz="1600" dirty="0"/>
              <a:t>GREEN – the studies are between the achievable limits</a:t>
            </a:r>
            <a:endParaRPr lang="nl-BE" sz="1600" dirty="0"/>
          </a:p>
          <a:p>
            <a:pPr marL="285750" indent="-285750">
              <a:buFont typeface="Wingdings" panose="05000000000000000000" pitchFamily="2" charset="2"/>
              <a:buChar char="ü"/>
            </a:pPr>
            <a:endParaRPr lang="nl-BE" sz="1600" dirty="0"/>
          </a:p>
        </p:txBody>
      </p:sp>
    </p:spTree>
    <p:extLst>
      <p:ext uri="{BB962C8B-B14F-4D97-AF65-F5344CB8AC3E}">
        <p14:creationId xmlns:p14="http://schemas.microsoft.com/office/powerpoint/2010/main" val="31529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flipH="1">
            <a:off x="2751263" y="383384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2751263" y="461786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2751263" y="5401881"/>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71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88" y="5045075"/>
            <a:ext cx="50561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25" y="4314809"/>
            <a:ext cx="5033963" cy="19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1055688"/>
            <a:ext cx="17097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a:xfrm>
            <a:off x="292100" y="149225"/>
            <a:ext cx="5514975" cy="752475"/>
          </a:xfrm>
          <a:prstGeom prst="rect">
            <a:avLst/>
          </a:prstGeom>
        </p:spPr>
        <p:txBody>
          <a:bodyPr>
            <a:spAutoFit/>
          </a:bodyPr>
          <a:lstStyle/>
          <a:p>
            <a:pPr marL="0" lvl="2">
              <a:lnSpc>
                <a:spcPct val="114000"/>
              </a:lnSpc>
              <a:buClr>
                <a:srgbClr val="0066FF"/>
              </a:buClr>
              <a:buSzPct val="120000"/>
              <a:defRPr/>
            </a:pPr>
            <a:r>
              <a:rPr lang="en-GB" altLang="en-US" dirty="0">
                <a:solidFill>
                  <a:schemeClr val="accent1">
                    <a:lumMod val="75000"/>
                  </a:schemeClr>
                </a:solidFill>
                <a:latin typeface="Century Gothic" panose="020B0502020202020204" pitchFamily="34" charset="0"/>
              </a:rPr>
              <a:t>FUJIFILM’S CONTINUED COMMITMENT TO A </a:t>
            </a:r>
            <a:r>
              <a:rPr lang="en-GB" altLang="en-US" b="1" dirty="0">
                <a:solidFill>
                  <a:schemeClr val="accent1">
                    <a:lumMod val="75000"/>
                  </a:schemeClr>
                </a:solidFill>
                <a:latin typeface="Century Gothic" panose="020B0502020202020204" pitchFamily="34" charset="0"/>
              </a:rPr>
              <a:t>MEDICAL INFORMATICS IMAGING PLATFORM</a:t>
            </a:r>
          </a:p>
        </p:txBody>
      </p:sp>
      <p:pic>
        <p:nvPicPr>
          <p:cNvPr id="718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11"/>
          <p:cNvSpPr>
            <a:spLocks noChangeArrowheads="1"/>
          </p:cNvSpPr>
          <p:nvPr/>
        </p:nvSpPr>
        <p:spPr bwMode="auto">
          <a:xfrm>
            <a:off x="5203825" y="4718565"/>
            <a:ext cx="2786624"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dirty="0">
                <a:solidFill>
                  <a:srgbClr val="000000"/>
                </a:solidFill>
                <a:latin typeface="Century Gothic" panose="020B0502020202020204" pitchFamily="34" charset="0"/>
              </a:rPr>
              <a:t>Synapse VNA – Foundation Technology Stack</a:t>
            </a:r>
          </a:p>
        </p:txBody>
      </p:sp>
      <p:pic>
        <p:nvPicPr>
          <p:cNvPr id="28"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346" y="3591176"/>
            <a:ext cx="3924719" cy="151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17715" r="17715"/>
          <a:stretch/>
        </p:blipFill>
        <p:spPr bwMode="auto">
          <a:xfrm>
            <a:off x="1485427" y="2044511"/>
            <a:ext cx="2569464" cy="2573351"/>
          </a:xfrm>
          <a:prstGeom prst="ellipse">
            <a:avLst/>
          </a:prstGeom>
          <a:ln>
            <a:solidFill>
              <a:srgbClr val="91D3FF"/>
            </a:solidFill>
          </a:ln>
          <a:effectLst>
            <a:glow rad="63500">
              <a:srgbClr val="91D3FF">
                <a:alpha val="40000"/>
              </a:srgbClr>
            </a:glow>
          </a:effectLst>
          <a:extLst>
            <a:ext uri="{909E8E84-426E-40DD-AFC4-6F175D3DCCD1}">
              <a14:hiddenFill xmlns:a14="http://schemas.microsoft.com/office/drawing/2010/main">
                <a:solidFill>
                  <a:srgbClr val="FFFFFF"/>
                </a:solidFill>
              </a14:hiddenFill>
            </a:ext>
          </a:extLst>
        </p:spPr>
      </p:pic>
      <p:sp>
        <p:nvSpPr>
          <p:cNvPr id="30" name="Rectangle 12"/>
          <p:cNvSpPr>
            <a:spLocks noChangeArrowheads="1"/>
          </p:cNvSpPr>
          <p:nvPr/>
        </p:nvSpPr>
        <p:spPr bwMode="auto">
          <a:xfrm>
            <a:off x="5203825" y="4056783"/>
            <a:ext cx="381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dirty="0">
                <a:solidFill>
                  <a:srgbClr val="000000"/>
                </a:solidFill>
                <a:latin typeface="Century Gothic" panose="020B0502020202020204" pitchFamily="34" charset="0"/>
              </a:rPr>
              <a:t>Synapse PACS</a:t>
            </a:r>
          </a:p>
        </p:txBody>
      </p:sp>
      <p:grpSp>
        <p:nvGrpSpPr>
          <p:cNvPr id="41" name="Group 34"/>
          <p:cNvGrpSpPr>
            <a:grpSpLocks/>
          </p:cNvGrpSpPr>
          <p:nvPr/>
        </p:nvGrpSpPr>
        <p:grpSpPr bwMode="auto">
          <a:xfrm>
            <a:off x="4410075" y="4690783"/>
            <a:ext cx="639763" cy="639763"/>
            <a:chOff x="1368266" y="2891382"/>
            <a:chExt cx="914400" cy="914400"/>
          </a:xfrm>
        </p:grpSpPr>
        <p:sp>
          <p:nvSpPr>
            <p:cNvPr id="42" name="Oval 41"/>
            <p:cNvSpPr/>
            <p:nvPr/>
          </p:nvSpPr>
          <p:spPr>
            <a:xfrm>
              <a:off x="1368266" y="2891382"/>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3" name="Group 54"/>
            <p:cNvGrpSpPr>
              <a:grpSpLocks noChangeAspect="1"/>
            </p:cNvGrpSpPr>
            <p:nvPr/>
          </p:nvGrpSpPr>
          <p:grpSpPr bwMode="auto">
            <a:xfrm>
              <a:off x="1610902" y="3088504"/>
              <a:ext cx="411629" cy="519799"/>
              <a:chOff x="2063" y="3323"/>
              <a:chExt cx="567" cy="716"/>
            </a:xfrm>
          </p:grpSpPr>
          <p:sp>
            <p:nvSpPr>
              <p:cNvPr id="44" name="AutoShape 53"/>
              <p:cNvSpPr>
                <a:spLocks noChangeAspect="1" noChangeArrowheads="1" noTextEdit="1"/>
              </p:cNvSpPr>
              <p:nvPr/>
            </p:nvSpPr>
            <p:spPr bwMode="auto">
              <a:xfrm>
                <a:off x="2063" y="3323"/>
                <a:ext cx="567"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 name="Freeform 55"/>
              <p:cNvSpPr>
                <a:spLocks noEditPoints="1"/>
              </p:cNvSpPr>
              <p:nvPr/>
            </p:nvSpPr>
            <p:spPr bwMode="auto">
              <a:xfrm>
                <a:off x="2054" y="3321"/>
                <a:ext cx="590" cy="720"/>
              </a:xfrm>
              <a:custGeom>
                <a:avLst/>
                <a:gdLst>
                  <a:gd name="T0" fmla="*/ 1281 w 250"/>
                  <a:gd name="T1" fmla="*/ 5 h 305"/>
                  <a:gd name="T2" fmla="*/ 189 w 250"/>
                  <a:gd name="T3" fmla="*/ 5 h 305"/>
                  <a:gd name="T4" fmla="*/ 21 w 250"/>
                  <a:gd name="T5" fmla="*/ 300 h 305"/>
                  <a:gd name="T6" fmla="*/ 21 w 250"/>
                  <a:gd name="T7" fmla="*/ 1355 h 305"/>
                  <a:gd name="T8" fmla="*/ 160 w 250"/>
                  <a:gd name="T9" fmla="*/ 1695 h 305"/>
                  <a:gd name="T10" fmla="*/ 1319 w 250"/>
                  <a:gd name="T11" fmla="*/ 1700 h 305"/>
                  <a:gd name="T12" fmla="*/ 1326 w 250"/>
                  <a:gd name="T13" fmla="*/ 323 h 305"/>
                  <a:gd name="T14" fmla="*/ 267 w 250"/>
                  <a:gd name="T15" fmla="*/ 312 h 305"/>
                  <a:gd name="T16" fmla="*/ 189 w 250"/>
                  <a:gd name="T17" fmla="*/ 212 h 305"/>
                  <a:gd name="T18" fmla="*/ 283 w 250"/>
                  <a:gd name="T19" fmla="*/ 135 h 305"/>
                  <a:gd name="T20" fmla="*/ 1326 w 250"/>
                  <a:gd name="T21" fmla="*/ 139 h 305"/>
                  <a:gd name="T22" fmla="*/ 1281 w 250"/>
                  <a:gd name="T23" fmla="*/ 5 h 305"/>
                  <a:gd name="T24" fmla="*/ 675 w 250"/>
                  <a:gd name="T25" fmla="*/ 1048 h 305"/>
                  <a:gd name="T26" fmla="*/ 675 w 250"/>
                  <a:gd name="T27" fmla="*/ 963 h 305"/>
                  <a:gd name="T28" fmla="*/ 590 w 250"/>
                  <a:gd name="T29" fmla="*/ 819 h 305"/>
                  <a:gd name="T30" fmla="*/ 746 w 250"/>
                  <a:gd name="T31" fmla="*/ 659 h 305"/>
                  <a:gd name="T32" fmla="*/ 909 w 250"/>
                  <a:gd name="T33" fmla="*/ 819 h 305"/>
                  <a:gd name="T34" fmla="*/ 819 w 250"/>
                  <a:gd name="T35" fmla="*/ 963 h 305"/>
                  <a:gd name="T36" fmla="*/ 819 w 250"/>
                  <a:gd name="T37" fmla="*/ 1048 h 305"/>
                  <a:gd name="T38" fmla="*/ 1093 w 250"/>
                  <a:gd name="T39" fmla="*/ 1287 h 305"/>
                  <a:gd name="T40" fmla="*/ 1093 w 250"/>
                  <a:gd name="T41" fmla="*/ 1310 h 305"/>
                  <a:gd name="T42" fmla="*/ 406 w 250"/>
                  <a:gd name="T43" fmla="*/ 1310 h 305"/>
                  <a:gd name="T44" fmla="*/ 406 w 250"/>
                  <a:gd name="T45" fmla="*/ 1287 h 305"/>
                  <a:gd name="T46" fmla="*/ 675 w 250"/>
                  <a:gd name="T47" fmla="*/ 1048 h 3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0" h="305">
                    <a:moveTo>
                      <a:pt x="230" y="1"/>
                    </a:moveTo>
                    <a:cubicBezTo>
                      <a:pt x="225" y="1"/>
                      <a:pt x="86" y="0"/>
                      <a:pt x="34" y="1"/>
                    </a:cubicBezTo>
                    <a:cubicBezTo>
                      <a:pt x="0" y="2"/>
                      <a:pt x="5" y="29"/>
                      <a:pt x="4" y="54"/>
                    </a:cubicBezTo>
                    <a:cubicBezTo>
                      <a:pt x="4" y="54"/>
                      <a:pt x="4" y="204"/>
                      <a:pt x="4" y="243"/>
                    </a:cubicBezTo>
                    <a:cubicBezTo>
                      <a:pt x="4" y="287"/>
                      <a:pt x="2" y="303"/>
                      <a:pt x="29" y="304"/>
                    </a:cubicBezTo>
                    <a:cubicBezTo>
                      <a:pt x="56" y="304"/>
                      <a:pt x="237" y="305"/>
                      <a:pt x="237" y="305"/>
                    </a:cubicBezTo>
                    <a:cubicBezTo>
                      <a:pt x="238" y="58"/>
                      <a:pt x="238" y="58"/>
                      <a:pt x="238" y="58"/>
                    </a:cubicBezTo>
                    <a:cubicBezTo>
                      <a:pt x="48" y="56"/>
                      <a:pt x="48" y="56"/>
                      <a:pt x="48" y="56"/>
                    </a:cubicBezTo>
                    <a:cubicBezTo>
                      <a:pt x="48" y="56"/>
                      <a:pt x="34" y="53"/>
                      <a:pt x="34" y="38"/>
                    </a:cubicBezTo>
                    <a:cubicBezTo>
                      <a:pt x="34" y="24"/>
                      <a:pt x="51" y="24"/>
                      <a:pt x="51" y="24"/>
                    </a:cubicBezTo>
                    <a:cubicBezTo>
                      <a:pt x="51" y="24"/>
                      <a:pt x="227" y="29"/>
                      <a:pt x="238" y="25"/>
                    </a:cubicBezTo>
                    <a:cubicBezTo>
                      <a:pt x="250" y="21"/>
                      <a:pt x="247" y="0"/>
                      <a:pt x="230" y="1"/>
                    </a:cubicBezTo>
                    <a:close/>
                    <a:moveTo>
                      <a:pt x="121" y="188"/>
                    </a:moveTo>
                    <a:cubicBezTo>
                      <a:pt x="121" y="173"/>
                      <a:pt x="121" y="173"/>
                      <a:pt x="121" y="173"/>
                    </a:cubicBezTo>
                    <a:cubicBezTo>
                      <a:pt x="112" y="168"/>
                      <a:pt x="106" y="158"/>
                      <a:pt x="106" y="147"/>
                    </a:cubicBezTo>
                    <a:cubicBezTo>
                      <a:pt x="106" y="131"/>
                      <a:pt x="119" y="118"/>
                      <a:pt x="134" y="118"/>
                    </a:cubicBezTo>
                    <a:cubicBezTo>
                      <a:pt x="150" y="118"/>
                      <a:pt x="163" y="131"/>
                      <a:pt x="163" y="147"/>
                    </a:cubicBezTo>
                    <a:cubicBezTo>
                      <a:pt x="163" y="158"/>
                      <a:pt x="157" y="168"/>
                      <a:pt x="147" y="173"/>
                    </a:cubicBezTo>
                    <a:cubicBezTo>
                      <a:pt x="147" y="188"/>
                      <a:pt x="147" y="188"/>
                      <a:pt x="147" y="188"/>
                    </a:cubicBezTo>
                    <a:cubicBezTo>
                      <a:pt x="175" y="192"/>
                      <a:pt x="196" y="210"/>
                      <a:pt x="196" y="231"/>
                    </a:cubicBezTo>
                    <a:cubicBezTo>
                      <a:pt x="196" y="232"/>
                      <a:pt x="196" y="233"/>
                      <a:pt x="196" y="235"/>
                    </a:cubicBezTo>
                    <a:cubicBezTo>
                      <a:pt x="73" y="235"/>
                      <a:pt x="73" y="235"/>
                      <a:pt x="73" y="235"/>
                    </a:cubicBezTo>
                    <a:cubicBezTo>
                      <a:pt x="73" y="233"/>
                      <a:pt x="73" y="232"/>
                      <a:pt x="73" y="231"/>
                    </a:cubicBezTo>
                    <a:cubicBezTo>
                      <a:pt x="73" y="210"/>
                      <a:pt x="93" y="192"/>
                      <a:pt x="121" y="188"/>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46" name="Group 33"/>
          <p:cNvGrpSpPr>
            <a:grpSpLocks/>
          </p:cNvGrpSpPr>
          <p:nvPr/>
        </p:nvGrpSpPr>
        <p:grpSpPr bwMode="auto">
          <a:xfrm>
            <a:off x="4410075" y="3905971"/>
            <a:ext cx="639763" cy="639762"/>
            <a:chOff x="2417208" y="2939254"/>
            <a:chExt cx="914400" cy="914400"/>
          </a:xfrm>
        </p:grpSpPr>
        <p:sp>
          <p:nvSpPr>
            <p:cNvPr id="48" name="Oval 47"/>
            <p:cNvSpPr/>
            <p:nvPr/>
          </p:nvSpPr>
          <p:spPr>
            <a:xfrm>
              <a:off x="2417208" y="2939254"/>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9" name="Group 42"/>
            <p:cNvGrpSpPr>
              <a:grpSpLocks noChangeAspect="1"/>
            </p:cNvGrpSpPr>
            <p:nvPr/>
          </p:nvGrpSpPr>
          <p:grpSpPr bwMode="auto">
            <a:xfrm>
              <a:off x="2607705" y="3145779"/>
              <a:ext cx="535781" cy="535780"/>
              <a:chOff x="3076" y="1581"/>
              <a:chExt cx="673" cy="673"/>
            </a:xfrm>
          </p:grpSpPr>
          <p:sp>
            <p:nvSpPr>
              <p:cNvPr id="50" name="AutoShape 41"/>
              <p:cNvSpPr>
                <a:spLocks noChangeAspect="1" noChangeArrowheads="1" noTextEdit="1"/>
              </p:cNvSpPr>
              <p:nvPr/>
            </p:nvSpPr>
            <p:spPr bwMode="auto">
              <a:xfrm>
                <a:off x="3076" y="1581"/>
                <a:ext cx="673"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 name="Freeform 43"/>
              <p:cNvSpPr>
                <a:spLocks noEditPoints="1"/>
              </p:cNvSpPr>
              <p:nvPr/>
            </p:nvSpPr>
            <p:spPr bwMode="auto">
              <a:xfrm>
                <a:off x="3078" y="1579"/>
                <a:ext cx="671" cy="675"/>
              </a:xfrm>
              <a:custGeom>
                <a:avLst/>
                <a:gdLst>
                  <a:gd name="T0" fmla="*/ 1422 w 284"/>
                  <a:gd name="T1" fmla="*/ 0 h 286"/>
                  <a:gd name="T2" fmla="*/ 156 w 284"/>
                  <a:gd name="T3" fmla="*/ 0 h 286"/>
                  <a:gd name="T4" fmla="*/ 0 w 284"/>
                  <a:gd name="T5" fmla="*/ 160 h 286"/>
                  <a:gd name="T6" fmla="*/ 0 w 284"/>
                  <a:gd name="T7" fmla="*/ 1433 h 286"/>
                  <a:gd name="T8" fmla="*/ 156 w 284"/>
                  <a:gd name="T9" fmla="*/ 1593 h 286"/>
                  <a:gd name="T10" fmla="*/ 1422 w 284"/>
                  <a:gd name="T11" fmla="*/ 1593 h 286"/>
                  <a:gd name="T12" fmla="*/ 1585 w 284"/>
                  <a:gd name="T13" fmla="*/ 1433 h 286"/>
                  <a:gd name="T14" fmla="*/ 1585 w 284"/>
                  <a:gd name="T15" fmla="*/ 160 h 286"/>
                  <a:gd name="T16" fmla="*/ 1422 w 284"/>
                  <a:gd name="T17" fmla="*/ 0 h 286"/>
                  <a:gd name="T18" fmla="*/ 1361 w 284"/>
                  <a:gd name="T19" fmla="*/ 1381 h 286"/>
                  <a:gd name="T20" fmla="*/ 905 w 284"/>
                  <a:gd name="T21" fmla="*/ 1359 h 286"/>
                  <a:gd name="T22" fmla="*/ 853 w 284"/>
                  <a:gd name="T23" fmla="*/ 814 h 286"/>
                  <a:gd name="T24" fmla="*/ 725 w 284"/>
                  <a:gd name="T25" fmla="*/ 814 h 286"/>
                  <a:gd name="T26" fmla="*/ 680 w 284"/>
                  <a:gd name="T27" fmla="*/ 1359 h 286"/>
                  <a:gd name="T28" fmla="*/ 217 w 284"/>
                  <a:gd name="T29" fmla="*/ 1381 h 286"/>
                  <a:gd name="T30" fmla="*/ 636 w 284"/>
                  <a:gd name="T31" fmla="*/ 467 h 286"/>
                  <a:gd name="T32" fmla="*/ 714 w 284"/>
                  <a:gd name="T33" fmla="*/ 675 h 286"/>
                  <a:gd name="T34" fmla="*/ 758 w 284"/>
                  <a:gd name="T35" fmla="*/ 675 h 286"/>
                  <a:gd name="T36" fmla="*/ 758 w 284"/>
                  <a:gd name="T37" fmla="*/ 373 h 286"/>
                  <a:gd name="T38" fmla="*/ 749 w 284"/>
                  <a:gd name="T39" fmla="*/ 368 h 286"/>
                  <a:gd name="T40" fmla="*/ 714 w 284"/>
                  <a:gd name="T41" fmla="*/ 168 h 286"/>
                  <a:gd name="T42" fmla="*/ 794 w 284"/>
                  <a:gd name="T43" fmla="*/ 212 h 286"/>
                  <a:gd name="T44" fmla="*/ 872 w 284"/>
                  <a:gd name="T45" fmla="*/ 168 h 286"/>
                  <a:gd name="T46" fmla="*/ 832 w 284"/>
                  <a:gd name="T47" fmla="*/ 368 h 286"/>
                  <a:gd name="T48" fmla="*/ 820 w 284"/>
                  <a:gd name="T49" fmla="*/ 373 h 286"/>
                  <a:gd name="T50" fmla="*/ 820 w 284"/>
                  <a:gd name="T51" fmla="*/ 675 h 286"/>
                  <a:gd name="T52" fmla="*/ 865 w 284"/>
                  <a:gd name="T53" fmla="*/ 675 h 286"/>
                  <a:gd name="T54" fmla="*/ 950 w 284"/>
                  <a:gd name="T55" fmla="*/ 467 h 286"/>
                  <a:gd name="T56" fmla="*/ 1361 w 284"/>
                  <a:gd name="T57" fmla="*/ 1381 h 286"/>
                  <a:gd name="T58" fmla="*/ 1451 w 284"/>
                  <a:gd name="T59" fmla="*/ 283 h 286"/>
                  <a:gd name="T60" fmla="*/ 1134 w 284"/>
                  <a:gd name="T61" fmla="*/ 283 h 286"/>
                  <a:gd name="T62" fmla="*/ 1134 w 284"/>
                  <a:gd name="T63" fmla="*/ 172 h 286"/>
                  <a:gd name="T64" fmla="*/ 1451 w 284"/>
                  <a:gd name="T65" fmla="*/ 172 h 286"/>
                  <a:gd name="T66" fmla="*/ 1451 w 284"/>
                  <a:gd name="T67" fmla="*/ 283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286">
                    <a:moveTo>
                      <a:pt x="255" y="0"/>
                    </a:moveTo>
                    <a:cubicBezTo>
                      <a:pt x="28" y="0"/>
                      <a:pt x="28" y="0"/>
                      <a:pt x="28" y="0"/>
                    </a:cubicBezTo>
                    <a:cubicBezTo>
                      <a:pt x="13" y="0"/>
                      <a:pt x="0" y="13"/>
                      <a:pt x="0" y="29"/>
                    </a:cubicBezTo>
                    <a:cubicBezTo>
                      <a:pt x="0" y="257"/>
                      <a:pt x="0" y="257"/>
                      <a:pt x="0" y="257"/>
                    </a:cubicBezTo>
                    <a:cubicBezTo>
                      <a:pt x="0" y="273"/>
                      <a:pt x="13" y="286"/>
                      <a:pt x="28" y="286"/>
                    </a:cubicBezTo>
                    <a:cubicBezTo>
                      <a:pt x="255" y="286"/>
                      <a:pt x="255" y="286"/>
                      <a:pt x="255" y="286"/>
                    </a:cubicBezTo>
                    <a:cubicBezTo>
                      <a:pt x="271" y="286"/>
                      <a:pt x="284" y="273"/>
                      <a:pt x="284" y="257"/>
                    </a:cubicBezTo>
                    <a:cubicBezTo>
                      <a:pt x="284" y="29"/>
                      <a:pt x="284" y="29"/>
                      <a:pt x="284" y="29"/>
                    </a:cubicBezTo>
                    <a:cubicBezTo>
                      <a:pt x="284" y="13"/>
                      <a:pt x="271" y="0"/>
                      <a:pt x="255" y="0"/>
                    </a:cubicBezTo>
                    <a:close/>
                    <a:moveTo>
                      <a:pt x="244" y="248"/>
                    </a:moveTo>
                    <a:cubicBezTo>
                      <a:pt x="232" y="258"/>
                      <a:pt x="176" y="259"/>
                      <a:pt x="162" y="244"/>
                    </a:cubicBezTo>
                    <a:cubicBezTo>
                      <a:pt x="153" y="236"/>
                      <a:pt x="151" y="188"/>
                      <a:pt x="153" y="146"/>
                    </a:cubicBezTo>
                    <a:cubicBezTo>
                      <a:pt x="130" y="146"/>
                      <a:pt x="130" y="146"/>
                      <a:pt x="130" y="146"/>
                    </a:cubicBezTo>
                    <a:cubicBezTo>
                      <a:pt x="133" y="188"/>
                      <a:pt x="130" y="236"/>
                      <a:pt x="122" y="244"/>
                    </a:cubicBezTo>
                    <a:cubicBezTo>
                      <a:pt x="107" y="259"/>
                      <a:pt x="51" y="258"/>
                      <a:pt x="39" y="248"/>
                    </a:cubicBezTo>
                    <a:cubicBezTo>
                      <a:pt x="26" y="236"/>
                      <a:pt x="38" y="89"/>
                      <a:pt x="114" y="84"/>
                    </a:cubicBezTo>
                    <a:cubicBezTo>
                      <a:pt x="120" y="83"/>
                      <a:pt x="125" y="99"/>
                      <a:pt x="128" y="121"/>
                    </a:cubicBezTo>
                    <a:cubicBezTo>
                      <a:pt x="136" y="121"/>
                      <a:pt x="136" y="121"/>
                      <a:pt x="136" y="121"/>
                    </a:cubicBezTo>
                    <a:cubicBezTo>
                      <a:pt x="136" y="67"/>
                      <a:pt x="136" y="67"/>
                      <a:pt x="136" y="67"/>
                    </a:cubicBezTo>
                    <a:cubicBezTo>
                      <a:pt x="136" y="66"/>
                      <a:pt x="135" y="66"/>
                      <a:pt x="134" y="66"/>
                    </a:cubicBezTo>
                    <a:cubicBezTo>
                      <a:pt x="123" y="61"/>
                      <a:pt x="116" y="34"/>
                      <a:pt x="128" y="30"/>
                    </a:cubicBezTo>
                    <a:cubicBezTo>
                      <a:pt x="140" y="26"/>
                      <a:pt x="142" y="38"/>
                      <a:pt x="142" y="38"/>
                    </a:cubicBezTo>
                    <a:cubicBezTo>
                      <a:pt x="142" y="38"/>
                      <a:pt x="144" y="26"/>
                      <a:pt x="156" y="30"/>
                    </a:cubicBezTo>
                    <a:cubicBezTo>
                      <a:pt x="168" y="34"/>
                      <a:pt x="160" y="60"/>
                      <a:pt x="149" y="66"/>
                    </a:cubicBezTo>
                    <a:cubicBezTo>
                      <a:pt x="148" y="66"/>
                      <a:pt x="148" y="67"/>
                      <a:pt x="147" y="67"/>
                    </a:cubicBezTo>
                    <a:cubicBezTo>
                      <a:pt x="147" y="121"/>
                      <a:pt x="147" y="121"/>
                      <a:pt x="147" y="121"/>
                    </a:cubicBezTo>
                    <a:cubicBezTo>
                      <a:pt x="155" y="121"/>
                      <a:pt x="155" y="121"/>
                      <a:pt x="155" y="121"/>
                    </a:cubicBezTo>
                    <a:cubicBezTo>
                      <a:pt x="158" y="99"/>
                      <a:pt x="163" y="83"/>
                      <a:pt x="170" y="84"/>
                    </a:cubicBezTo>
                    <a:cubicBezTo>
                      <a:pt x="246" y="89"/>
                      <a:pt x="257" y="236"/>
                      <a:pt x="244" y="248"/>
                    </a:cubicBezTo>
                    <a:close/>
                    <a:moveTo>
                      <a:pt x="260" y="51"/>
                    </a:moveTo>
                    <a:cubicBezTo>
                      <a:pt x="203" y="51"/>
                      <a:pt x="203" y="51"/>
                      <a:pt x="203" y="51"/>
                    </a:cubicBezTo>
                    <a:cubicBezTo>
                      <a:pt x="203" y="31"/>
                      <a:pt x="203" y="31"/>
                      <a:pt x="203" y="31"/>
                    </a:cubicBezTo>
                    <a:cubicBezTo>
                      <a:pt x="260" y="31"/>
                      <a:pt x="260" y="31"/>
                      <a:pt x="260" y="31"/>
                    </a:cubicBezTo>
                    <a:lnTo>
                      <a:pt x="260" y="5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Tree>
    <p:extLst>
      <p:ext uri="{BB962C8B-B14F-4D97-AF65-F5344CB8AC3E}">
        <p14:creationId xmlns:p14="http://schemas.microsoft.com/office/powerpoint/2010/main" val="336281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1+#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1+#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8160"/>
            <a:ext cx="7383384" cy="1005840"/>
          </a:xfrm>
        </p:spPr>
        <p:txBody>
          <a:bodyPr>
            <a:noAutofit/>
          </a:bodyPr>
          <a:lstStyle/>
          <a:p>
            <a:r>
              <a:rPr lang="en-US" dirty="0" smtClean="0">
                <a:solidFill>
                  <a:schemeClr val="bg2">
                    <a:lumMod val="10000"/>
                  </a:schemeClr>
                </a:solidFill>
              </a:rPr>
              <a:t>Automated reporting: Legal reporting</a:t>
            </a:r>
            <a:r>
              <a:rPr lang="nl-BE" dirty="0">
                <a:solidFill>
                  <a:schemeClr val="bg2">
                    <a:lumMod val="10000"/>
                  </a:schemeClr>
                </a:solidFill>
              </a:rPr>
              <a:t/>
            </a:r>
            <a:br>
              <a:rPr lang="nl-BE" dirty="0">
                <a:solidFill>
                  <a:schemeClr val="bg2">
                    <a:lumMod val="10000"/>
                  </a:schemeClr>
                </a:solidFill>
              </a:rPr>
            </a:br>
            <a:endParaRPr lang="nl-BE" dirty="0"/>
          </a:p>
        </p:txBody>
      </p:sp>
      <p:sp>
        <p:nvSpPr>
          <p:cNvPr id="10" name="TextBox 8"/>
          <p:cNvSpPr txBox="1"/>
          <p:nvPr/>
        </p:nvSpPr>
        <p:spPr>
          <a:xfrm>
            <a:off x="172872" y="11430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Reporting</a:t>
            </a:r>
            <a:endParaRPr lang="nl-BE" sz="1200" dirty="0">
              <a:solidFill>
                <a:schemeClr val="bg1"/>
              </a:solidFill>
            </a:endParaRPr>
          </a:p>
        </p:txBody>
      </p:sp>
      <p:sp>
        <p:nvSpPr>
          <p:cNvPr id="12" name="Content Placeholder 2"/>
          <p:cNvSpPr txBox="1">
            <a:spLocks/>
          </p:cNvSpPr>
          <p:nvPr/>
        </p:nvSpPr>
        <p:spPr>
          <a:xfrm>
            <a:off x="570100" y="5663492"/>
            <a:ext cx="1559024" cy="28010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US" sz="900" dirty="0">
                <a:solidFill>
                  <a:srgbClr val="F39C12"/>
                </a:solidFill>
              </a:rPr>
              <a:t>CONFIDENTIAL</a:t>
            </a:r>
            <a:r>
              <a:rPr lang="en-US" sz="900" dirty="0"/>
              <a:t> – QAELUM NV</a:t>
            </a:r>
          </a:p>
        </p:txBody>
      </p:sp>
      <p:pic>
        <p:nvPicPr>
          <p:cNvPr id="15" name="Picture 14"/>
          <p:cNvPicPr>
            <a:picLocks noChangeAspect="1"/>
          </p:cNvPicPr>
          <p:nvPr/>
        </p:nvPicPr>
        <p:blipFill>
          <a:blip r:embed="rId3"/>
          <a:stretch>
            <a:fillRect/>
          </a:stretch>
        </p:blipFill>
        <p:spPr>
          <a:xfrm>
            <a:off x="381001" y="2384961"/>
            <a:ext cx="3004009" cy="2568039"/>
          </a:xfrm>
          <a:prstGeom prst="rect">
            <a:avLst/>
          </a:prstGeom>
        </p:spPr>
      </p:pic>
      <p:pic>
        <p:nvPicPr>
          <p:cNvPr id="16" name="Picture 2" descr="ComplianceMonitoringXLSD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257" y="2607584"/>
            <a:ext cx="5320539" cy="100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stretch>
            <a:fillRect/>
          </a:stretch>
        </p:blipFill>
        <p:spPr>
          <a:xfrm>
            <a:off x="3515257" y="3570012"/>
            <a:ext cx="3829175" cy="1382988"/>
          </a:xfrm>
          <a:prstGeom prst="rect">
            <a:avLst/>
          </a:prstGeom>
        </p:spPr>
      </p:pic>
      <p:sp>
        <p:nvSpPr>
          <p:cNvPr id="19" name="Title 1"/>
          <p:cNvSpPr txBox="1">
            <a:spLocks/>
          </p:cNvSpPr>
          <p:nvPr/>
        </p:nvSpPr>
        <p:spPr>
          <a:xfrm>
            <a:off x="570100" y="1848726"/>
            <a:ext cx="8229600" cy="369332"/>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800" dirty="0">
                <a:solidFill>
                  <a:srgbClr val="95A5A6"/>
                </a:solidFill>
                <a:latin typeface="Arial" charset="0"/>
                <a:ea typeface="+mn-ea"/>
                <a:cs typeface="Arial" charset="0"/>
              </a:rPr>
              <a:t>Export in a specific legal template</a:t>
            </a:r>
          </a:p>
        </p:txBody>
      </p:sp>
    </p:spTree>
    <p:extLst>
      <p:ext uri="{BB962C8B-B14F-4D97-AF65-F5344CB8AC3E}">
        <p14:creationId xmlns:p14="http://schemas.microsoft.com/office/powerpoint/2010/main" val="121642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2" grpId="1"/>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dirty="0" smtClean="0">
                <a:solidFill>
                  <a:schemeClr val="bg2">
                    <a:lumMod val="10000"/>
                  </a:schemeClr>
                </a:solidFill>
              </a:rPr>
              <a:t>Automated reporting: Dynamic reporting</a:t>
            </a:r>
            <a:r>
              <a:rPr lang="nl-BE" dirty="0">
                <a:solidFill>
                  <a:schemeClr val="bg2">
                    <a:lumMod val="10000"/>
                  </a:schemeClr>
                </a:solidFill>
              </a:rPr>
              <a:t/>
            </a:r>
            <a:br>
              <a:rPr lang="nl-BE" dirty="0">
                <a:solidFill>
                  <a:schemeClr val="bg2">
                    <a:lumMod val="10000"/>
                  </a:schemeClr>
                </a:solidFill>
              </a:rPr>
            </a:br>
            <a:endParaRPr lang="nl-BE"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1958580"/>
            <a:ext cx="6045429" cy="314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2872" y="11430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dirty="0">
                <a:solidFill>
                  <a:schemeClr val="bg1"/>
                </a:solidFill>
              </a:rPr>
              <a:t>Reporting</a:t>
            </a:r>
            <a:endParaRPr lang="nl-BE" sz="1200" dirty="0">
              <a:solidFill>
                <a:schemeClr val="bg1"/>
              </a:solidFill>
            </a:endParaRPr>
          </a:p>
        </p:txBody>
      </p:sp>
      <p:sp>
        <p:nvSpPr>
          <p:cNvPr id="10" name="Ovaal 9"/>
          <p:cNvSpPr/>
          <p:nvPr/>
        </p:nvSpPr>
        <p:spPr>
          <a:xfrm>
            <a:off x="6781800" y="1792003"/>
            <a:ext cx="1637912"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err="1"/>
              <a:t>Drag</a:t>
            </a:r>
            <a:r>
              <a:rPr lang="nl-BE" sz="1400" dirty="0"/>
              <a:t> </a:t>
            </a:r>
            <a:r>
              <a:rPr lang="nl-BE" sz="1400" dirty="0" err="1"/>
              <a:t>and</a:t>
            </a:r>
            <a:r>
              <a:rPr lang="nl-BE" sz="1400" dirty="0"/>
              <a:t> Drop</a:t>
            </a:r>
          </a:p>
        </p:txBody>
      </p:sp>
      <p:sp>
        <p:nvSpPr>
          <p:cNvPr id="11" name="Ovaal 10"/>
          <p:cNvSpPr/>
          <p:nvPr/>
        </p:nvSpPr>
        <p:spPr>
          <a:xfrm>
            <a:off x="6781800" y="2973837"/>
            <a:ext cx="1752600" cy="9069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a:t>Easy to personalize</a:t>
            </a:r>
          </a:p>
        </p:txBody>
      </p:sp>
      <p:sp>
        <p:nvSpPr>
          <p:cNvPr id="12" name="Ovaal 11"/>
          <p:cNvSpPr/>
          <p:nvPr/>
        </p:nvSpPr>
        <p:spPr>
          <a:xfrm>
            <a:off x="6781801" y="4155670"/>
            <a:ext cx="1711341" cy="98055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a:t>Only link is send, no heavy attachments</a:t>
            </a:r>
          </a:p>
        </p:txBody>
      </p:sp>
    </p:spTree>
    <p:extLst>
      <p:ext uri="{BB962C8B-B14F-4D97-AF65-F5344CB8AC3E}">
        <p14:creationId xmlns:p14="http://schemas.microsoft.com/office/powerpoint/2010/main" val="2087075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smtClean="0">
                <a:solidFill>
                  <a:schemeClr val="bg2">
                    <a:lumMod val="10000"/>
                  </a:schemeClr>
                </a:solidFill>
              </a:rPr>
              <a:t/>
            </a:r>
            <a:br>
              <a:rPr lang="en-US" dirty="0" smtClean="0">
                <a:solidFill>
                  <a:schemeClr val="bg2">
                    <a:lumMod val="10000"/>
                  </a:schemeClr>
                </a:solidFill>
              </a:rPr>
            </a:br>
            <a:r>
              <a:rPr lang="en-US" dirty="0" smtClean="0">
                <a:solidFill>
                  <a:schemeClr val="bg2">
                    <a:lumMod val="10000"/>
                  </a:schemeClr>
                </a:solidFill>
              </a:rPr>
              <a:t>Reject </a:t>
            </a:r>
            <a:r>
              <a:rPr lang="en-US" dirty="0">
                <a:solidFill>
                  <a:schemeClr val="bg2">
                    <a:lumMod val="10000"/>
                  </a:schemeClr>
                </a:solidFill>
              </a:rPr>
              <a:t>/ Retake Analysis</a:t>
            </a:r>
            <a:r>
              <a:rPr lang="nl-BE" dirty="0">
                <a:solidFill>
                  <a:schemeClr val="bg2">
                    <a:lumMod val="10000"/>
                  </a:schemeClr>
                </a:solidFill>
              </a:rPr>
              <a:t/>
            </a:r>
            <a:br>
              <a:rPr lang="nl-BE" dirty="0">
                <a:solidFill>
                  <a:schemeClr val="bg2">
                    <a:lumMod val="10000"/>
                  </a:schemeClr>
                </a:solidFill>
              </a:rPr>
            </a:br>
            <a:r>
              <a:rPr lang="nl-BE" dirty="0" smtClean="0">
                <a:solidFill>
                  <a:schemeClr val="bg2">
                    <a:lumMod val="10000"/>
                  </a:schemeClr>
                </a:solidFill>
              </a:rPr>
              <a:t/>
            </a:r>
            <a:br>
              <a:rPr lang="nl-BE" dirty="0" smtClean="0">
                <a:solidFill>
                  <a:schemeClr val="bg2">
                    <a:lumMod val="10000"/>
                  </a:schemeClr>
                </a:solidFill>
              </a:rPr>
            </a:br>
            <a:endParaRPr lang="nl-BE" dirty="0">
              <a:solidFill>
                <a:schemeClr val="bg2">
                  <a:lumMod val="10000"/>
                </a:schemeClr>
              </a:solidFill>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1995111"/>
            <a:ext cx="7008381" cy="358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2872" y="11430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dirty="0">
                <a:solidFill>
                  <a:schemeClr val="bg2">
                    <a:lumMod val="10000"/>
                  </a:schemeClr>
                </a:solidFill>
              </a:rPr>
              <a:t>Extensions</a:t>
            </a:r>
            <a:endParaRPr lang="nl-BE" sz="1200" dirty="0">
              <a:solidFill>
                <a:schemeClr val="bg2">
                  <a:lumMod val="10000"/>
                </a:schemeClr>
              </a:solidFill>
            </a:endParaRPr>
          </a:p>
        </p:txBody>
      </p:sp>
    </p:spTree>
    <p:extLst>
      <p:ext uri="{BB962C8B-B14F-4D97-AF65-F5344CB8AC3E}">
        <p14:creationId xmlns:p14="http://schemas.microsoft.com/office/powerpoint/2010/main" val="15403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667" y="533400"/>
            <a:ext cx="8229600" cy="857250"/>
          </a:xfrm>
        </p:spPr>
        <p:txBody>
          <a:bodyPr>
            <a:noAutofit/>
          </a:bodyPr>
          <a:lstStyle/>
          <a:p>
            <a:r>
              <a:rPr lang="en-US" dirty="0" smtClean="0">
                <a:solidFill>
                  <a:schemeClr val="bg2">
                    <a:lumMod val="10000"/>
                  </a:schemeClr>
                </a:solidFill>
              </a:rPr>
              <a:t>Example of contrast report</a:t>
            </a:r>
            <a:r>
              <a:rPr lang="nl-BE" dirty="0">
                <a:solidFill>
                  <a:schemeClr val="bg2">
                    <a:lumMod val="10000"/>
                  </a:schemeClr>
                </a:solidFill>
              </a:rPr>
              <a:t/>
            </a:r>
            <a:br>
              <a:rPr lang="nl-BE" dirty="0">
                <a:solidFill>
                  <a:schemeClr val="bg2">
                    <a:lumMod val="10000"/>
                  </a:schemeClr>
                </a:solidFill>
              </a:rPr>
            </a:br>
            <a:endParaRPr lang="nl-BE" dirty="0"/>
          </a:p>
        </p:txBody>
      </p:sp>
      <p:pic>
        <p:nvPicPr>
          <p:cNvPr id="3" name="Afbeelding 2"/>
          <p:cNvPicPr>
            <a:picLocks noChangeAspect="1"/>
          </p:cNvPicPr>
          <p:nvPr/>
        </p:nvPicPr>
        <p:blipFill>
          <a:blip r:embed="rId2"/>
          <a:stretch>
            <a:fillRect/>
          </a:stretch>
        </p:blipFill>
        <p:spPr>
          <a:xfrm>
            <a:off x="2107797" y="2143748"/>
            <a:ext cx="6713470" cy="2514600"/>
          </a:xfrm>
          <a:prstGeom prst="rect">
            <a:avLst/>
          </a:prstGeom>
        </p:spPr>
      </p:pic>
      <p:sp>
        <p:nvSpPr>
          <p:cNvPr id="8" name="TextBox 8"/>
          <p:cNvSpPr txBox="1"/>
          <p:nvPr/>
        </p:nvSpPr>
        <p:spPr>
          <a:xfrm>
            <a:off x="172872" y="11430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dirty="0">
                <a:solidFill>
                  <a:schemeClr val="bg2">
                    <a:lumMod val="10000"/>
                  </a:schemeClr>
                </a:solidFill>
              </a:rPr>
              <a:t>Extensions</a:t>
            </a:r>
            <a:endParaRPr lang="nl-BE" sz="1200" dirty="0">
              <a:solidFill>
                <a:schemeClr val="bg2">
                  <a:lumMod val="10000"/>
                </a:schemeClr>
              </a:solidFill>
            </a:endParaRPr>
          </a:p>
        </p:txBody>
      </p:sp>
      <p:sp>
        <p:nvSpPr>
          <p:cNvPr id="10" name="Ovaal 9"/>
          <p:cNvSpPr/>
          <p:nvPr/>
        </p:nvSpPr>
        <p:spPr>
          <a:xfrm>
            <a:off x="146548" y="2209801"/>
            <a:ext cx="1834652" cy="9831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a:t>Contrast info </a:t>
            </a:r>
            <a:r>
              <a:rPr lang="nl-BE" sz="1400" dirty="0" err="1"/>
              <a:t>coming</a:t>
            </a:r>
            <a:r>
              <a:rPr lang="nl-BE" sz="1400" dirty="0"/>
              <a:t> </a:t>
            </a:r>
            <a:r>
              <a:rPr lang="nl-BE" sz="1400" dirty="0" err="1"/>
              <a:t>from</a:t>
            </a:r>
            <a:r>
              <a:rPr lang="nl-BE" sz="1400" dirty="0"/>
              <a:t> PACS or </a:t>
            </a:r>
            <a:r>
              <a:rPr lang="nl-BE" sz="1400" dirty="0" err="1"/>
              <a:t>modality</a:t>
            </a:r>
            <a:endParaRPr lang="nl-BE" sz="1400" dirty="0"/>
          </a:p>
        </p:txBody>
      </p:sp>
      <p:sp>
        <p:nvSpPr>
          <p:cNvPr id="11" name="Ovaal 10"/>
          <p:cNvSpPr/>
          <p:nvPr/>
        </p:nvSpPr>
        <p:spPr>
          <a:xfrm>
            <a:off x="172872" y="3438235"/>
            <a:ext cx="1808328" cy="105016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a:t>Compatible </a:t>
            </a:r>
            <a:r>
              <a:rPr lang="nl-BE" sz="1400" dirty="0" err="1"/>
              <a:t>with</a:t>
            </a:r>
            <a:r>
              <a:rPr lang="nl-BE" sz="1400" dirty="0"/>
              <a:t> new CSR</a:t>
            </a:r>
          </a:p>
        </p:txBody>
      </p:sp>
    </p:spTree>
    <p:extLst>
      <p:ext uri="{BB962C8B-B14F-4D97-AF65-F5344CB8AC3E}">
        <p14:creationId xmlns:p14="http://schemas.microsoft.com/office/powerpoint/2010/main" val="33922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chemeClr val="bg2">
                    <a:lumMod val="10000"/>
                  </a:schemeClr>
                </a:solidFill>
              </a:rPr>
              <a:t>Peak Skin Monitoring XA</a:t>
            </a:r>
            <a:r>
              <a:rPr lang="nl-BE" dirty="0" smtClean="0">
                <a:solidFill>
                  <a:schemeClr val="bg2">
                    <a:lumMod val="10000"/>
                  </a:schemeClr>
                </a:solidFill>
              </a:rPr>
              <a:t/>
            </a:r>
            <a:br>
              <a:rPr lang="nl-BE" dirty="0" smtClean="0">
                <a:solidFill>
                  <a:schemeClr val="bg2">
                    <a:lumMod val="10000"/>
                  </a:schemeClr>
                </a:solidFill>
              </a:rPr>
            </a:br>
            <a:endParaRPr lang="nl-BE" dirty="0"/>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573095"/>
            <a:ext cx="3962399" cy="2989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569953"/>
            <a:ext cx="4343400" cy="2992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al 8"/>
          <p:cNvSpPr/>
          <p:nvPr/>
        </p:nvSpPr>
        <p:spPr>
          <a:xfrm>
            <a:off x="1337479" y="1494708"/>
            <a:ext cx="1834652" cy="9831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err="1"/>
              <a:t>Detailed</a:t>
            </a:r>
            <a:r>
              <a:rPr lang="nl-BE" sz="1400" dirty="0"/>
              <a:t> skin </a:t>
            </a:r>
            <a:r>
              <a:rPr lang="nl-BE" sz="1400" dirty="0" err="1"/>
              <a:t>dose</a:t>
            </a:r>
            <a:r>
              <a:rPr lang="nl-BE" sz="1400" dirty="0"/>
              <a:t> map</a:t>
            </a:r>
          </a:p>
        </p:txBody>
      </p:sp>
      <p:sp>
        <p:nvSpPr>
          <p:cNvPr id="10" name="Ovaal 9"/>
          <p:cNvSpPr/>
          <p:nvPr/>
        </p:nvSpPr>
        <p:spPr>
          <a:xfrm>
            <a:off x="5486400" y="1494708"/>
            <a:ext cx="1834652" cy="98319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1400" dirty="0" err="1"/>
              <a:t>Statistics</a:t>
            </a:r>
            <a:endParaRPr lang="nl-BE" sz="1400" dirty="0"/>
          </a:p>
        </p:txBody>
      </p:sp>
      <p:sp>
        <p:nvSpPr>
          <p:cNvPr id="11" name="TextBox 8"/>
          <p:cNvSpPr txBox="1"/>
          <p:nvPr/>
        </p:nvSpPr>
        <p:spPr>
          <a:xfrm>
            <a:off x="172872" y="1143001"/>
            <a:ext cx="1219200" cy="27699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200" dirty="0">
                <a:solidFill>
                  <a:schemeClr val="bg2">
                    <a:lumMod val="10000"/>
                  </a:schemeClr>
                </a:solidFill>
              </a:rPr>
              <a:t>extensions</a:t>
            </a:r>
            <a:endParaRPr lang="nl-BE" sz="1200" dirty="0">
              <a:solidFill>
                <a:schemeClr val="bg2">
                  <a:lumMod val="10000"/>
                </a:schemeClr>
              </a:solidFill>
            </a:endParaRPr>
          </a:p>
        </p:txBody>
      </p:sp>
    </p:spTree>
    <p:extLst>
      <p:ext uri="{BB962C8B-B14F-4D97-AF65-F5344CB8AC3E}">
        <p14:creationId xmlns:p14="http://schemas.microsoft.com/office/powerpoint/2010/main" val="5688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a:xfrm>
            <a:off x="152400" y="457200"/>
            <a:ext cx="8229600" cy="535531"/>
          </a:xfrm>
        </p:spPr>
        <p:txBody>
          <a:bodyPr>
            <a:spAutoFit/>
          </a:bodyPr>
          <a:lstStyle/>
          <a:p>
            <a:r>
              <a:rPr lang="en-US" dirty="0"/>
              <a:t>Summary</a:t>
            </a:r>
            <a:endParaRPr lang="en-US" dirty="0">
              <a:solidFill>
                <a:schemeClr val="tx2"/>
              </a:solidFill>
            </a:endParaRPr>
          </a:p>
        </p:txBody>
      </p:sp>
      <p:grpSp>
        <p:nvGrpSpPr>
          <p:cNvPr id="32" name="Group 34"/>
          <p:cNvGrpSpPr/>
          <p:nvPr/>
        </p:nvGrpSpPr>
        <p:grpSpPr>
          <a:xfrm>
            <a:off x="8564991" y="1124892"/>
            <a:ext cx="325731" cy="246708"/>
            <a:chOff x="8564990" y="267642"/>
            <a:chExt cx="325731" cy="246708"/>
          </a:xfrm>
          <a:solidFill>
            <a:srgbClr val="F39C12"/>
          </a:solidFill>
        </p:grpSpPr>
        <p:sp>
          <p:nvSpPr>
            <p:cNvPr id="33" name="Pentagon 32"/>
            <p:cNvSpPr/>
            <p:nvPr/>
          </p:nvSpPr>
          <p:spPr>
            <a:xfrm rot="5400000">
              <a:off x="8610600" y="285750"/>
              <a:ext cx="228600" cy="228600"/>
            </a:xfrm>
            <a:prstGeom prst="homePlate">
              <a:avLst>
                <a:gd name="adj" fmla="val 2611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8564990" y="267642"/>
              <a:ext cx="325731" cy="230832"/>
            </a:xfrm>
            <a:prstGeom prst="rect">
              <a:avLst/>
            </a:prstGeom>
            <a:grpFill/>
          </p:spPr>
          <p:txBody>
            <a:bodyPr wrap="none" rtlCol="0">
              <a:spAutoFit/>
            </a:bodyPr>
            <a:lstStyle/>
            <a:p>
              <a:pPr algn="ctr"/>
              <a:fld id="{398F7CC6-EAFD-492B-9248-C47416015479}" type="slidenum">
                <a:rPr lang="en-US" sz="900" b="1">
                  <a:solidFill>
                    <a:schemeClr val="bg1"/>
                  </a:solidFill>
                </a:rPr>
                <a:t>45</a:t>
              </a:fld>
              <a:endParaRPr lang="en-US" sz="900" b="1" dirty="0">
                <a:solidFill>
                  <a:schemeClr val="bg1"/>
                </a:solidFill>
              </a:endParaRPr>
            </a:p>
          </p:txBody>
        </p:sp>
      </p:grpSp>
      <p:cxnSp>
        <p:nvCxnSpPr>
          <p:cNvPr id="35" name="Straight Connector 132"/>
          <p:cNvCxnSpPr/>
          <p:nvPr/>
        </p:nvCxnSpPr>
        <p:spPr>
          <a:xfrm flipH="1">
            <a:off x="650724" y="5410200"/>
            <a:ext cx="7655077"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Content Placeholder 2"/>
          <p:cNvSpPr txBox="1">
            <a:spLocks/>
          </p:cNvSpPr>
          <p:nvPr/>
        </p:nvSpPr>
        <p:spPr>
          <a:xfrm>
            <a:off x="570100" y="5384062"/>
            <a:ext cx="1559024" cy="28010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US" sz="900" dirty="0">
                <a:solidFill>
                  <a:srgbClr val="F39C12"/>
                </a:solidFill>
              </a:rPr>
              <a:t>CONFIDENTIAL</a:t>
            </a:r>
            <a:r>
              <a:rPr lang="en-US" sz="900" dirty="0"/>
              <a:t> – QAELUM NV</a:t>
            </a:r>
          </a:p>
        </p:txBody>
      </p:sp>
      <p:pic>
        <p:nvPicPr>
          <p:cNvPr id="2" name="Picture 1"/>
          <p:cNvPicPr>
            <a:picLocks noChangeAspect="1"/>
          </p:cNvPicPr>
          <p:nvPr/>
        </p:nvPicPr>
        <p:blipFill>
          <a:blip r:embed="rId2"/>
          <a:stretch>
            <a:fillRect/>
          </a:stretch>
        </p:blipFill>
        <p:spPr>
          <a:xfrm>
            <a:off x="323529" y="1634335"/>
            <a:ext cx="3119315" cy="40370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2"/>
          <p:cNvPicPr>
            <a:picLocks noChangeAspect="1"/>
          </p:cNvPicPr>
          <p:nvPr/>
        </p:nvPicPr>
        <p:blipFill>
          <a:blip r:embed="rId3"/>
          <a:stretch>
            <a:fillRect/>
          </a:stretch>
        </p:blipFill>
        <p:spPr>
          <a:xfrm>
            <a:off x="3267387" y="1812954"/>
            <a:ext cx="2609226" cy="39288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p:cNvPicPr>
            <a:picLocks noChangeAspect="1"/>
          </p:cNvPicPr>
          <p:nvPr/>
        </p:nvPicPr>
        <p:blipFill>
          <a:blip r:embed="rId4"/>
          <a:stretch>
            <a:fillRect/>
          </a:stretch>
        </p:blipFill>
        <p:spPr>
          <a:xfrm>
            <a:off x="5757704" y="1764259"/>
            <a:ext cx="3044040" cy="39316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ectangle 5"/>
          <p:cNvSpPr/>
          <p:nvPr/>
        </p:nvSpPr>
        <p:spPr>
          <a:xfrm>
            <a:off x="203922" y="1394788"/>
            <a:ext cx="8686800" cy="4690915"/>
          </a:xfrm>
          <a:prstGeom prst="rect">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228600" y="1676400"/>
            <a:ext cx="8686800" cy="4648200"/>
          </a:xfrm>
        </p:spPr>
        <p:txBody>
          <a:bodyPr/>
          <a:lstStyle/>
          <a:p>
            <a:r>
              <a:rPr lang="en-US" dirty="0"/>
              <a:t>The risk of radiation exposure is a growing priority for both clinicians and </a:t>
            </a:r>
            <a:r>
              <a:rPr lang="en-US" dirty="0" smtClean="0"/>
              <a:t>patients</a:t>
            </a:r>
            <a:endParaRPr lang="en-US" dirty="0"/>
          </a:p>
          <a:p>
            <a:r>
              <a:rPr lang="en-US" dirty="0" smtClean="0"/>
              <a:t>There </a:t>
            </a:r>
            <a:r>
              <a:rPr lang="en-US" dirty="0"/>
              <a:t>is an ever-growing number of committees across Europe and the </a:t>
            </a:r>
            <a:r>
              <a:rPr lang="en-US" dirty="0" smtClean="0"/>
              <a:t>US, </a:t>
            </a:r>
            <a:r>
              <a:rPr lang="en-US" dirty="0"/>
              <a:t>producing guidelines around the </a:t>
            </a:r>
            <a:r>
              <a:rPr lang="en-US" dirty="0">
                <a:solidFill>
                  <a:srgbClr val="366EA1"/>
                </a:solidFill>
              </a:rPr>
              <a:t>risk of radiation </a:t>
            </a:r>
            <a:r>
              <a:rPr lang="en-US" dirty="0" smtClean="0">
                <a:solidFill>
                  <a:srgbClr val="366EA1"/>
                </a:solidFill>
              </a:rPr>
              <a:t>exposure</a:t>
            </a:r>
            <a:endParaRPr lang="en-US" dirty="0">
              <a:solidFill>
                <a:srgbClr val="366EA1"/>
              </a:solidFill>
            </a:endParaRPr>
          </a:p>
          <a:p>
            <a:r>
              <a:rPr lang="en-US" dirty="0" smtClean="0"/>
              <a:t>In </a:t>
            </a:r>
            <a:r>
              <a:rPr lang="en-US" dirty="0"/>
              <a:t>Europe, the healthcare industry and hospitals will have until </a:t>
            </a:r>
            <a:r>
              <a:rPr lang="en-US" dirty="0">
                <a:solidFill>
                  <a:srgbClr val="366EA1"/>
                </a:solidFill>
              </a:rPr>
              <a:t>2018 </a:t>
            </a:r>
            <a:r>
              <a:rPr lang="en-US" dirty="0"/>
              <a:t>to comply with the new </a:t>
            </a:r>
            <a:r>
              <a:rPr lang="en-US" dirty="0">
                <a:solidFill>
                  <a:srgbClr val="366EA1"/>
                </a:solidFill>
              </a:rPr>
              <a:t>European Commission Council </a:t>
            </a:r>
            <a:r>
              <a:rPr lang="en-US" dirty="0" smtClean="0">
                <a:solidFill>
                  <a:srgbClr val="366EA1"/>
                </a:solidFill>
              </a:rPr>
              <a:t>Directive</a:t>
            </a:r>
          </a:p>
          <a:p>
            <a:r>
              <a:rPr lang="en-US" dirty="0" smtClean="0"/>
              <a:t>For </a:t>
            </a:r>
            <a:r>
              <a:rPr lang="en-US" dirty="0"/>
              <a:t>hospitals this </a:t>
            </a:r>
            <a:r>
              <a:rPr lang="en-US" dirty="0" smtClean="0"/>
              <a:t>means they </a:t>
            </a:r>
            <a:r>
              <a:rPr lang="en-US" dirty="0"/>
              <a:t>will need to formally evaluate the need for dose exposure on a </a:t>
            </a:r>
            <a:r>
              <a:rPr lang="en-US" dirty="0">
                <a:solidFill>
                  <a:srgbClr val="366EA1"/>
                </a:solidFill>
              </a:rPr>
              <a:t>case-by-case basis and track, record and maintain each dose given to all patients</a:t>
            </a:r>
          </a:p>
          <a:p>
            <a:endParaRPr lang="en-US" dirty="0"/>
          </a:p>
        </p:txBody>
      </p:sp>
    </p:spTree>
    <p:extLst>
      <p:ext uri="{BB962C8B-B14F-4D97-AF65-F5344CB8AC3E}">
        <p14:creationId xmlns:p14="http://schemas.microsoft.com/office/powerpoint/2010/main" val="298809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0-#ppt_h/2"/>
                                          </p:val>
                                        </p:tav>
                                        <p:tav tm="100000">
                                          <p:val>
                                            <p:strVal val="#ppt_y"/>
                                          </p:val>
                                        </p:tav>
                                      </p:tavLst>
                                    </p:anim>
                                  </p:childTnLst>
                                </p:cTn>
                              </p:par>
                            </p:childTnLst>
                          </p:cTn>
                        </p:par>
                        <p:par>
                          <p:cTn id="18" fill="hold">
                            <p:stCondLst>
                              <p:cond delay="2500"/>
                            </p:stCondLst>
                            <p:childTnLst>
                              <p:par>
                                <p:cTn id="19" presetID="2" presetClass="entr" presetSubtype="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500"/>
                                        <p:tgtEl>
                                          <p:spTgt spid="15">
                                            <p:txEl>
                                              <p:pRg st="0" end="0"/>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fade">
                                      <p:cBhvr>
                                        <p:cTn id="35" dur="500"/>
                                        <p:tgtEl>
                                          <p:spTgt spid="15">
                                            <p:txEl>
                                              <p:pRg st="1" end="1"/>
                                            </p:tx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Effect transition="in" filter="fade">
                                      <p:cBhvr>
                                        <p:cTn id="39" dur="500"/>
                                        <p:tgtEl>
                                          <p:spTgt spid="15">
                                            <p:txEl>
                                              <p:pRg st="2" end="2"/>
                                            </p:txEl>
                                          </p:spTgt>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animEffect transition="in" filter="fade">
                                      <p:cBhvr>
                                        <p:cTn id="4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animBg="1"/>
      <p:bldP spid="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2">
                    <a:lumMod val="10000"/>
                  </a:schemeClr>
                </a:solidFill>
              </a:rPr>
              <a:t>Topics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a:solidFill>
                  <a:srgbClr val="002060"/>
                </a:solidFill>
              </a:rPr>
              <a:t>Why is Quality Control and Dose Optimization becoming important?</a:t>
            </a:r>
          </a:p>
          <a:p>
            <a:pPr marL="514350" indent="-514350">
              <a:buFont typeface="+mj-lt"/>
              <a:buAutoNum type="arabicPeriod"/>
            </a:pPr>
            <a:r>
              <a:rPr lang="en-US" altLang="ja-JP" sz="2800" dirty="0">
                <a:solidFill>
                  <a:srgbClr val="002060"/>
                </a:solidFill>
              </a:rPr>
              <a:t>FUJIFILM/</a:t>
            </a:r>
            <a:r>
              <a:rPr lang="en-US" sz="2800" dirty="0" smtClean="0">
                <a:solidFill>
                  <a:srgbClr val="002060"/>
                </a:solidFill>
              </a:rPr>
              <a:t>QAELUM </a:t>
            </a:r>
            <a:r>
              <a:rPr lang="en-US" sz="2800" dirty="0">
                <a:solidFill>
                  <a:srgbClr val="002060"/>
                </a:solidFill>
              </a:rPr>
              <a:t>Solution</a:t>
            </a:r>
          </a:p>
          <a:p>
            <a:pPr marL="514350" indent="-514350">
              <a:buFont typeface="+mj-lt"/>
              <a:buAutoNum type="arabicPeriod"/>
            </a:pPr>
            <a:r>
              <a:rPr lang="en-US" sz="2800" b="1" dirty="0">
                <a:solidFill>
                  <a:srgbClr val="FF0000"/>
                </a:solidFill>
              </a:rPr>
              <a:t>Site </a:t>
            </a:r>
            <a:r>
              <a:rPr lang="en-US" sz="2800" b="1" dirty="0" smtClean="0">
                <a:solidFill>
                  <a:srgbClr val="FF0000"/>
                </a:solidFill>
              </a:rPr>
              <a:t>Use-Cases </a:t>
            </a:r>
            <a:r>
              <a:rPr lang="en-US" sz="2000" b="1" i="1" dirty="0" smtClean="0">
                <a:solidFill>
                  <a:srgbClr val="FF0000"/>
                </a:solidFill>
              </a:rPr>
              <a:t>including Wales Nation Wide project</a:t>
            </a:r>
            <a:endParaRPr lang="en-US" sz="2800" b="1" i="1" dirty="0">
              <a:solidFill>
                <a:srgbClr val="FF0000"/>
              </a:solidFill>
            </a:endParaRPr>
          </a:p>
        </p:txBody>
      </p:sp>
    </p:spTree>
    <p:extLst>
      <p:ext uri="{BB962C8B-B14F-4D97-AF65-F5344CB8AC3E}">
        <p14:creationId xmlns:p14="http://schemas.microsoft.com/office/powerpoint/2010/main" val="144512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a:t>
            </a:r>
            <a:r>
              <a:rPr lang="en-US" dirty="0" smtClean="0"/>
              <a:t>A: Chest room – dose doubled</a:t>
            </a:r>
            <a:endParaRPr lang="en-US" dirty="0"/>
          </a:p>
        </p:txBody>
      </p:sp>
      <p:sp>
        <p:nvSpPr>
          <p:cNvPr id="3" name="Content Placeholder 2"/>
          <p:cNvSpPr>
            <a:spLocks noGrp="1"/>
          </p:cNvSpPr>
          <p:nvPr>
            <p:ph idx="1"/>
          </p:nvPr>
        </p:nvSpPr>
        <p:spPr/>
        <p:txBody>
          <a:bodyPr/>
          <a:lstStyle/>
          <a:p>
            <a:r>
              <a:rPr lang="en-US" dirty="0" smtClean="0"/>
              <a:t>Filter</a:t>
            </a:r>
            <a:r>
              <a:rPr lang="en-US" dirty="0"/>
              <a:t>: CHEST</a:t>
            </a:r>
          </a:p>
          <a:p>
            <a:endParaRPr lang="en-US" dirty="0"/>
          </a:p>
        </p:txBody>
      </p:sp>
      <p:pic>
        <p:nvPicPr>
          <p:cNvPr id="7" name="Picture 6"/>
          <p:cNvPicPr>
            <a:picLocks noChangeAspect="1"/>
          </p:cNvPicPr>
          <p:nvPr/>
        </p:nvPicPr>
        <p:blipFill>
          <a:blip r:embed="rId3"/>
          <a:stretch>
            <a:fillRect/>
          </a:stretch>
        </p:blipFill>
        <p:spPr>
          <a:xfrm>
            <a:off x="1447798" y="2469231"/>
            <a:ext cx="6137350" cy="3402457"/>
          </a:xfrm>
          <a:prstGeom prst="rect">
            <a:avLst/>
          </a:prstGeom>
        </p:spPr>
      </p:pic>
      <p:pic>
        <p:nvPicPr>
          <p:cNvPr id="8" name="Picture 7"/>
          <p:cNvPicPr>
            <a:picLocks noChangeAspect="1"/>
          </p:cNvPicPr>
          <p:nvPr/>
        </p:nvPicPr>
        <p:blipFill>
          <a:blip r:embed="rId4"/>
          <a:stretch>
            <a:fillRect/>
          </a:stretch>
        </p:blipFill>
        <p:spPr>
          <a:xfrm>
            <a:off x="1447800" y="2490929"/>
            <a:ext cx="6137349" cy="3380758"/>
          </a:xfrm>
          <a:prstGeom prst="rect">
            <a:avLst/>
          </a:prstGeom>
        </p:spPr>
      </p:pic>
      <p:pic>
        <p:nvPicPr>
          <p:cNvPr id="9" name="Content Placeholder 4"/>
          <p:cNvPicPr>
            <a:picLocks/>
          </p:cNvPicPr>
          <p:nvPr/>
        </p:nvPicPr>
        <p:blipFill>
          <a:blip r:embed="rId5"/>
          <a:stretch>
            <a:fillRect/>
          </a:stretch>
        </p:blipFill>
        <p:spPr>
          <a:xfrm>
            <a:off x="1447801" y="2477613"/>
            <a:ext cx="6109335" cy="3394075"/>
          </a:xfrm>
          <a:prstGeom prst="rect">
            <a:avLst/>
          </a:prstGeom>
        </p:spPr>
      </p:pic>
      <p:sp>
        <p:nvSpPr>
          <p:cNvPr id="10" name="Freeform 9"/>
          <p:cNvSpPr/>
          <p:nvPr/>
        </p:nvSpPr>
        <p:spPr>
          <a:xfrm>
            <a:off x="5486400" y="2971800"/>
            <a:ext cx="533400" cy="857452"/>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28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1.11111E-6 -1.7284E-6 L -0.84236 -1.7284E-6 " pathEditMode="relative" rAng="0" ptsTypes="AA">
                                      <p:cBhvr>
                                        <p:cTn id="20" dur="2000" fill="hold"/>
                                        <p:tgtEl>
                                          <p:spTgt spid="9"/>
                                        </p:tgtEl>
                                        <p:attrNameLst>
                                          <p:attrName>ppt_x</p:attrName>
                                          <p:attrName>ppt_y</p:attrName>
                                        </p:attrNameLst>
                                      </p:cBhvr>
                                      <p:rCtr x="-42118" y="0"/>
                                    </p:animMotion>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3.61111E-6 3.7037E-6 L -0.84392 3.7037E-6 " pathEditMode="relative" rAng="0" ptsTypes="AA">
                                      <p:cBhvr>
                                        <p:cTn id="24" dur="2000" fill="hold"/>
                                        <p:tgtEl>
                                          <p:spTgt spid="8"/>
                                        </p:tgtEl>
                                        <p:attrNameLst>
                                          <p:attrName>ppt_x</p:attrName>
                                          <p:attrName>ppt_y</p:attrName>
                                        </p:attrNameLst>
                                      </p:cBhvr>
                                      <p:rCtr x="-42205" y="0"/>
                                    </p:animMotion>
                                  </p:childTnLst>
                                </p:cTn>
                              </p:par>
                            </p:childTnLst>
                          </p:cTn>
                        </p:par>
                        <p:par>
                          <p:cTn id="25" fill="hold">
                            <p:stCondLst>
                              <p:cond delay="2000"/>
                            </p:stCondLst>
                            <p:childTnLst>
                              <p:par>
                                <p:cTn id="26" presetID="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556260" y="1752601"/>
            <a:ext cx="8009740" cy="3544107"/>
          </a:xfrm>
          <a:prstGeom prst="rect">
            <a:avLst/>
          </a:prstGeom>
        </p:spPr>
      </p:pic>
      <p:sp>
        <p:nvSpPr>
          <p:cNvPr id="2" name="Title 1"/>
          <p:cNvSpPr>
            <a:spLocks noGrp="1"/>
          </p:cNvSpPr>
          <p:nvPr>
            <p:ph type="title"/>
          </p:nvPr>
        </p:nvSpPr>
        <p:spPr/>
        <p:txBody>
          <a:bodyPr/>
          <a:lstStyle/>
          <a:p>
            <a:r>
              <a:rPr lang="en-US" dirty="0"/>
              <a:t>Site </a:t>
            </a:r>
            <a:r>
              <a:rPr lang="en-US" dirty="0" smtClean="0"/>
              <a:t>B: Mammography – too high dose series</a:t>
            </a:r>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4"/>
          <a:stretch>
            <a:fillRect/>
          </a:stretch>
        </p:blipFill>
        <p:spPr>
          <a:xfrm>
            <a:off x="551891" y="2438400"/>
            <a:ext cx="8040218" cy="2831864"/>
          </a:xfrm>
          <a:prstGeom prst="rect">
            <a:avLst/>
          </a:prstGeom>
        </p:spPr>
      </p:pic>
      <p:pic>
        <p:nvPicPr>
          <p:cNvPr id="7" name="Picture 6"/>
          <p:cNvPicPr>
            <a:picLocks noChangeAspect="1"/>
          </p:cNvPicPr>
          <p:nvPr/>
        </p:nvPicPr>
        <p:blipFill>
          <a:blip r:embed="rId5"/>
          <a:stretch>
            <a:fillRect/>
          </a:stretch>
        </p:blipFill>
        <p:spPr>
          <a:xfrm>
            <a:off x="551891" y="2438401"/>
            <a:ext cx="8040218" cy="2859839"/>
          </a:xfrm>
          <a:prstGeom prst="rect">
            <a:avLst/>
          </a:prstGeom>
        </p:spPr>
      </p:pic>
      <p:pic>
        <p:nvPicPr>
          <p:cNvPr id="8" name="Picture 7"/>
          <p:cNvPicPr>
            <a:picLocks noChangeAspect="1"/>
          </p:cNvPicPr>
          <p:nvPr/>
        </p:nvPicPr>
        <p:blipFill>
          <a:blip r:embed="rId6"/>
          <a:stretch>
            <a:fillRect/>
          </a:stretch>
        </p:blipFill>
        <p:spPr>
          <a:xfrm>
            <a:off x="551891" y="2409821"/>
            <a:ext cx="8040218" cy="2888418"/>
          </a:xfrm>
          <a:prstGeom prst="rect">
            <a:avLst/>
          </a:prstGeom>
        </p:spPr>
      </p:pic>
      <p:pic>
        <p:nvPicPr>
          <p:cNvPr id="9" name="Picture 8"/>
          <p:cNvPicPr>
            <a:picLocks noChangeAspect="1"/>
          </p:cNvPicPr>
          <p:nvPr/>
        </p:nvPicPr>
        <p:blipFill>
          <a:blip r:embed="rId7"/>
          <a:stretch>
            <a:fillRect/>
          </a:stretch>
        </p:blipFill>
        <p:spPr>
          <a:xfrm>
            <a:off x="551892" y="2409822"/>
            <a:ext cx="8040218" cy="2847979"/>
          </a:xfrm>
          <a:prstGeom prst="rect">
            <a:avLst/>
          </a:prstGeom>
        </p:spPr>
      </p:pic>
      <p:pic>
        <p:nvPicPr>
          <p:cNvPr id="10" name="Picture 9"/>
          <p:cNvPicPr>
            <a:picLocks noChangeAspect="1"/>
          </p:cNvPicPr>
          <p:nvPr/>
        </p:nvPicPr>
        <p:blipFill>
          <a:blip r:embed="rId8"/>
          <a:stretch>
            <a:fillRect/>
          </a:stretch>
        </p:blipFill>
        <p:spPr>
          <a:xfrm>
            <a:off x="551890" y="1746083"/>
            <a:ext cx="8040220" cy="3544107"/>
          </a:xfrm>
          <a:prstGeom prst="rect">
            <a:avLst/>
          </a:prstGeom>
        </p:spPr>
      </p:pic>
      <p:pic>
        <p:nvPicPr>
          <p:cNvPr id="5" name="Picture 4"/>
          <p:cNvPicPr>
            <a:picLocks noChangeAspect="1"/>
          </p:cNvPicPr>
          <p:nvPr/>
        </p:nvPicPr>
        <p:blipFill>
          <a:blip r:embed="rId3"/>
          <a:stretch>
            <a:fillRect/>
          </a:stretch>
        </p:blipFill>
        <p:spPr>
          <a:xfrm>
            <a:off x="551890" y="1746083"/>
            <a:ext cx="8009740" cy="3544107"/>
          </a:xfrm>
          <a:prstGeom prst="rect">
            <a:avLst/>
          </a:prstGeom>
        </p:spPr>
      </p:pic>
      <p:sp>
        <p:nvSpPr>
          <p:cNvPr id="14" name="Freeform 13"/>
          <p:cNvSpPr/>
          <p:nvPr/>
        </p:nvSpPr>
        <p:spPr>
          <a:xfrm>
            <a:off x="3535680" y="2572853"/>
            <a:ext cx="350520" cy="322317"/>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477000" y="2377432"/>
            <a:ext cx="838200" cy="2804168"/>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8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3.88889E-6 -3.95062E-6 L -0.94826 -3.95062E-6 " pathEditMode="relative" rAng="0" ptsTypes="AA">
                                      <p:cBhvr>
                                        <p:cTn id="36" dur="2000" fill="hold"/>
                                        <p:tgtEl>
                                          <p:spTgt spid="5"/>
                                        </p:tgtEl>
                                        <p:attrNameLst>
                                          <p:attrName>ppt_x</p:attrName>
                                          <p:attrName>ppt_y</p:attrName>
                                        </p:attrNameLst>
                                      </p:cBhvr>
                                      <p:rCtr x="-47413" y="0"/>
                                    </p:animMotion>
                                  </p:childTnLst>
                                </p:cTn>
                              </p:par>
                              <p:par>
                                <p:cTn id="37" presetID="10" presetClass="exit" presetSubtype="0" fill="hold" grpId="1"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 -3.95062E-6 L -0.96667 -3.95062E-6 " pathEditMode="relative" rAng="0" ptsTypes="AA">
                                      <p:cBhvr>
                                        <p:cTn id="47" dur="2000" fill="hold"/>
                                        <p:tgtEl>
                                          <p:spTgt spid="10"/>
                                        </p:tgtEl>
                                        <p:attrNameLst>
                                          <p:attrName>ppt_x</p:attrName>
                                          <p:attrName>ppt_y</p:attrName>
                                        </p:attrNameLst>
                                      </p:cBhvr>
                                      <p:rCtr x="-48333" y="0"/>
                                    </p:animMotion>
                                  </p:childTnLst>
                                </p:cTn>
                              </p:par>
                            </p:childTnLst>
                          </p:cTn>
                        </p:par>
                      </p:childTnLst>
                    </p:cTn>
                  </p:par>
                  <p:par>
                    <p:cTn id="48" fill="hold">
                      <p:stCondLst>
                        <p:cond delay="indefinite"/>
                      </p:stCondLst>
                      <p:childTnLst>
                        <p:par>
                          <p:cTn id="49" fill="hold">
                            <p:stCondLst>
                              <p:cond delay="0"/>
                            </p:stCondLst>
                            <p:childTnLst>
                              <p:par>
                                <p:cTn id="50" presetID="35" presetClass="path" presetSubtype="0" accel="50000" decel="50000" fill="hold" nodeType="clickEffect">
                                  <p:stCondLst>
                                    <p:cond delay="0"/>
                                  </p:stCondLst>
                                  <p:childTnLst>
                                    <p:animMotion origin="layout" path="M 0 -3.7037E-6 L -0.95 -3.7037E-6 " pathEditMode="relative" rAng="0" ptsTypes="AA">
                                      <p:cBhvr>
                                        <p:cTn id="51" dur="2000" fill="hold"/>
                                        <p:tgtEl>
                                          <p:spTgt spid="9"/>
                                        </p:tgtEl>
                                        <p:attrNameLst>
                                          <p:attrName>ppt_x</p:attrName>
                                          <p:attrName>ppt_y</p:attrName>
                                        </p:attrNameLst>
                                      </p:cBhvr>
                                      <p:rCtr x="-47500" y="0"/>
                                    </p:animMotion>
                                  </p:childTnLst>
                                </p:cTn>
                              </p:par>
                            </p:childTnLst>
                          </p:cTn>
                        </p:par>
                      </p:childTnLst>
                    </p:cTn>
                  </p:par>
                  <p:par>
                    <p:cTn id="52" fill="hold">
                      <p:stCondLst>
                        <p:cond delay="indefinite"/>
                      </p:stCondLst>
                      <p:childTnLst>
                        <p:par>
                          <p:cTn id="53" fill="hold">
                            <p:stCondLst>
                              <p:cond delay="0"/>
                            </p:stCondLst>
                            <p:childTnLst>
                              <p:par>
                                <p:cTn id="54" presetID="35" presetClass="path" presetSubtype="0" accel="50000" decel="50000" fill="hold" nodeType="clickEffect">
                                  <p:stCondLst>
                                    <p:cond delay="0"/>
                                  </p:stCondLst>
                                  <p:childTnLst>
                                    <p:animMotion origin="layout" path="M 0 2.59259E-6 L -0.95 2.59259E-6 " pathEditMode="relative" rAng="0" ptsTypes="AA">
                                      <p:cBhvr>
                                        <p:cTn id="55" dur="2000" fill="hold"/>
                                        <p:tgtEl>
                                          <p:spTgt spid="8"/>
                                        </p:tgtEl>
                                        <p:attrNameLst>
                                          <p:attrName>ppt_x</p:attrName>
                                          <p:attrName>ppt_y</p:attrName>
                                        </p:attrNameLst>
                                      </p:cBhvr>
                                      <p:rCtr x="-47500" y="0"/>
                                    </p:animMotion>
                                  </p:childTnLst>
                                </p:cTn>
                              </p:par>
                            </p:childTnLst>
                          </p:cTn>
                        </p:par>
                      </p:childTnLst>
                    </p:cTn>
                  </p:par>
                  <p:par>
                    <p:cTn id="56" fill="hold">
                      <p:stCondLst>
                        <p:cond delay="indefinite"/>
                      </p:stCondLst>
                      <p:childTnLst>
                        <p:par>
                          <p:cTn id="57" fill="hold">
                            <p:stCondLst>
                              <p:cond delay="0"/>
                            </p:stCondLst>
                            <p:childTnLst>
                              <p:par>
                                <p:cTn id="58" presetID="35" presetClass="path" presetSubtype="0" accel="50000" decel="50000" fill="hold" nodeType="clickEffect">
                                  <p:stCondLst>
                                    <p:cond delay="0"/>
                                  </p:stCondLst>
                                  <p:childTnLst>
                                    <p:animMotion origin="layout" path="M 0 4.81481E-6 L -0.95833 4.81481E-6 " pathEditMode="relative" rAng="0" ptsTypes="AA">
                                      <p:cBhvr>
                                        <p:cTn id="59" dur="2000" fill="hold"/>
                                        <p:tgtEl>
                                          <p:spTgt spid="7"/>
                                        </p:tgtEl>
                                        <p:attrNameLst>
                                          <p:attrName>ppt_x</p:attrName>
                                          <p:attrName>ppt_y</p:attrName>
                                        </p:attrNameLst>
                                      </p:cBhvr>
                                      <p:rCtr x="-47917" y="0"/>
                                    </p:animMotion>
                                  </p:childTnLst>
                                </p:cTn>
                              </p:par>
                            </p:childTnLst>
                          </p:cTn>
                        </p:par>
                      </p:childTnLst>
                    </p:cTn>
                  </p:par>
                  <p:par>
                    <p:cTn id="60" fill="hold">
                      <p:stCondLst>
                        <p:cond delay="indefinite"/>
                      </p:stCondLst>
                      <p:childTnLst>
                        <p:par>
                          <p:cTn id="61" fill="hold">
                            <p:stCondLst>
                              <p:cond delay="0"/>
                            </p:stCondLst>
                            <p:childTnLst>
                              <p:par>
                                <p:cTn id="62" presetID="35" presetClass="path" presetSubtype="0" accel="50000" decel="50000" fill="hold" nodeType="clickEffect">
                                  <p:stCondLst>
                                    <p:cond delay="0"/>
                                  </p:stCondLst>
                                  <p:childTnLst>
                                    <p:animMotion origin="layout" path="M 0 3.95062E-6 L -0.95833 3.95062E-6 " pathEditMode="relative" rAng="0" ptsTypes="AA">
                                      <p:cBhvr>
                                        <p:cTn id="63" dur="2000" fill="hold"/>
                                        <p:tgtEl>
                                          <p:spTgt spid="6"/>
                                        </p:tgtEl>
                                        <p:attrNameLst>
                                          <p:attrName>ppt_x</p:attrName>
                                          <p:attrName>ppt_y</p:attrName>
                                        </p:attrNameLst>
                                      </p:cBhvr>
                                      <p:rCtr x="-47917" y="0"/>
                                    </p:animMotion>
                                  </p:childTnLst>
                                </p:cTn>
                              </p:par>
                              <p:par>
                                <p:cTn id="64" presetID="10"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10" presetClass="exit" presetSubtype="0" fill="hold" grpId="1"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4" grpId="0" animBg="1"/>
      <p:bldP spid="14" grpId="1" animBg="1"/>
      <p:bldP spid="15" grpId="0" animBg="1"/>
      <p:bldP spid="15" grpId="1"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p:nvPr/>
        </p:nvPicPr>
        <p:blipFill>
          <a:blip r:embed="rId3"/>
          <a:stretch>
            <a:fillRect/>
          </a:stretch>
        </p:blipFill>
        <p:spPr>
          <a:xfrm>
            <a:off x="1691640" y="2437669"/>
            <a:ext cx="5760720" cy="3180715"/>
          </a:xfrm>
          <a:prstGeom prst="rect">
            <a:avLst/>
          </a:prstGeom>
        </p:spPr>
      </p:pic>
      <p:sp>
        <p:nvSpPr>
          <p:cNvPr id="2" name="Title 1"/>
          <p:cNvSpPr>
            <a:spLocks noGrp="1"/>
          </p:cNvSpPr>
          <p:nvPr>
            <p:ph type="title"/>
          </p:nvPr>
        </p:nvSpPr>
        <p:spPr/>
        <p:txBody>
          <a:bodyPr/>
          <a:lstStyle/>
          <a:p>
            <a:r>
              <a:rPr lang="en-US" dirty="0"/>
              <a:t>Site </a:t>
            </a:r>
            <a:r>
              <a:rPr lang="en-US" dirty="0" smtClean="0"/>
              <a:t>C: Dose new 128 slice CT &gt; existing 64 slice CT</a:t>
            </a:r>
            <a:endParaRPr lang="en-US" dirty="0"/>
          </a:p>
        </p:txBody>
      </p:sp>
      <p:sp>
        <p:nvSpPr>
          <p:cNvPr id="3" name="Content Placeholder 2"/>
          <p:cNvSpPr>
            <a:spLocks noGrp="1"/>
          </p:cNvSpPr>
          <p:nvPr>
            <p:ph idx="1"/>
          </p:nvPr>
        </p:nvSpPr>
        <p:spPr/>
        <p:txBody>
          <a:bodyPr/>
          <a:lstStyle/>
          <a:p>
            <a:r>
              <a:rPr lang="en-US" dirty="0" smtClean="0"/>
              <a:t>Filter</a:t>
            </a:r>
            <a:r>
              <a:rPr lang="en-US" dirty="0"/>
              <a:t>: TC Colon</a:t>
            </a:r>
          </a:p>
          <a:p>
            <a:endParaRPr lang="en-US" dirty="0"/>
          </a:p>
        </p:txBody>
      </p:sp>
      <p:pic>
        <p:nvPicPr>
          <p:cNvPr id="11" name="Picture 10"/>
          <p:cNvPicPr/>
          <p:nvPr/>
        </p:nvPicPr>
        <p:blipFill>
          <a:blip r:embed="rId4"/>
          <a:stretch>
            <a:fillRect/>
          </a:stretch>
        </p:blipFill>
        <p:spPr>
          <a:xfrm>
            <a:off x="1691640" y="2431539"/>
            <a:ext cx="5760720" cy="3186845"/>
          </a:xfrm>
          <a:prstGeom prst="rect">
            <a:avLst/>
          </a:prstGeom>
        </p:spPr>
      </p:pic>
      <p:sp>
        <p:nvSpPr>
          <p:cNvPr id="8" name="Freeform 7"/>
          <p:cNvSpPr/>
          <p:nvPr/>
        </p:nvSpPr>
        <p:spPr>
          <a:xfrm>
            <a:off x="4191000" y="3886200"/>
            <a:ext cx="228600" cy="685800"/>
          </a:xfrm>
          <a:custGeom>
            <a:avLst/>
            <a:gdLst>
              <a:gd name="connsiteX0" fmla="*/ 60960 w 1159388"/>
              <a:gd name="connsiteY0" fmla="*/ 85344 h 822960"/>
              <a:gd name="connsiteX1" fmla="*/ 42672 w 1159388"/>
              <a:gd name="connsiteY1" fmla="*/ 207264 h 822960"/>
              <a:gd name="connsiteX2" fmla="*/ 30480 w 1159388"/>
              <a:gd name="connsiteY2" fmla="*/ 292608 h 822960"/>
              <a:gd name="connsiteX3" fmla="*/ 12192 w 1159388"/>
              <a:gd name="connsiteY3" fmla="*/ 438912 h 822960"/>
              <a:gd name="connsiteX4" fmla="*/ 0 w 1159388"/>
              <a:gd name="connsiteY4" fmla="*/ 542544 h 822960"/>
              <a:gd name="connsiteX5" fmla="*/ 6096 w 1159388"/>
              <a:gd name="connsiteY5" fmla="*/ 694944 h 822960"/>
              <a:gd name="connsiteX6" fmla="*/ 24384 w 1159388"/>
              <a:gd name="connsiteY6" fmla="*/ 774192 h 822960"/>
              <a:gd name="connsiteX7" fmla="*/ 30480 w 1159388"/>
              <a:gd name="connsiteY7" fmla="*/ 792480 h 822960"/>
              <a:gd name="connsiteX8" fmla="*/ 42672 w 1159388"/>
              <a:gd name="connsiteY8" fmla="*/ 719328 h 822960"/>
              <a:gd name="connsiteX9" fmla="*/ 54864 w 1159388"/>
              <a:gd name="connsiteY9" fmla="*/ 633984 h 822960"/>
              <a:gd name="connsiteX10" fmla="*/ 67056 w 1159388"/>
              <a:gd name="connsiteY10" fmla="*/ 585216 h 822960"/>
              <a:gd name="connsiteX11" fmla="*/ 85344 w 1159388"/>
              <a:gd name="connsiteY11" fmla="*/ 426720 h 822960"/>
              <a:gd name="connsiteX12" fmla="*/ 91440 w 1159388"/>
              <a:gd name="connsiteY12" fmla="*/ 121920 h 822960"/>
              <a:gd name="connsiteX13" fmla="*/ 97536 w 1159388"/>
              <a:gd name="connsiteY13" fmla="*/ 97536 h 822960"/>
              <a:gd name="connsiteX14" fmla="*/ 109728 w 1159388"/>
              <a:gd name="connsiteY14" fmla="*/ 6096 h 822960"/>
              <a:gd name="connsiteX15" fmla="*/ 152400 w 1159388"/>
              <a:gd name="connsiteY15" fmla="*/ 18288 h 822960"/>
              <a:gd name="connsiteX16" fmla="*/ 286512 w 1159388"/>
              <a:gd name="connsiteY16" fmla="*/ 30480 h 822960"/>
              <a:gd name="connsiteX17" fmla="*/ 609600 w 1159388"/>
              <a:gd name="connsiteY17" fmla="*/ 24384 h 822960"/>
              <a:gd name="connsiteX18" fmla="*/ 701040 w 1159388"/>
              <a:gd name="connsiteY18" fmla="*/ 12192 h 822960"/>
              <a:gd name="connsiteX19" fmla="*/ 920496 w 1159388"/>
              <a:gd name="connsiteY19" fmla="*/ 0 h 822960"/>
              <a:gd name="connsiteX20" fmla="*/ 1091184 w 1159388"/>
              <a:gd name="connsiteY20" fmla="*/ 6096 h 822960"/>
              <a:gd name="connsiteX21" fmla="*/ 1097280 w 1159388"/>
              <a:gd name="connsiteY21" fmla="*/ 30480 h 822960"/>
              <a:gd name="connsiteX22" fmla="*/ 1103376 w 1159388"/>
              <a:gd name="connsiteY22" fmla="*/ 48768 h 822960"/>
              <a:gd name="connsiteX23" fmla="*/ 1109472 w 1159388"/>
              <a:gd name="connsiteY23" fmla="*/ 73152 h 822960"/>
              <a:gd name="connsiteX24" fmla="*/ 1127760 w 1159388"/>
              <a:gd name="connsiteY24" fmla="*/ 134112 h 822960"/>
              <a:gd name="connsiteX25" fmla="*/ 1133856 w 1159388"/>
              <a:gd name="connsiteY25" fmla="*/ 176784 h 822960"/>
              <a:gd name="connsiteX26" fmla="*/ 1146048 w 1159388"/>
              <a:gd name="connsiteY26" fmla="*/ 286512 h 822960"/>
              <a:gd name="connsiteX27" fmla="*/ 1152144 w 1159388"/>
              <a:gd name="connsiteY27" fmla="*/ 469392 h 822960"/>
              <a:gd name="connsiteX28" fmla="*/ 1158240 w 1159388"/>
              <a:gd name="connsiteY28" fmla="*/ 798576 h 822960"/>
              <a:gd name="connsiteX29" fmla="*/ 1139952 w 1159388"/>
              <a:gd name="connsiteY29" fmla="*/ 804672 h 822960"/>
              <a:gd name="connsiteX30" fmla="*/ 688848 w 1159388"/>
              <a:gd name="connsiteY30" fmla="*/ 810768 h 822960"/>
              <a:gd name="connsiteX31" fmla="*/ 646176 w 1159388"/>
              <a:gd name="connsiteY31" fmla="*/ 816864 h 822960"/>
              <a:gd name="connsiteX32" fmla="*/ 621792 w 1159388"/>
              <a:gd name="connsiteY32" fmla="*/ 822960 h 822960"/>
              <a:gd name="connsiteX33" fmla="*/ 188976 w 1159388"/>
              <a:gd name="connsiteY33" fmla="*/ 816864 h 822960"/>
              <a:gd name="connsiteX34" fmla="*/ 91440 w 1159388"/>
              <a:gd name="connsiteY34" fmla="*/ 810768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9388" h="822960">
                <a:moveTo>
                  <a:pt x="60960" y="85344"/>
                </a:moveTo>
                <a:cubicBezTo>
                  <a:pt x="37421" y="155961"/>
                  <a:pt x="54850" y="93602"/>
                  <a:pt x="42672" y="207264"/>
                </a:cubicBezTo>
                <a:cubicBezTo>
                  <a:pt x="39611" y="235837"/>
                  <a:pt x="34044" y="264093"/>
                  <a:pt x="30480" y="292608"/>
                </a:cubicBezTo>
                <a:cubicBezTo>
                  <a:pt x="24384" y="341376"/>
                  <a:pt x="17619" y="390065"/>
                  <a:pt x="12192" y="438912"/>
                </a:cubicBezTo>
                <a:cubicBezTo>
                  <a:pt x="4287" y="510058"/>
                  <a:pt x="8378" y="475518"/>
                  <a:pt x="0" y="542544"/>
                </a:cubicBezTo>
                <a:cubicBezTo>
                  <a:pt x="2032" y="593344"/>
                  <a:pt x="2925" y="644202"/>
                  <a:pt x="6096" y="694944"/>
                </a:cubicBezTo>
                <a:cubicBezTo>
                  <a:pt x="8531" y="733903"/>
                  <a:pt x="12548" y="738685"/>
                  <a:pt x="24384" y="774192"/>
                </a:cubicBezTo>
                <a:lnTo>
                  <a:pt x="30480" y="792480"/>
                </a:lnTo>
                <a:cubicBezTo>
                  <a:pt x="34544" y="768096"/>
                  <a:pt x="39176" y="743800"/>
                  <a:pt x="42672" y="719328"/>
                </a:cubicBezTo>
                <a:cubicBezTo>
                  <a:pt x="46736" y="690880"/>
                  <a:pt x="47894" y="661863"/>
                  <a:pt x="54864" y="633984"/>
                </a:cubicBezTo>
                <a:lnTo>
                  <a:pt x="67056" y="585216"/>
                </a:lnTo>
                <a:cubicBezTo>
                  <a:pt x="80752" y="455103"/>
                  <a:pt x="73758" y="507823"/>
                  <a:pt x="85344" y="426720"/>
                </a:cubicBezTo>
                <a:cubicBezTo>
                  <a:pt x="87376" y="325120"/>
                  <a:pt x="87679" y="223471"/>
                  <a:pt x="91440" y="121920"/>
                </a:cubicBezTo>
                <a:cubicBezTo>
                  <a:pt x="91750" y="113548"/>
                  <a:pt x="96037" y="105779"/>
                  <a:pt x="97536" y="97536"/>
                </a:cubicBezTo>
                <a:cubicBezTo>
                  <a:pt x="100901" y="79028"/>
                  <a:pt x="107605" y="23079"/>
                  <a:pt x="109728" y="6096"/>
                </a:cubicBezTo>
                <a:cubicBezTo>
                  <a:pt x="123952" y="10160"/>
                  <a:pt x="137832" y="15717"/>
                  <a:pt x="152400" y="18288"/>
                </a:cubicBezTo>
                <a:cubicBezTo>
                  <a:pt x="167665" y="20982"/>
                  <a:pt x="276932" y="29682"/>
                  <a:pt x="286512" y="30480"/>
                </a:cubicBezTo>
                <a:cubicBezTo>
                  <a:pt x="394208" y="28448"/>
                  <a:pt x="501990" y="29132"/>
                  <a:pt x="609600" y="24384"/>
                </a:cubicBezTo>
                <a:cubicBezTo>
                  <a:pt x="640320" y="23029"/>
                  <a:pt x="670443" y="15252"/>
                  <a:pt x="701040" y="12192"/>
                </a:cubicBezTo>
                <a:cubicBezTo>
                  <a:pt x="749791" y="7317"/>
                  <a:pt x="881278" y="1868"/>
                  <a:pt x="920496" y="0"/>
                </a:cubicBezTo>
                <a:lnTo>
                  <a:pt x="1091184" y="6096"/>
                </a:lnTo>
                <a:cubicBezTo>
                  <a:pt x="1099440" y="7520"/>
                  <a:pt x="1094978" y="22424"/>
                  <a:pt x="1097280" y="30480"/>
                </a:cubicBezTo>
                <a:cubicBezTo>
                  <a:pt x="1099045" y="36659"/>
                  <a:pt x="1101611" y="42589"/>
                  <a:pt x="1103376" y="48768"/>
                </a:cubicBezTo>
                <a:cubicBezTo>
                  <a:pt x="1105678" y="56824"/>
                  <a:pt x="1107170" y="65096"/>
                  <a:pt x="1109472" y="73152"/>
                </a:cubicBezTo>
                <a:cubicBezTo>
                  <a:pt x="1118801" y="105803"/>
                  <a:pt x="1117130" y="84505"/>
                  <a:pt x="1127760" y="134112"/>
                </a:cubicBezTo>
                <a:cubicBezTo>
                  <a:pt x="1130771" y="148161"/>
                  <a:pt x="1132144" y="162518"/>
                  <a:pt x="1133856" y="176784"/>
                </a:cubicBezTo>
                <a:cubicBezTo>
                  <a:pt x="1138241" y="213323"/>
                  <a:pt x="1146048" y="286512"/>
                  <a:pt x="1146048" y="286512"/>
                </a:cubicBezTo>
                <a:cubicBezTo>
                  <a:pt x="1148080" y="347472"/>
                  <a:pt x="1150692" y="408415"/>
                  <a:pt x="1152144" y="469392"/>
                </a:cubicBezTo>
                <a:cubicBezTo>
                  <a:pt x="1154756" y="579108"/>
                  <a:pt x="1162228" y="688902"/>
                  <a:pt x="1158240" y="798576"/>
                </a:cubicBezTo>
                <a:cubicBezTo>
                  <a:pt x="1158006" y="804998"/>
                  <a:pt x="1146376" y="804505"/>
                  <a:pt x="1139952" y="804672"/>
                </a:cubicBezTo>
                <a:cubicBezTo>
                  <a:pt x="989621" y="808577"/>
                  <a:pt x="839216" y="808736"/>
                  <a:pt x="688848" y="810768"/>
                </a:cubicBezTo>
                <a:cubicBezTo>
                  <a:pt x="674624" y="812800"/>
                  <a:pt x="660313" y="814294"/>
                  <a:pt x="646176" y="816864"/>
                </a:cubicBezTo>
                <a:cubicBezTo>
                  <a:pt x="637933" y="818363"/>
                  <a:pt x="630170" y="822960"/>
                  <a:pt x="621792" y="822960"/>
                </a:cubicBezTo>
                <a:cubicBezTo>
                  <a:pt x="477506" y="822960"/>
                  <a:pt x="333248" y="818896"/>
                  <a:pt x="188976" y="816864"/>
                </a:cubicBezTo>
                <a:cubicBezTo>
                  <a:pt x="136578" y="806384"/>
                  <a:pt x="168857" y="810768"/>
                  <a:pt x="91440" y="8107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171440" y="4262120"/>
            <a:ext cx="162560" cy="614680"/>
            <a:chOff x="6817360" y="2936240"/>
            <a:chExt cx="162560" cy="614680"/>
          </a:xfrm>
        </p:grpSpPr>
        <p:sp>
          <p:nvSpPr>
            <p:cNvPr id="10" name="Freeform 9"/>
            <p:cNvSpPr/>
            <p:nvPr/>
          </p:nvSpPr>
          <p:spPr>
            <a:xfrm>
              <a:off x="6903161" y="2936240"/>
              <a:ext cx="20879" cy="553720"/>
            </a:xfrm>
            <a:custGeom>
              <a:avLst/>
              <a:gdLst>
                <a:gd name="connsiteX0" fmla="*/ 20879 w 20879"/>
                <a:gd name="connsiteY0" fmla="*/ 0 h 553720"/>
                <a:gd name="connsiteX1" fmla="*/ 15799 w 20879"/>
                <a:gd name="connsiteY1" fmla="*/ 259080 h 553720"/>
                <a:gd name="connsiteX2" fmla="*/ 10719 w 20879"/>
                <a:gd name="connsiteY2" fmla="*/ 284480 h 553720"/>
                <a:gd name="connsiteX3" fmla="*/ 5639 w 20879"/>
                <a:gd name="connsiteY3" fmla="*/ 355600 h 553720"/>
                <a:gd name="connsiteX4" fmla="*/ 559 w 20879"/>
                <a:gd name="connsiteY4" fmla="*/ 406400 h 553720"/>
                <a:gd name="connsiteX5" fmla="*/ 559 w 20879"/>
                <a:gd name="connsiteY5" fmla="*/ 553720 h 5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79" h="553720">
                  <a:moveTo>
                    <a:pt x="20879" y="0"/>
                  </a:moveTo>
                  <a:cubicBezTo>
                    <a:pt x="19186" y="86360"/>
                    <a:pt x="18882" y="172758"/>
                    <a:pt x="15799" y="259080"/>
                  </a:cubicBezTo>
                  <a:cubicBezTo>
                    <a:pt x="15491" y="267709"/>
                    <a:pt x="11623" y="275893"/>
                    <a:pt x="10719" y="284480"/>
                  </a:cubicBezTo>
                  <a:cubicBezTo>
                    <a:pt x="8231" y="308116"/>
                    <a:pt x="7613" y="331915"/>
                    <a:pt x="5639" y="355600"/>
                  </a:cubicBezTo>
                  <a:cubicBezTo>
                    <a:pt x="4226" y="372559"/>
                    <a:pt x="995" y="389388"/>
                    <a:pt x="559" y="406400"/>
                  </a:cubicBezTo>
                  <a:cubicBezTo>
                    <a:pt x="-700" y="455491"/>
                    <a:pt x="559" y="504613"/>
                    <a:pt x="559" y="55372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817360" y="3332480"/>
              <a:ext cx="162560" cy="218440"/>
            </a:xfrm>
            <a:custGeom>
              <a:avLst/>
              <a:gdLst>
                <a:gd name="connsiteX0" fmla="*/ 0 w 162560"/>
                <a:gd name="connsiteY0" fmla="*/ 0 h 218440"/>
                <a:gd name="connsiteX1" fmla="*/ 5080 w 162560"/>
                <a:gd name="connsiteY1" fmla="*/ 25400 h 218440"/>
                <a:gd name="connsiteX2" fmla="*/ 15240 w 162560"/>
                <a:gd name="connsiteY2" fmla="*/ 55880 h 218440"/>
                <a:gd name="connsiteX3" fmla="*/ 20320 w 162560"/>
                <a:gd name="connsiteY3" fmla="*/ 71120 h 218440"/>
                <a:gd name="connsiteX4" fmla="*/ 25400 w 162560"/>
                <a:gd name="connsiteY4" fmla="*/ 96520 h 218440"/>
                <a:gd name="connsiteX5" fmla="*/ 35560 w 162560"/>
                <a:gd name="connsiteY5" fmla="*/ 127000 h 218440"/>
                <a:gd name="connsiteX6" fmla="*/ 40640 w 162560"/>
                <a:gd name="connsiteY6" fmla="*/ 142240 h 218440"/>
                <a:gd name="connsiteX7" fmla="*/ 55880 w 162560"/>
                <a:gd name="connsiteY7" fmla="*/ 187960 h 218440"/>
                <a:gd name="connsiteX8" fmla="*/ 60960 w 162560"/>
                <a:gd name="connsiteY8" fmla="*/ 203200 h 218440"/>
                <a:gd name="connsiteX9" fmla="*/ 91440 w 162560"/>
                <a:gd name="connsiteY9" fmla="*/ 218440 h 218440"/>
                <a:gd name="connsiteX10" fmla="*/ 106680 w 162560"/>
                <a:gd name="connsiteY10" fmla="*/ 213360 h 218440"/>
                <a:gd name="connsiteX11" fmla="*/ 121920 w 162560"/>
                <a:gd name="connsiteY11" fmla="*/ 182880 h 218440"/>
                <a:gd name="connsiteX12" fmla="*/ 127000 w 162560"/>
                <a:gd name="connsiteY12" fmla="*/ 137160 h 218440"/>
                <a:gd name="connsiteX13" fmla="*/ 132080 w 162560"/>
                <a:gd name="connsiteY13" fmla="*/ 121920 h 218440"/>
                <a:gd name="connsiteX14" fmla="*/ 137160 w 162560"/>
                <a:gd name="connsiteY14" fmla="*/ 101600 h 218440"/>
                <a:gd name="connsiteX15" fmla="*/ 147320 w 162560"/>
                <a:gd name="connsiteY15" fmla="*/ 71120 h 218440"/>
                <a:gd name="connsiteX16" fmla="*/ 157480 w 162560"/>
                <a:gd name="connsiteY16" fmla="*/ 40640 h 218440"/>
                <a:gd name="connsiteX17" fmla="*/ 162560 w 162560"/>
                <a:gd name="connsiteY17" fmla="*/ 25400 h 218440"/>
                <a:gd name="connsiteX18" fmla="*/ 162560 w 162560"/>
                <a:gd name="connsiteY18" fmla="*/ 10160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560" h="218440">
                  <a:moveTo>
                    <a:pt x="0" y="0"/>
                  </a:moveTo>
                  <a:cubicBezTo>
                    <a:pt x="1693" y="8467"/>
                    <a:pt x="2808" y="17070"/>
                    <a:pt x="5080" y="25400"/>
                  </a:cubicBezTo>
                  <a:cubicBezTo>
                    <a:pt x="7898" y="35732"/>
                    <a:pt x="11853" y="45720"/>
                    <a:pt x="15240" y="55880"/>
                  </a:cubicBezTo>
                  <a:cubicBezTo>
                    <a:pt x="16933" y="60960"/>
                    <a:pt x="19270" y="65869"/>
                    <a:pt x="20320" y="71120"/>
                  </a:cubicBezTo>
                  <a:cubicBezTo>
                    <a:pt x="22013" y="79587"/>
                    <a:pt x="23128" y="88190"/>
                    <a:pt x="25400" y="96520"/>
                  </a:cubicBezTo>
                  <a:cubicBezTo>
                    <a:pt x="28218" y="106852"/>
                    <a:pt x="32173" y="116840"/>
                    <a:pt x="35560" y="127000"/>
                  </a:cubicBezTo>
                  <a:lnTo>
                    <a:pt x="40640" y="142240"/>
                  </a:lnTo>
                  <a:lnTo>
                    <a:pt x="55880" y="187960"/>
                  </a:lnTo>
                  <a:cubicBezTo>
                    <a:pt x="57573" y="193040"/>
                    <a:pt x="56505" y="200230"/>
                    <a:pt x="60960" y="203200"/>
                  </a:cubicBezTo>
                  <a:cubicBezTo>
                    <a:pt x="80655" y="216330"/>
                    <a:pt x="70408" y="211429"/>
                    <a:pt x="91440" y="218440"/>
                  </a:cubicBezTo>
                  <a:cubicBezTo>
                    <a:pt x="96520" y="216747"/>
                    <a:pt x="102499" y="216705"/>
                    <a:pt x="106680" y="213360"/>
                  </a:cubicBezTo>
                  <a:cubicBezTo>
                    <a:pt x="115632" y="206198"/>
                    <a:pt x="118573" y="192920"/>
                    <a:pt x="121920" y="182880"/>
                  </a:cubicBezTo>
                  <a:cubicBezTo>
                    <a:pt x="123613" y="167640"/>
                    <a:pt x="124479" y="152285"/>
                    <a:pt x="127000" y="137160"/>
                  </a:cubicBezTo>
                  <a:cubicBezTo>
                    <a:pt x="127880" y="131878"/>
                    <a:pt x="130609" y="127069"/>
                    <a:pt x="132080" y="121920"/>
                  </a:cubicBezTo>
                  <a:cubicBezTo>
                    <a:pt x="133998" y="115207"/>
                    <a:pt x="135154" y="108287"/>
                    <a:pt x="137160" y="101600"/>
                  </a:cubicBezTo>
                  <a:cubicBezTo>
                    <a:pt x="140237" y="91342"/>
                    <a:pt x="143933" y="81280"/>
                    <a:pt x="147320" y="71120"/>
                  </a:cubicBezTo>
                  <a:lnTo>
                    <a:pt x="157480" y="40640"/>
                  </a:lnTo>
                  <a:cubicBezTo>
                    <a:pt x="159173" y="35560"/>
                    <a:pt x="162560" y="30755"/>
                    <a:pt x="162560" y="25400"/>
                  </a:cubicBezTo>
                  <a:lnTo>
                    <a:pt x="162560" y="1016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6523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 -7.40741E-7 L -0.84167 -7.40741E-7 " pathEditMode="relative" rAng="0" ptsTypes="AA">
                                      <p:cBhvr>
                                        <p:cTn id="22" dur="2000" fill="hold"/>
                                        <p:tgtEl>
                                          <p:spTgt spid="11"/>
                                        </p:tgtEl>
                                        <p:attrNameLst>
                                          <p:attrName>ppt_x</p:attrName>
                                          <p:attrName>ppt_y</p:attrName>
                                        </p:attrNameLst>
                                      </p:cBhvr>
                                      <p:rCtr x="-42083" y="0"/>
                                    </p:animMotion>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H="1">
            <a:off x="2751263" y="304982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751263" y="383384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2751263" y="461786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2751263" y="5401881"/>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71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88" y="5045075"/>
            <a:ext cx="50561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25" y="4314809"/>
            <a:ext cx="5033963" cy="19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1055688"/>
            <a:ext cx="17097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a:xfrm>
            <a:off x="292100" y="149225"/>
            <a:ext cx="5514975" cy="752475"/>
          </a:xfrm>
          <a:prstGeom prst="rect">
            <a:avLst/>
          </a:prstGeom>
        </p:spPr>
        <p:txBody>
          <a:bodyPr>
            <a:spAutoFit/>
          </a:bodyPr>
          <a:lstStyle/>
          <a:p>
            <a:pPr marL="0" lvl="2">
              <a:lnSpc>
                <a:spcPct val="114000"/>
              </a:lnSpc>
              <a:buClr>
                <a:srgbClr val="0066FF"/>
              </a:buClr>
              <a:buSzPct val="120000"/>
              <a:defRPr/>
            </a:pPr>
            <a:r>
              <a:rPr lang="en-GB" altLang="en-US" dirty="0">
                <a:solidFill>
                  <a:schemeClr val="accent1">
                    <a:lumMod val="75000"/>
                  </a:schemeClr>
                </a:solidFill>
                <a:latin typeface="Century Gothic" panose="020B0502020202020204" pitchFamily="34" charset="0"/>
              </a:rPr>
              <a:t>FUJIFILM’S CONTINUED COMMITMENT TO A </a:t>
            </a:r>
            <a:r>
              <a:rPr lang="en-GB" altLang="en-US" b="1" dirty="0">
                <a:solidFill>
                  <a:schemeClr val="accent1">
                    <a:lumMod val="75000"/>
                  </a:schemeClr>
                </a:solidFill>
                <a:latin typeface="Century Gothic" panose="020B0502020202020204" pitchFamily="34" charset="0"/>
              </a:rPr>
              <a:t>MEDICAL INFORMATICS IMAGING PLATFORM</a:t>
            </a:r>
          </a:p>
        </p:txBody>
      </p:sp>
      <p:pic>
        <p:nvPicPr>
          <p:cNvPr id="718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11"/>
          <p:cNvSpPr>
            <a:spLocks noChangeArrowheads="1"/>
          </p:cNvSpPr>
          <p:nvPr/>
        </p:nvSpPr>
        <p:spPr bwMode="auto">
          <a:xfrm>
            <a:off x="5203825" y="4718565"/>
            <a:ext cx="2871030"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dirty="0">
                <a:solidFill>
                  <a:srgbClr val="000000"/>
                </a:solidFill>
                <a:latin typeface="Century Gothic" panose="020B0502020202020204" pitchFamily="34" charset="0"/>
              </a:rPr>
              <a:t>Synapse VNA – Foundation Technology Stack</a:t>
            </a:r>
          </a:p>
        </p:txBody>
      </p:sp>
      <p:pic>
        <p:nvPicPr>
          <p:cNvPr id="28"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346" y="3591176"/>
            <a:ext cx="3924719" cy="151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2"/>
          <p:cNvSpPr>
            <a:spLocks noChangeArrowheads="1"/>
          </p:cNvSpPr>
          <p:nvPr/>
        </p:nvSpPr>
        <p:spPr bwMode="auto">
          <a:xfrm>
            <a:off x="5203825" y="4056783"/>
            <a:ext cx="381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a:solidFill>
                  <a:srgbClr val="000000"/>
                </a:solidFill>
                <a:latin typeface="Century Gothic" panose="020B0502020202020204" pitchFamily="34" charset="0"/>
              </a:rPr>
              <a:t>Synapse PACS</a:t>
            </a:r>
          </a:p>
        </p:txBody>
      </p:sp>
      <p:sp>
        <p:nvSpPr>
          <p:cNvPr id="37" name="Rectangle 36"/>
          <p:cNvSpPr/>
          <p:nvPr/>
        </p:nvSpPr>
        <p:spPr>
          <a:xfrm>
            <a:off x="5203825" y="3274807"/>
            <a:ext cx="3816350" cy="316369"/>
          </a:xfrm>
          <a:prstGeom prst="rect">
            <a:avLst/>
          </a:prstGeom>
        </p:spPr>
        <p:txBody>
          <a:bodyPr>
            <a:spAutoFit/>
          </a:bodyPr>
          <a:lstStyle/>
          <a:p>
            <a:pPr marL="0" lvl="3" eaLnBrk="1" hangingPunct="1">
              <a:lnSpc>
                <a:spcPct val="114000"/>
              </a:lnSpc>
              <a:spcBef>
                <a:spcPct val="20000"/>
              </a:spcBef>
              <a:spcAft>
                <a:spcPts val="0"/>
              </a:spcAft>
              <a:buClr>
                <a:srgbClr val="0066FF"/>
              </a:buClr>
              <a:buSzPct val="120000"/>
              <a:defRPr/>
            </a:pPr>
            <a:r>
              <a:rPr lang="en-GB" altLang="en-US" sz="1400" dirty="0">
                <a:solidFill>
                  <a:srgbClr val="000000"/>
                </a:solidFill>
                <a:latin typeface="Century Gothic" panose="020B0502020202020204" pitchFamily="34" charset="0"/>
              </a:rPr>
              <a:t>Synapse </a:t>
            </a:r>
            <a:r>
              <a:rPr lang="en-GB" altLang="en-US" sz="1400" dirty="0" smtClean="0">
                <a:solidFill>
                  <a:srgbClr val="000000"/>
                </a:solidFill>
                <a:latin typeface="Century Gothic" panose="020B0502020202020204" pitchFamily="34" charset="0"/>
              </a:rPr>
              <a:t>Clinical Workflow Manager</a:t>
            </a:r>
            <a:endParaRPr lang="en-GB" altLang="en-US" sz="1400" dirty="0">
              <a:solidFill>
                <a:srgbClr val="000000"/>
              </a:solidFill>
              <a:latin typeface="Century Gothic" panose="020B0502020202020204" pitchFamily="34" charset="0"/>
            </a:endParaRPr>
          </a:p>
        </p:txBody>
      </p:sp>
      <p:pic>
        <p:nvPicPr>
          <p:cNvPr id="45"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5985" y="2864225"/>
            <a:ext cx="2892507" cy="123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p:cNvPicPr>
          <p:nvPr/>
        </p:nvPicPr>
        <p:blipFill>
          <a:blip r:embed="rId8">
            <a:extLst>
              <a:ext uri="{28A0092B-C50C-407E-A947-70E740481C1C}">
                <a14:useLocalDpi xmlns:a14="http://schemas.microsoft.com/office/drawing/2010/main" val="0"/>
              </a:ext>
            </a:extLst>
          </a:blip>
          <a:stretch>
            <a:fillRect/>
          </a:stretch>
        </p:blipFill>
        <p:spPr bwMode="auto">
          <a:xfrm>
            <a:off x="1497125" y="2050016"/>
            <a:ext cx="2555083" cy="2569464"/>
          </a:xfrm>
          <a:prstGeom prst="ellipse">
            <a:avLst/>
          </a:prstGeom>
          <a:noFill/>
          <a:ln>
            <a:solidFill>
              <a:srgbClr val="91D3FF"/>
            </a:solidFill>
          </a:ln>
          <a:effectLst>
            <a:glow rad="63500">
              <a:srgbClr val="91D3FF">
                <a:alpha val="40000"/>
              </a:srgbClr>
            </a:glow>
          </a:effectLst>
          <a:extLst/>
        </p:spPr>
      </p:pic>
      <p:grpSp>
        <p:nvGrpSpPr>
          <p:cNvPr id="46" name="Group 35"/>
          <p:cNvGrpSpPr>
            <a:grpSpLocks/>
          </p:cNvGrpSpPr>
          <p:nvPr/>
        </p:nvGrpSpPr>
        <p:grpSpPr bwMode="auto">
          <a:xfrm>
            <a:off x="4410075" y="3121951"/>
            <a:ext cx="639763" cy="639763"/>
            <a:chOff x="1917293" y="3833071"/>
            <a:chExt cx="914400" cy="914400"/>
          </a:xfrm>
        </p:grpSpPr>
        <p:sp>
          <p:nvSpPr>
            <p:cNvPr id="48" name="Oval 47"/>
            <p:cNvSpPr/>
            <p:nvPr/>
          </p:nvSpPr>
          <p:spPr>
            <a:xfrm>
              <a:off x="1917293" y="383307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9" name="Group 47"/>
            <p:cNvGrpSpPr>
              <a:grpSpLocks noChangeAspect="1"/>
            </p:cNvGrpSpPr>
            <p:nvPr/>
          </p:nvGrpSpPr>
          <p:grpSpPr bwMode="auto">
            <a:xfrm>
              <a:off x="2089883" y="4082332"/>
              <a:ext cx="590487" cy="415877"/>
              <a:chOff x="4083" y="1666"/>
              <a:chExt cx="815" cy="574"/>
            </a:xfrm>
          </p:grpSpPr>
          <p:sp>
            <p:nvSpPr>
              <p:cNvPr id="50" name="AutoShape 46"/>
              <p:cNvSpPr>
                <a:spLocks noChangeAspect="1" noChangeArrowheads="1" noTextEdit="1"/>
              </p:cNvSpPr>
              <p:nvPr/>
            </p:nvSpPr>
            <p:spPr bwMode="auto">
              <a:xfrm>
                <a:off x="4083" y="1666"/>
                <a:ext cx="815"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 name="Freeform 48"/>
              <p:cNvSpPr>
                <a:spLocks noEditPoints="1"/>
              </p:cNvSpPr>
              <p:nvPr/>
            </p:nvSpPr>
            <p:spPr bwMode="auto">
              <a:xfrm>
                <a:off x="4076" y="1664"/>
                <a:ext cx="829" cy="574"/>
              </a:xfrm>
              <a:custGeom>
                <a:avLst/>
                <a:gdLst>
                  <a:gd name="T0" fmla="*/ 1897 w 351"/>
                  <a:gd name="T1" fmla="*/ 1122 h 243"/>
                  <a:gd name="T2" fmla="*/ 1790 w 351"/>
                  <a:gd name="T3" fmla="*/ 1122 h 243"/>
                  <a:gd name="T4" fmla="*/ 1790 w 351"/>
                  <a:gd name="T5" fmla="*/ 1094 h 243"/>
                  <a:gd name="T6" fmla="*/ 1790 w 351"/>
                  <a:gd name="T7" fmla="*/ 163 h 243"/>
                  <a:gd name="T8" fmla="*/ 1634 w 351"/>
                  <a:gd name="T9" fmla="*/ 0 h 243"/>
                  <a:gd name="T10" fmla="*/ 319 w 351"/>
                  <a:gd name="T11" fmla="*/ 0 h 243"/>
                  <a:gd name="T12" fmla="*/ 156 w 351"/>
                  <a:gd name="T13" fmla="*/ 163 h 243"/>
                  <a:gd name="T14" fmla="*/ 156 w 351"/>
                  <a:gd name="T15" fmla="*/ 1094 h 243"/>
                  <a:gd name="T16" fmla="*/ 161 w 351"/>
                  <a:gd name="T17" fmla="*/ 1122 h 243"/>
                  <a:gd name="T18" fmla="*/ 66 w 351"/>
                  <a:gd name="T19" fmla="*/ 1122 h 243"/>
                  <a:gd name="T20" fmla="*/ 17 w 351"/>
                  <a:gd name="T21" fmla="*/ 1238 h 243"/>
                  <a:gd name="T22" fmla="*/ 135 w 351"/>
                  <a:gd name="T23" fmla="*/ 1356 h 243"/>
                  <a:gd name="T24" fmla="*/ 1830 w 351"/>
                  <a:gd name="T25" fmla="*/ 1356 h 243"/>
                  <a:gd name="T26" fmla="*/ 1946 w 351"/>
                  <a:gd name="T27" fmla="*/ 1238 h 243"/>
                  <a:gd name="T28" fmla="*/ 1897 w 351"/>
                  <a:gd name="T29" fmla="*/ 1122 h 243"/>
                  <a:gd name="T30" fmla="*/ 1176 w 351"/>
                  <a:gd name="T31" fmla="*/ 1228 h 243"/>
                  <a:gd name="T32" fmla="*/ 786 w 351"/>
                  <a:gd name="T33" fmla="*/ 1228 h 243"/>
                  <a:gd name="T34" fmla="*/ 786 w 351"/>
                  <a:gd name="T35" fmla="*/ 1134 h 243"/>
                  <a:gd name="T36" fmla="*/ 1176 w 351"/>
                  <a:gd name="T37" fmla="*/ 1134 h 243"/>
                  <a:gd name="T38" fmla="*/ 1176 w 351"/>
                  <a:gd name="T39" fmla="*/ 1228 h 243"/>
                  <a:gd name="T40" fmla="*/ 1601 w 351"/>
                  <a:gd name="T41" fmla="*/ 1004 h 243"/>
                  <a:gd name="T42" fmla="*/ 352 w 351"/>
                  <a:gd name="T43" fmla="*/ 1004 h 243"/>
                  <a:gd name="T44" fmla="*/ 352 w 351"/>
                  <a:gd name="T45" fmla="*/ 201 h 243"/>
                  <a:gd name="T46" fmla="*/ 1601 w 351"/>
                  <a:gd name="T47" fmla="*/ 201 h 243"/>
                  <a:gd name="T48" fmla="*/ 1601 w 351"/>
                  <a:gd name="T49" fmla="*/ 1004 h 2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1" h="243">
                    <a:moveTo>
                      <a:pt x="340" y="201"/>
                    </a:moveTo>
                    <a:cubicBezTo>
                      <a:pt x="321" y="201"/>
                      <a:pt x="321" y="201"/>
                      <a:pt x="321" y="201"/>
                    </a:cubicBezTo>
                    <a:cubicBezTo>
                      <a:pt x="321" y="200"/>
                      <a:pt x="321" y="198"/>
                      <a:pt x="321" y="196"/>
                    </a:cubicBezTo>
                    <a:cubicBezTo>
                      <a:pt x="321" y="29"/>
                      <a:pt x="321" y="29"/>
                      <a:pt x="321" y="29"/>
                    </a:cubicBezTo>
                    <a:cubicBezTo>
                      <a:pt x="321" y="13"/>
                      <a:pt x="308" y="0"/>
                      <a:pt x="293" y="0"/>
                    </a:cubicBezTo>
                    <a:cubicBezTo>
                      <a:pt x="57" y="0"/>
                      <a:pt x="57" y="0"/>
                      <a:pt x="57" y="0"/>
                    </a:cubicBezTo>
                    <a:cubicBezTo>
                      <a:pt x="41" y="0"/>
                      <a:pt x="28" y="13"/>
                      <a:pt x="28" y="29"/>
                    </a:cubicBezTo>
                    <a:cubicBezTo>
                      <a:pt x="28" y="196"/>
                      <a:pt x="28" y="196"/>
                      <a:pt x="28" y="196"/>
                    </a:cubicBezTo>
                    <a:cubicBezTo>
                      <a:pt x="28" y="198"/>
                      <a:pt x="29" y="200"/>
                      <a:pt x="29" y="201"/>
                    </a:cubicBezTo>
                    <a:cubicBezTo>
                      <a:pt x="12" y="201"/>
                      <a:pt x="12" y="201"/>
                      <a:pt x="12" y="201"/>
                    </a:cubicBezTo>
                    <a:cubicBezTo>
                      <a:pt x="0" y="201"/>
                      <a:pt x="3" y="211"/>
                      <a:pt x="3" y="222"/>
                    </a:cubicBezTo>
                    <a:cubicBezTo>
                      <a:pt x="3" y="234"/>
                      <a:pt x="12" y="243"/>
                      <a:pt x="24" y="243"/>
                    </a:cubicBezTo>
                    <a:cubicBezTo>
                      <a:pt x="328" y="243"/>
                      <a:pt x="328" y="243"/>
                      <a:pt x="328" y="243"/>
                    </a:cubicBezTo>
                    <a:cubicBezTo>
                      <a:pt x="339" y="243"/>
                      <a:pt x="349" y="234"/>
                      <a:pt x="349" y="222"/>
                    </a:cubicBezTo>
                    <a:cubicBezTo>
                      <a:pt x="349" y="211"/>
                      <a:pt x="351" y="201"/>
                      <a:pt x="340" y="201"/>
                    </a:cubicBezTo>
                    <a:close/>
                    <a:moveTo>
                      <a:pt x="211" y="220"/>
                    </a:moveTo>
                    <a:cubicBezTo>
                      <a:pt x="141" y="220"/>
                      <a:pt x="141" y="220"/>
                      <a:pt x="141" y="220"/>
                    </a:cubicBezTo>
                    <a:cubicBezTo>
                      <a:pt x="141" y="203"/>
                      <a:pt x="141" y="203"/>
                      <a:pt x="141" y="203"/>
                    </a:cubicBezTo>
                    <a:cubicBezTo>
                      <a:pt x="211" y="203"/>
                      <a:pt x="211" y="203"/>
                      <a:pt x="211" y="203"/>
                    </a:cubicBezTo>
                    <a:lnTo>
                      <a:pt x="211" y="220"/>
                    </a:lnTo>
                    <a:close/>
                    <a:moveTo>
                      <a:pt x="287" y="180"/>
                    </a:moveTo>
                    <a:cubicBezTo>
                      <a:pt x="63" y="180"/>
                      <a:pt x="63" y="180"/>
                      <a:pt x="63" y="180"/>
                    </a:cubicBezTo>
                    <a:cubicBezTo>
                      <a:pt x="63" y="36"/>
                      <a:pt x="63" y="36"/>
                      <a:pt x="63" y="36"/>
                    </a:cubicBezTo>
                    <a:cubicBezTo>
                      <a:pt x="287" y="36"/>
                      <a:pt x="287" y="36"/>
                      <a:pt x="287" y="36"/>
                    </a:cubicBezTo>
                    <a:lnTo>
                      <a:pt x="287" y="18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49"/>
              <p:cNvSpPr>
                <a:spLocks/>
              </p:cNvSpPr>
              <p:nvPr/>
            </p:nvSpPr>
            <p:spPr bwMode="auto">
              <a:xfrm>
                <a:off x="4144" y="2138"/>
                <a:ext cx="690" cy="0"/>
              </a:xfrm>
              <a:custGeom>
                <a:avLst/>
                <a:gdLst>
                  <a:gd name="T0" fmla="*/ 0 w 690"/>
                  <a:gd name="T1" fmla="*/ 690 w 690"/>
                  <a:gd name="T2" fmla="*/ 0 w 690"/>
                  <a:gd name="T3" fmla="*/ 0 60000 65536"/>
                  <a:gd name="T4" fmla="*/ 0 60000 65536"/>
                  <a:gd name="T5" fmla="*/ 0 60000 65536"/>
                </a:gdLst>
                <a:ahLst/>
                <a:cxnLst>
                  <a:cxn ang="T3">
                    <a:pos x="T0" y="0"/>
                  </a:cxn>
                  <a:cxn ang="T4">
                    <a:pos x="T1" y="0"/>
                  </a:cxn>
                  <a:cxn ang="T5">
                    <a:pos x="T2" y="0"/>
                  </a:cxn>
                </a:cxnLst>
                <a:rect l="0" t="0" r="r" b="b"/>
                <a:pathLst>
                  <a:path w="690">
                    <a:moveTo>
                      <a:pt x="0" y="0"/>
                    </a:moveTo>
                    <a:lnTo>
                      <a:pt x="690" y="0"/>
                    </a:lnTo>
                    <a:lnTo>
                      <a:pt x="0"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Line 50"/>
              <p:cNvSpPr>
                <a:spLocks noChangeShapeType="1"/>
              </p:cNvSpPr>
              <p:nvPr/>
            </p:nvSpPr>
            <p:spPr bwMode="auto">
              <a:xfrm>
                <a:off x="4144" y="2138"/>
                <a:ext cx="690" cy="0"/>
              </a:xfrm>
              <a:prstGeom prst="line">
                <a:avLst/>
              </a:prstGeom>
              <a:noFill/>
              <a:ln w="14288">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54" name="Group 34"/>
          <p:cNvGrpSpPr>
            <a:grpSpLocks/>
          </p:cNvGrpSpPr>
          <p:nvPr/>
        </p:nvGrpSpPr>
        <p:grpSpPr bwMode="auto">
          <a:xfrm>
            <a:off x="4410075" y="4690783"/>
            <a:ext cx="639763" cy="639763"/>
            <a:chOff x="1368266" y="2891382"/>
            <a:chExt cx="914400" cy="914400"/>
          </a:xfrm>
        </p:grpSpPr>
        <p:sp>
          <p:nvSpPr>
            <p:cNvPr id="55" name="Oval 54"/>
            <p:cNvSpPr/>
            <p:nvPr/>
          </p:nvSpPr>
          <p:spPr>
            <a:xfrm>
              <a:off x="1368266" y="2891382"/>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6" name="Group 54"/>
            <p:cNvGrpSpPr>
              <a:grpSpLocks noChangeAspect="1"/>
            </p:cNvGrpSpPr>
            <p:nvPr/>
          </p:nvGrpSpPr>
          <p:grpSpPr bwMode="auto">
            <a:xfrm>
              <a:off x="1610902" y="3088504"/>
              <a:ext cx="411629" cy="519799"/>
              <a:chOff x="2063" y="3323"/>
              <a:chExt cx="567" cy="716"/>
            </a:xfrm>
          </p:grpSpPr>
          <p:sp>
            <p:nvSpPr>
              <p:cNvPr id="57" name="AutoShape 53"/>
              <p:cNvSpPr>
                <a:spLocks noChangeAspect="1" noChangeArrowheads="1" noTextEdit="1"/>
              </p:cNvSpPr>
              <p:nvPr/>
            </p:nvSpPr>
            <p:spPr bwMode="auto">
              <a:xfrm>
                <a:off x="2063" y="3323"/>
                <a:ext cx="567"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 name="Freeform 55"/>
              <p:cNvSpPr>
                <a:spLocks noEditPoints="1"/>
              </p:cNvSpPr>
              <p:nvPr/>
            </p:nvSpPr>
            <p:spPr bwMode="auto">
              <a:xfrm>
                <a:off x="2054" y="3321"/>
                <a:ext cx="590" cy="720"/>
              </a:xfrm>
              <a:custGeom>
                <a:avLst/>
                <a:gdLst>
                  <a:gd name="T0" fmla="*/ 1281 w 250"/>
                  <a:gd name="T1" fmla="*/ 5 h 305"/>
                  <a:gd name="T2" fmla="*/ 189 w 250"/>
                  <a:gd name="T3" fmla="*/ 5 h 305"/>
                  <a:gd name="T4" fmla="*/ 21 w 250"/>
                  <a:gd name="T5" fmla="*/ 300 h 305"/>
                  <a:gd name="T6" fmla="*/ 21 w 250"/>
                  <a:gd name="T7" fmla="*/ 1355 h 305"/>
                  <a:gd name="T8" fmla="*/ 160 w 250"/>
                  <a:gd name="T9" fmla="*/ 1695 h 305"/>
                  <a:gd name="T10" fmla="*/ 1319 w 250"/>
                  <a:gd name="T11" fmla="*/ 1700 h 305"/>
                  <a:gd name="T12" fmla="*/ 1326 w 250"/>
                  <a:gd name="T13" fmla="*/ 323 h 305"/>
                  <a:gd name="T14" fmla="*/ 267 w 250"/>
                  <a:gd name="T15" fmla="*/ 312 h 305"/>
                  <a:gd name="T16" fmla="*/ 189 w 250"/>
                  <a:gd name="T17" fmla="*/ 212 h 305"/>
                  <a:gd name="T18" fmla="*/ 283 w 250"/>
                  <a:gd name="T19" fmla="*/ 135 h 305"/>
                  <a:gd name="T20" fmla="*/ 1326 w 250"/>
                  <a:gd name="T21" fmla="*/ 139 h 305"/>
                  <a:gd name="T22" fmla="*/ 1281 w 250"/>
                  <a:gd name="T23" fmla="*/ 5 h 305"/>
                  <a:gd name="T24" fmla="*/ 675 w 250"/>
                  <a:gd name="T25" fmla="*/ 1048 h 305"/>
                  <a:gd name="T26" fmla="*/ 675 w 250"/>
                  <a:gd name="T27" fmla="*/ 963 h 305"/>
                  <a:gd name="T28" fmla="*/ 590 w 250"/>
                  <a:gd name="T29" fmla="*/ 819 h 305"/>
                  <a:gd name="T30" fmla="*/ 746 w 250"/>
                  <a:gd name="T31" fmla="*/ 659 h 305"/>
                  <a:gd name="T32" fmla="*/ 909 w 250"/>
                  <a:gd name="T33" fmla="*/ 819 h 305"/>
                  <a:gd name="T34" fmla="*/ 819 w 250"/>
                  <a:gd name="T35" fmla="*/ 963 h 305"/>
                  <a:gd name="T36" fmla="*/ 819 w 250"/>
                  <a:gd name="T37" fmla="*/ 1048 h 305"/>
                  <a:gd name="T38" fmla="*/ 1093 w 250"/>
                  <a:gd name="T39" fmla="*/ 1287 h 305"/>
                  <a:gd name="T40" fmla="*/ 1093 w 250"/>
                  <a:gd name="T41" fmla="*/ 1310 h 305"/>
                  <a:gd name="T42" fmla="*/ 406 w 250"/>
                  <a:gd name="T43" fmla="*/ 1310 h 305"/>
                  <a:gd name="T44" fmla="*/ 406 w 250"/>
                  <a:gd name="T45" fmla="*/ 1287 h 305"/>
                  <a:gd name="T46" fmla="*/ 675 w 250"/>
                  <a:gd name="T47" fmla="*/ 1048 h 3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0" h="305">
                    <a:moveTo>
                      <a:pt x="230" y="1"/>
                    </a:moveTo>
                    <a:cubicBezTo>
                      <a:pt x="225" y="1"/>
                      <a:pt x="86" y="0"/>
                      <a:pt x="34" y="1"/>
                    </a:cubicBezTo>
                    <a:cubicBezTo>
                      <a:pt x="0" y="2"/>
                      <a:pt x="5" y="29"/>
                      <a:pt x="4" y="54"/>
                    </a:cubicBezTo>
                    <a:cubicBezTo>
                      <a:pt x="4" y="54"/>
                      <a:pt x="4" y="204"/>
                      <a:pt x="4" y="243"/>
                    </a:cubicBezTo>
                    <a:cubicBezTo>
                      <a:pt x="4" y="287"/>
                      <a:pt x="2" y="303"/>
                      <a:pt x="29" y="304"/>
                    </a:cubicBezTo>
                    <a:cubicBezTo>
                      <a:pt x="56" y="304"/>
                      <a:pt x="237" y="305"/>
                      <a:pt x="237" y="305"/>
                    </a:cubicBezTo>
                    <a:cubicBezTo>
                      <a:pt x="238" y="58"/>
                      <a:pt x="238" y="58"/>
                      <a:pt x="238" y="58"/>
                    </a:cubicBezTo>
                    <a:cubicBezTo>
                      <a:pt x="48" y="56"/>
                      <a:pt x="48" y="56"/>
                      <a:pt x="48" y="56"/>
                    </a:cubicBezTo>
                    <a:cubicBezTo>
                      <a:pt x="48" y="56"/>
                      <a:pt x="34" y="53"/>
                      <a:pt x="34" y="38"/>
                    </a:cubicBezTo>
                    <a:cubicBezTo>
                      <a:pt x="34" y="24"/>
                      <a:pt x="51" y="24"/>
                      <a:pt x="51" y="24"/>
                    </a:cubicBezTo>
                    <a:cubicBezTo>
                      <a:pt x="51" y="24"/>
                      <a:pt x="227" y="29"/>
                      <a:pt x="238" y="25"/>
                    </a:cubicBezTo>
                    <a:cubicBezTo>
                      <a:pt x="250" y="21"/>
                      <a:pt x="247" y="0"/>
                      <a:pt x="230" y="1"/>
                    </a:cubicBezTo>
                    <a:close/>
                    <a:moveTo>
                      <a:pt x="121" y="188"/>
                    </a:moveTo>
                    <a:cubicBezTo>
                      <a:pt x="121" y="173"/>
                      <a:pt x="121" y="173"/>
                      <a:pt x="121" y="173"/>
                    </a:cubicBezTo>
                    <a:cubicBezTo>
                      <a:pt x="112" y="168"/>
                      <a:pt x="106" y="158"/>
                      <a:pt x="106" y="147"/>
                    </a:cubicBezTo>
                    <a:cubicBezTo>
                      <a:pt x="106" y="131"/>
                      <a:pt x="119" y="118"/>
                      <a:pt x="134" y="118"/>
                    </a:cubicBezTo>
                    <a:cubicBezTo>
                      <a:pt x="150" y="118"/>
                      <a:pt x="163" y="131"/>
                      <a:pt x="163" y="147"/>
                    </a:cubicBezTo>
                    <a:cubicBezTo>
                      <a:pt x="163" y="158"/>
                      <a:pt x="157" y="168"/>
                      <a:pt x="147" y="173"/>
                    </a:cubicBezTo>
                    <a:cubicBezTo>
                      <a:pt x="147" y="188"/>
                      <a:pt x="147" y="188"/>
                      <a:pt x="147" y="188"/>
                    </a:cubicBezTo>
                    <a:cubicBezTo>
                      <a:pt x="175" y="192"/>
                      <a:pt x="196" y="210"/>
                      <a:pt x="196" y="231"/>
                    </a:cubicBezTo>
                    <a:cubicBezTo>
                      <a:pt x="196" y="232"/>
                      <a:pt x="196" y="233"/>
                      <a:pt x="196" y="235"/>
                    </a:cubicBezTo>
                    <a:cubicBezTo>
                      <a:pt x="73" y="235"/>
                      <a:pt x="73" y="235"/>
                      <a:pt x="73" y="235"/>
                    </a:cubicBezTo>
                    <a:cubicBezTo>
                      <a:pt x="73" y="233"/>
                      <a:pt x="73" y="232"/>
                      <a:pt x="73" y="231"/>
                    </a:cubicBezTo>
                    <a:cubicBezTo>
                      <a:pt x="73" y="210"/>
                      <a:pt x="93" y="192"/>
                      <a:pt x="121" y="188"/>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9" name="Group 33"/>
          <p:cNvGrpSpPr>
            <a:grpSpLocks/>
          </p:cNvGrpSpPr>
          <p:nvPr/>
        </p:nvGrpSpPr>
        <p:grpSpPr bwMode="auto">
          <a:xfrm>
            <a:off x="4410075" y="3905971"/>
            <a:ext cx="639763" cy="639762"/>
            <a:chOff x="2417208" y="2939254"/>
            <a:chExt cx="914400" cy="914400"/>
          </a:xfrm>
        </p:grpSpPr>
        <p:sp>
          <p:nvSpPr>
            <p:cNvPr id="60" name="Oval 59"/>
            <p:cNvSpPr/>
            <p:nvPr/>
          </p:nvSpPr>
          <p:spPr>
            <a:xfrm>
              <a:off x="2417208" y="2939254"/>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1" name="Group 42"/>
            <p:cNvGrpSpPr>
              <a:grpSpLocks noChangeAspect="1"/>
            </p:cNvGrpSpPr>
            <p:nvPr/>
          </p:nvGrpSpPr>
          <p:grpSpPr bwMode="auto">
            <a:xfrm>
              <a:off x="2607705" y="3145779"/>
              <a:ext cx="535781" cy="535780"/>
              <a:chOff x="3076" y="1581"/>
              <a:chExt cx="673" cy="673"/>
            </a:xfrm>
          </p:grpSpPr>
          <p:sp>
            <p:nvSpPr>
              <p:cNvPr id="62" name="AutoShape 41"/>
              <p:cNvSpPr>
                <a:spLocks noChangeAspect="1" noChangeArrowheads="1" noTextEdit="1"/>
              </p:cNvSpPr>
              <p:nvPr/>
            </p:nvSpPr>
            <p:spPr bwMode="auto">
              <a:xfrm>
                <a:off x="3076" y="1581"/>
                <a:ext cx="673"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 name="Freeform 43"/>
              <p:cNvSpPr>
                <a:spLocks noEditPoints="1"/>
              </p:cNvSpPr>
              <p:nvPr/>
            </p:nvSpPr>
            <p:spPr bwMode="auto">
              <a:xfrm>
                <a:off x="3078" y="1579"/>
                <a:ext cx="671" cy="675"/>
              </a:xfrm>
              <a:custGeom>
                <a:avLst/>
                <a:gdLst>
                  <a:gd name="T0" fmla="*/ 1422 w 284"/>
                  <a:gd name="T1" fmla="*/ 0 h 286"/>
                  <a:gd name="T2" fmla="*/ 156 w 284"/>
                  <a:gd name="T3" fmla="*/ 0 h 286"/>
                  <a:gd name="T4" fmla="*/ 0 w 284"/>
                  <a:gd name="T5" fmla="*/ 160 h 286"/>
                  <a:gd name="T6" fmla="*/ 0 w 284"/>
                  <a:gd name="T7" fmla="*/ 1433 h 286"/>
                  <a:gd name="T8" fmla="*/ 156 w 284"/>
                  <a:gd name="T9" fmla="*/ 1593 h 286"/>
                  <a:gd name="T10" fmla="*/ 1422 w 284"/>
                  <a:gd name="T11" fmla="*/ 1593 h 286"/>
                  <a:gd name="T12" fmla="*/ 1585 w 284"/>
                  <a:gd name="T13" fmla="*/ 1433 h 286"/>
                  <a:gd name="T14" fmla="*/ 1585 w 284"/>
                  <a:gd name="T15" fmla="*/ 160 h 286"/>
                  <a:gd name="T16" fmla="*/ 1422 w 284"/>
                  <a:gd name="T17" fmla="*/ 0 h 286"/>
                  <a:gd name="T18" fmla="*/ 1361 w 284"/>
                  <a:gd name="T19" fmla="*/ 1381 h 286"/>
                  <a:gd name="T20" fmla="*/ 905 w 284"/>
                  <a:gd name="T21" fmla="*/ 1359 h 286"/>
                  <a:gd name="T22" fmla="*/ 853 w 284"/>
                  <a:gd name="T23" fmla="*/ 814 h 286"/>
                  <a:gd name="T24" fmla="*/ 725 w 284"/>
                  <a:gd name="T25" fmla="*/ 814 h 286"/>
                  <a:gd name="T26" fmla="*/ 680 w 284"/>
                  <a:gd name="T27" fmla="*/ 1359 h 286"/>
                  <a:gd name="T28" fmla="*/ 217 w 284"/>
                  <a:gd name="T29" fmla="*/ 1381 h 286"/>
                  <a:gd name="T30" fmla="*/ 636 w 284"/>
                  <a:gd name="T31" fmla="*/ 467 h 286"/>
                  <a:gd name="T32" fmla="*/ 714 w 284"/>
                  <a:gd name="T33" fmla="*/ 675 h 286"/>
                  <a:gd name="T34" fmla="*/ 758 w 284"/>
                  <a:gd name="T35" fmla="*/ 675 h 286"/>
                  <a:gd name="T36" fmla="*/ 758 w 284"/>
                  <a:gd name="T37" fmla="*/ 373 h 286"/>
                  <a:gd name="T38" fmla="*/ 749 w 284"/>
                  <a:gd name="T39" fmla="*/ 368 h 286"/>
                  <a:gd name="T40" fmla="*/ 714 w 284"/>
                  <a:gd name="T41" fmla="*/ 168 h 286"/>
                  <a:gd name="T42" fmla="*/ 794 w 284"/>
                  <a:gd name="T43" fmla="*/ 212 h 286"/>
                  <a:gd name="T44" fmla="*/ 872 w 284"/>
                  <a:gd name="T45" fmla="*/ 168 h 286"/>
                  <a:gd name="T46" fmla="*/ 832 w 284"/>
                  <a:gd name="T47" fmla="*/ 368 h 286"/>
                  <a:gd name="T48" fmla="*/ 820 w 284"/>
                  <a:gd name="T49" fmla="*/ 373 h 286"/>
                  <a:gd name="T50" fmla="*/ 820 w 284"/>
                  <a:gd name="T51" fmla="*/ 675 h 286"/>
                  <a:gd name="T52" fmla="*/ 865 w 284"/>
                  <a:gd name="T53" fmla="*/ 675 h 286"/>
                  <a:gd name="T54" fmla="*/ 950 w 284"/>
                  <a:gd name="T55" fmla="*/ 467 h 286"/>
                  <a:gd name="T56" fmla="*/ 1361 w 284"/>
                  <a:gd name="T57" fmla="*/ 1381 h 286"/>
                  <a:gd name="T58" fmla="*/ 1451 w 284"/>
                  <a:gd name="T59" fmla="*/ 283 h 286"/>
                  <a:gd name="T60" fmla="*/ 1134 w 284"/>
                  <a:gd name="T61" fmla="*/ 283 h 286"/>
                  <a:gd name="T62" fmla="*/ 1134 w 284"/>
                  <a:gd name="T63" fmla="*/ 172 h 286"/>
                  <a:gd name="T64" fmla="*/ 1451 w 284"/>
                  <a:gd name="T65" fmla="*/ 172 h 286"/>
                  <a:gd name="T66" fmla="*/ 1451 w 284"/>
                  <a:gd name="T67" fmla="*/ 283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286">
                    <a:moveTo>
                      <a:pt x="255" y="0"/>
                    </a:moveTo>
                    <a:cubicBezTo>
                      <a:pt x="28" y="0"/>
                      <a:pt x="28" y="0"/>
                      <a:pt x="28" y="0"/>
                    </a:cubicBezTo>
                    <a:cubicBezTo>
                      <a:pt x="13" y="0"/>
                      <a:pt x="0" y="13"/>
                      <a:pt x="0" y="29"/>
                    </a:cubicBezTo>
                    <a:cubicBezTo>
                      <a:pt x="0" y="257"/>
                      <a:pt x="0" y="257"/>
                      <a:pt x="0" y="257"/>
                    </a:cubicBezTo>
                    <a:cubicBezTo>
                      <a:pt x="0" y="273"/>
                      <a:pt x="13" y="286"/>
                      <a:pt x="28" y="286"/>
                    </a:cubicBezTo>
                    <a:cubicBezTo>
                      <a:pt x="255" y="286"/>
                      <a:pt x="255" y="286"/>
                      <a:pt x="255" y="286"/>
                    </a:cubicBezTo>
                    <a:cubicBezTo>
                      <a:pt x="271" y="286"/>
                      <a:pt x="284" y="273"/>
                      <a:pt x="284" y="257"/>
                    </a:cubicBezTo>
                    <a:cubicBezTo>
                      <a:pt x="284" y="29"/>
                      <a:pt x="284" y="29"/>
                      <a:pt x="284" y="29"/>
                    </a:cubicBezTo>
                    <a:cubicBezTo>
                      <a:pt x="284" y="13"/>
                      <a:pt x="271" y="0"/>
                      <a:pt x="255" y="0"/>
                    </a:cubicBezTo>
                    <a:close/>
                    <a:moveTo>
                      <a:pt x="244" y="248"/>
                    </a:moveTo>
                    <a:cubicBezTo>
                      <a:pt x="232" y="258"/>
                      <a:pt x="176" y="259"/>
                      <a:pt x="162" y="244"/>
                    </a:cubicBezTo>
                    <a:cubicBezTo>
                      <a:pt x="153" y="236"/>
                      <a:pt x="151" y="188"/>
                      <a:pt x="153" y="146"/>
                    </a:cubicBezTo>
                    <a:cubicBezTo>
                      <a:pt x="130" y="146"/>
                      <a:pt x="130" y="146"/>
                      <a:pt x="130" y="146"/>
                    </a:cubicBezTo>
                    <a:cubicBezTo>
                      <a:pt x="133" y="188"/>
                      <a:pt x="130" y="236"/>
                      <a:pt x="122" y="244"/>
                    </a:cubicBezTo>
                    <a:cubicBezTo>
                      <a:pt x="107" y="259"/>
                      <a:pt x="51" y="258"/>
                      <a:pt x="39" y="248"/>
                    </a:cubicBezTo>
                    <a:cubicBezTo>
                      <a:pt x="26" y="236"/>
                      <a:pt x="38" y="89"/>
                      <a:pt x="114" y="84"/>
                    </a:cubicBezTo>
                    <a:cubicBezTo>
                      <a:pt x="120" y="83"/>
                      <a:pt x="125" y="99"/>
                      <a:pt x="128" y="121"/>
                    </a:cubicBezTo>
                    <a:cubicBezTo>
                      <a:pt x="136" y="121"/>
                      <a:pt x="136" y="121"/>
                      <a:pt x="136" y="121"/>
                    </a:cubicBezTo>
                    <a:cubicBezTo>
                      <a:pt x="136" y="67"/>
                      <a:pt x="136" y="67"/>
                      <a:pt x="136" y="67"/>
                    </a:cubicBezTo>
                    <a:cubicBezTo>
                      <a:pt x="136" y="66"/>
                      <a:pt x="135" y="66"/>
                      <a:pt x="134" y="66"/>
                    </a:cubicBezTo>
                    <a:cubicBezTo>
                      <a:pt x="123" y="61"/>
                      <a:pt x="116" y="34"/>
                      <a:pt x="128" y="30"/>
                    </a:cubicBezTo>
                    <a:cubicBezTo>
                      <a:pt x="140" y="26"/>
                      <a:pt x="142" y="38"/>
                      <a:pt x="142" y="38"/>
                    </a:cubicBezTo>
                    <a:cubicBezTo>
                      <a:pt x="142" y="38"/>
                      <a:pt x="144" y="26"/>
                      <a:pt x="156" y="30"/>
                    </a:cubicBezTo>
                    <a:cubicBezTo>
                      <a:pt x="168" y="34"/>
                      <a:pt x="160" y="60"/>
                      <a:pt x="149" y="66"/>
                    </a:cubicBezTo>
                    <a:cubicBezTo>
                      <a:pt x="148" y="66"/>
                      <a:pt x="148" y="67"/>
                      <a:pt x="147" y="67"/>
                    </a:cubicBezTo>
                    <a:cubicBezTo>
                      <a:pt x="147" y="121"/>
                      <a:pt x="147" y="121"/>
                      <a:pt x="147" y="121"/>
                    </a:cubicBezTo>
                    <a:cubicBezTo>
                      <a:pt x="155" y="121"/>
                      <a:pt x="155" y="121"/>
                      <a:pt x="155" y="121"/>
                    </a:cubicBezTo>
                    <a:cubicBezTo>
                      <a:pt x="158" y="99"/>
                      <a:pt x="163" y="83"/>
                      <a:pt x="170" y="84"/>
                    </a:cubicBezTo>
                    <a:cubicBezTo>
                      <a:pt x="246" y="89"/>
                      <a:pt x="257" y="236"/>
                      <a:pt x="244" y="248"/>
                    </a:cubicBezTo>
                    <a:close/>
                    <a:moveTo>
                      <a:pt x="260" y="51"/>
                    </a:moveTo>
                    <a:cubicBezTo>
                      <a:pt x="203" y="51"/>
                      <a:pt x="203" y="51"/>
                      <a:pt x="203" y="51"/>
                    </a:cubicBezTo>
                    <a:cubicBezTo>
                      <a:pt x="203" y="31"/>
                      <a:pt x="203" y="31"/>
                      <a:pt x="203" y="31"/>
                    </a:cubicBezTo>
                    <a:cubicBezTo>
                      <a:pt x="260" y="31"/>
                      <a:pt x="260" y="31"/>
                      <a:pt x="260" y="31"/>
                    </a:cubicBezTo>
                    <a:lnTo>
                      <a:pt x="260" y="5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Tree>
    <p:extLst>
      <p:ext uri="{BB962C8B-B14F-4D97-AF65-F5344CB8AC3E}">
        <p14:creationId xmlns:p14="http://schemas.microsoft.com/office/powerpoint/2010/main" val="288015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1+#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1+#ppt_w/2"/>
                                          </p:val>
                                        </p:tav>
                                        <p:tav tm="100000">
                                          <p:val>
                                            <p:strVal val="#ppt_x"/>
                                          </p:val>
                                        </p:tav>
                                      </p:tavLst>
                                    </p:anim>
                                    <p:anim calcmode="lin" valueType="num">
                                      <p:cBhvr additive="base">
                                        <p:cTn id="17" dur="500" fill="hold"/>
                                        <p:tgtEl>
                                          <p:spTgt spid="36"/>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1+#ppt_w/2"/>
                                          </p:val>
                                        </p:tav>
                                        <p:tav tm="100000">
                                          <p:val>
                                            <p:strVal val="#ppt_x"/>
                                          </p:val>
                                        </p:tav>
                                      </p:tavLst>
                                    </p:anim>
                                    <p:anim calcmode="lin" valueType="num">
                                      <p:cBhvr additive="base">
                                        <p:cTn id="21" dur="500" fill="hold"/>
                                        <p:tgtEl>
                                          <p:spTgt spid="37"/>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38200"/>
            <a:ext cx="9144000" cy="5162550"/>
          </a:xfrm>
          <a:prstGeom prst="rect">
            <a:avLst/>
          </a:prstGeom>
        </p:spPr>
      </p:pic>
      <p:sp>
        <p:nvSpPr>
          <p:cNvPr id="2" name="Title 1"/>
          <p:cNvSpPr>
            <a:spLocks noGrp="1"/>
          </p:cNvSpPr>
          <p:nvPr>
            <p:ph type="title"/>
          </p:nvPr>
        </p:nvSpPr>
        <p:spPr>
          <a:xfrm>
            <a:off x="228600" y="76200"/>
            <a:ext cx="7383384" cy="1005840"/>
          </a:xfrm>
        </p:spPr>
        <p:txBody>
          <a:bodyPr/>
          <a:lstStyle/>
          <a:p>
            <a:r>
              <a:rPr lang="en-US" dirty="0"/>
              <a:t>Wales Nation Wide project</a:t>
            </a:r>
          </a:p>
        </p:txBody>
      </p:sp>
      <p:sp>
        <p:nvSpPr>
          <p:cNvPr id="3" name="Content Placeholder 2"/>
          <p:cNvSpPr>
            <a:spLocks noGrp="1"/>
          </p:cNvSpPr>
          <p:nvPr>
            <p:ph idx="1"/>
          </p:nvPr>
        </p:nvSpPr>
        <p:spPr/>
        <p:txBody>
          <a:bodyPr/>
          <a:lstStyle/>
          <a:p>
            <a:endParaRPr lang="en-US" dirty="0"/>
          </a:p>
        </p:txBody>
      </p:sp>
      <p:pic>
        <p:nvPicPr>
          <p:cNvPr id="2050" name="Picture 2" descr="http://4.bp.blogspot.com/-9rgGpnasQkI/UnpeF-bU-7I/AAAAAAAACJc/TLEsqQCb0OU/s1600/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841288"/>
            <a:ext cx="3823959" cy="515946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3962400" y="3733801"/>
            <a:ext cx="1295400" cy="1143000"/>
          </a:xfrm>
          <a:custGeom>
            <a:avLst/>
            <a:gdLst>
              <a:gd name="connsiteX0" fmla="*/ 302260 w 883920"/>
              <a:gd name="connsiteY0" fmla="*/ 50800 h 812800"/>
              <a:gd name="connsiteX1" fmla="*/ 289560 w 883920"/>
              <a:gd name="connsiteY1" fmla="*/ 53340 h 812800"/>
              <a:gd name="connsiteX2" fmla="*/ 269240 w 883920"/>
              <a:gd name="connsiteY2" fmla="*/ 60960 h 812800"/>
              <a:gd name="connsiteX3" fmla="*/ 261620 w 883920"/>
              <a:gd name="connsiteY3" fmla="*/ 66040 h 812800"/>
              <a:gd name="connsiteX4" fmla="*/ 254000 w 883920"/>
              <a:gd name="connsiteY4" fmla="*/ 68580 h 812800"/>
              <a:gd name="connsiteX5" fmla="*/ 243840 w 883920"/>
              <a:gd name="connsiteY5" fmla="*/ 73660 h 812800"/>
              <a:gd name="connsiteX6" fmla="*/ 236220 w 883920"/>
              <a:gd name="connsiteY6" fmla="*/ 78740 h 812800"/>
              <a:gd name="connsiteX7" fmla="*/ 215900 w 883920"/>
              <a:gd name="connsiteY7" fmla="*/ 83820 h 812800"/>
              <a:gd name="connsiteX8" fmla="*/ 208280 w 883920"/>
              <a:gd name="connsiteY8" fmla="*/ 86360 h 812800"/>
              <a:gd name="connsiteX9" fmla="*/ 195580 w 883920"/>
              <a:gd name="connsiteY9" fmla="*/ 88900 h 812800"/>
              <a:gd name="connsiteX10" fmla="*/ 170180 w 883920"/>
              <a:gd name="connsiteY10" fmla="*/ 96520 h 812800"/>
              <a:gd name="connsiteX11" fmla="*/ 162560 w 883920"/>
              <a:gd name="connsiteY11" fmla="*/ 99060 h 812800"/>
              <a:gd name="connsiteX12" fmla="*/ 152400 w 883920"/>
              <a:gd name="connsiteY12" fmla="*/ 101600 h 812800"/>
              <a:gd name="connsiteX13" fmla="*/ 129540 w 883920"/>
              <a:gd name="connsiteY13" fmla="*/ 111760 h 812800"/>
              <a:gd name="connsiteX14" fmla="*/ 121920 w 883920"/>
              <a:gd name="connsiteY14" fmla="*/ 114300 h 812800"/>
              <a:gd name="connsiteX15" fmla="*/ 106680 w 883920"/>
              <a:gd name="connsiteY15" fmla="*/ 121920 h 812800"/>
              <a:gd name="connsiteX16" fmla="*/ 91440 w 883920"/>
              <a:gd name="connsiteY16" fmla="*/ 137160 h 812800"/>
              <a:gd name="connsiteX17" fmla="*/ 78740 w 883920"/>
              <a:gd name="connsiteY17" fmla="*/ 149860 h 812800"/>
              <a:gd name="connsiteX18" fmla="*/ 66040 w 883920"/>
              <a:gd name="connsiteY18" fmla="*/ 162560 h 812800"/>
              <a:gd name="connsiteX19" fmla="*/ 60960 w 883920"/>
              <a:gd name="connsiteY19" fmla="*/ 170180 h 812800"/>
              <a:gd name="connsiteX20" fmla="*/ 45720 w 883920"/>
              <a:gd name="connsiteY20" fmla="*/ 182880 h 812800"/>
              <a:gd name="connsiteX21" fmla="*/ 35560 w 883920"/>
              <a:gd name="connsiteY21" fmla="*/ 195580 h 812800"/>
              <a:gd name="connsiteX22" fmla="*/ 25400 w 883920"/>
              <a:gd name="connsiteY22" fmla="*/ 208280 h 812800"/>
              <a:gd name="connsiteX23" fmla="*/ 20320 w 883920"/>
              <a:gd name="connsiteY23" fmla="*/ 233680 h 812800"/>
              <a:gd name="connsiteX24" fmla="*/ 17780 w 883920"/>
              <a:gd name="connsiteY24" fmla="*/ 241300 h 812800"/>
              <a:gd name="connsiteX25" fmla="*/ 12700 w 883920"/>
              <a:gd name="connsiteY25" fmla="*/ 264160 h 812800"/>
              <a:gd name="connsiteX26" fmla="*/ 7620 w 883920"/>
              <a:gd name="connsiteY26" fmla="*/ 355600 h 812800"/>
              <a:gd name="connsiteX27" fmla="*/ 0 w 883920"/>
              <a:gd name="connsiteY27" fmla="*/ 457200 h 812800"/>
              <a:gd name="connsiteX28" fmla="*/ 2540 w 883920"/>
              <a:gd name="connsiteY28" fmla="*/ 505460 h 812800"/>
              <a:gd name="connsiteX29" fmla="*/ 7620 w 883920"/>
              <a:gd name="connsiteY29" fmla="*/ 520700 h 812800"/>
              <a:gd name="connsiteX30" fmla="*/ 10160 w 883920"/>
              <a:gd name="connsiteY30" fmla="*/ 528320 h 812800"/>
              <a:gd name="connsiteX31" fmla="*/ 15240 w 883920"/>
              <a:gd name="connsiteY31" fmla="*/ 535940 h 812800"/>
              <a:gd name="connsiteX32" fmla="*/ 17780 w 883920"/>
              <a:gd name="connsiteY32" fmla="*/ 543560 h 812800"/>
              <a:gd name="connsiteX33" fmla="*/ 27940 w 883920"/>
              <a:gd name="connsiteY33" fmla="*/ 558800 h 812800"/>
              <a:gd name="connsiteX34" fmla="*/ 33020 w 883920"/>
              <a:gd name="connsiteY34" fmla="*/ 566420 h 812800"/>
              <a:gd name="connsiteX35" fmla="*/ 45720 w 883920"/>
              <a:gd name="connsiteY35" fmla="*/ 581660 h 812800"/>
              <a:gd name="connsiteX36" fmla="*/ 50800 w 883920"/>
              <a:gd name="connsiteY36" fmla="*/ 596900 h 812800"/>
              <a:gd name="connsiteX37" fmla="*/ 55880 w 883920"/>
              <a:gd name="connsiteY37" fmla="*/ 604520 h 812800"/>
              <a:gd name="connsiteX38" fmla="*/ 58420 w 883920"/>
              <a:gd name="connsiteY38" fmla="*/ 612140 h 812800"/>
              <a:gd name="connsiteX39" fmla="*/ 66040 w 883920"/>
              <a:gd name="connsiteY39" fmla="*/ 619760 h 812800"/>
              <a:gd name="connsiteX40" fmla="*/ 71120 w 883920"/>
              <a:gd name="connsiteY40" fmla="*/ 635000 h 812800"/>
              <a:gd name="connsiteX41" fmla="*/ 73660 w 883920"/>
              <a:gd name="connsiteY41" fmla="*/ 642620 h 812800"/>
              <a:gd name="connsiteX42" fmla="*/ 83820 w 883920"/>
              <a:gd name="connsiteY42" fmla="*/ 657860 h 812800"/>
              <a:gd name="connsiteX43" fmla="*/ 86360 w 883920"/>
              <a:gd name="connsiteY43" fmla="*/ 665480 h 812800"/>
              <a:gd name="connsiteX44" fmla="*/ 109220 w 883920"/>
              <a:gd name="connsiteY44" fmla="*/ 695960 h 812800"/>
              <a:gd name="connsiteX45" fmla="*/ 114300 w 883920"/>
              <a:gd name="connsiteY45" fmla="*/ 703580 h 812800"/>
              <a:gd name="connsiteX46" fmla="*/ 121920 w 883920"/>
              <a:gd name="connsiteY46" fmla="*/ 706120 h 812800"/>
              <a:gd name="connsiteX47" fmla="*/ 137160 w 883920"/>
              <a:gd name="connsiteY47" fmla="*/ 713740 h 812800"/>
              <a:gd name="connsiteX48" fmla="*/ 157480 w 883920"/>
              <a:gd name="connsiteY48" fmla="*/ 718820 h 812800"/>
              <a:gd name="connsiteX49" fmla="*/ 165100 w 883920"/>
              <a:gd name="connsiteY49" fmla="*/ 721360 h 812800"/>
              <a:gd name="connsiteX50" fmla="*/ 172720 w 883920"/>
              <a:gd name="connsiteY50" fmla="*/ 726440 h 812800"/>
              <a:gd name="connsiteX51" fmla="*/ 180340 w 883920"/>
              <a:gd name="connsiteY51" fmla="*/ 728980 h 812800"/>
              <a:gd name="connsiteX52" fmla="*/ 187960 w 883920"/>
              <a:gd name="connsiteY52" fmla="*/ 734060 h 812800"/>
              <a:gd name="connsiteX53" fmla="*/ 195580 w 883920"/>
              <a:gd name="connsiteY53" fmla="*/ 736600 h 812800"/>
              <a:gd name="connsiteX54" fmla="*/ 220980 w 883920"/>
              <a:gd name="connsiteY54" fmla="*/ 749300 h 812800"/>
              <a:gd name="connsiteX55" fmla="*/ 251460 w 883920"/>
              <a:gd name="connsiteY55" fmla="*/ 769620 h 812800"/>
              <a:gd name="connsiteX56" fmla="*/ 259080 w 883920"/>
              <a:gd name="connsiteY56" fmla="*/ 774700 h 812800"/>
              <a:gd name="connsiteX57" fmla="*/ 266700 w 883920"/>
              <a:gd name="connsiteY57" fmla="*/ 779780 h 812800"/>
              <a:gd name="connsiteX58" fmla="*/ 281940 w 883920"/>
              <a:gd name="connsiteY58" fmla="*/ 784860 h 812800"/>
              <a:gd name="connsiteX59" fmla="*/ 289560 w 883920"/>
              <a:gd name="connsiteY59" fmla="*/ 787400 h 812800"/>
              <a:gd name="connsiteX60" fmla="*/ 299720 w 883920"/>
              <a:gd name="connsiteY60" fmla="*/ 789940 h 812800"/>
              <a:gd name="connsiteX61" fmla="*/ 312420 w 883920"/>
              <a:gd name="connsiteY61" fmla="*/ 792480 h 812800"/>
              <a:gd name="connsiteX62" fmla="*/ 327660 w 883920"/>
              <a:gd name="connsiteY62" fmla="*/ 797560 h 812800"/>
              <a:gd name="connsiteX63" fmla="*/ 335280 w 883920"/>
              <a:gd name="connsiteY63" fmla="*/ 800100 h 812800"/>
              <a:gd name="connsiteX64" fmla="*/ 345440 w 883920"/>
              <a:gd name="connsiteY64" fmla="*/ 802640 h 812800"/>
              <a:gd name="connsiteX65" fmla="*/ 444500 w 883920"/>
              <a:gd name="connsiteY65" fmla="*/ 807720 h 812800"/>
              <a:gd name="connsiteX66" fmla="*/ 459740 w 883920"/>
              <a:gd name="connsiteY66" fmla="*/ 810260 h 812800"/>
              <a:gd name="connsiteX67" fmla="*/ 467360 w 883920"/>
              <a:gd name="connsiteY67" fmla="*/ 812800 h 812800"/>
              <a:gd name="connsiteX68" fmla="*/ 525780 w 883920"/>
              <a:gd name="connsiteY68" fmla="*/ 810260 h 812800"/>
              <a:gd name="connsiteX69" fmla="*/ 541020 w 883920"/>
              <a:gd name="connsiteY69" fmla="*/ 805180 h 812800"/>
              <a:gd name="connsiteX70" fmla="*/ 563880 w 883920"/>
              <a:gd name="connsiteY70" fmla="*/ 795020 h 812800"/>
              <a:gd name="connsiteX71" fmla="*/ 612140 w 883920"/>
              <a:gd name="connsiteY71" fmla="*/ 792480 h 812800"/>
              <a:gd name="connsiteX72" fmla="*/ 647700 w 883920"/>
              <a:gd name="connsiteY72" fmla="*/ 782320 h 812800"/>
              <a:gd name="connsiteX73" fmla="*/ 662940 w 883920"/>
              <a:gd name="connsiteY73" fmla="*/ 774700 h 812800"/>
              <a:gd name="connsiteX74" fmla="*/ 670560 w 883920"/>
              <a:gd name="connsiteY74" fmla="*/ 767080 h 812800"/>
              <a:gd name="connsiteX75" fmla="*/ 678180 w 883920"/>
              <a:gd name="connsiteY75" fmla="*/ 764540 h 812800"/>
              <a:gd name="connsiteX76" fmla="*/ 685800 w 883920"/>
              <a:gd name="connsiteY76" fmla="*/ 759460 h 812800"/>
              <a:gd name="connsiteX77" fmla="*/ 693420 w 883920"/>
              <a:gd name="connsiteY77" fmla="*/ 756920 h 812800"/>
              <a:gd name="connsiteX78" fmla="*/ 701040 w 883920"/>
              <a:gd name="connsiteY78" fmla="*/ 751840 h 812800"/>
              <a:gd name="connsiteX79" fmla="*/ 721360 w 883920"/>
              <a:gd name="connsiteY79" fmla="*/ 746760 h 812800"/>
              <a:gd name="connsiteX80" fmla="*/ 736600 w 883920"/>
              <a:gd name="connsiteY80" fmla="*/ 736600 h 812800"/>
              <a:gd name="connsiteX81" fmla="*/ 759460 w 883920"/>
              <a:gd name="connsiteY81" fmla="*/ 726440 h 812800"/>
              <a:gd name="connsiteX82" fmla="*/ 772160 w 883920"/>
              <a:gd name="connsiteY82" fmla="*/ 713740 h 812800"/>
              <a:gd name="connsiteX83" fmla="*/ 797560 w 883920"/>
              <a:gd name="connsiteY83" fmla="*/ 690880 h 812800"/>
              <a:gd name="connsiteX84" fmla="*/ 802640 w 883920"/>
              <a:gd name="connsiteY84" fmla="*/ 680720 h 812800"/>
              <a:gd name="connsiteX85" fmla="*/ 810260 w 883920"/>
              <a:gd name="connsiteY85" fmla="*/ 678180 h 812800"/>
              <a:gd name="connsiteX86" fmla="*/ 828040 w 883920"/>
              <a:gd name="connsiteY86" fmla="*/ 657860 h 812800"/>
              <a:gd name="connsiteX87" fmla="*/ 840740 w 883920"/>
              <a:gd name="connsiteY87" fmla="*/ 642620 h 812800"/>
              <a:gd name="connsiteX88" fmla="*/ 850900 w 883920"/>
              <a:gd name="connsiteY88" fmla="*/ 627380 h 812800"/>
              <a:gd name="connsiteX89" fmla="*/ 855980 w 883920"/>
              <a:gd name="connsiteY89" fmla="*/ 619760 h 812800"/>
              <a:gd name="connsiteX90" fmla="*/ 861060 w 883920"/>
              <a:gd name="connsiteY90" fmla="*/ 612140 h 812800"/>
              <a:gd name="connsiteX91" fmla="*/ 866140 w 883920"/>
              <a:gd name="connsiteY91" fmla="*/ 594360 h 812800"/>
              <a:gd name="connsiteX92" fmla="*/ 871220 w 883920"/>
              <a:gd name="connsiteY92" fmla="*/ 558800 h 812800"/>
              <a:gd name="connsiteX93" fmla="*/ 873760 w 883920"/>
              <a:gd name="connsiteY93" fmla="*/ 543560 h 812800"/>
              <a:gd name="connsiteX94" fmla="*/ 876300 w 883920"/>
              <a:gd name="connsiteY94" fmla="*/ 535940 h 812800"/>
              <a:gd name="connsiteX95" fmla="*/ 878840 w 883920"/>
              <a:gd name="connsiteY95" fmla="*/ 520700 h 812800"/>
              <a:gd name="connsiteX96" fmla="*/ 883920 w 883920"/>
              <a:gd name="connsiteY96" fmla="*/ 505460 h 812800"/>
              <a:gd name="connsiteX97" fmla="*/ 881380 w 883920"/>
              <a:gd name="connsiteY97" fmla="*/ 381000 h 812800"/>
              <a:gd name="connsiteX98" fmla="*/ 878840 w 883920"/>
              <a:gd name="connsiteY98" fmla="*/ 373380 h 812800"/>
              <a:gd name="connsiteX99" fmla="*/ 873760 w 883920"/>
              <a:gd name="connsiteY99" fmla="*/ 363220 h 812800"/>
              <a:gd name="connsiteX100" fmla="*/ 861060 w 883920"/>
              <a:gd name="connsiteY100" fmla="*/ 337820 h 812800"/>
              <a:gd name="connsiteX101" fmla="*/ 858520 w 883920"/>
              <a:gd name="connsiteY101" fmla="*/ 320040 h 812800"/>
              <a:gd name="connsiteX102" fmla="*/ 855980 w 883920"/>
              <a:gd name="connsiteY102" fmla="*/ 312420 h 812800"/>
              <a:gd name="connsiteX103" fmla="*/ 848360 w 883920"/>
              <a:gd name="connsiteY103" fmla="*/ 287020 h 812800"/>
              <a:gd name="connsiteX104" fmla="*/ 845820 w 883920"/>
              <a:gd name="connsiteY104" fmla="*/ 279400 h 812800"/>
              <a:gd name="connsiteX105" fmla="*/ 843280 w 883920"/>
              <a:gd name="connsiteY105" fmla="*/ 271780 h 812800"/>
              <a:gd name="connsiteX106" fmla="*/ 838200 w 883920"/>
              <a:gd name="connsiteY106" fmla="*/ 264160 h 812800"/>
              <a:gd name="connsiteX107" fmla="*/ 835660 w 883920"/>
              <a:gd name="connsiteY107" fmla="*/ 254000 h 812800"/>
              <a:gd name="connsiteX108" fmla="*/ 822960 w 883920"/>
              <a:gd name="connsiteY108" fmla="*/ 238760 h 812800"/>
              <a:gd name="connsiteX109" fmla="*/ 817880 w 883920"/>
              <a:gd name="connsiteY109" fmla="*/ 231140 h 812800"/>
              <a:gd name="connsiteX110" fmla="*/ 815340 w 883920"/>
              <a:gd name="connsiteY110" fmla="*/ 223520 h 812800"/>
              <a:gd name="connsiteX111" fmla="*/ 810260 w 883920"/>
              <a:gd name="connsiteY111" fmla="*/ 215900 h 812800"/>
              <a:gd name="connsiteX112" fmla="*/ 807720 w 883920"/>
              <a:gd name="connsiteY112" fmla="*/ 208280 h 812800"/>
              <a:gd name="connsiteX113" fmla="*/ 800100 w 883920"/>
              <a:gd name="connsiteY113" fmla="*/ 200660 h 812800"/>
              <a:gd name="connsiteX114" fmla="*/ 789940 w 883920"/>
              <a:gd name="connsiteY114" fmla="*/ 185420 h 812800"/>
              <a:gd name="connsiteX115" fmla="*/ 772160 w 883920"/>
              <a:gd name="connsiteY115" fmla="*/ 165100 h 812800"/>
              <a:gd name="connsiteX116" fmla="*/ 762000 w 883920"/>
              <a:gd name="connsiteY116" fmla="*/ 149860 h 812800"/>
              <a:gd name="connsiteX117" fmla="*/ 746760 w 883920"/>
              <a:gd name="connsiteY117" fmla="*/ 134620 h 812800"/>
              <a:gd name="connsiteX118" fmla="*/ 726440 w 883920"/>
              <a:gd name="connsiteY118" fmla="*/ 111760 h 812800"/>
              <a:gd name="connsiteX119" fmla="*/ 718820 w 883920"/>
              <a:gd name="connsiteY119" fmla="*/ 104140 h 812800"/>
              <a:gd name="connsiteX120" fmla="*/ 703580 w 883920"/>
              <a:gd name="connsiteY120" fmla="*/ 93980 h 812800"/>
              <a:gd name="connsiteX121" fmla="*/ 695960 w 883920"/>
              <a:gd name="connsiteY121" fmla="*/ 88900 h 812800"/>
              <a:gd name="connsiteX122" fmla="*/ 688340 w 883920"/>
              <a:gd name="connsiteY122" fmla="*/ 83820 h 812800"/>
              <a:gd name="connsiteX123" fmla="*/ 673100 w 883920"/>
              <a:gd name="connsiteY123" fmla="*/ 76200 h 812800"/>
              <a:gd name="connsiteX124" fmla="*/ 657860 w 883920"/>
              <a:gd name="connsiteY124" fmla="*/ 71120 h 812800"/>
              <a:gd name="connsiteX125" fmla="*/ 650240 w 883920"/>
              <a:gd name="connsiteY125" fmla="*/ 68580 h 812800"/>
              <a:gd name="connsiteX126" fmla="*/ 635000 w 883920"/>
              <a:gd name="connsiteY126" fmla="*/ 55880 h 812800"/>
              <a:gd name="connsiteX127" fmla="*/ 627380 w 883920"/>
              <a:gd name="connsiteY127" fmla="*/ 50800 h 812800"/>
              <a:gd name="connsiteX128" fmla="*/ 612140 w 883920"/>
              <a:gd name="connsiteY128" fmla="*/ 38100 h 812800"/>
              <a:gd name="connsiteX129" fmla="*/ 601980 w 883920"/>
              <a:gd name="connsiteY129" fmla="*/ 35560 h 812800"/>
              <a:gd name="connsiteX130" fmla="*/ 584200 w 883920"/>
              <a:gd name="connsiteY130" fmla="*/ 27940 h 812800"/>
              <a:gd name="connsiteX131" fmla="*/ 576580 w 883920"/>
              <a:gd name="connsiteY131" fmla="*/ 22860 h 812800"/>
              <a:gd name="connsiteX132" fmla="*/ 566420 w 883920"/>
              <a:gd name="connsiteY132" fmla="*/ 17780 h 812800"/>
              <a:gd name="connsiteX133" fmla="*/ 551180 w 883920"/>
              <a:gd name="connsiteY133" fmla="*/ 12700 h 812800"/>
              <a:gd name="connsiteX134" fmla="*/ 530860 w 883920"/>
              <a:gd name="connsiteY134" fmla="*/ 5080 h 812800"/>
              <a:gd name="connsiteX135" fmla="*/ 462280 w 883920"/>
              <a:gd name="connsiteY135" fmla="*/ 5080 h 812800"/>
              <a:gd name="connsiteX136" fmla="*/ 447040 w 883920"/>
              <a:gd name="connsiteY136" fmla="*/ 0 h 812800"/>
              <a:gd name="connsiteX137" fmla="*/ 355600 w 883920"/>
              <a:gd name="connsiteY137" fmla="*/ 2540 h 812800"/>
              <a:gd name="connsiteX138" fmla="*/ 335280 w 883920"/>
              <a:gd name="connsiteY138" fmla="*/ 7620 h 812800"/>
              <a:gd name="connsiteX139" fmla="*/ 327660 w 883920"/>
              <a:gd name="connsiteY139" fmla="*/ 10160 h 812800"/>
              <a:gd name="connsiteX140" fmla="*/ 320040 w 883920"/>
              <a:gd name="connsiteY140" fmla="*/ 15240 h 812800"/>
              <a:gd name="connsiteX141" fmla="*/ 213360 w 883920"/>
              <a:gd name="connsiteY141" fmla="*/ 17780 h 812800"/>
              <a:gd name="connsiteX142" fmla="*/ 205740 w 883920"/>
              <a:gd name="connsiteY142" fmla="*/ 20320 h 812800"/>
              <a:gd name="connsiteX143" fmla="*/ 190500 w 883920"/>
              <a:gd name="connsiteY143" fmla="*/ 30480 h 812800"/>
              <a:gd name="connsiteX144" fmla="*/ 182880 w 883920"/>
              <a:gd name="connsiteY144" fmla="*/ 35560 h 812800"/>
              <a:gd name="connsiteX145" fmla="*/ 175260 w 883920"/>
              <a:gd name="connsiteY145" fmla="*/ 38100 h 812800"/>
              <a:gd name="connsiteX146" fmla="*/ 160020 w 883920"/>
              <a:gd name="connsiteY146" fmla="*/ 50800 h 812800"/>
              <a:gd name="connsiteX147" fmla="*/ 152400 w 883920"/>
              <a:gd name="connsiteY147" fmla="*/ 53340 h 812800"/>
              <a:gd name="connsiteX148" fmla="*/ 144780 w 883920"/>
              <a:gd name="connsiteY148" fmla="*/ 58420 h 812800"/>
              <a:gd name="connsiteX149" fmla="*/ 137160 w 883920"/>
              <a:gd name="connsiteY149" fmla="*/ 609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83920" h="812800">
                <a:moveTo>
                  <a:pt x="302260" y="50800"/>
                </a:moveTo>
                <a:cubicBezTo>
                  <a:pt x="298027" y="51647"/>
                  <a:pt x="293748" y="52293"/>
                  <a:pt x="289560" y="53340"/>
                </a:cubicBezTo>
                <a:cubicBezTo>
                  <a:pt x="285163" y="54439"/>
                  <a:pt x="271571" y="59795"/>
                  <a:pt x="269240" y="60960"/>
                </a:cubicBezTo>
                <a:cubicBezTo>
                  <a:pt x="266510" y="62325"/>
                  <a:pt x="264350" y="64675"/>
                  <a:pt x="261620" y="66040"/>
                </a:cubicBezTo>
                <a:cubicBezTo>
                  <a:pt x="259225" y="67237"/>
                  <a:pt x="256461" y="67525"/>
                  <a:pt x="254000" y="68580"/>
                </a:cubicBezTo>
                <a:cubicBezTo>
                  <a:pt x="250520" y="70072"/>
                  <a:pt x="247128" y="71781"/>
                  <a:pt x="243840" y="73660"/>
                </a:cubicBezTo>
                <a:cubicBezTo>
                  <a:pt x="241190" y="75175"/>
                  <a:pt x="238950" y="77375"/>
                  <a:pt x="236220" y="78740"/>
                </a:cubicBezTo>
                <a:cubicBezTo>
                  <a:pt x="230414" y="81643"/>
                  <a:pt x="221697" y="82371"/>
                  <a:pt x="215900" y="83820"/>
                </a:cubicBezTo>
                <a:cubicBezTo>
                  <a:pt x="213303" y="84469"/>
                  <a:pt x="210877" y="85711"/>
                  <a:pt x="208280" y="86360"/>
                </a:cubicBezTo>
                <a:cubicBezTo>
                  <a:pt x="204092" y="87407"/>
                  <a:pt x="199813" y="88053"/>
                  <a:pt x="195580" y="88900"/>
                </a:cubicBezTo>
                <a:cubicBezTo>
                  <a:pt x="181680" y="98167"/>
                  <a:pt x="193529" y="91850"/>
                  <a:pt x="170180" y="96520"/>
                </a:cubicBezTo>
                <a:cubicBezTo>
                  <a:pt x="167555" y="97045"/>
                  <a:pt x="165134" y="98324"/>
                  <a:pt x="162560" y="99060"/>
                </a:cubicBezTo>
                <a:cubicBezTo>
                  <a:pt x="159203" y="100019"/>
                  <a:pt x="155744" y="100597"/>
                  <a:pt x="152400" y="101600"/>
                </a:cubicBezTo>
                <a:cubicBezTo>
                  <a:pt x="119635" y="111429"/>
                  <a:pt x="149955" y="101552"/>
                  <a:pt x="129540" y="111760"/>
                </a:cubicBezTo>
                <a:cubicBezTo>
                  <a:pt x="127145" y="112957"/>
                  <a:pt x="124315" y="113103"/>
                  <a:pt x="121920" y="114300"/>
                </a:cubicBezTo>
                <a:cubicBezTo>
                  <a:pt x="102225" y="124148"/>
                  <a:pt x="125833" y="115536"/>
                  <a:pt x="106680" y="121920"/>
                </a:cubicBezTo>
                <a:cubicBezTo>
                  <a:pt x="101600" y="127000"/>
                  <a:pt x="95425" y="131182"/>
                  <a:pt x="91440" y="137160"/>
                </a:cubicBezTo>
                <a:cubicBezTo>
                  <a:pt x="84667" y="147320"/>
                  <a:pt x="88900" y="143087"/>
                  <a:pt x="78740" y="149860"/>
                </a:cubicBezTo>
                <a:cubicBezTo>
                  <a:pt x="65193" y="170180"/>
                  <a:pt x="82973" y="145627"/>
                  <a:pt x="66040" y="162560"/>
                </a:cubicBezTo>
                <a:cubicBezTo>
                  <a:pt x="63881" y="164719"/>
                  <a:pt x="62914" y="167835"/>
                  <a:pt x="60960" y="170180"/>
                </a:cubicBezTo>
                <a:cubicBezTo>
                  <a:pt x="54848" y="177514"/>
                  <a:pt x="53212" y="177885"/>
                  <a:pt x="45720" y="182880"/>
                </a:cubicBezTo>
                <a:cubicBezTo>
                  <a:pt x="39336" y="202033"/>
                  <a:pt x="48690" y="179167"/>
                  <a:pt x="35560" y="195580"/>
                </a:cubicBezTo>
                <a:cubicBezTo>
                  <a:pt x="21539" y="213107"/>
                  <a:pt x="47238" y="193721"/>
                  <a:pt x="25400" y="208280"/>
                </a:cubicBezTo>
                <a:cubicBezTo>
                  <a:pt x="23707" y="216747"/>
                  <a:pt x="23050" y="225489"/>
                  <a:pt x="20320" y="233680"/>
                </a:cubicBezTo>
                <a:cubicBezTo>
                  <a:pt x="19473" y="236220"/>
                  <a:pt x="18361" y="238686"/>
                  <a:pt x="17780" y="241300"/>
                </a:cubicBezTo>
                <a:cubicBezTo>
                  <a:pt x="11820" y="268121"/>
                  <a:pt x="18418" y="247006"/>
                  <a:pt x="12700" y="264160"/>
                </a:cubicBezTo>
                <a:cubicBezTo>
                  <a:pt x="6429" y="345686"/>
                  <a:pt x="14588" y="234820"/>
                  <a:pt x="7620" y="355600"/>
                </a:cubicBezTo>
                <a:cubicBezTo>
                  <a:pt x="4457" y="410424"/>
                  <a:pt x="3795" y="415451"/>
                  <a:pt x="0" y="457200"/>
                </a:cubicBezTo>
                <a:cubicBezTo>
                  <a:pt x="847" y="473287"/>
                  <a:pt x="621" y="489466"/>
                  <a:pt x="2540" y="505460"/>
                </a:cubicBezTo>
                <a:cubicBezTo>
                  <a:pt x="3178" y="510777"/>
                  <a:pt x="5927" y="515620"/>
                  <a:pt x="7620" y="520700"/>
                </a:cubicBezTo>
                <a:cubicBezTo>
                  <a:pt x="8467" y="523240"/>
                  <a:pt x="8675" y="526092"/>
                  <a:pt x="10160" y="528320"/>
                </a:cubicBezTo>
                <a:cubicBezTo>
                  <a:pt x="11853" y="530860"/>
                  <a:pt x="13875" y="533210"/>
                  <a:pt x="15240" y="535940"/>
                </a:cubicBezTo>
                <a:cubicBezTo>
                  <a:pt x="16437" y="538335"/>
                  <a:pt x="16480" y="541220"/>
                  <a:pt x="17780" y="543560"/>
                </a:cubicBezTo>
                <a:cubicBezTo>
                  <a:pt x="20745" y="548897"/>
                  <a:pt x="24553" y="553720"/>
                  <a:pt x="27940" y="558800"/>
                </a:cubicBezTo>
                <a:cubicBezTo>
                  <a:pt x="29633" y="561340"/>
                  <a:pt x="30861" y="564261"/>
                  <a:pt x="33020" y="566420"/>
                </a:cubicBezTo>
                <a:cubicBezTo>
                  <a:pt x="37805" y="571205"/>
                  <a:pt x="42891" y="575295"/>
                  <a:pt x="45720" y="581660"/>
                </a:cubicBezTo>
                <a:cubicBezTo>
                  <a:pt x="47895" y="586553"/>
                  <a:pt x="47830" y="592445"/>
                  <a:pt x="50800" y="596900"/>
                </a:cubicBezTo>
                <a:cubicBezTo>
                  <a:pt x="52493" y="599440"/>
                  <a:pt x="54515" y="601790"/>
                  <a:pt x="55880" y="604520"/>
                </a:cubicBezTo>
                <a:cubicBezTo>
                  <a:pt x="57077" y="606915"/>
                  <a:pt x="56935" y="609912"/>
                  <a:pt x="58420" y="612140"/>
                </a:cubicBezTo>
                <a:cubicBezTo>
                  <a:pt x="60413" y="615129"/>
                  <a:pt x="63500" y="617220"/>
                  <a:pt x="66040" y="619760"/>
                </a:cubicBezTo>
                <a:lnTo>
                  <a:pt x="71120" y="635000"/>
                </a:lnTo>
                <a:cubicBezTo>
                  <a:pt x="71967" y="637540"/>
                  <a:pt x="72175" y="640392"/>
                  <a:pt x="73660" y="642620"/>
                </a:cubicBezTo>
                <a:cubicBezTo>
                  <a:pt x="77047" y="647700"/>
                  <a:pt x="81889" y="652068"/>
                  <a:pt x="83820" y="657860"/>
                </a:cubicBezTo>
                <a:cubicBezTo>
                  <a:pt x="84667" y="660400"/>
                  <a:pt x="85011" y="663167"/>
                  <a:pt x="86360" y="665480"/>
                </a:cubicBezTo>
                <a:cubicBezTo>
                  <a:pt x="110388" y="706671"/>
                  <a:pt x="92459" y="675847"/>
                  <a:pt x="109220" y="695960"/>
                </a:cubicBezTo>
                <a:cubicBezTo>
                  <a:pt x="111174" y="698305"/>
                  <a:pt x="111916" y="701673"/>
                  <a:pt x="114300" y="703580"/>
                </a:cubicBezTo>
                <a:cubicBezTo>
                  <a:pt x="116391" y="705253"/>
                  <a:pt x="119525" y="704923"/>
                  <a:pt x="121920" y="706120"/>
                </a:cubicBezTo>
                <a:cubicBezTo>
                  <a:pt x="135792" y="713056"/>
                  <a:pt x="123114" y="709909"/>
                  <a:pt x="137160" y="713740"/>
                </a:cubicBezTo>
                <a:cubicBezTo>
                  <a:pt x="143896" y="715577"/>
                  <a:pt x="150856" y="716612"/>
                  <a:pt x="157480" y="718820"/>
                </a:cubicBezTo>
                <a:cubicBezTo>
                  <a:pt x="160020" y="719667"/>
                  <a:pt x="162705" y="720163"/>
                  <a:pt x="165100" y="721360"/>
                </a:cubicBezTo>
                <a:cubicBezTo>
                  <a:pt x="167830" y="722725"/>
                  <a:pt x="169990" y="725075"/>
                  <a:pt x="172720" y="726440"/>
                </a:cubicBezTo>
                <a:cubicBezTo>
                  <a:pt x="175115" y="727637"/>
                  <a:pt x="177945" y="727783"/>
                  <a:pt x="180340" y="728980"/>
                </a:cubicBezTo>
                <a:cubicBezTo>
                  <a:pt x="183070" y="730345"/>
                  <a:pt x="185230" y="732695"/>
                  <a:pt x="187960" y="734060"/>
                </a:cubicBezTo>
                <a:cubicBezTo>
                  <a:pt x="190355" y="735257"/>
                  <a:pt x="193240" y="735300"/>
                  <a:pt x="195580" y="736600"/>
                </a:cubicBezTo>
                <a:cubicBezTo>
                  <a:pt x="220323" y="750346"/>
                  <a:pt x="201124" y="744336"/>
                  <a:pt x="220980" y="749300"/>
                </a:cubicBezTo>
                <a:lnTo>
                  <a:pt x="251460" y="769620"/>
                </a:lnTo>
                <a:lnTo>
                  <a:pt x="259080" y="774700"/>
                </a:lnTo>
                <a:cubicBezTo>
                  <a:pt x="261620" y="776393"/>
                  <a:pt x="263804" y="778815"/>
                  <a:pt x="266700" y="779780"/>
                </a:cubicBezTo>
                <a:lnTo>
                  <a:pt x="281940" y="784860"/>
                </a:lnTo>
                <a:cubicBezTo>
                  <a:pt x="284480" y="785707"/>
                  <a:pt x="286963" y="786751"/>
                  <a:pt x="289560" y="787400"/>
                </a:cubicBezTo>
                <a:cubicBezTo>
                  <a:pt x="292947" y="788247"/>
                  <a:pt x="296312" y="789183"/>
                  <a:pt x="299720" y="789940"/>
                </a:cubicBezTo>
                <a:cubicBezTo>
                  <a:pt x="303934" y="790877"/>
                  <a:pt x="308255" y="791344"/>
                  <a:pt x="312420" y="792480"/>
                </a:cubicBezTo>
                <a:cubicBezTo>
                  <a:pt x="317586" y="793889"/>
                  <a:pt x="322580" y="795867"/>
                  <a:pt x="327660" y="797560"/>
                </a:cubicBezTo>
                <a:cubicBezTo>
                  <a:pt x="330200" y="798407"/>
                  <a:pt x="332683" y="799451"/>
                  <a:pt x="335280" y="800100"/>
                </a:cubicBezTo>
                <a:cubicBezTo>
                  <a:pt x="338667" y="800947"/>
                  <a:pt x="341970" y="802254"/>
                  <a:pt x="345440" y="802640"/>
                </a:cubicBezTo>
                <a:cubicBezTo>
                  <a:pt x="370495" y="805424"/>
                  <a:pt x="425518" y="806961"/>
                  <a:pt x="444500" y="807720"/>
                </a:cubicBezTo>
                <a:cubicBezTo>
                  <a:pt x="449580" y="808567"/>
                  <a:pt x="454713" y="809143"/>
                  <a:pt x="459740" y="810260"/>
                </a:cubicBezTo>
                <a:cubicBezTo>
                  <a:pt x="462354" y="810841"/>
                  <a:pt x="464683" y="812800"/>
                  <a:pt x="467360" y="812800"/>
                </a:cubicBezTo>
                <a:cubicBezTo>
                  <a:pt x="486852" y="812800"/>
                  <a:pt x="506307" y="811107"/>
                  <a:pt x="525780" y="810260"/>
                </a:cubicBezTo>
                <a:cubicBezTo>
                  <a:pt x="530860" y="808567"/>
                  <a:pt x="536565" y="808150"/>
                  <a:pt x="541020" y="805180"/>
                </a:cubicBezTo>
                <a:cubicBezTo>
                  <a:pt x="548369" y="800281"/>
                  <a:pt x="554035" y="795538"/>
                  <a:pt x="563880" y="795020"/>
                </a:cubicBezTo>
                <a:lnTo>
                  <a:pt x="612140" y="792480"/>
                </a:lnTo>
                <a:cubicBezTo>
                  <a:pt x="614850" y="791803"/>
                  <a:pt x="643327" y="785235"/>
                  <a:pt x="647700" y="782320"/>
                </a:cubicBezTo>
                <a:cubicBezTo>
                  <a:pt x="657548" y="775755"/>
                  <a:pt x="652424" y="778205"/>
                  <a:pt x="662940" y="774700"/>
                </a:cubicBezTo>
                <a:cubicBezTo>
                  <a:pt x="665480" y="772160"/>
                  <a:pt x="667571" y="769073"/>
                  <a:pt x="670560" y="767080"/>
                </a:cubicBezTo>
                <a:cubicBezTo>
                  <a:pt x="672788" y="765595"/>
                  <a:pt x="675785" y="765737"/>
                  <a:pt x="678180" y="764540"/>
                </a:cubicBezTo>
                <a:cubicBezTo>
                  <a:pt x="680910" y="763175"/>
                  <a:pt x="683070" y="760825"/>
                  <a:pt x="685800" y="759460"/>
                </a:cubicBezTo>
                <a:cubicBezTo>
                  <a:pt x="688195" y="758263"/>
                  <a:pt x="691025" y="758117"/>
                  <a:pt x="693420" y="756920"/>
                </a:cubicBezTo>
                <a:cubicBezTo>
                  <a:pt x="696150" y="755555"/>
                  <a:pt x="698182" y="752912"/>
                  <a:pt x="701040" y="751840"/>
                </a:cubicBezTo>
                <a:cubicBezTo>
                  <a:pt x="707969" y="749242"/>
                  <a:pt x="714852" y="750376"/>
                  <a:pt x="721360" y="746760"/>
                </a:cubicBezTo>
                <a:cubicBezTo>
                  <a:pt x="726697" y="743795"/>
                  <a:pt x="730808" y="738531"/>
                  <a:pt x="736600" y="736600"/>
                </a:cubicBezTo>
                <a:cubicBezTo>
                  <a:pt x="754736" y="730555"/>
                  <a:pt x="747385" y="734490"/>
                  <a:pt x="759460" y="726440"/>
                </a:cubicBezTo>
                <a:cubicBezTo>
                  <a:pt x="769928" y="710738"/>
                  <a:pt x="758305" y="726055"/>
                  <a:pt x="772160" y="713740"/>
                </a:cubicBezTo>
                <a:cubicBezTo>
                  <a:pt x="804980" y="684567"/>
                  <a:pt x="773057" y="709257"/>
                  <a:pt x="797560" y="690880"/>
                </a:cubicBezTo>
                <a:cubicBezTo>
                  <a:pt x="799253" y="687493"/>
                  <a:pt x="799963" y="683397"/>
                  <a:pt x="802640" y="680720"/>
                </a:cubicBezTo>
                <a:cubicBezTo>
                  <a:pt x="804533" y="678827"/>
                  <a:pt x="808367" y="680073"/>
                  <a:pt x="810260" y="678180"/>
                </a:cubicBezTo>
                <a:cubicBezTo>
                  <a:pt x="839893" y="648547"/>
                  <a:pt x="806450" y="672253"/>
                  <a:pt x="828040" y="657860"/>
                </a:cubicBezTo>
                <a:cubicBezTo>
                  <a:pt x="846193" y="630631"/>
                  <a:pt x="817923" y="671956"/>
                  <a:pt x="840740" y="642620"/>
                </a:cubicBezTo>
                <a:cubicBezTo>
                  <a:pt x="844488" y="637801"/>
                  <a:pt x="847513" y="632460"/>
                  <a:pt x="850900" y="627380"/>
                </a:cubicBezTo>
                <a:lnTo>
                  <a:pt x="855980" y="619760"/>
                </a:lnTo>
                <a:cubicBezTo>
                  <a:pt x="857673" y="617220"/>
                  <a:pt x="860095" y="615036"/>
                  <a:pt x="861060" y="612140"/>
                </a:cubicBezTo>
                <a:cubicBezTo>
                  <a:pt x="864704" y="601208"/>
                  <a:pt x="862951" y="607117"/>
                  <a:pt x="866140" y="594360"/>
                </a:cubicBezTo>
                <a:cubicBezTo>
                  <a:pt x="870183" y="557976"/>
                  <a:pt x="866599" y="584217"/>
                  <a:pt x="871220" y="558800"/>
                </a:cubicBezTo>
                <a:cubicBezTo>
                  <a:pt x="872141" y="553733"/>
                  <a:pt x="872643" y="548587"/>
                  <a:pt x="873760" y="543560"/>
                </a:cubicBezTo>
                <a:cubicBezTo>
                  <a:pt x="874341" y="540946"/>
                  <a:pt x="875719" y="538554"/>
                  <a:pt x="876300" y="535940"/>
                </a:cubicBezTo>
                <a:cubicBezTo>
                  <a:pt x="877417" y="530913"/>
                  <a:pt x="877591" y="525696"/>
                  <a:pt x="878840" y="520700"/>
                </a:cubicBezTo>
                <a:cubicBezTo>
                  <a:pt x="880139" y="515505"/>
                  <a:pt x="883920" y="505460"/>
                  <a:pt x="883920" y="505460"/>
                </a:cubicBezTo>
                <a:cubicBezTo>
                  <a:pt x="883073" y="463973"/>
                  <a:pt x="882975" y="422465"/>
                  <a:pt x="881380" y="381000"/>
                </a:cubicBezTo>
                <a:cubicBezTo>
                  <a:pt x="881277" y="378325"/>
                  <a:pt x="879895" y="375841"/>
                  <a:pt x="878840" y="373380"/>
                </a:cubicBezTo>
                <a:cubicBezTo>
                  <a:pt x="877348" y="369900"/>
                  <a:pt x="875166" y="366736"/>
                  <a:pt x="873760" y="363220"/>
                </a:cubicBezTo>
                <a:cubicBezTo>
                  <a:pt x="864590" y="340296"/>
                  <a:pt x="874068" y="355164"/>
                  <a:pt x="861060" y="337820"/>
                </a:cubicBezTo>
                <a:cubicBezTo>
                  <a:pt x="860213" y="331893"/>
                  <a:pt x="859694" y="325911"/>
                  <a:pt x="858520" y="320040"/>
                </a:cubicBezTo>
                <a:cubicBezTo>
                  <a:pt x="857995" y="317415"/>
                  <a:pt x="856716" y="314994"/>
                  <a:pt x="855980" y="312420"/>
                </a:cubicBezTo>
                <a:cubicBezTo>
                  <a:pt x="848303" y="285549"/>
                  <a:pt x="860432" y="323237"/>
                  <a:pt x="848360" y="287020"/>
                </a:cubicBezTo>
                <a:lnTo>
                  <a:pt x="845820" y="279400"/>
                </a:lnTo>
                <a:cubicBezTo>
                  <a:pt x="844973" y="276860"/>
                  <a:pt x="844765" y="274008"/>
                  <a:pt x="843280" y="271780"/>
                </a:cubicBezTo>
                <a:lnTo>
                  <a:pt x="838200" y="264160"/>
                </a:lnTo>
                <a:cubicBezTo>
                  <a:pt x="837353" y="260773"/>
                  <a:pt x="837035" y="257209"/>
                  <a:pt x="835660" y="254000"/>
                </a:cubicBezTo>
                <a:cubicBezTo>
                  <a:pt x="832321" y="246210"/>
                  <a:pt x="828345" y="245222"/>
                  <a:pt x="822960" y="238760"/>
                </a:cubicBezTo>
                <a:cubicBezTo>
                  <a:pt x="821006" y="236415"/>
                  <a:pt x="819245" y="233870"/>
                  <a:pt x="817880" y="231140"/>
                </a:cubicBezTo>
                <a:cubicBezTo>
                  <a:pt x="816683" y="228745"/>
                  <a:pt x="816537" y="225915"/>
                  <a:pt x="815340" y="223520"/>
                </a:cubicBezTo>
                <a:cubicBezTo>
                  <a:pt x="813975" y="220790"/>
                  <a:pt x="811625" y="218630"/>
                  <a:pt x="810260" y="215900"/>
                </a:cubicBezTo>
                <a:cubicBezTo>
                  <a:pt x="809063" y="213505"/>
                  <a:pt x="809205" y="210508"/>
                  <a:pt x="807720" y="208280"/>
                </a:cubicBezTo>
                <a:cubicBezTo>
                  <a:pt x="805727" y="205291"/>
                  <a:pt x="802640" y="203200"/>
                  <a:pt x="800100" y="200660"/>
                </a:cubicBezTo>
                <a:cubicBezTo>
                  <a:pt x="795242" y="186087"/>
                  <a:pt x="801039" y="199690"/>
                  <a:pt x="789940" y="185420"/>
                </a:cubicBezTo>
                <a:cubicBezTo>
                  <a:pt x="773984" y="164905"/>
                  <a:pt x="786912" y="174934"/>
                  <a:pt x="772160" y="165100"/>
                </a:cubicBezTo>
                <a:cubicBezTo>
                  <a:pt x="768773" y="160020"/>
                  <a:pt x="766317" y="154177"/>
                  <a:pt x="762000" y="149860"/>
                </a:cubicBezTo>
                <a:cubicBezTo>
                  <a:pt x="756920" y="144780"/>
                  <a:pt x="750745" y="140598"/>
                  <a:pt x="746760" y="134620"/>
                </a:cubicBezTo>
                <a:cubicBezTo>
                  <a:pt x="737695" y="121022"/>
                  <a:pt x="743839" y="129159"/>
                  <a:pt x="726440" y="111760"/>
                </a:cubicBezTo>
                <a:cubicBezTo>
                  <a:pt x="723900" y="109220"/>
                  <a:pt x="721809" y="106133"/>
                  <a:pt x="718820" y="104140"/>
                </a:cubicBezTo>
                <a:lnTo>
                  <a:pt x="703580" y="93980"/>
                </a:lnTo>
                <a:lnTo>
                  <a:pt x="695960" y="88900"/>
                </a:lnTo>
                <a:cubicBezTo>
                  <a:pt x="693420" y="87207"/>
                  <a:pt x="691236" y="84785"/>
                  <a:pt x="688340" y="83820"/>
                </a:cubicBezTo>
                <a:cubicBezTo>
                  <a:pt x="660550" y="74557"/>
                  <a:pt x="702643" y="89330"/>
                  <a:pt x="673100" y="76200"/>
                </a:cubicBezTo>
                <a:cubicBezTo>
                  <a:pt x="668207" y="74025"/>
                  <a:pt x="662940" y="72813"/>
                  <a:pt x="657860" y="71120"/>
                </a:cubicBezTo>
                <a:cubicBezTo>
                  <a:pt x="655320" y="70273"/>
                  <a:pt x="652468" y="70065"/>
                  <a:pt x="650240" y="68580"/>
                </a:cubicBezTo>
                <a:cubicBezTo>
                  <a:pt x="631321" y="55967"/>
                  <a:pt x="654557" y="72178"/>
                  <a:pt x="635000" y="55880"/>
                </a:cubicBezTo>
                <a:cubicBezTo>
                  <a:pt x="632655" y="53926"/>
                  <a:pt x="629725" y="52754"/>
                  <a:pt x="627380" y="50800"/>
                </a:cubicBezTo>
                <a:cubicBezTo>
                  <a:pt x="620918" y="45415"/>
                  <a:pt x="619930" y="41439"/>
                  <a:pt x="612140" y="38100"/>
                </a:cubicBezTo>
                <a:cubicBezTo>
                  <a:pt x="608931" y="36725"/>
                  <a:pt x="605367" y="36407"/>
                  <a:pt x="601980" y="35560"/>
                </a:cubicBezTo>
                <a:cubicBezTo>
                  <a:pt x="582850" y="22806"/>
                  <a:pt x="607163" y="37781"/>
                  <a:pt x="584200" y="27940"/>
                </a:cubicBezTo>
                <a:cubicBezTo>
                  <a:pt x="581394" y="26737"/>
                  <a:pt x="579230" y="24375"/>
                  <a:pt x="576580" y="22860"/>
                </a:cubicBezTo>
                <a:cubicBezTo>
                  <a:pt x="573292" y="20981"/>
                  <a:pt x="569936" y="19186"/>
                  <a:pt x="566420" y="17780"/>
                </a:cubicBezTo>
                <a:cubicBezTo>
                  <a:pt x="561448" y="15791"/>
                  <a:pt x="556152" y="14689"/>
                  <a:pt x="551180" y="12700"/>
                </a:cubicBezTo>
                <a:cubicBezTo>
                  <a:pt x="535994" y="6626"/>
                  <a:pt x="542805" y="9062"/>
                  <a:pt x="530860" y="5080"/>
                </a:cubicBezTo>
                <a:cubicBezTo>
                  <a:pt x="501833" y="7015"/>
                  <a:pt x="490028" y="9705"/>
                  <a:pt x="462280" y="5080"/>
                </a:cubicBezTo>
                <a:cubicBezTo>
                  <a:pt x="456998" y="4200"/>
                  <a:pt x="447040" y="0"/>
                  <a:pt x="447040" y="0"/>
                </a:cubicBezTo>
                <a:cubicBezTo>
                  <a:pt x="416560" y="847"/>
                  <a:pt x="386021" y="466"/>
                  <a:pt x="355600" y="2540"/>
                </a:cubicBezTo>
                <a:cubicBezTo>
                  <a:pt x="348634" y="3015"/>
                  <a:pt x="341904" y="5412"/>
                  <a:pt x="335280" y="7620"/>
                </a:cubicBezTo>
                <a:cubicBezTo>
                  <a:pt x="332740" y="8467"/>
                  <a:pt x="330055" y="8963"/>
                  <a:pt x="327660" y="10160"/>
                </a:cubicBezTo>
                <a:cubicBezTo>
                  <a:pt x="324930" y="11525"/>
                  <a:pt x="323086" y="15037"/>
                  <a:pt x="320040" y="15240"/>
                </a:cubicBezTo>
                <a:cubicBezTo>
                  <a:pt x="284549" y="17606"/>
                  <a:pt x="248920" y="16933"/>
                  <a:pt x="213360" y="17780"/>
                </a:cubicBezTo>
                <a:cubicBezTo>
                  <a:pt x="210820" y="18627"/>
                  <a:pt x="208080" y="19020"/>
                  <a:pt x="205740" y="20320"/>
                </a:cubicBezTo>
                <a:cubicBezTo>
                  <a:pt x="200403" y="23285"/>
                  <a:pt x="195580" y="27093"/>
                  <a:pt x="190500" y="30480"/>
                </a:cubicBezTo>
                <a:cubicBezTo>
                  <a:pt x="187960" y="32173"/>
                  <a:pt x="185776" y="34595"/>
                  <a:pt x="182880" y="35560"/>
                </a:cubicBezTo>
                <a:lnTo>
                  <a:pt x="175260" y="38100"/>
                </a:lnTo>
                <a:cubicBezTo>
                  <a:pt x="169643" y="43717"/>
                  <a:pt x="167093" y="47264"/>
                  <a:pt x="160020" y="50800"/>
                </a:cubicBezTo>
                <a:cubicBezTo>
                  <a:pt x="157625" y="51997"/>
                  <a:pt x="154795" y="52143"/>
                  <a:pt x="152400" y="53340"/>
                </a:cubicBezTo>
                <a:cubicBezTo>
                  <a:pt x="149670" y="54705"/>
                  <a:pt x="147510" y="57055"/>
                  <a:pt x="144780" y="58420"/>
                </a:cubicBezTo>
                <a:cubicBezTo>
                  <a:pt x="142385" y="59617"/>
                  <a:pt x="137160" y="60960"/>
                  <a:pt x="137160" y="609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54354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CONFIDENTIAL – QAELUM NV</a:t>
            </a:r>
            <a:endParaRPr lang="en-US" dirty="0"/>
          </a:p>
        </p:txBody>
      </p:sp>
      <p:sp>
        <p:nvSpPr>
          <p:cNvPr id="5" name="AutoShape 2" descr="Image result for hospital icon"/>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hospital icon"/>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hospital icon"/>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stretch>
            <a:fillRect/>
          </a:stretch>
        </p:blipFill>
        <p:spPr>
          <a:xfrm>
            <a:off x="-4876800" y="-4511040"/>
            <a:ext cx="14630400" cy="15560040"/>
          </a:xfrm>
          <a:prstGeom prst="rect">
            <a:avLst/>
          </a:prstGeom>
        </p:spPr>
      </p:pic>
    </p:spTree>
    <p:extLst>
      <p:ext uri="{BB962C8B-B14F-4D97-AF65-F5344CB8AC3E}">
        <p14:creationId xmlns:p14="http://schemas.microsoft.com/office/powerpoint/2010/main" val="5063247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5000" fill="hold"/>
                                        <p:tgtEl>
                                          <p:spTgt spid="9"/>
                                        </p:tgtEl>
                                      </p:cBhvr>
                                      <p:by x="35000" y="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0" y="361950"/>
            <a:ext cx="3733800" cy="857250"/>
          </a:xfrm>
        </p:spPr>
        <p:txBody>
          <a:bodyPr/>
          <a:lstStyle/>
          <a:p>
            <a:r>
              <a:rPr lang="en-US" dirty="0" smtClean="0"/>
              <a:t>Wales </a:t>
            </a:r>
            <a:r>
              <a:rPr lang="en-US" dirty="0"/>
              <a:t>Nation Wide project</a:t>
            </a:r>
          </a:p>
        </p:txBody>
      </p:sp>
      <p:sp>
        <p:nvSpPr>
          <p:cNvPr id="7" name="Content Placeholder 6"/>
          <p:cNvSpPr>
            <a:spLocks noGrp="1"/>
          </p:cNvSpPr>
          <p:nvPr>
            <p:ph idx="1"/>
          </p:nvPr>
        </p:nvSpPr>
        <p:spPr>
          <a:xfrm>
            <a:off x="4953000" y="2057401"/>
            <a:ext cx="3733800" cy="3394472"/>
          </a:xfrm>
        </p:spPr>
        <p:txBody>
          <a:bodyPr/>
          <a:lstStyle/>
          <a:p>
            <a:endParaRPr lang="en-US" dirty="0"/>
          </a:p>
        </p:txBody>
      </p:sp>
      <p:sp>
        <p:nvSpPr>
          <p:cNvPr id="4" name="Footer Placeholder 3"/>
          <p:cNvSpPr>
            <a:spLocks noGrp="1"/>
          </p:cNvSpPr>
          <p:nvPr>
            <p:ph type="ftr" sz="quarter" idx="11"/>
          </p:nvPr>
        </p:nvSpPr>
        <p:spPr/>
        <p:txBody>
          <a:bodyPr/>
          <a:lstStyle/>
          <a:p>
            <a:r>
              <a:rPr lang="en-US" smtClean="0"/>
              <a:t>CONFIDENTIAL – QAELUM NV</a:t>
            </a:r>
            <a:endParaRPr lang="en-US" dirty="0"/>
          </a:p>
        </p:txBody>
      </p:sp>
      <p:sp>
        <p:nvSpPr>
          <p:cNvPr id="5" name="AutoShape 2" descr="Image result for hospital icon"/>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hospital icon"/>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hospital icon"/>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111760" y="563880"/>
            <a:ext cx="5105400" cy="5429806"/>
          </a:xfrm>
          <a:prstGeom prst="rect">
            <a:avLst/>
          </a:prstGeom>
        </p:spPr>
      </p:pic>
    </p:spTree>
    <p:extLst>
      <p:ext uri="{BB962C8B-B14F-4D97-AF65-F5344CB8AC3E}">
        <p14:creationId xmlns:p14="http://schemas.microsoft.com/office/powerpoint/2010/main" val="298981850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Wales Nation Wide project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02904963"/>
              </p:ext>
            </p:extLst>
          </p:nvPr>
        </p:nvGraphicFramePr>
        <p:xfrm>
          <a:off x="3733801" y="1610360"/>
          <a:ext cx="5029200" cy="3876040"/>
        </p:xfrm>
        <a:graphic>
          <a:graphicData uri="http://schemas.openxmlformats.org/drawingml/2006/table">
            <a:tbl>
              <a:tblPr firstRow="1" bandRow="1">
                <a:tableStyleId>{5C22544A-7EE6-4342-B048-85BDC9FD1C3A}</a:tableStyleId>
              </a:tblPr>
              <a:tblGrid>
                <a:gridCol w="2133600"/>
                <a:gridCol w="762000"/>
                <a:gridCol w="838200"/>
                <a:gridCol w="1295400"/>
              </a:tblGrid>
              <a:tr h="370840">
                <a:tc>
                  <a:txBody>
                    <a:bodyPr/>
                    <a:lstStyle/>
                    <a:p>
                      <a:r>
                        <a:rPr lang="en-US" dirty="0" smtClean="0"/>
                        <a:t>Health Board</a:t>
                      </a:r>
                      <a:endParaRPr lang="en-US" dirty="0"/>
                    </a:p>
                  </a:txBody>
                  <a:tcPr/>
                </a:tc>
                <a:tc>
                  <a:txBody>
                    <a:bodyPr/>
                    <a:lstStyle/>
                    <a:p>
                      <a:r>
                        <a:rPr lang="en-US" dirty="0" smtClean="0"/>
                        <a:t>Major Hosp.</a:t>
                      </a:r>
                      <a:endParaRPr lang="en-US" dirty="0"/>
                    </a:p>
                  </a:txBody>
                  <a:tcPr/>
                </a:tc>
                <a:tc>
                  <a:txBody>
                    <a:bodyPr/>
                    <a:lstStyle/>
                    <a:p>
                      <a:r>
                        <a:rPr lang="en-US" dirty="0" smtClean="0"/>
                        <a:t>Minor Hosp.</a:t>
                      </a:r>
                      <a:endParaRPr lang="en-US" dirty="0"/>
                    </a:p>
                  </a:txBody>
                  <a:tcPr/>
                </a:tc>
                <a:tc>
                  <a:txBody>
                    <a:bodyPr/>
                    <a:lstStyle/>
                    <a:p>
                      <a:r>
                        <a:rPr lang="en-US" dirty="0" smtClean="0"/>
                        <a:t>Studies per year (2013)</a:t>
                      </a:r>
                      <a:endParaRPr lang="en-US" dirty="0"/>
                    </a:p>
                  </a:txBody>
                  <a:tcPr/>
                </a:tc>
              </a:tr>
              <a:tr h="370840">
                <a:tc>
                  <a:txBody>
                    <a:bodyPr/>
                    <a:lstStyle/>
                    <a:p>
                      <a:r>
                        <a:rPr lang="en-US" dirty="0" err="1" smtClean="0"/>
                        <a:t>Velindre</a:t>
                      </a:r>
                      <a:endParaRPr lang="en-US" dirty="0"/>
                    </a:p>
                  </a:txBody>
                  <a:tcPr/>
                </a:tc>
                <a:tc>
                  <a:txBody>
                    <a:bodyPr/>
                    <a:lstStyle/>
                    <a:p>
                      <a:pPr algn="r"/>
                      <a:r>
                        <a:rPr lang="en-US" dirty="0" smtClean="0"/>
                        <a:t>1</a:t>
                      </a:r>
                      <a:endParaRPr lang="en-US" dirty="0"/>
                    </a:p>
                  </a:txBody>
                  <a:tcPr/>
                </a:tc>
                <a:tc>
                  <a:txBody>
                    <a:bodyPr/>
                    <a:lstStyle/>
                    <a:p>
                      <a:pPr algn="r"/>
                      <a:r>
                        <a:rPr lang="en-US" dirty="0" smtClean="0"/>
                        <a:t>0</a:t>
                      </a:r>
                      <a:endParaRPr lang="en-US" dirty="0"/>
                    </a:p>
                  </a:txBody>
                  <a:tcPr/>
                </a:tc>
                <a:tc>
                  <a:txBody>
                    <a:bodyPr/>
                    <a:lstStyle/>
                    <a:p>
                      <a:pPr algn="r"/>
                      <a:r>
                        <a:rPr lang="en-US" dirty="0" smtClean="0"/>
                        <a:t>10.000</a:t>
                      </a:r>
                      <a:endParaRPr lang="en-US" dirty="0"/>
                    </a:p>
                  </a:txBody>
                  <a:tcPr/>
                </a:tc>
              </a:tr>
              <a:tr h="370840">
                <a:tc>
                  <a:txBody>
                    <a:bodyPr/>
                    <a:lstStyle/>
                    <a:p>
                      <a:r>
                        <a:rPr lang="en-US" dirty="0" err="1" smtClean="0"/>
                        <a:t>Betsi</a:t>
                      </a:r>
                      <a:r>
                        <a:rPr lang="en-US" dirty="0" smtClean="0"/>
                        <a:t> </a:t>
                      </a:r>
                      <a:r>
                        <a:rPr lang="en-US" dirty="0" err="1" smtClean="0"/>
                        <a:t>Cadwallader</a:t>
                      </a:r>
                      <a:endParaRPr lang="en-US" dirty="0"/>
                    </a:p>
                  </a:txBody>
                  <a:tcPr/>
                </a:tc>
                <a:tc>
                  <a:txBody>
                    <a:bodyPr/>
                    <a:lstStyle/>
                    <a:p>
                      <a:pPr algn="r"/>
                      <a:r>
                        <a:rPr lang="en-US" dirty="0" smtClean="0"/>
                        <a:t>3</a:t>
                      </a:r>
                      <a:endParaRPr lang="en-US" dirty="0"/>
                    </a:p>
                  </a:txBody>
                  <a:tcPr/>
                </a:tc>
                <a:tc>
                  <a:txBody>
                    <a:bodyPr/>
                    <a:lstStyle/>
                    <a:p>
                      <a:pPr algn="r"/>
                      <a:r>
                        <a:rPr lang="en-US" dirty="0" smtClean="0"/>
                        <a:t>19</a:t>
                      </a:r>
                      <a:endParaRPr lang="en-US" dirty="0"/>
                    </a:p>
                  </a:txBody>
                  <a:tcPr/>
                </a:tc>
                <a:tc>
                  <a:txBody>
                    <a:bodyPr/>
                    <a:lstStyle/>
                    <a:p>
                      <a:pPr algn="r"/>
                      <a:r>
                        <a:rPr lang="en-US" dirty="0" smtClean="0"/>
                        <a:t>300.000</a:t>
                      </a:r>
                      <a:endParaRPr lang="en-US" dirty="0"/>
                    </a:p>
                  </a:txBody>
                  <a:tcPr/>
                </a:tc>
              </a:tr>
              <a:tr h="370840">
                <a:tc>
                  <a:txBody>
                    <a:bodyPr/>
                    <a:lstStyle/>
                    <a:p>
                      <a:r>
                        <a:rPr lang="en-US" dirty="0" smtClean="0"/>
                        <a:t>Cwm </a:t>
                      </a:r>
                      <a:r>
                        <a:rPr lang="en-US" dirty="0" err="1" smtClean="0"/>
                        <a:t>Taff</a:t>
                      </a:r>
                      <a:endParaRPr lang="en-US" dirty="0"/>
                    </a:p>
                  </a:txBody>
                  <a:tcPr/>
                </a:tc>
                <a:tc>
                  <a:txBody>
                    <a:bodyPr/>
                    <a:lstStyle/>
                    <a:p>
                      <a:pPr algn="r"/>
                      <a:r>
                        <a:rPr lang="en-US" dirty="0" smtClean="0"/>
                        <a:t>2</a:t>
                      </a:r>
                      <a:endParaRPr lang="en-US" dirty="0"/>
                    </a:p>
                  </a:txBody>
                  <a:tcPr/>
                </a:tc>
                <a:tc>
                  <a:txBody>
                    <a:bodyPr/>
                    <a:lstStyle/>
                    <a:p>
                      <a:pPr algn="r"/>
                      <a:r>
                        <a:rPr lang="en-US" dirty="0" smtClean="0"/>
                        <a:t>5</a:t>
                      </a:r>
                      <a:endParaRPr lang="en-US" dirty="0"/>
                    </a:p>
                  </a:txBody>
                  <a:tcPr/>
                </a:tc>
                <a:tc>
                  <a:txBody>
                    <a:bodyPr/>
                    <a:lstStyle/>
                    <a:p>
                      <a:pPr algn="r"/>
                      <a:r>
                        <a:rPr lang="en-US" dirty="0" smtClean="0"/>
                        <a:t>210.000</a:t>
                      </a:r>
                      <a:endParaRPr lang="en-US" dirty="0"/>
                    </a:p>
                  </a:txBody>
                  <a:tcPr/>
                </a:tc>
              </a:tr>
              <a:tr h="370840">
                <a:tc>
                  <a:txBody>
                    <a:bodyPr/>
                    <a:lstStyle/>
                    <a:p>
                      <a:r>
                        <a:rPr lang="en-US" dirty="0" err="1" smtClean="0"/>
                        <a:t>Hywel</a:t>
                      </a:r>
                      <a:r>
                        <a:rPr lang="en-US" dirty="0" smtClean="0"/>
                        <a:t> </a:t>
                      </a:r>
                      <a:r>
                        <a:rPr lang="en-US" dirty="0" err="1" smtClean="0"/>
                        <a:t>Dda</a:t>
                      </a:r>
                      <a:r>
                        <a:rPr lang="en-US" dirty="0" smtClean="0"/>
                        <a:t> </a:t>
                      </a:r>
                      <a:endParaRPr lang="en-US" dirty="0"/>
                    </a:p>
                  </a:txBody>
                  <a:tcPr/>
                </a:tc>
                <a:tc>
                  <a:txBody>
                    <a:bodyPr/>
                    <a:lstStyle/>
                    <a:p>
                      <a:pPr algn="r"/>
                      <a:r>
                        <a:rPr lang="en-US" dirty="0" smtClean="0"/>
                        <a:t>3</a:t>
                      </a:r>
                      <a:endParaRPr lang="en-US" dirty="0"/>
                    </a:p>
                  </a:txBody>
                  <a:tcPr/>
                </a:tc>
                <a:tc>
                  <a:txBody>
                    <a:bodyPr/>
                    <a:lstStyle/>
                    <a:p>
                      <a:pPr algn="r"/>
                      <a:r>
                        <a:rPr lang="en-US" dirty="0" smtClean="0"/>
                        <a:t>14</a:t>
                      </a:r>
                      <a:endParaRPr lang="en-US" dirty="0"/>
                    </a:p>
                  </a:txBody>
                  <a:tcPr/>
                </a:tc>
                <a:tc>
                  <a:txBody>
                    <a:bodyPr/>
                    <a:lstStyle/>
                    <a:p>
                      <a:pPr algn="r"/>
                      <a:r>
                        <a:rPr lang="en-US" dirty="0" smtClean="0"/>
                        <a:t>190.000</a:t>
                      </a:r>
                      <a:endParaRPr lang="en-US" dirty="0"/>
                    </a:p>
                  </a:txBody>
                  <a:tcPr/>
                </a:tc>
              </a:tr>
              <a:tr h="370840">
                <a:tc>
                  <a:txBody>
                    <a:bodyPr/>
                    <a:lstStyle/>
                    <a:p>
                      <a:r>
                        <a:rPr lang="en-US" dirty="0" smtClean="0"/>
                        <a:t>Cardiff and Vale </a:t>
                      </a:r>
                      <a:endParaRPr lang="en-US" dirty="0"/>
                    </a:p>
                  </a:txBody>
                  <a:tcPr/>
                </a:tc>
                <a:tc>
                  <a:txBody>
                    <a:bodyPr/>
                    <a:lstStyle/>
                    <a:p>
                      <a:pPr algn="r"/>
                      <a:r>
                        <a:rPr lang="en-US" dirty="0" smtClean="0"/>
                        <a:t>1</a:t>
                      </a:r>
                      <a:endParaRPr lang="en-US" dirty="0"/>
                    </a:p>
                  </a:txBody>
                  <a:tcPr/>
                </a:tc>
                <a:tc>
                  <a:txBody>
                    <a:bodyPr/>
                    <a:lstStyle/>
                    <a:p>
                      <a:pPr algn="r"/>
                      <a:r>
                        <a:rPr lang="en-US" dirty="0" smtClean="0"/>
                        <a:t>8</a:t>
                      </a:r>
                      <a:endParaRPr lang="en-US" dirty="0"/>
                    </a:p>
                  </a:txBody>
                  <a:tcPr/>
                </a:tc>
                <a:tc>
                  <a:txBody>
                    <a:bodyPr/>
                    <a:lstStyle/>
                    <a:p>
                      <a:pPr algn="r"/>
                      <a:r>
                        <a:rPr lang="en-US" dirty="0" smtClean="0">
                          <a:solidFill>
                            <a:schemeClr val="tx1">
                              <a:lumMod val="65000"/>
                              <a:lumOff val="35000"/>
                            </a:schemeClr>
                          </a:solidFill>
                        </a:rPr>
                        <a:t>390.000</a:t>
                      </a:r>
                      <a:endParaRPr lang="en-US" dirty="0">
                        <a:solidFill>
                          <a:schemeClr val="tx1">
                            <a:lumMod val="65000"/>
                            <a:lumOff val="35000"/>
                          </a:schemeClr>
                        </a:solidFill>
                      </a:endParaRPr>
                    </a:p>
                  </a:txBody>
                  <a:tcPr/>
                </a:tc>
              </a:tr>
              <a:tr h="370840">
                <a:tc>
                  <a:txBody>
                    <a:bodyPr/>
                    <a:lstStyle/>
                    <a:p>
                      <a:r>
                        <a:rPr lang="en-US" dirty="0" err="1" smtClean="0"/>
                        <a:t>Abertawe</a:t>
                      </a:r>
                      <a:r>
                        <a:rPr lang="en-US" dirty="0" smtClean="0"/>
                        <a:t> Bro </a:t>
                      </a:r>
                      <a:r>
                        <a:rPr lang="en-US" dirty="0" err="1" smtClean="0"/>
                        <a:t>Morgannwg</a:t>
                      </a:r>
                      <a:r>
                        <a:rPr lang="en-US" dirty="0" smtClean="0"/>
                        <a:t> </a:t>
                      </a:r>
                      <a:endParaRPr lang="en-US" dirty="0"/>
                    </a:p>
                  </a:txBody>
                  <a:tcPr/>
                </a:tc>
                <a:tc>
                  <a:txBody>
                    <a:bodyPr/>
                    <a:lstStyle/>
                    <a:p>
                      <a:pPr algn="r"/>
                      <a:r>
                        <a:rPr lang="en-US" dirty="0" smtClean="0"/>
                        <a:t>4</a:t>
                      </a:r>
                      <a:endParaRPr lang="en-US" dirty="0"/>
                    </a:p>
                  </a:txBody>
                  <a:tcPr/>
                </a:tc>
                <a:tc>
                  <a:txBody>
                    <a:bodyPr/>
                    <a:lstStyle/>
                    <a:p>
                      <a:pPr algn="r"/>
                      <a:r>
                        <a:rPr lang="en-US" dirty="0" smtClean="0"/>
                        <a:t>11</a:t>
                      </a:r>
                      <a:endParaRPr lang="en-US" dirty="0"/>
                    </a:p>
                  </a:txBody>
                  <a:tcPr/>
                </a:tc>
                <a:tc>
                  <a:txBody>
                    <a:bodyPr/>
                    <a:lstStyle/>
                    <a:p>
                      <a:pPr algn="r"/>
                      <a:r>
                        <a:rPr lang="en-US" dirty="0" smtClean="0">
                          <a:solidFill>
                            <a:schemeClr val="tx1">
                              <a:lumMod val="65000"/>
                              <a:lumOff val="35000"/>
                            </a:schemeClr>
                          </a:solidFill>
                        </a:rPr>
                        <a:t>480.000</a:t>
                      </a:r>
                      <a:endParaRPr lang="en-US" dirty="0">
                        <a:solidFill>
                          <a:schemeClr val="tx1">
                            <a:lumMod val="65000"/>
                            <a:lumOff val="35000"/>
                          </a:schemeClr>
                        </a:solidFill>
                      </a:endParaRPr>
                    </a:p>
                  </a:txBody>
                  <a:tcPr/>
                </a:tc>
              </a:tr>
              <a:tr h="370840">
                <a:tc>
                  <a:txBody>
                    <a:bodyPr/>
                    <a:lstStyle/>
                    <a:p>
                      <a:r>
                        <a:rPr lang="en-US" dirty="0" err="1" smtClean="0"/>
                        <a:t>Aneurin</a:t>
                      </a:r>
                      <a:r>
                        <a:rPr lang="en-US" dirty="0" smtClean="0"/>
                        <a:t> Bevan</a:t>
                      </a:r>
                      <a:endParaRPr lang="en-US" dirty="0"/>
                    </a:p>
                  </a:txBody>
                  <a:tcPr/>
                </a:tc>
                <a:tc>
                  <a:txBody>
                    <a:bodyPr/>
                    <a:lstStyle/>
                    <a:p>
                      <a:pPr algn="r"/>
                      <a:r>
                        <a:rPr lang="en-US" dirty="0" smtClean="0"/>
                        <a:t>3</a:t>
                      </a:r>
                      <a:endParaRPr lang="en-US" dirty="0"/>
                    </a:p>
                  </a:txBody>
                  <a:tcPr/>
                </a:tc>
                <a:tc>
                  <a:txBody>
                    <a:bodyPr/>
                    <a:lstStyle/>
                    <a:p>
                      <a:pPr algn="r"/>
                      <a:r>
                        <a:rPr lang="en-US" dirty="0" smtClean="0"/>
                        <a:t>11</a:t>
                      </a:r>
                      <a:endParaRPr lang="en-US" dirty="0"/>
                    </a:p>
                  </a:txBody>
                  <a:tcPr/>
                </a:tc>
                <a:tc>
                  <a:txBody>
                    <a:bodyPr/>
                    <a:lstStyle/>
                    <a:p>
                      <a:pPr algn="r"/>
                      <a:r>
                        <a:rPr lang="en-US" dirty="0" smtClean="0"/>
                        <a:t>330.000</a:t>
                      </a:r>
                      <a:endParaRPr lang="en-US" dirty="0"/>
                    </a:p>
                  </a:txBody>
                  <a:tcPr/>
                </a:tc>
              </a:tr>
              <a:tr h="370840">
                <a:tc>
                  <a:txBody>
                    <a:bodyPr/>
                    <a:lstStyle/>
                    <a:p>
                      <a:pPr algn="r"/>
                      <a:r>
                        <a:rPr lang="en-US" dirty="0" smtClean="0"/>
                        <a:t>Total</a:t>
                      </a:r>
                      <a:endParaRPr lang="en-US" dirty="0"/>
                    </a:p>
                  </a:txBody>
                  <a:tcPr/>
                </a:tc>
                <a:tc>
                  <a:txBody>
                    <a:bodyPr/>
                    <a:lstStyle/>
                    <a:p>
                      <a:endParaRPr lang="en-US"/>
                    </a:p>
                  </a:txBody>
                  <a:tcPr/>
                </a:tc>
                <a:tc>
                  <a:txBody>
                    <a:bodyPr/>
                    <a:lstStyle/>
                    <a:p>
                      <a:endParaRPr lang="en-US"/>
                    </a:p>
                  </a:txBody>
                  <a:tcPr/>
                </a:tc>
                <a:tc>
                  <a:txBody>
                    <a:bodyPr/>
                    <a:lstStyle/>
                    <a:p>
                      <a:pPr algn="r"/>
                      <a:r>
                        <a:rPr lang="en-US" dirty="0" smtClean="0"/>
                        <a:t>1.910.000</a:t>
                      </a:r>
                      <a:endParaRPr lang="en-US" dirty="0"/>
                    </a:p>
                  </a:txBody>
                  <a:tcPr/>
                </a:tc>
              </a:tr>
            </a:tbl>
          </a:graphicData>
        </a:graphic>
      </p:graphicFrame>
      <p:pic>
        <p:nvPicPr>
          <p:cNvPr id="4" name="Picture 3"/>
          <p:cNvPicPr>
            <a:picLocks noChangeAspect="1"/>
          </p:cNvPicPr>
          <p:nvPr/>
        </p:nvPicPr>
        <p:blipFill>
          <a:blip r:embed="rId2"/>
          <a:stretch>
            <a:fillRect/>
          </a:stretch>
        </p:blipFill>
        <p:spPr>
          <a:xfrm>
            <a:off x="76200" y="1600200"/>
            <a:ext cx="3505200" cy="4335052"/>
          </a:xfrm>
          <a:prstGeom prst="rect">
            <a:avLst/>
          </a:prstGeom>
        </p:spPr>
      </p:pic>
    </p:spTree>
    <p:extLst>
      <p:ext uri="{BB962C8B-B14F-4D97-AF65-F5344CB8AC3E}">
        <p14:creationId xmlns:p14="http://schemas.microsoft.com/office/powerpoint/2010/main" val="13596641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Wales Nation Wide project</a:t>
            </a:r>
          </a:p>
        </p:txBody>
      </p:sp>
      <p:sp>
        <p:nvSpPr>
          <p:cNvPr id="3" name="Content Placeholder 2"/>
          <p:cNvSpPr>
            <a:spLocks noGrp="1"/>
          </p:cNvSpPr>
          <p:nvPr>
            <p:ph idx="1"/>
          </p:nvPr>
        </p:nvSpPr>
        <p:spPr>
          <a:xfrm>
            <a:off x="3467100" y="1524000"/>
            <a:ext cx="5372100" cy="4100513"/>
          </a:xfrm>
        </p:spPr>
        <p:txBody>
          <a:bodyPr>
            <a:normAutofit fontScale="85000" lnSpcReduction="20000"/>
          </a:bodyPr>
          <a:lstStyle/>
          <a:p>
            <a:r>
              <a:rPr lang="en-US" dirty="0"/>
              <a:t>Hospital external</a:t>
            </a:r>
          </a:p>
          <a:p>
            <a:r>
              <a:rPr lang="en-US" dirty="0"/>
              <a:t>Patient ID</a:t>
            </a:r>
          </a:p>
          <a:p>
            <a:pPr lvl="1"/>
            <a:r>
              <a:rPr lang="en-US" dirty="0"/>
              <a:t>Unique </a:t>
            </a:r>
            <a:r>
              <a:rPr lang="en-US" dirty="0" smtClean="0"/>
              <a:t>Identification… or …</a:t>
            </a:r>
            <a:endParaRPr lang="en-US" dirty="0"/>
          </a:p>
          <a:p>
            <a:pPr lvl="1"/>
            <a:r>
              <a:rPr lang="en-US" dirty="0"/>
              <a:t>Translation (mapping of user id – HASH-code)</a:t>
            </a:r>
          </a:p>
          <a:p>
            <a:pPr lvl="2"/>
            <a:r>
              <a:rPr lang="en-US" dirty="0"/>
              <a:t>(using patient name, birthdate, …)</a:t>
            </a:r>
          </a:p>
          <a:p>
            <a:pPr lvl="2"/>
            <a:r>
              <a:rPr lang="en-US" dirty="0"/>
              <a:t>Code is created</a:t>
            </a:r>
          </a:p>
          <a:p>
            <a:pPr>
              <a:buFont typeface="Wingdings" panose="05000000000000000000" pitchFamily="2" charset="2"/>
              <a:buChar char="Ø"/>
            </a:pPr>
            <a:r>
              <a:rPr lang="en-US" dirty="0"/>
              <a:t>Dose passport all over the region</a:t>
            </a:r>
          </a:p>
          <a:p>
            <a:pPr>
              <a:buFont typeface="Wingdings" panose="05000000000000000000" pitchFamily="2" charset="2"/>
              <a:buChar char="Ø"/>
            </a:pPr>
            <a:r>
              <a:rPr lang="en-US" dirty="0"/>
              <a:t>Compare modalities and locations (hospitals)</a:t>
            </a:r>
          </a:p>
          <a:p>
            <a:r>
              <a:rPr lang="en-US" dirty="0" smtClean="0"/>
              <a:t>All hospital data (images, thumbnails…) is stored locally</a:t>
            </a:r>
          </a:p>
          <a:p>
            <a:pPr lvl="1">
              <a:buFont typeface="Wingdings" panose="05000000000000000000" pitchFamily="2" charset="2"/>
              <a:buChar char="Ø"/>
            </a:pPr>
            <a:r>
              <a:rPr lang="en-US" dirty="0"/>
              <a:t>No data transfer </a:t>
            </a:r>
            <a:r>
              <a:rPr lang="en-US" dirty="0" smtClean="0"/>
              <a:t>necessary</a:t>
            </a:r>
          </a:p>
          <a:p>
            <a:pPr lvl="1">
              <a:buFont typeface="Wingdings" panose="05000000000000000000" pitchFamily="2" charset="2"/>
              <a:buChar char="Ø"/>
            </a:pPr>
            <a:r>
              <a:rPr lang="en-US" dirty="0" smtClean="0"/>
              <a:t>Safe</a:t>
            </a:r>
          </a:p>
          <a:p>
            <a:pPr lvl="1">
              <a:buFont typeface="Wingdings" panose="05000000000000000000" pitchFamily="2" charset="2"/>
              <a:buChar char="Ø"/>
            </a:pPr>
            <a:r>
              <a:rPr lang="en-US" dirty="0" smtClean="0"/>
              <a:t>Less bandwidth</a:t>
            </a:r>
          </a:p>
          <a:p>
            <a:r>
              <a:rPr lang="en-US" dirty="0" smtClean="0"/>
              <a:t>Database (analysis results, calculations, </a:t>
            </a:r>
            <a:r>
              <a:rPr lang="el-GR" dirty="0" smtClean="0"/>
              <a:t>α</a:t>
            </a:r>
            <a:r>
              <a:rPr lang="en-US" dirty="0" smtClean="0"/>
              <a:t>-</a:t>
            </a:r>
            <a:r>
              <a:rPr lang="en-US" dirty="0" err="1" smtClean="0"/>
              <a:t>num</a:t>
            </a:r>
            <a:r>
              <a:rPr lang="en-US" dirty="0" smtClean="0"/>
              <a:t> data) is central</a:t>
            </a:r>
          </a:p>
          <a:p>
            <a:pPr lvl="1">
              <a:buFont typeface="Wingdings" panose="05000000000000000000" pitchFamily="2" charset="2"/>
              <a:buChar char="Ø"/>
            </a:pPr>
            <a:r>
              <a:rPr lang="en-US" dirty="0" smtClean="0"/>
              <a:t>Fast</a:t>
            </a:r>
          </a:p>
          <a:p>
            <a:pPr lvl="1"/>
            <a:endParaRPr lang="en-US" dirty="0"/>
          </a:p>
        </p:txBody>
      </p:sp>
      <p:pic>
        <p:nvPicPr>
          <p:cNvPr id="6" name="Picture 5"/>
          <p:cNvPicPr>
            <a:picLocks noChangeAspect="1"/>
          </p:cNvPicPr>
          <p:nvPr/>
        </p:nvPicPr>
        <p:blipFill>
          <a:blip r:embed="rId2"/>
          <a:stretch>
            <a:fillRect/>
          </a:stretch>
        </p:blipFill>
        <p:spPr>
          <a:xfrm>
            <a:off x="228600" y="1676400"/>
            <a:ext cx="3238500" cy="3581400"/>
          </a:xfrm>
          <a:prstGeom prst="rect">
            <a:avLst/>
          </a:prstGeom>
        </p:spPr>
      </p:pic>
    </p:spTree>
    <p:extLst>
      <p:ext uri="{BB962C8B-B14F-4D97-AF65-F5344CB8AC3E}">
        <p14:creationId xmlns:p14="http://schemas.microsoft.com/office/powerpoint/2010/main" val="265015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Effect transition="in" filter="fade">
                                      <p:cBhvr>
                                        <p:cTn id="5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76200" y="762000"/>
            <a:ext cx="8229600" cy="857250"/>
          </a:xfrm>
        </p:spPr>
        <p:txBody>
          <a:bodyPr/>
          <a:lstStyle/>
          <a:p>
            <a:r>
              <a:rPr lang="nl-BE" sz="2100" dirty="0"/>
              <a:t>How much is too much?</a:t>
            </a:r>
            <a:endParaRPr lang="en-US" sz="2100" dirty="0"/>
          </a:p>
        </p:txBody>
      </p:sp>
      <p:grpSp>
        <p:nvGrpSpPr>
          <p:cNvPr id="3" name="Group 2"/>
          <p:cNvGrpSpPr/>
          <p:nvPr/>
        </p:nvGrpSpPr>
        <p:grpSpPr>
          <a:xfrm>
            <a:off x="-4208601" y="-455534"/>
            <a:ext cx="17561201" cy="8913734"/>
            <a:chOff x="-8603456" y="1123950"/>
            <a:chExt cx="17561201" cy="8913734"/>
          </a:xfrm>
          <a:noFill/>
        </p:grpSpPr>
        <p:pic>
          <p:nvPicPr>
            <p:cNvPr id="195587" name="Picture 3" descr="women drawing"/>
            <p:cNvPicPr>
              <a:picLocks noChangeAspect="1" noChangeArrowheads="1"/>
            </p:cNvPicPr>
            <p:nvPr/>
          </p:nvPicPr>
          <p:blipFill>
            <a:blip r:embed="rId3"/>
            <a:srcRect/>
            <a:stretch>
              <a:fillRect/>
            </a:stretch>
          </p:blipFill>
          <p:spPr bwMode="auto">
            <a:xfrm>
              <a:off x="-8593703" y="4072191"/>
              <a:ext cx="4388771" cy="2987121"/>
            </a:xfrm>
            <a:prstGeom prst="rect">
              <a:avLst/>
            </a:prstGeom>
            <a:grpFill/>
            <a:ln w="9525">
              <a:noFill/>
              <a:miter lim="800000"/>
              <a:headEnd/>
              <a:tailEnd/>
            </a:ln>
          </p:spPr>
        </p:pic>
        <p:pic>
          <p:nvPicPr>
            <p:cNvPr id="195588" name="Picture 4" descr="women drawing"/>
            <p:cNvPicPr>
              <a:picLocks noChangeAspect="1" noChangeArrowheads="1"/>
            </p:cNvPicPr>
            <p:nvPr/>
          </p:nvPicPr>
          <p:blipFill>
            <a:blip r:embed="rId3"/>
            <a:srcRect/>
            <a:stretch>
              <a:fillRect/>
            </a:stretch>
          </p:blipFill>
          <p:spPr bwMode="auto">
            <a:xfrm>
              <a:off x="-8595228" y="1125570"/>
              <a:ext cx="4388773" cy="2987121"/>
            </a:xfrm>
            <a:prstGeom prst="rect">
              <a:avLst/>
            </a:prstGeom>
            <a:grpFill/>
            <a:ln w="9525">
              <a:noFill/>
              <a:miter lim="800000"/>
              <a:headEnd/>
              <a:tailEnd/>
            </a:ln>
          </p:spPr>
        </p:pic>
        <p:pic>
          <p:nvPicPr>
            <p:cNvPr id="195589" name="Picture 5" descr="women drawing"/>
            <p:cNvPicPr>
              <a:picLocks noChangeAspect="1" noChangeArrowheads="1"/>
            </p:cNvPicPr>
            <p:nvPr/>
          </p:nvPicPr>
          <p:blipFill>
            <a:blip r:embed="rId3"/>
            <a:srcRect/>
            <a:stretch>
              <a:fillRect/>
            </a:stretch>
          </p:blipFill>
          <p:spPr bwMode="auto">
            <a:xfrm>
              <a:off x="-4215599" y="4070572"/>
              <a:ext cx="4388771" cy="2987121"/>
            </a:xfrm>
            <a:prstGeom prst="rect">
              <a:avLst/>
            </a:prstGeom>
            <a:grpFill/>
            <a:ln w="9525">
              <a:noFill/>
              <a:miter lim="800000"/>
              <a:headEnd/>
              <a:tailEnd/>
            </a:ln>
          </p:spPr>
        </p:pic>
        <p:pic>
          <p:nvPicPr>
            <p:cNvPr id="195590" name="Picture 6" descr="women drawing"/>
            <p:cNvPicPr>
              <a:picLocks noChangeAspect="1" noChangeArrowheads="1"/>
            </p:cNvPicPr>
            <p:nvPr/>
          </p:nvPicPr>
          <p:blipFill>
            <a:blip r:embed="rId3"/>
            <a:srcRect/>
            <a:stretch>
              <a:fillRect/>
            </a:stretch>
          </p:blipFill>
          <p:spPr bwMode="auto">
            <a:xfrm>
              <a:off x="-4204932" y="1123950"/>
              <a:ext cx="4388771" cy="2987121"/>
            </a:xfrm>
            <a:prstGeom prst="rect">
              <a:avLst/>
            </a:prstGeom>
            <a:grpFill/>
            <a:ln w="9525">
              <a:noFill/>
              <a:miter lim="800000"/>
              <a:headEnd/>
              <a:tailEnd/>
            </a:ln>
          </p:spPr>
        </p:pic>
        <p:pic>
          <p:nvPicPr>
            <p:cNvPr id="16" name="Picture 5" descr="women drawing"/>
            <p:cNvPicPr>
              <a:picLocks noChangeAspect="1" noChangeArrowheads="1"/>
            </p:cNvPicPr>
            <p:nvPr/>
          </p:nvPicPr>
          <p:blipFill>
            <a:blip r:embed="rId3"/>
            <a:srcRect/>
            <a:stretch>
              <a:fillRect/>
            </a:stretch>
          </p:blipFill>
          <p:spPr bwMode="auto">
            <a:xfrm>
              <a:off x="172562" y="4077375"/>
              <a:ext cx="4388771" cy="2987121"/>
            </a:xfrm>
            <a:prstGeom prst="rect">
              <a:avLst/>
            </a:prstGeom>
            <a:grpFill/>
            <a:ln w="9525">
              <a:noFill/>
              <a:miter lim="800000"/>
              <a:headEnd/>
              <a:tailEnd/>
            </a:ln>
          </p:spPr>
        </p:pic>
        <p:pic>
          <p:nvPicPr>
            <p:cNvPr id="17" name="Picture 6" descr="women drawing"/>
            <p:cNvPicPr>
              <a:picLocks noChangeAspect="1" noChangeArrowheads="1"/>
            </p:cNvPicPr>
            <p:nvPr/>
          </p:nvPicPr>
          <p:blipFill>
            <a:blip r:embed="rId3"/>
            <a:srcRect/>
            <a:stretch>
              <a:fillRect/>
            </a:stretch>
          </p:blipFill>
          <p:spPr bwMode="auto">
            <a:xfrm>
              <a:off x="183229" y="1130753"/>
              <a:ext cx="4388771" cy="2987121"/>
            </a:xfrm>
            <a:prstGeom prst="rect">
              <a:avLst/>
            </a:prstGeom>
            <a:grpFill/>
            <a:ln w="9525">
              <a:noFill/>
              <a:miter lim="800000"/>
              <a:headEnd/>
              <a:tailEnd/>
            </a:ln>
          </p:spPr>
        </p:pic>
        <p:pic>
          <p:nvPicPr>
            <p:cNvPr id="18" name="Picture 3" descr="women drawing"/>
            <p:cNvPicPr>
              <a:picLocks noChangeAspect="1" noChangeArrowheads="1"/>
            </p:cNvPicPr>
            <p:nvPr/>
          </p:nvPicPr>
          <p:blipFill>
            <a:blip r:embed="rId3"/>
            <a:srcRect/>
            <a:stretch>
              <a:fillRect/>
            </a:stretch>
          </p:blipFill>
          <p:spPr bwMode="auto">
            <a:xfrm>
              <a:off x="-8603456" y="7045380"/>
              <a:ext cx="4388771" cy="2987121"/>
            </a:xfrm>
            <a:prstGeom prst="rect">
              <a:avLst/>
            </a:prstGeom>
            <a:grpFill/>
            <a:ln w="9525">
              <a:noFill/>
              <a:miter lim="800000"/>
              <a:headEnd/>
              <a:tailEnd/>
            </a:ln>
          </p:spPr>
        </p:pic>
        <p:pic>
          <p:nvPicPr>
            <p:cNvPr id="19" name="Picture 5" descr="women drawing"/>
            <p:cNvPicPr>
              <a:picLocks noChangeAspect="1" noChangeArrowheads="1"/>
            </p:cNvPicPr>
            <p:nvPr/>
          </p:nvPicPr>
          <p:blipFill>
            <a:blip r:embed="rId3"/>
            <a:srcRect/>
            <a:stretch>
              <a:fillRect/>
            </a:stretch>
          </p:blipFill>
          <p:spPr bwMode="auto">
            <a:xfrm>
              <a:off x="-4225351" y="7043761"/>
              <a:ext cx="4388771" cy="2987121"/>
            </a:xfrm>
            <a:prstGeom prst="rect">
              <a:avLst/>
            </a:prstGeom>
            <a:grpFill/>
            <a:ln w="9525">
              <a:noFill/>
              <a:miter lim="800000"/>
              <a:headEnd/>
              <a:tailEnd/>
            </a:ln>
          </p:spPr>
        </p:pic>
        <p:pic>
          <p:nvPicPr>
            <p:cNvPr id="20" name="Picture 5" descr="women drawing"/>
            <p:cNvPicPr>
              <a:picLocks noChangeAspect="1" noChangeArrowheads="1"/>
            </p:cNvPicPr>
            <p:nvPr/>
          </p:nvPicPr>
          <p:blipFill>
            <a:blip r:embed="rId3"/>
            <a:srcRect/>
            <a:stretch>
              <a:fillRect/>
            </a:stretch>
          </p:blipFill>
          <p:spPr bwMode="auto">
            <a:xfrm>
              <a:off x="162809" y="7050563"/>
              <a:ext cx="4388771" cy="2987121"/>
            </a:xfrm>
            <a:prstGeom prst="rect">
              <a:avLst/>
            </a:prstGeom>
            <a:grpFill/>
            <a:ln w="9525">
              <a:noFill/>
              <a:miter lim="800000"/>
              <a:headEnd/>
              <a:tailEnd/>
            </a:ln>
          </p:spPr>
        </p:pic>
        <p:pic>
          <p:nvPicPr>
            <p:cNvPr id="21" name="Picture 5" descr="women drawing"/>
            <p:cNvPicPr>
              <a:picLocks noChangeAspect="1" noChangeArrowheads="1"/>
            </p:cNvPicPr>
            <p:nvPr/>
          </p:nvPicPr>
          <p:blipFill>
            <a:blip r:embed="rId3"/>
            <a:srcRect/>
            <a:stretch>
              <a:fillRect/>
            </a:stretch>
          </p:blipFill>
          <p:spPr bwMode="auto">
            <a:xfrm>
              <a:off x="4558307" y="4075652"/>
              <a:ext cx="4388771" cy="2987121"/>
            </a:xfrm>
            <a:prstGeom prst="rect">
              <a:avLst/>
            </a:prstGeom>
            <a:grpFill/>
            <a:ln w="9525">
              <a:noFill/>
              <a:miter lim="800000"/>
              <a:headEnd/>
              <a:tailEnd/>
            </a:ln>
          </p:spPr>
        </p:pic>
        <p:pic>
          <p:nvPicPr>
            <p:cNvPr id="22" name="Picture 6" descr="women drawing"/>
            <p:cNvPicPr>
              <a:picLocks noChangeAspect="1" noChangeArrowheads="1"/>
            </p:cNvPicPr>
            <p:nvPr/>
          </p:nvPicPr>
          <p:blipFill>
            <a:blip r:embed="rId3"/>
            <a:srcRect/>
            <a:stretch>
              <a:fillRect/>
            </a:stretch>
          </p:blipFill>
          <p:spPr bwMode="auto">
            <a:xfrm>
              <a:off x="4568974" y="1129030"/>
              <a:ext cx="4388771" cy="2987121"/>
            </a:xfrm>
            <a:prstGeom prst="rect">
              <a:avLst/>
            </a:prstGeom>
            <a:grpFill/>
            <a:ln w="9525">
              <a:noFill/>
              <a:miter lim="800000"/>
              <a:headEnd/>
              <a:tailEnd/>
            </a:ln>
          </p:spPr>
        </p:pic>
        <p:pic>
          <p:nvPicPr>
            <p:cNvPr id="23" name="Picture 5" descr="women drawing"/>
            <p:cNvPicPr>
              <a:picLocks noChangeAspect="1" noChangeArrowheads="1"/>
            </p:cNvPicPr>
            <p:nvPr/>
          </p:nvPicPr>
          <p:blipFill>
            <a:blip r:embed="rId3"/>
            <a:srcRect/>
            <a:stretch>
              <a:fillRect/>
            </a:stretch>
          </p:blipFill>
          <p:spPr bwMode="auto">
            <a:xfrm>
              <a:off x="4548554" y="7048840"/>
              <a:ext cx="4388771" cy="2987121"/>
            </a:xfrm>
            <a:prstGeom prst="rect">
              <a:avLst/>
            </a:prstGeom>
            <a:grpFill/>
            <a:ln w="9525">
              <a:noFill/>
              <a:miter lim="800000"/>
              <a:headEnd/>
              <a:tailEnd/>
            </a:ln>
          </p:spPr>
        </p:pic>
      </p:grpSp>
      <p:sp>
        <p:nvSpPr>
          <p:cNvPr id="4" name="Rectangle 3"/>
          <p:cNvSpPr/>
          <p:nvPr/>
        </p:nvSpPr>
        <p:spPr>
          <a:xfrm>
            <a:off x="4089582" y="3200400"/>
            <a:ext cx="1000396" cy="549889"/>
          </a:xfrm>
          <a:prstGeom prst="rect">
            <a:avLst/>
          </a:prstGeom>
          <a:noFill/>
          <a:ln w="6350">
            <a:solidFill>
              <a:srgbClr val="35E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402080" y="1198032"/>
            <a:ext cx="2286000" cy="592669"/>
          </a:xfrm>
          <a:prstGeom prst="rect">
            <a:avLst/>
          </a:prstGeom>
        </p:spPr>
      </p:pic>
      <p:pic>
        <p:nvPicPr>
          <p:cNvPr id="5" name="Picture 4"/>
          <p:cNvPicPr>
            <a:picLocks noChangeAspect="1"/>
          </p:cNvPicPr>
          <p:nvPr/>
        </p:nvPicPr>
        <p:blipFill>
          <a:blip r:embed="rId5"/>
          <a:stretch>
            <a:fillRect/>
          </a:stretch>
        </p:blipFill>
        <p:spPr>
          <a:xfrm>
            <a:off x="1400111" y="1494790"/>
            <a:ext cx="2291800" cy="294936"/>
          </a:xfrm>
          <a:prstGeom prst="rect">
            <a:avLst/>
          </a:prstGeom>
        </p:spPr>
      </p:pic>
      <p:sp>
        <p:nvSpPr>
          <p:cNvPr id="8" name="Rectangle 7"/>
          <p:cNvSpPr/>
          <p:nvPr/>
        </p:nvSpPr>
        <p:spPr>
          <a:xfrm>
            <a:off x="1400112" y="1494790"/>
            <a:ext cx="2287969" cy="294936"/>
          </a:xfrm>
          <a:prstGeom prst="rect">
            <a:avLst/>
          </a:prstGeom>
          <a:noFill/>
          <a:ln w="25400">
            <a:solidFill>
              <a:srgbClr val="35E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1"/>
          <p:cNvSpPr>
            <a:spLocks noChangeArrowheads="1"/>
          </p:cNvSpPr>
          <p:nvPr/>
        </p:nvSpPr>
        <p:spPr bwMode="auto">
          <a:xfrm>
            <a:off x="8078096" y="1190625"/>
            <a:ext cx="989705" cy="523220"/>
          </a:xfrm>
          <a:prstGeom prst="rect">
            <a:avLst/>
          </a:prstGeom>
          <a:noFill/>
          <a:ln w="9525">
            <a:noFill/>
            <a:miter lim="800000"/>
            <a:headEnd/>
            <a:tailEnd/>
          </a:ln>
        </p:spPr>
        <p:txBody>
          <a:bodyPr wrap="square">
            <a:spAutoFit/>
          </a:bodyPr>
          <a:lstStyle/>
          <a:p>
            <a:pPr algn="r"/>
            <a:r>
              <a:rPr lang="en-US" sz="2800" b="1" dirty="0">
                <a:solidFill>
                  <a:srgbClr val="03BD0C"/>
                </a:solidFill>
              </a:rPr>
              <a:t>3500</a:t>
            </a:r>
          </a:p>
        </p:txBody>
      </p:sp>
      <p:sp>
        <p:nvSpPr>
          <p:cNvPr id="29" name="Rectangle 12"/>
          <p:cNvSpPr>
            <a:spLocks noChangeArrowheads="1"/>
          </p:cNvSpPr>
          <p:nvPr/>
        </p:nvSpPr>
        <p:spPr bwMode="auto">
          <a:xfrm>
            <a:off x="8510947" y="1475105"/>
            <a:ext cx="609911" cy="523220"/>
          </a:xfrm>
          <a:prstGeom prst="rect">
            <a:avLst/>
          </a:prstGeom>
          <a:noFill/>
          <a:ln w="9525">
            <a:noFill/>
            <a:miter lim="800000"/>
            <a:headEnd/>
            <a:tailEnd/>
          </a:ln>
        </p:spPr>
        <p:txBody>
          <a:bodyPr wrap="square">
            <a:spAutoFit/>
          </a:bodyPr>
          <a:lstStyle/>
          <a:p>
            <a:r>
              <a:rPr lang="en-US" sz="2800" b="1" dirty="0">
                <a:solidFill>
                  <a:srgbClr val="F50B0B"/>
                </a:solidFill>
              </a:rPr>
              <a:t>26</a:t>
            </a:r>
          </a:p>
        </p:txBody>
      </p:sp>
      <p:sp>
        <p:nvSpPr>
          <p:cNvPr id="30" name="Rectangle 13"/>
          <p:cNvSpPr>
            <a:spLocks noChangeArrowheads="1"/>
          </p:cNvSpPr>
          <p:nvPr/>
        </p:nvSpPr>
        <p:spPr bwMode="auto">
          <a:xfrm>
            <a:off x="8518091" y="1744960"/>
            <a:ext cx="609911" cy="523220"/>
          </a:xfrm>
          <a:prstGeom prst="rect">
            <a:avLst/>
          </a:prstGeom>
          <a:noFill/>
          <a:ln w="9525">
            <a:noFill/>
            <a:miter lim="800000"/>
            <a:headEnd/>
            <a:tailEnd/>
          </a:ln>
        </p:spPr>
        <p:txBody>
          <a:bodyPr wrap="square">
            <a:spAutoFit/>
          </a:bodyPr>
          <a:lstStyle/>
          <a:p>
            <a:r>
              <a:rPr lang="en-US" sz="2800" b="1" dirty="0">
                <a:solidFill>
                  <a:srgbClr val="03BD0C"/>
                </a:solidFill>
              </a:rPr>
              <a:t>13</a:t>
            </a:r>
          </a:p>
        </p:txBody>
      </p:sp>
      <p:sp>
        <p:nvSpPr>
          <p:cNvPr id="31" name="Rectangle 10"/>
          <p:cNvSpPr>
            <a:spLocks noChangeArrowheads="1"/>
          </p:cNvSpPr>
          <p:nvPr/>
        </p:nvSpPr>
        <p:spPr bwMode="auto">
          <a:xfrm>
            <a:off x="7239000" y="914401"/>
            <a:ext cx="1821213" cy="523220"/>
          </a:xfrm>
          <a:prstGeom prst="rect">
            <a:avLst/>
          </a:prstGeom>
          <a:noFill/>
          <a:ln w="9525">
            <a:noFill/>
            <a:miter lim="800000"/>
            <a:headEnd/>
            <a:tailEnd/>
          </a:ln>
        </p:spPr>
        <p:txBody>
          <a:bodyPr wrap="square">
            <a:spAutoFit/>
          </a:bodyPr>
          <a:lstStyle/>
          <a:p>
            <a:pPr algn="r"/>
            <a:r>
              <a:rPr lang="en-US" sz="2800" b="1" dirty="0">
                <a:solidFill>
                  <a:schemeClr val="bg2">
                    <a:lumMod val="25000"/>
                  </a:schemeClr>
                </a:solidFill>
              </a:rPr>
              <a:t>2.000.000</a:t>
            </a:r>
          </a:p>
        </p:txBody>
      </p:sp>
      <p:pic>
        <p:nvPicPr>
          <p:cNvPr id="6" name="Picture 5"/>
          <p:cNvPicPr>
            <a:picLocks noChangeAspect="1"/>
          </p:cNvPicPr>
          <p:nvPr/>
        </p:nvPicPr>
        <p:blipFill>
          <a:blip r:embed="rId6"/>
          <a:stretch>
            <a:fillRect/>
          </a:stretch>
        </p:blipFill>
        <p:spPr>
          <a:xfrm>
            <a:off x="1169091" y="1600200"/>
            <a:ext cx="6897471" cy="4406718"/>
          </a:xfrm>
          <a:prstGeom prst="rect">
            <a:avLst/>
          </a:prstGeom>
        </p:spPr>
      </p:pic>
    </p:spTree>
    <p:extLst>
      <p:ext uri="{BB962C8B-B14F-4D97-AF65-F5344CB8AC3E}">
        <p14:creationId xmlns:p14="http://schemas.microsoft.com/office/powerpoint/2010/main" val="199371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0"/>
                                        <p:tgtEl>
                                          <p:spTgt spid="6"/>
                                        </p:tgtEl>
                                      </p:cBhvr>
                                    </p:animEffect>
                                    <p:set>
                                      <p:cBhvr>
                                        <p:cTn id="12" dur="1" fill="hold">
                                          <p:stCondLst>
                                            <p:cond delay="29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000"/>
                            </p:stCondLst>
                            <p:childTnLst>
                              <p:par>
                                <p:cTn id="17" presetID="6" presetClass="emph" presetSubtype="0" fill="hold" nodeType="afterEffect">
                                  <p:stCondLst>
                                    <p:cond delay="0"/>
                                  </p:stCondLst>
                                  <p:childTnLst>
                                    <p:animScale>
                                      <p:cBhvr>
                                        <p:cTn id="18" dur="2000" fill="hold"/>
                                        <p:tgtEl>
                                          <p:spTgt spid="3"/>
                                        </p:tgtEl>
                                      </p:cBhvr>
                                      <p:by x="55000" y="55000"/>
                                    </p:animScale>
                                  </p:childTnLst>
                                </p:cTn>
                              </p:par>
                            </p:childTnLst>
                          </p:cTn>
                        </p:par>
                        <p:par>
                          <p:cTn id="19" fill="hold">
                            <p:stCondLst>
                              <p:cond delay="5000"/>
                            </p:stCondLst>
                            <p:childTnLst>
                              <p:par>
                                <p:cTn id="20" presetID="2" presetClass="entr" presetSubtype="4"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6" presetClass="emph" presetSubtype="0" fill="hold" nodeType="afterEffect">
                                  <p:stCondLst>
                                    <p:cond delay="0"/>
                                  </p:stCondLst>
                                  <p:childTnLst>
                                    <p:animScale>
                                      <p:cBhvr>
                                        <p:cTn id="32" dur="2000" fill="hold"/>
                                        <p:tgtEl>
                                          <p:spTgt spid="3"/>
                                        </p:tgtEl>
                                      </p:cBhvr>
                                      <p:by x="270000" y="270000"/>
                                    </p:animScale>
                                  </p:childTnLst>
                                </p:cTn>
                              </p:par>
                              <p:par>
                                <p:cTn id="33" presetID="6" presetClass="emph" presetSubtype="0" fill="hold" grpId="1" nodeType="withEffect">
                                  <p:stCondLst>
                                    <p:cond delay="0"/>
                                  </p:stCondLst>
                                  <p:childTnLst>
                                    <p:animScale>
                                      <p:cBhvr>
                                        <p:cTn id="34" dur="2000" fill="hold"/>
                                        <p:tgtEl>
                                          <p:spTgt spid="4"/>
                                        </p:tgtEl>
                                      </p:cBhvr>
                                      <p:by x="900000" y="900000"/>
                                    </p:animScale>
                                  </p:childTnLst>
                                </p:cTn>
                              </p:par>
                            </p:childTnLst>
                          </p:cTn>
                        </p:par>
                        <p:par>
                          <p:cTn id="35" fill="hold">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par>
                          <p:cTn id="55" fill="hold">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2" presetClass="entr" presetSubtype="4"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28" grpId="0"/>
      <p:bldP spid="29" grpId="0"/>
      <p:bldP spid="30"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4011" y="857250"/>
            <a:ext cx="9144000" cy="5143500"/>
          </a:xfrm>
          <a:prstGeom prst="rect">
            <a:avLst/>
          </a:prstGeom>
          <a:solidFill>
            <a:schemeClr val="tx2">
              <a:lumMod val="50000"/>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42" name="Title 1"/>
          <p:cNvSpPr txBox="1">
            <a:spLocks/>
          </p:cNvSpPr>
          <p:nvPr/>
        </p:nvSpPr>
        <p:spPr>
          <a:xfrm>
            <a:off x="1039700" y="990600"/>
            <a:ext cx="7342299" cy="89255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3200" b="1" dirty="0">
                <a:solidFill>
                  <a:srgbClr val="F39C12"/>
                </a:solidFill>
                <a:latin typeface="Source Sans Pro Light" pitchFamily="34" charset="0"/>
              </a:rPr>
              <a:t>Feel free to contact us !</a:t>
            </a:r>
            <a:br>
              <a:rPr lang="en-US" sz="3200" b="1" dirty="0">
                <a:solidFill>
                  <a:srgbClr val="F39C12"/>
                </a:solidFill>
                <a:latin typeface="Source Sans Pro Light" pitchFamily="34" charset="0"/>
              </a:rPr>
            </a:br>
            <a:r>
              <a:rPr lang="en-US" sz="2000" dirty="0">
                <a:solidFill>
                  <a:prstClr val="white"/>
                </a:solidFill>
                <a:latin typeface="Source Sans Pro Light" pitchFamily="34" charset="0"/>
              </a:rPr>
              <a:t>we are friendly and social</a:t>
            </a:r>
            <a:endParaRPr lang="en-US" sz="2400" dirty="0">
              <a:solidFill>
                <a:prstClr val="white"/>
              </a:solidFill>
              <a:latin typeface="Source Sans Pro Light" pitchFamily="34" charset="0"/>
            </a:endParaRPr>
          </a:p>
        </p:txBody>
      </p:sp>
      <p:grpSp>
        <p:nvGrpSpPr>
          <p:cNvPr id="4" name="Group 3"/>
          <p:cNvGrpSpPr/>
          <p:nvPr/>
        </p:nvGrpSpPr>
        <p:grpSpPr>
          <a:xfrm>
            <a:off x="1981201" y="5486400"/>
            <a:ext cx="5276071" cy="234615"/>
            <a:chOff x="2430562" y="3060886"/>
            <a:chExt cx="5065742" cy="234615"/>
          </a:xfrm>
        </p:grpSpPr>
        <p:sp>
          <p:nvSpPr>
            <p:cNvPr id="44" name="Freeform 16"/>
            <p:cNvSpPr>
              <a:spLocks/>
            </p:cNvSpPr>
            <p:nvPr/>
          </p:nvSpPr>
          <p:spPr bwMode="auto">
            <a:xfrm>
              <a:off x="3657600" y="3126469"/>
              <a:ext cx="192672" cy="156572"/>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95A5A6"/>
                </a:solidFill>
              </a:endParaRPr>
            </a:p>
          </p:txBody>
        </p:sp>
        <p:sp>
          <p:nvSpPr>
            <p:cNvPr id="45" name="Freeform 6"/>
            <p:cNvSpPr>
              <a:spLocks noEditPoints="1"/>
            </p:cNvSpPr>
            <p:nvPr/>
          </p:nvSpPr>
          <p:spPr bwMode="auto">
            <a:xfrm>
              <a:off x="2430562" y="3105150"/>
              <a:ext cx="177891" cy="177891"/>
            </a:xfrm>
            <a:custGeom>
              <a:avLst/>
              <a:gdLst>
                <a:gd name="T0" fmla="*/ 276 w 344"/>
                <a:gd name="T1" fmla="*/ 172 h 344"/>
                <a:gd name="T2" fmla="*/ 172 w 344"/>
                <a:gd name="T3" fmla="*/ 276 h 344"/>
                <a:gd name="T4" fmla="*/ 68 w 344"/>
                <a:gd name="T5" fmla="*/ 172 h 344"/>
                <a:gd name="T6" fmla="*/ 70 w 344"/>
                <a:gd name="T7" fmla="*/ 152 h 344"/>
                <a:gd name="T8" fmla="*/ 0 w 344"/>
                <a:gd name="T9" fmla="*/ 152 h 344"/>
                <a:gd name="T10" fmla="*/ 0 w 344"/>
                <a:gd name="T11" fmla="*/ 290 h 344"/>
                <a:gd name="T12" fmla="*/ 54 w 344"/>
                <a:gd name="T13" fmla="*/ 344 h 344"/>
                <a:gd name="T14" fmla="*/ 290 w 344"/>
                <a:gd name="T15" fmla="*/ 344 h 344"/>
                <a:gd name="T16" fmla="*/ 344 w 344"/>
                <a:gd name="T17" fmla="*/ 290 h 344"/>
                <a:gd name="T18" fmla="*/ 344 w 344"/>
                <a:gd name="T19" fmla="*/ 152 h 344"/>
                <a:gd name="T20" fmla="*/ 274 w 344"/>
                <a:gd name="T21" fmla="*/ 152 h 344"/>
                <a:gd name="T22" fmla="*/ 276 w 344"/>
                <a:gd name="T23" fmla="*/ 172 h 344"/>
                <a:gd name="T24" fmla="*/ 290 w 344"/>
                <a:gd name="T25" fmla="*/ 0 h 344"/>
                <a:gd name="T26" fmla="*/ 54 w 344"/>
                <a:gd name="T27" fmla="*/ 0 h 344"/>
                <a:gd name="T28" fmla="*/ 0 w 344"/>
                <a:gd name="T29" fmla="*/ 54 h 344"/>
                <a:gd name="T30" fmla="*/ 0 w 344"/>
                <a:gd name="T31" fmla="*/ 112 h 344"/>
                <a:gd name="T32" fmla="*/ 87 w 344"/>
                <a:gd name="T33" fmla="*/ 112 h 344"/>
                <a:gd name="T34" fmla="*/ 172 w 344"/>
                <a:gd name="T35" fmla="*/ 68 h 344"/>
                <a:gd name="T36" fmla="*/ 257 w 344"/>
                <a:gd name="T37" fmla="*/ 112 h 344"/>
                <a:gd name="T38" fmla="*/ 344 w 344"/>
                <a:gd name="T39" fmla="*/ 112 h 344"/>
                <a:gd name="T40" fmla="*/ 344 w 344"/>
                <a:gd name="T41" fmla="*/ 54 h 344"/>
                <a:gd name="T42" fmla="*/ 290 w 344"/>
                <a:gd name="T43" fmla="*/ 0 h 344"/>
                <a:gd name="T44" fmla="*/ 317 w 344"/>
                <a:gd name="T45" fmla="*/ 66 h 344"/>
                <a:gd name="T46" fmla="*/ 307 w 344"/>
                <a:gd name="T47" fmla="*/ 76 h 344"/>
                <a:gd name="T48" fmla="*/ 278 w 344"/>
                <a:gd name="T49" fmla="*/ 76 h 344"/>
                <a:gd name="T50" fmla="*/ 269 w 344"/>
                <a:gd name="T51" fmla="*/ 66 h 344"/>
                <a:gd name="T52" fmla="*/ 269 w 344"/>
                <a:gd name="T53" fmla="*/ 37 h 344"/>
                <a:gd name="T54" fmla="*/ 278 w 344"/>
                <a:gd name="T55" fmla="*/ 28 h 344"/>
                <a:gd name="T56" fmla="*/ 307 w 344"/>
                <a:gd name="T57" fmla="*/ 28 h 344"/>
                <a:gd name="T58" fmla="*/ 317 w 344"/>
                <a:gd name="T59" fmla="*/ 37 h 344"/>
                <a:gd name="T60" fmla="*/ 317 w 344"/>
                <a:gd name="T61" fmla="*/ 66 h 344"/>
                <a:gd name="T62" fmla="*/ 236 w 344"/>
                <a:gd name="T63" fmla="*/ 172 h 344"/>
                <a:gd name="T64" fmla="*/ 172 w 344"/>
                <a:gd name="T65" fmla="*/ 108 h 344"/>
                <a:gd name="T66" fmla="*/ 108 w 344"/>
                <a:gd name="T67" fmla="*/ 172 h 344"/>
                <a:gd name="T68" fmla="*/ 172 w 344"/>
                <a:gd name="T69" fmla="*/ 236 h 344"/>
                <a:gd name="T70" fmla="*/ 236 w 344"/>
                <a:gd name="T7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4">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95A5A6"/>
                </a:solidFill>
              </a:endParaRPr>
            </a:p>
          </p:txBody>
        </p:sp>
        <p:sp>
          <p:nvSpPr>
            <p:cNvPr id="47" name="Freeform 46"/>
            <p:cNvSpPr>
              <a:spLocks/>
            </p:cNvSpPr>
            <p:nvPr/>
          </p:nvSpPr>
          <p:spPr bwMode="auto">
            <a:xfrm>
              <a:off x="5004379" y="3103326"/>
              <a:ext cx="101021" cy="181538"/>
            </a:xfrm>
            <a:custGeom>
              <a:avLst/>
              <a:gdLst>
                <a:gd name="T0" fmla="*/ 200 w 200"/>
                <a:gd name="T1" fmla="*/ 62 h 360"/>
                <a:gd name="T2" fmla="*/ 143 w 200"/>
                <a:gd name="T3" fmla="*/ 62 h 360"/>
                <a:gd name="T4" fmla="*/ 128 w 200"/>
                <a:gd name="T5" fmla="*/ 83 h 360"/>
                <a:gd name="T6" fmla="*/ 128 w 200"/>
                <a:gd name="T7" fmla="*/ 125 h 360"/>
                <a:gd name="T8" fmla="*/ 200 w 200"/>
                <a:gd name="T9" fmla="*/ 125 h 360"/>
                <a:gd name="T10" fmla="*/ 200 w 200"/>
                <a:gd name="T11" fmla="*/ 183 h 360"/>
                <a:gd name="T12" fmla="*/ 128 w 200"/>
                <a:gd name="T13" fmla="*/ 183 h 360"/>
                <a:gd name="T14" fmla="*/ 128 w 200"/>
                <a:gd name="T15" fmla="*/ 360 h 360"/>
                <a:gd name="T16" fmla="*/ 61 w 200"/>
                <a:gd name="T17" fmla="*/ 360 h 360"/>
                <a:gd name="T18" fmla="*/ 61 w 200"/>
                <a:gd name="T19" fmla="*/ 183 h 360"/>
                <a:gd name="T20" fmla="*/ 0 w 200"/>
                <a:gd name="T21" fmla="*/ 183 h 360"/>
                <a:gd name="T22" fmla="*/ 0 w 200"/>
                <a:gd name="T23" fmla="*/ 125 h 360"/>
                <a:gd name="T24" fmla="*/ 61 w 200"/>
                <a:gd name="T25" fmla="*/ 125 h 360"/>
                <a:gd name="T26" fmla="*/ 61 w 200"/>
                <a:gd name="T27" fmla="*/ 90 h 360"/>
                <a:gd name="T28" fmla="*/ 143 w 200"/>
                <a:gd name="T29" fmla="*/ 0 h 360"/>
                <a:gd name="T30" fmla="*/ 200 w 200"/>
                <a:gd name="T31" fmla="*/ 0 h 360"/>
                <a:gd name="T32" fmla="*/ 200 w 200"/>
                <a:gd name="T33" fmla="*/ 6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360">
                  <a:moveTo>
                    <a:pt x="200" y="62"/>
                  </a:moveTo>
                  <a:cubicBezTo>
                    <a:pt x="143" y="62"/>
                    <a:pt x="143" y="62"/>
                    <a:pt x="143" y="62"/>
                  </a:cubicBezTo>
                  <a:cubicBezTo>
                    <a:pt x="136" y="62"/>
                    <a:pt x="128" y="71"/>
                    <a:pt x="128" y="83"/>
                  </a:cubicBezTo>
                  <a:cubicBezTo>
                    <a:pt x="128" y="125"/>
                    <a:pt x="128" y="125"/>
                    <a:pt x="128" y="125"/>
                  </a:cubicBezTo>
                  <a:cubicBezTo>
                    <a:pt x="200" y="125"/>
                    <a:pt x="200" y="125"/>
                    <a:pt x="200" y="125"/>
                  </a:cubicBezTo>
                  <a:cubicBezTo>
                    <a:pt x="200" y="183"/>
                    <a:pt x="200" y="183"/>
                    <a:pt x="200" y="183"/>
                  </a:cubicBezTo>
                  <a:cubicBezTo>
                    <a:pt x="128" y="183"/>
                    <a:pt x="128" y="183"/>
                    <a:pt x="128" y="183"/>
                  </a:cubicBezTo>
                  <a:cubicBezTo>
                    <a:pt x="128" y="360"/>
                    <a:pt x="128" y="360"/>
                    <a:pt x="128" y="360"/>
                  </a:cubicBezTo>
                  <a:cubicBezTo>
                    <a:pt x="61" y="360"/>
                    <a:pt x="61" y="360"/>
                    <a:pt x="61" y="360"/>
                  </a:cubicBezTo>
                  <a:cubicBezTo>
                    <a:pt x="61" y="183"/>
                    <a:pt x="61" y="183"/>
                    <a:pt x="61" y="183"/>
                  </a:cubicBezTo>
                  <a:cubicBezTo>
                    <a:pt x="0" y="183"/>
                    <a:pt x="0" y="183"/>
                    <a:pt x="0" y="183"/>
                  </a:cubicBezTo>
                  <a:cubicBezTo>
                    <a:pt x="0" y="125"/>
                    <a:pt x="0" y="125"/>
                    <a:pt x="0" y="125"/>
                  </a:cubicBezTo>
                  <a:cubicBezTo>
                    <a:pt x="61" y="125"/>
                    <a:pt x="61" y="125"/>
                    <a:pt x="61" y="125"/>
                  </a:cubicBezTo>
                  <a:cubicBezTo>
                    <a:pt x="61" y="90"/>
                    <a:pt x="61" y="90"/>
                    <a:pt x="61" y="90"/>
                  </a:cubicBezTo>
                  <a:cubicBezTo>
                    <a:pt x="61" y="40"/>
                    <a:pt x="95" y="0"/>
                    <a:pt x="143" y="0"/>
                  </a:cubicBezTo>
                  <a:cubicBezTo>
                    <a:pt x="200" y="0"/>
                    <a:pt x="200" y="0"/>
                    <a:pt x="200" y="0"/>
                  </a:cubicBezTo>
                  <a:lnTo>
                    <a:pt x="200" y="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48" name="Content Placeholder 2"/>
            <p:cNvSpPr txBox="1">
              <a:spLocks/>
            </p:cNvSpPr>
            <p:nvPr/>
          </p:nvSpPr>
          <p:spPr>
            <a:xfrm>
              <a:off x="2582849" y="3060886"/>
              <a:ext cx="1094996"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solidFill>
                    <a:prstClr val="white"/>
                  </a:solidFill>
                </a:rPr>
                <a:t>QAELUM</a:t>
              </a:r>
            </a:p>
          </p:txBody>
        </p:sp>
        <p:sp>
          <p:nvSpPr>
            <p:cNvPr id="49" name="Content Placeholder 2"/>
            <p:cNvSpPr txBox="1">
              <a:spLocks/>
            </p:cNvSpPr>
            <p:nvPr/>
          </p:nvSpPr>
          <p:spPr>
            <a:xfrm>
              <a:off x="3850272" y="3060886"/>
              <a:ext cx="1094996"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solidFill>
                    <a:prstClr val="white"/>
                  </a:solidFill>
                </a:rPr>
                <a:t>@ QAELUM</a:t>
              </a:r>
            </a:p>
          </p:txBody>
        </p:sp>
        <p:sp>
          <p:nvSpPr>
            <p:cNvPr id="50" name="Content Placeholder 2"/>
            <p:cNvSpPr txBox="1">
              <a:spLocks/>
            </p:cNvSpPr>
            <p:nvPr/>
          </p:nvSpPr>
          <p:spPr>
            <a:xfrm>
              <a:off x="5105400" y="3060886"/>
              <a:ext cx="1094996"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solidFill>
                    <a:prstClr val="white"/>
                  </a:solidFill>
                </a:rPr>
                <a:t>QAELUM</a:t>
              </a:r>
            </a:p>
          </p:txBody>
        </p:sp>
        <p:sp>
          <p:nvSpPr>
            <p:cNvPr id="51" name="Freeform 23"/>
            <p:cNvSpPr>
              <a:spLocks noEditPoints="1"/>
            </p:cNvSpPr>
            <p:nvPr/>
          </p:nvSpPr>
          <p:spPr bwMode="auto">
            <a:xfrm>
              <a:off x="6188827" y="3134159"/>
              <a:ext cx="201879" cy="125288"/>
            </a:xfrm>
            <a:custGeom>
              <a:avLst/>
              <a:gdLst>
                <a:gd name="T0" fmla="*/ 19 w 374"/>
                <a:gd name="T1" fmla="*/ 22 h 232"/>
                <a:gd name="T2" fmla="*/ 169 w 374"/>
                <a:gd name="T3" fmla="*/ 102 h 232"/>
                <a:gd name="T4" fmla="*/ 187 w 374"/>
                <a:gd name="T5" fmla="*/ 106 h 232"/>
                <a:gd name="T6" fmla="*/ 205 w 374"/>
                <a:gd name="T7" fmla="*/ 102 h 232"/>
                <a:gd name="T8" fmla="*/ 355 w 374"/>
                <a:gd name="T9" fmla="*/ 22 h 232"/>
                <a:gd name="T10" fmla="*/ 356 w 374"/>
                <a:gd name="T11" fmla="*/ 0 h 232"/>
                <a:gd name="T12" fmla="*/ 18 w 374"/>
                <a:gd name="T13" fmla="*/ 0 h 232"/>
                <a:gd name="T14" fmla="*/ 19 w 374"/>
                <a:gd name="T15" fmla="*/ 22 h 232"/>
                <a:gd name="T16" fmla="*/ 359 w 374"/>
                <a:gd name="T17" fmla="*/ 62 h 232"/>
                <a:gd name="T18" fmla="*/ 205 w 374"/>
                <a:gd name="T19" fmla="*/ 142 h 232"/>
                <a:gd name="T20" fmla="*/ 187 w 374"/>
                <a:gd name="T21" fmla="*/ 146 h 232"/>
                <a:gd name="T22" fmla="*/ 169 w 374"/>
                <a:gd name="T23" fmla="*/ 142 h 232"/>
                <a:gd name="T24" fmla="*/ 15 w 374"/>
                <a:gd name="T25" fmla="*/ 62 h 232"/>
                <a:gd name="T26" fmla="*/ 7 w 374"/>
                <a:gd name="T27" fmla="*/ 66 h 232"/>
                <a:gd name="T28" fmla="*/ 7 w 374"/>
                <a:gd name="T29" fmla="*/ 213 h 232"/>
                <a:gd name="T30" fmla="*/ 27 w 374"/>
                <a:gd name="T31" fmla="*/ 232 h 232"/>
                <a:gd name="T32" fmla="*/ 347 w 374"/>
                <a:gd name="T33" fmla="*/ 232 h 232"/>
                <a:gd name="T34" fmla="*/ 367 w 374"/>
                <a:gd name="T35" fmla="*/ 213 h 232"/>
                <a:gd name="T36" fmla="*/ 367 w 374"/>
                <a:gd name="T37" fmla="*/ 66 h 232"/>
                <a:gd name="T38" fmla="*/ 359 w 374"/>
                <a:gd name="T39" fmla="*/ 6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4" h="232">
                  <a:moveTo>
                    <a:pt x="19" y="22"/>
                  </a:moveTo>
                  <a:cubicBezTo>
                    <a:pt x="28" y="27"/>
                    <a:pt x="164" y="99"/>
                    <a:pt x="169" y="102"/>
                  </a:cubicBezTo>
                  <a:cubicBezTo>
                    <a:pt x="174" y="105"/>
                    <a:pt x="180" y="106"/>
                    <a:pt x="187" y="106"/>
                  </a:cubicBezTo>
                  <a:cubicBezTo>
                    <a:pt x="193" y="106"/>
                    <a:pt x="200" y="105"/>
                    <a:pt x="205" y="102"/>
                  </a:cubicBezTo>
                  <a:cubicBezTo>
                    <a:pt x="210" y="99"/>
                    <a:pt x="345" y="27"/>
                    <a:pt x="355" y="22"/>
                  </a:cubicBezTo>
                  <a:cubicBezTo>
                    <a:pt x="365" y="16"/>
                    <a:pt x="374" y="0"/>
                    <a:pt x="356" y="0"/>
                  </a:cubicBezTo>
                  <a:cubicBezTo>
                    <a:pt x="18" y="0"/>
                    <a:pt x="18" y="0"/>
                    <a:pt x="18" y="0"/>
                  </a:cubicBezTo>
                  <a:cubicBezTo>
                    <a:pt x="0" y="0"/>
                    <a:pt x="9" y="16"/>
                    <a:pt x="19" y="22"/>
                  </a:cubicBezTo>
                  <a:close/>
                  <a:moveTo>
                    <a:pt x="359" y="62"/>
                  </a:moveTo>
                  <a:cubicBezTo>
                    <a:pt x="348" y="67"/>
                    <a:pt x="212" y="139"/>
                    <a:pt x="205" y="142"/>
                  </a:cubicBezTo>
                  <a:cubicBezTo>
                    <a:pt x="198" y="146"/>
                    <a:pt x="193" y="146"/>
                    <a:pt x="187" y="146"/>
                  </a:cubicBezTo>
                  <a:cubicBezTo>
                    <a:pt x="180" y="146"/>
                    <a:pt x="175" y="146"/>
                    <a:pt x="169" y="142"/>
                  </a:cubicBezTo>
                  <a:cubicBezTo>
                    <a:pt x="162" y="139"/>
                    <a:pt x="26" y="67"/>
                    <a:pt x="15" y="62"/>
                  </a:cubicBezTo>
                  <a:cubicBezTo>
                    <a:pt x="7" y="58"/>
                    <a:pt x="7" y="62"/>
                    <a:pt x="7" y="66"/>
                  </a:cubicBezTo>
                  <a:cubicBezTo>
                    <a:pt x="7" y="70"/>
                    <a:pt x="7" y="213"/>
                    <a:pt x="7" y="213"/>
                  </a:cubicBezTo>
                  <a:cubicBezTo>
                    <a:pt x="7" y="221"/>
                    <a:pt x="18" y="232"/>
                    <a:pt x="27" y="232"/>
                  </a:cubicBezTo>
                  <a:cubicBezTo>
                    <a:pt x="347" y="232"/>
                    <a:pt x="347" y="232"/>
                    <a:pt x="347" y="232"/>
                  </a:cubicBezTo>
                  <a:cubicBezTo>
                    <a:pt x="356" y="232"/>
                    <a:pt x="367" y="221"/>
                    <a:pt x="367" y="213"/>
                  </a:cubicBezTo>
                  <a:cubicBezTo>
                    <a:pt x="367" y="213"/>
                    <a:pt x="367" y="70"/>
                    <a:pt x="367" y="66"/>
                  </a:cubicBezTo>
                  <a:cubicBezTo>
                    <a:pt x="367" y="62"/>
                    <a:pt x="367" y="58"/>
                    <a:pt x="359" y="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95A5A6"/>
                </a:solidFill>
              </a:endParaRPr>
            </a:p>
          </p:txBody>
        </p:sp>
        <p:sp>
          <p:nvSpPr>
            <p:cNvPr id="52" name="Content Placeholder 2"/>
            <p:cNvSpPr txBox="1">
              <a:spLocks/>
            </p:cNvSpPr>
            <p:nvPr/>
          </p:nvSpPr>
          <p:spPr>
            <a:xfrm>
              <a:off x="6401308" y="3060886"/>
              <a:ext cx="1094996"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solidFill>
                    <a:prstClr val="white"/>
                  </a:solidFill>
                </a:rPr>
                <a:t>info@qaelum.com</a:t>
              </a:r>
            </a:p>
          </p:txBody>
        </p:sp>
      </p:grpSp>
      <p:sp>
        <p:nvSpPr>
          <p:cNvPr id="53" name="Rectangle 52"/>
          <p:cNvSpPr/>
          <p:nvPr/>
        </p:nvSpPr>
        <p:spPr>
          <a:xfrm>
            <a:off x="2743572" y="4826833"/>
            <a:ext cx="3656856" cy="600164"/>
          </a:xfrm>
          <a:prstGeom prst="rect">
            <a:avLst/>
          </a:prstGeom>
        </p:spPr>
        <p:txBody>
          <a:bodyPr wrap="square">
            <a:spAutoFit/>
          </a:bodyPr>
          <a:lstStyle/>
          <a:p>
            <a:pPr algn="ctr"/>
            <a:r>
              <a:rPr lang="en-US" sz="1100" dirty="0" err="1">
                <a:solidFill>
                  <a:prstClr val="white"/>
                </a:solidFill>
              </a:rPr>
              <a:t>Kapeldreef</a:t>
            </a:r>
            <a:r>
              <a:rPr lang="en-US" sz="1100" dirty="0">
                <a:solidFill>
                  <a:prstClr val="white"/>
                </a:solidFill>
              </a:rPr>
              <a:t> 60, 3000 Leuven</a:t>
            </a:r>
          </a:p>
          <a:p>
            <a:pPr algn="ctr"/>
            <a:r>
              <a:rPr lang="en-US" sz="1100" dirty="0">
                <a:solidFill>
                  <a:prstClr val="white"/>
                </a:solidFill>
              </a:rPr>
              <a:t>Belgium</a:t>
            </a:r>
          </a:p>
          <a:p>
            <a:pPr algn="ctr"/>
            <a:r>
              <a:rPr lang="en-US" sz="1100" dirty="0">
                <a:solidFill>
                  <a:prstClr val="white"/>
                </a:solidFill>
              </a:rPr>
              <a:t>+32 472 801293</a:t>
            </a:r>
          </a:p>
        </p:txBody>
      </p:sp>
      <p:pic>
        <p:nvPicPr>
          <p:cNvPr id="16" name="Picture 2" descr="http://193.190.169.110:8081/TQM/VAADIN/themes/QaelumDark/img/logo-s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645" y="4114799"/>
            <a:ext cx="4926688" cy="6929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261" y="2133600"/>
            <a:ext cx="2286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710041" y="2971800"/>
            <a:ext cx="3656856" cy="769441"/>
          </a:xfrm>
          <a:prstGeom prst="rect">
            <a:avLst/>
          </a:prstGeom>
        </p:spPr>
        <p:txBody>
          <a:bodyPr wrap="square">
            <a:spAutoFit/>
          </a:bodyPr>
          <a:lstStyle/>
          <a:p>
            <a:pPr algn="ctr"/>
            <a:r>
              <a:rPr lang="pt-BR" altLang="ja-JP" sz="1100" dirty="0">
                <a:solidFill>
                  <a:schemeClr val="bg1"/>
                </a:solidFill>
              </a:rPr>
              <a:t>FUJIFILM Europe GmbH – Sucursal em </a:t>
            </a:r>
            <a:r>
              <a:rPr lang="pt-BR" altLang="ja-JP" sz="1100" dirty="0" smtClean="0">
                <a:solidFill>
                  <a:schemeClr val="bg1"/>
                </a:solidFill>
              </a:rPr>
              <a:t>Portugal</a:t>
            </a:r>
          </a:p>
          <a:p>
            <a:pPr algn="ctr"/>
            <a:r>
              <a:rPr lang="pt-BR" sz="1100" dirty="0">
                <a:solidFill>
                  <a:schemeClr val="bg1"/>
                </a:solidFill>
              </a:rPr>
              <a:t>Rotunda Eng.º. Edgar Cardoso, nº23, 10º, Edifício Tower Plaza 4400-676 Vila Nova de </a:t>
            </a:r>
            <a:r>
              <a:rPr lang="pt-BR" sz="1100" dirty="0" smtClean="0">
                <a:solidFill>
                  <a:schemeClr val="bg1"/>
                </a:solidFill>
              </a:rPr>
              <a:t>Gaia</a:t>
            </a:r>
          </a:p>
          <a:p>
            <a:pPr algn="ctr"/>
            <a:r>
              <a:rPr lang="en-US" sz="1100" dirty="0">
                <a:solidFill>
                  <a:schemeClr val="bg1"/>
                </a:solidFill>
              </a:rPr>
              <a:t>+351 22 619 42 </a:t>
            </a:r>
            <a:r>
              <a:rPr lang="en-US" sz="1100" dirty="0" smtClean="0">
                <a:solidFill>
                  <a:schemeClr val="bg1"/>
                </a:solidFill>
              </a:rPr>
              <a:t>77</a:t>
            </a:r>
            <a:endParaRPr lang="en-US" sz="1100" dirty="0">
              <a:solidFill>
                <a:schemeClr val="bg1"/>
              </a:solidFill>
            </a:endParaRPr>
          </a:p>
        </p:txBody>
      </p:sp>
    </p:spTree>
    <p:extLst>
      <p:ext uri="{BB962C8B-B14F-4D97-AF65-F5344CB8AC3E}">
        <p14:creationId xmlns:p14="http://schemas.microsoft.com/office/powerpoint/2010/main" val="172557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outVertical)">
                                      <p:cBhvr>
                                        <p:cTn id="7" dur="1000"/>
                                        <p:tgtEl>
                                          <p:spTgt spid="4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3"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9"/>
          <p:cNvSpPr txBox="1">
            <a:spLocks noChangeArrowheads="1"/>
          </p:cNvSpPr>
          <p:nvPr/>
        </p:nvSpPr>
        <p:spPr bwMode="auto">
          <a:xfrm>
            <a:off x="2447925" y="111125"/>
            <a:ext cx="6445250" cy="438150"/>
          </a:xfrm>
          <a:prstGeom prst="rect">
            <a:avLst/>
          </a:prstGeom>
          <a:noFill/>
          <a:ln>
            <a:noFill/>
          </a:ln>
          <a:effectLst/>
          <a:extLst/>
        </p:spPr>
        <p:txBody>
          <a:bodyPr lIns="54000" tIns="36000" rIns="54000" bIns="36000" anchor="ctr">
            <a:spAutoFit/>
          </a:bodyPr>
          <a:lstStyle>
            <a:lvl1pPr>
              <a:defRPr kumimoji="1" sz="3200">
                <a:solidFill>
                  <a:schemeClr val="tx1"/>
                </a:solidFill>
                <a:latin typeface="Arial" pitchFamily="34" charset="0"/>
                <a:ea typeface="MS PGothic" pitchFamily="34" charset="-128"/>
              </a:defRPr>
            </a:lvl1pPr>
            <a:lvl2pPr>
              <a:defRPr kumimoji="1" sz="2800">
                <a:solidFill>
                  <a:schemeClr val="tx1"/>
                </a:solidFill>
                <a:latin typeface="Arial" pitchFamily="34" charset="0"/>
                <a:ea typeface="MS PGothic" pitchFamily="34" charset="-128"/>
              </a:defRPr>
            </a:lvl2pPr>
            <a:lvl3pPr>
              <a:defRPr kumimoji="1" sz="2400">
                <a:solidFill>
                  <a:schemeClr val="tx1"/>
                </a:solidFill>
                <a:latin typeface="Arial" pitchFamily="34" charset="0"/>
                <a:ea typeface="MS PGothic" pitchFamily="34" charset="-128"/>
              </a:defRPr>
            </a:lvl3pPr>
            <a:lvl4pPr>
              <a:defRPr kumimoji="1" sz="2000">
                <a:solidFill>
                  <a:schemeClr val="tx1"/>
                </a:solidFill>
                <a:latin typeface="Arial" pitchFamily="34" charset="0"/>
                <a:ea typeface="MS PGothic" pitchFamily="34" charset="-128"/>
              </a:defRPr>
            </a:lvl4pPr>
            <a:lvl5pPr>
              <a:defRPr kumimoji="1" sz="2000">
                <a:solidFill>
                  <a:schemeClr val="tx1"/>
                </a:solidFill>
                <a:latin typeface="Arial" pitchFamily="34" charset="0"/>
                <a:ea typeface="MS PGothic" pitchFamily="34" charset="-128"/>
              </a:defRPr>
            </a:lvl5pPr>
            <a:lvl6pPr eaLnBrk="0" hangingPunct="0">
              <a:defRPr kumimoji="1" sz="2000">
                <a:solidFill>
                  <a:schemeClr val="tx1"/>
                </a:solidFill>
                <a:latin typeface="Arial" pitchFamily="34" charset="0"/>
                <a:ea typeface="MS PGothic" pitchFamily="34" charset="-128"/>
              </a:defRPr>
            </a:lvl6pPr>
            <a:lvl7pPr eaLnBrk="0" hangingPunct="0">
              <a:defRPr kumimoji="1" sz="2000">
                <a:solidFill>
                  <a:schemeClr val="tx1"/>
                </a:solidFill>
                <a:latin typeface="Arial" pitchFamily="34" charset="0"/>
                <a:ea typeface="MS PGothic" pitchFamily="34" charset="-128"/>
              </a:defRPr>
            </a:lvl7pPr>
            <a:lvl8pPr eaLnBrk="0" hangingPunct="0">
              <a:defRPr kumimoji="1" sz="2000">
                <a:solidFill>
                  <a:schemeClr val="tx1"/>
                </a:solidFill>
                <a:latin typeface="Arial" pitchFamily="34" charset="0"/>
                <a:ea typeface="MS PGothic" pitchFamily="34" charset="-128"/>
              </a:defRPr>
            </a:lvl8pPr>
            <a:lvl9pPr eaLnBrk="0" hangingPunct="0">
              <a:defRPr kumimoji="1" sz="2000">
                <a:solidFill>
                  <a:schemeClr val="tx1"/>
                </a:solidFill>
                <a:latin typeface="Arial" pitchFamily="34" charset="0"/>
                <a:ea typeface="MS PGothic" pitchFamily="34" charset="-128"/>
              </a:defRPr>
            </a:lvl9pPr>
          </a:lstStyle>
          <a:p>
            <a:pPr algn="ctr">
              <a:defRPr/>
            </a:pPr>
            <a:r>
              <a:rPr lang="ja-JP" altLang="en-US" sz="2400" b="1" smtClean="0">
                <a:effectLst>
                  <a:outerShdw blurRad="38100" dist="38100" dir="2700000" algn="tl">
                    <a:srgbClr val="C0C0C0"/>
                  </a:outerShdw>
                </a:effectLst>
              </a:rPr>
              <a:t>　</a:t>
            </a:r>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4837"/>
            <a:ext cx="88741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9"/>
          <p:cNvSpPr txBox="1">
            <a:spLocks noChangeArrowheads="1"/>
          </p:cNvSpPr>
          <p:nvPr/>
        </p:nvSpPr>
        <p:spPr bwMode="auto">
          <a:xfrm>
            <a:off x="395288" y="4752975"/>
            <a:ext cx="8281987" cy="812800"/>
          </a:xfrm>
          <a:prstGeom prst="rect">
            <a:avLst/>
          </a:prstGeom>
          <a:noFill/>
          <a:ln>
            <a:noFill/>
          </a:ln>
          <a:effectLst/>
          <a:extLst/>
        </p:spPr>
        <p:txBody>
          <a:bodyPr lIns="54000" tIns="36000" rIns="54000" bIns="36000" anchor="ctr">
            <a:spAutoFit/>
          </a:bodyPr>
          <a:lstStyle>
            <a:lvl1pPr>
              <a:defRPr kumimoji="1" sz="3200">
                <a:solidFill>
                  <a:schemeClr val="tx1"/>
                </a:solidFill>
                <a:latin typeface="Arial" pitchFamily="34" charset="0"/>
                <a:ea typeface="MS PGothic" pitchFamily="34" charset="-128"/>
              </a:defRPr>
            </a:lvl1pPr>
            <a:lvl2pPr>
              <a:defRPr kumimoji="1" sz="2800">
                <a:solidFill>
                  <a:schemeClr val="tx1"/>
                </a:solidFill>
                <a:latin typeface="Arial" pitchFamily="34" charset="0"/>
                <a:ea typeface="MS PGothic" pitchFamily="34" charset="-128"/>
              </a:defRPr>
            </a:lvl2pPr>
            <a:lvl3pPr>
              <a:defRPr kumimoji="1" sz="2400">
                <a:solidFill>
                  <a:schemeClr val="tx1"/>
                </a:solidFill>
                <a:latin typeface="Arial" pitchFamily="34" charset="0"/>
                <a:ea typeface="MS PGothic" pitchFamily="34" charset="-128"/>
              </a:defRPr>
            </a:lvl3pPr>
            <a:lvl4pPr>
              <a:defRPr kumimoji="1" sz="2000">
                <a:solidFill>
                  <a:schemeClr val="tx1"/>
                </a:solidFill>
                <a:latin typeface="Arial" pitchFamily="34" charset="0"/>
                <a:ea typeface="MS PGothic" pitchFamily="34" charset="-128"/>
              </a:defRPr>
            </a:lvl4pPr>
            <a:lvl5pPr>
              <a:defRPr kumimoji="1" sz="2000">
                <a:solidFill>
                  <a:schemeClr val="tx1"/>
                </a:solidFill>
                <a:latin typeface="Arial" pitchFamily="34" charset="0"/>
                <a:ea typeface="MS PGothic" pitchFamily="34" charset="-128"/>
              </a:defRPr>
            </a:lvl5pPr>
            <a:lvl6pPr eaLnBrk="0" hangingPunct="0">
              <a:defRPr kumimoji="1" sz="2000">
                <a:solidFill>
                  <a:schemeClr val="tx1"/>
                </a:solidFill>
                <a:latin typeface="Arial" pitchFamily="34" charset="0"/>
                <a:ea typeface="MS PGothic" pitchFamily="34" charset="-128"/>
              </a:defRPr>
            </a:lvl6pPr>
            <a:lvl7pPr eaLnBrk="0" hangingPunct="0">
              <a:defRPr kumimoji="1" sz="2000">
                <a:solidFill>
                  <a:schemeClr val="tx1"/>
                </a:solidFill>
                <a:latin typeface="Arial" pitchFamily="34" charset="0"/>
                <a:ea typeface="MS PGothic" pitchFamily="34" charset="-128"/>
              </a:defRPr>
            </a:lvl7pPr>
            <a:lvl8pPr eaLnBrk="0" hangingPunct="0">
              <a:defRPr kumimoji="1" sz="2000">
                <a:solidFill>
                  <a:schemeClr val="tx1"/>
                </a:solidFill>
                <a:latin typeface="Arial" pitchFamily="34" charset="0"/>
                <a:ea typeface="MS PGothic" pitchFamily="34" charset="-128"/>
              </a:defRPr>
            </a:lvl8pPr>
            <a:lvl9pPr eaLnBrk="0" hangingPunct="0">
              <a:defRPr kumimoji="1" sz="2000">
                <a:solidFill>
                  <a:schemeClr val="tx1"/>
                </a:solidFill>
                <a:latin typeface="Arial" pitchFamily="34" charset="0"/>
                <a:ea typeface="MS PGothic" pitchFamily="34" charset="-128"/>
              </a:defRPr>
            </a:lvl9pPr>
          </a:lstStyle>
          <a:p>
            <a:pPr algn="ctr">
              <a:defRPr/>
            </a:pPr>
            <a:endParaRPr lang="en-US" altLang="ja-JP" sz="2400" b="1" dirty="0" smtClean="0">
              <a:solidFill>
                <a:schemeClr val="tx2"/>
              </a:solidFill>
            </a:endParaRPr>
          </a:p>
          <a:p>
            <a:pPr eaLnBrk="0" hangingPunct="0">
              <a:defRPr/>
            </a:pPr>
            <a:r>
              <a:rPr lang="ja-JP" altLang="en-US" sz="2400" b="1" dirty="0" smtClean="0">
                <a:solidFill>
                  <a:schemeClr val="tx2"/>
                </a:solidFill>
              </a:rPr>
              <a:t>　　</a:t>
            </a:r>
            <a:endParaRPr lang="ja-JP" altLang="en-US" sz="2000" b="1" dirty="0" smtClean="0">
              <a:effectLst>
                <a:outerShdw blurRad="38100" dist="38100" dir="2700000" algn="tl">
                  <a:srgbClr val="C0C0C0"/>
                </a:outerShdw>
              </a:effectLst>
            </a:endParaRPr>
          </a:p>
        </p:txBody>
      </p:sp>
      <p:sp>
        <p:nvSpPr>
          <p:cNvPr id="25605" name="TextBox 1"/>
          <p:cNvSpPr txBox="1">
            <a:spLocks noChangeArrowheads="1"/>
          </p:cNvSpPr>
          <p:nvPr/>
        </p:nvSpPr>
        <p:spPr bwMode="auto">
          <a:xfrm>
            <a:off x="1260475" y="4152900"/>
            <a:ext cx="65516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3200">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3200">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3200">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dirty="0" smtClean="0"/>
              <a:t>Fujifilm </a:t>
            </a:r>
            <a:r>
              <a:rPr lang="en-US" altLang="en-US" b="1" dirty="0"/>
              <a:t>Thanks You!</a:t>
            </a:r>
          </a:p>
        </p:txBody>
      </p:sp>
    </p:spTree>
    <p:extLst>
      <p:ext uri="{BB962C8B-B14F-4D97-AF65-F5344CB8AC3E}">
        <p14:creationId xmlns:p14="http://schemas.microsoft.com/office/powerpoint/2010/main" val="225857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p:cNvCxnSpPr/>
          <p:nvPr/>
        </p:nvCxnSpPr>
        <p:spPr>
          <a:xfrm flipH="1">
            <a:off x="2751263" y="226580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51" name="Rectangle 14"/>
          <p:cNvSpPr>
            <a:spLocks noChangeArrowheads="1"/>
          </p:cNvSpPr>
          <p:nvPr/>
        </p:nvSpPr>
        <p:spPr bwMode="auto">
          <a:xfrm>
            <a:off x="5203825" y="2488743"/>
            <a:ext cx="3814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a:solidFill>
                  <a:srgbClr val="000000"/>
                </a:solidFill>
                <a:latin typeface="Century Gothic" panose="020B0502020202020204" pitchFamily="34" charset="0"/>
              </a:rPr>
              <a:t>Synapse 3D Advanced Visualization</a:t>
            </a:r>
          </a:p>
        </p:txBody>
      </p:sp>
      <p:cxnSp>
        <p:nvCxnSpPr>
          <p:cNvPr id="36" name="Straight Connector 35"/>
          <p:cNvCxnSpPr/>
          <p:nvPr/>
        </p:nvCxnSpPr>
        <p:spPr>
          <a:xfrm flipH="1">
            <a:off x="2751263" y="304982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751263" y="383384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2751263" y="461786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2751263" y="5401881"/>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71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88" y="5045075"/>
            <a:ext cx="50561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25" y="4314809"/>
            <a:ext cx="5033963" cy="19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1055688"/>
            <a:ext cx="17097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a:xfrm>
            <a:off x="292100" y="149225"/>
            <a:ext cx="5514975" cy="752475"/>
          </a:xfrm>
          <a:prstGeom prst="rect">
            <a:avLst/>
          </a:prstGeom>
        </p:spPr>
        <p:txBody>
          <a:bodyPr>
            <a:spAutoFit/>
          </a:bodyPr>
          <a:lstStyle/>
          <a:p>
            <a:pPr marL="0" lvl="2">
              <a:lnSpc>
                <a:spcPct val="114000"/>
              </a:lnSpc>
              <a:buClr>
                <a:srgbClr val="0066FF"/>
              </a:buClr>
              <a:buSzPct val="120000"/>
              <a:defRPr/>
            </a:pPr>
            <a:r>
              <a:rPr lang="en-GB" altLang="en-US" dirty="0">
                <a:solidFill>
                  <a:schemeClr val="accent1">
                    <a:lumMod val="75000"/>
                  </a:schemeClr>
                </a:solidFill>
                <a:latin typeface="Century Gothic" panose="020B0502020202020204" pitchFamily="34" charset="0"/>
              </a:rPr>
              <a:t>FUJIFILM’S CONTINUED COMMITMENT TO A </a:t>
            </a:r>
            <a:r>
              <a:rPr lang="en-GB" altLang="en-US" b="1" dirty="0">
                <a:solidFill>
                  <a:schemeClr val="accent1">
                    <a:lumMod val="75000"/>
                  </a:schemeClr>
                </a:solidFill>
                <a:latin typeface="Century Gothic" panose="020B0502020202020204" pitchFamily="34" charset="0"/>
              </a:rPr>
              <a:t>MEDICAL INFORMATICS IMAGING PLATFORM</a:t>
            </a:r>
          </a:p>
        </p:txBody>
      </p:sp>
      <p:pic>
        <p:nvPicPr>
          <p:cNvPr id="718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11"/>
          <p:cNvSpPr>
            <a:spLocks noChangeArrowheads="1"/>
          </p:cNvSpPr>
          <p:nvPr/>
        </p:nvSpPr>
        <p:spPr bwMode="auto">
          <a:xfrm>
            <a:off x="5203825" y="4718565"/>
            <a:ext cx="2885098"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dirty="0">
                <a:solidFill>
                  <a:srgbClr val="000000"/>
                </a:solidFill>
                <a:latin typeface="Century Gothic" panose="020B0502020202020204" pitchFamily="34" charset="0"/>
              </a:rPr>
              <a:t>Synapse VNA – Foundation Technology Stack</a:t>
            </a:r>
          </a:p>
        </p:txBody>
      </p:sp>
      <p:pic>
        <p:nvPicPr>
          <p:cNvPr id="28"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346" y="3591176"/>
            <a:ext cx="3924719" cy="151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2"/>
          <p:cNvSpPr>
            <a:spLocks noChangeArrowheads="1"/>
          </p:cNvSpPr>
          <p:nvPr/>
        </p:nvSpPr>
        <p:spPr bwMode="auto">
          <a:xfrm>
            <a:off x="5203825" y="4056783"/>
            <a:ext cx="381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a:solidFill>
                  <a:srgbClr val="000000"/>
                </a:solidFill>
                <a:latin typeface="Century Gothic" panose="020B0502020202020204" pitchFamily="34" charset="0"/>
              </a:rPr>
              <a:t>Synapse PACS</a:t>
            </a:r>
          </a:p>
        </p:txBody>
      </p:sp>
      <p:pic>
        <p:nvPicPr>
          <p:cNvPr id="45"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5985" y="2864225"/>
            <a:ext cx="2892507" cy="123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35"/>
          <p:cNvGrpSpPr>
            <a:grpSpLocks/>
          </p:cNvGrpSpPr>
          <p:nvPr/>
        </p:nvGrpSpPr>
        <p:grpSpPr bwMode="auto">
          <a:xfrm>
            <a:off x="4410075" y="3121951"/>
            <a:ext cx="639763" cy="639763"/>
            <a:chOff x="1917293" y="3833071"/>
            <a:chExt cx="914400" cy="914400"/>
          </a:xfrm>
        </p:grpSpPr>
        <p:sp>
          <p:nvSpPr>
            <p:cNvPr id="58" name="Oval 57"/>
            <p:cNvSpPr/>
            <p:nvPr/>
          </p:nvSpPr>
          <p:spPr>
            <a:xfrm>
              <a:off x="1917293" y="383307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9" name="Group 47"/>
            <p:cNvGrpSpPr>
              <a:grpSpLocks noChangeAspect="1"/>
            </p:cNvGrpSpPr>
            <p:nvPr/>
          </p:nvGrpSpPr>
          <p:grpSpPr bwMode="auto">
            <a:xfrm>
              <a:off x="2089883" y="4082332"/>
              <a:ext cx="590487" cy="415877"/>
              <a:chOff x="4083" y="1666"/>
              <a:chExt cx="815" cy="574"/>
            </a:xfrm>
          </p:grpSpPr>
          <p:sp>
            <p:nvSpPr>
              <p:cNvPr id="60" name="AutoShape 46"/>
              <p:cNvSpPr>
                <a:spLocks noChangeAspect="1" noChangeArrowheads="1" noTextEdit="1"/>
              </p:cNvSpPr>
              <p:nvPr/>
            </p:nvSpPr>
            <p:spPr bwMode="auto">
              <a:xfrm>
                <a:off x="4083" y="1666"/>
                <a:ext cx="815"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 name="Freeform 48"/>
              <p:cNvSpPr>
                <a:spLocks noEditPoints="1"/>
              </p:cNvSpPr>
              <p:nvPr/>
            </p:nvSpPr>
            <p:spPr bwMode="auto">
              <a:xfrm>
                <a:off x="4076" y="1664"/>
                <a:ext cx="829" cy="574"/>
              </a:xfrm>
              <a:custGeom>
                <a:avLst/>
                <a:gdLst>
                  <a:gd name="T0" fmla="*/ 1897 w 351"/>
                  <a:gd name="T1" fmla="*/ 1122 h 243"/>
                  <a:gd name="T2" fmla="*/ 1790 w 351"/>
                  <a:gd name="T3" fmla="*/ 1122 h 243"/>
                  <a:gd name="T4" fmla="*/ 1790 w 351"/>
                  <a:gd name="T5" fmla="*/ 1094 h 243"/>
                  <a:gd name="T6" fmla="*/ 1790 w 351"/>
                  <a:gd name="T7" fmla="*/ 163 h 243"/>
                  <a:gd name="T8" fmla="*/ 1634 w 351"/>
                  <a:gd name="T9" fmla="*/ 0 h 243"/>
                  <a:gd name="T10" fmla="*/ 319 w 351"/>
                  <a:gd name="T11" fmla="*/ 0 h 243"/>
                  <a:gd name="T12" fmla="*/ 156 w 351"/>
                  <a:gd name="T13" fmla="*/ 163 h 243"/>
                  <a:gd name="T14" fmla="*/ 156 w 351"/>
                  <a:gd name="T15" fmla="*/ 1094 h 243"/>
                  <a:gd name="T16" fmla="*/ 161 w 351"/>
                  <a:gd name="T17" fmla="*/ 1122 h 243"/>
                  <a:gd name="T18" fmla="*/ 66 w 351"/>
                  <a:gd name="T19" fmla="*/ 1122 h 243"/>
                  <a:gd name="T20" fmla="*/ 17 w 351"/>
                  <a:gd name="T21" fmla="*/ 1238 h 243"/>
                  <a:gd name="T22" fmla="*/ 135 w 351"/>
                  <a:gd name="T23" fmla="*/ 1356 h 243"/>
                  <a:gd name="T24" fmla="*/ 1830 w 351"/>
                  <a:gd name="T25" fmla="*/ 1356 h 243"/>
                  <a:gd name="T26" fmla="*/ 1946 w 351"/>
                  <a:gd name="T27" fmla="*/ 1238 h 243"/>
                  <a:gd name="T28" fmla="*/ 1897 w 351"/>
                  <a:gd name="T29" fmla="*/ 1122 h 243"/>
                  <a:gd name="T30" fmla="*/ 1176 w 351"/>
                  <a:gd name="T31" fmla="*/ 1228 h 243"/>
                  <a:gd name="T32" fmla="*/ 786 w 351"/>
                  <a:gd name="T33" fmla="*/ 1228 h 243"/>
                  <a:gd name="T34" fmla="*/ 786 w 351"/>
                  <a:gd name="T35" fmla="*/ 1134 h 243"/>
                  <a:gd name="T36" fmla="*/ 1176 w 351"/>
                  <a:gd name="T37" fmla="*/ 1134 h 243"/>
                  <a:gd name="T38" fmla="*/ 1176 w 351"/>
                  <a:gd name="T39" fmla="*/ 1228 h 243"/>
                  <a:gd name="T40" fmla="*/ 1601 w 351"/>
                  <a:gd name="T41" fmla="*/ 1004 h 243"/>
                  <a:gd name="T42" fmla="*/ 352 w 351"/>
                  <a:gd name="T43" fmla="*/ 1004 h 243"/>
                  <a:gd name="T44" fmla="*/ 352 w 351"/>
                  <a:gd name="T45" fmla="*/ 201 h 243"/>
                  <a:gd name="T46" fmla="*/ 1601 w 351"/>
                  <a:gd name="T47" fmla="*/ 201 h 243"/>
                  <a:gd name="T48" fmla="*/ 1601 w 351"/>
                  <a:gd name="T49" fmla="*/ 1004 h 2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1" h="243">
                    <a:moveTo>
                      <a:pt x="340" y="201"/>
                    </a:moveTo>
                    <a:cubicBezTo>
                      <a:pt x="321" y="201"/>
                      <a:pt x="321" y="201"/>
                      <a:pt x="321" y="201"/>
                    </a:cubicBezTo>
                    <a:cubicBezTo>
                      <a:pt x="321" y="200"/>
                      <a:pt x="321" y="198"/>
                      <a:pt x="321" y="196"/>
                    </a:cubicBezTo>
                    <a:cubicBezTo>
                      <a:pt x="321" y="29"/>
                      <a:pt x="321" y="29"/>
                      <a:pt x="321" y="29"/>
                    </a:cubicBezTo>
                    <a:cubicBezTo>
                      <a:pt x="321" y="13"/>
                      <a:pt x="308" y="0"/>
                      <a:pt x="293" y="0"/>
                    </a:cubicBezTo>
                    <a:cubicBezTo>
                      <a:pt x="57" y="0"/>
                      <a:pt x="57" y="0"/>
                      <a:pt x="57" y="0"/>
                    </a:cubicBezTo>
                    <a:cubicBezTo>
                      <a:pt x="41" y="0"/>
                      <a:pt x="28" y="13"/>
                      <a:pt x="28" y="29"/>
                    </a:cubicBezTo>
                    <a:cubicBezTo>
                      <a:pt x="28" y="196"/>
                      <a:pt x="28" y="196"/>
                      <a:pt x="28" y="196"/>
                    </a:cubicBezTo>
                    <a:cubicBezTo>
                      <a:pt x="28" y="198"/>
                      <a:pt x="29" y="200"/>
                      <a:pt x="29" y="201"/>
                    </a:cubicBezTo>
                    <a:cubicBezTo>
                      <a:pt x="12" y="201"/>
                      <a:pt x="12" y="201"/>
                      <a:pt x="12" y="201"/>
                    </a:cubicBezTo>
                    <a:cubicBezTo>
                      <a:pt x="0" y="201"/>
                      <a:pt x="3" y="211"/>
                      <a:pt x="3" y="222"/>
                    </a:cubicBezTo>
                    <a:cubicBezTo>
                      <a:pt x="3" y="234"/>
                      <a:pt x="12" y="243"/>
                      <a:pt x="24" y="243"/>
                    </a:cubicBezTo>
                    <a:cubicBezTo>
                      <a:pt x="328" y="243"/>
                      <a:pt x="328" y="243"/>
                      <a:pt x="328" y="243"/>
                    </a:cubicBezTo>
                    <a:cubicBezTo>
                      <a:pt x="339" y="243"/>
                      <a:pt x="349" y="234"/>
                      <a:pt x="349" y="222"/>
                    </a:cubicBezTo>
                    <a:cubicBezTo>
                      <a:pt x="349" y="211"/>
                      <a:pt x="351" y="201"/>
                      <a:pt x="340" y="201"/>
                    </a:cubicBezTo>
                    <a:close/>
                    <a:moveTo>
                      <a:pt x="211" y="220"/>
                    </a:moveTo>
                    <a:cubicBezTo>
                      <a:pt x="141" y="220"/>
                      <a:pt x="141" y="220"/>
                      <a:pt x="141" y="220"/>
                    </a:cubicBezTo>
                    <a:cubicBezTo>
                      <a:pt x="141" y="203"/>
                      <a:pt x="141" y="203"/>
                      <a:pt x="141" y="203"/>
                    </a:cubicBezTo>
                    <a:cubicBezTo>
                      <a:pt x="211" y="203"/>
                      <a:pt x="211" y="203"/>
                      <a:pt x="211" y="203"/>
                    </a:cubicBezTo>
                    <a:lnTo>
                      <a:pt x="211" y="220"/>
                    </a:lnTo>
                    <a:close/>
                    <a:moveTo>
                      <a:pt x="287" y="180"/>
                    </a:moveTo>
                    <a:cubicBezTo>
                      <a:pt x="63" y="180"/>
                      <a:pt x="63" y="180"/>
                      <a:pt x="63" y="180"/>
                    </a:cubicBezTo>
                    <a:cubicBezTo>
                      <a:pt x="63" y="36"/>
                      <a:pt x="63" y="36"/>
                      <a:pt x="63" y="36"/>
                    </a:cubicBezTo>
                    <a:cubicBezTo>
                      <a:pt x="287" y="36"/>
                      <a:pt x="287" y="36"/>
                      <a:pt x="287" y="36"/>
                    </a:cubicBezTo>
                    <a:lnTo>
                      <a:pt x="287" y="18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49"/>
              <p:cNvSpPr>
                <a:spLocks/>
              </p:cNvSpPr>
              <p:nvPr/>
            </p:nvSpPr>
            <p:spPr bwMode="auto">
              <a:xfrm>
                <a:off x="4144" y="2138"/>
                <a:ext cx="690" cy="0"/>
              </a:xfrm>
              <a:custGeom>
                <a:avLst/>
                <a:gdLst>
                  <a:gd name="T0" fmla="*/ 0 w 690"/>
                  <a:gd name="T1" fmla="*/ 690 w 690"/>
                  <a:gd name="T2" fmla="*/ 0 w 690"/>
                  <a:gd name="T3" fmla="*/ 0 60000 65536"/>
                  <a:gd name="T4" fmla="*/ 0 60000 65536"/>
                  <a:gd name="T5" fmla="*/ 0 60000 65536"/>
                </a:gdLst>
                <a:ahLst/>
                <a:cxnLst>
                  <a:cxn ang="T3">
                    <a:pos x="T0" y="0"/>
                  </a:cxn>
                  <a:cxn ang="T4">
                    <a:pos x="T1" y="0"/>
                  </a:cxn>
                  <a:cxn ang="T5">
                    <a:pos x="T2" y="0"/>
                  </a:cxn>
                </a:cxnLst>
                <a:rect l="0" t="0" r="r" b="b"/>
                <a:pathLst>
                  <a:path w="690">
                    <a:moveTo>
                      <a:pt x="0" y="0"/>
                    </a:moveTo>
                    <a:lnTo>
                      <a:pt x="690" y="0"/>
                    </a:lnTo>
                    <a:lnTo>
                      <a:pt x="0"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Line 50"/>
              <p:cNvSpPr>
                <a:spLocks noChangeShapeType="1"/>
              </p:cNvSpPr>
              <p:nvPr/>
            </p:nvSpPr>
            <p:spPr bwMode="auto">
              <a:xfrm>
                <a:off x="4144" y="2138"/>
                <a:ext cx="690" cy="0"/>
              </a:xfrm>
              <a:prstGeom prst="line">
                <a:avLst/>
              </a:prstGeom>
              <a:noFill/>
              <a:ln w="14288">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97" name="Group 34"/>
          <p:cNvGrpSpPr>
            <a:grpSpLocks/>
          </p:cNvGrpSpPr>
          <p:nvPr/>
        </p:nvGrpSpPr>
        <p:grpSpPr bwMode="auto">
          <a:xfrm>
            <a:off x="4410075" y="4690783"/>
            <a:ext cx="639763" cy="639763"/>
            <a:chOff x="1368266" y="2891382"/>
            <a:chExt cx="914400" cy="914400"/>
          </a:xfrm>
        </p:grpSpPr>
        <p:sp>
          <p:nvSpPr>
            <p:cNvPr id="98" name="Oval 97"/>
            <p:cNvSpPr/>
            <p:nvPr/>
          </p:nvSpPr>
          <p:spPr>
            <a:xfrm>
              <a:off x="1368266" y="2891382"/>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9" name="Group 54"/>
            <p:cNvGrpSpPr>
              <a:grpSpLocks noChangeAspect="1"/>
            </p:cNvGrpSpPr>
            <p:nvPr/>
          </p:nvGrpSpPr>
          <p:grpSpPr bwMode="auto">
            <a:xfrm>
              <a:off x="1610902" y="3088504"/>
              <a:ext cx="411629" cy="519799"/>
              <a:chOff x="2063" y="3323"/>
              <a:chExt cx="567" cy="716"/>
            </a:xfrm>
          </p:grpSpPr>
          <p:sp>
            <p:nvSpPr>
              <p:cNvPr id="100" name="AutoShape 53"/>
              <p:cNvSpPr>
                <a:spLocks noChangeAspect="1" noChangeArrowheads="1" noTextEdit="1"/>
              </p:cNvSpPr>
              <p:nvPr/>
            </p:nvSpPr>
            <p:spPr bwMode="auto">
              <a:xfrm>
                <a:off x="2063" y="3323"/>
                <a:ext cx="567"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1" name="Freeform 55"/>
              <p:cNvSpPr>
                <a:spLocks noEditPoints="1"/>
              </p:cNvSpPr>
              <p:nvPr/>
            </p:nvSpPr>
            <p:spPr bwMode="auto">
              <a:xfrm>
                <a:off x="2054" y="3321"/>
                <a:ext cx="590" cy="720"/>
              </a:xfrm>
              <a:custGeom>
                <a:avLst/>
                <a:gdLst>
                  <a:gd name="T0" fmla="*/ 1281 w 250"/>
                  <a:gd name="T1" fmla="*/ 5 h 305"/>
                  <a:gd name="T2" fmla="*/ 189 w 250"/>
                  <a:gd name="T3" fmla="*/ 5 h 305"/>
                  <a:gd name="T4" fmla="*/ 21 w 250"/>
                  <a:gd name="T5" fmla="*/ 300 h 305"/>
                  <a:gd name="T6" fmla="*/ 21 w 250"/>
                  <a:gd name="T7" fmla="*/ 1355 h 305"/>
                  <a:gd name="T8" fmla="*/ 160 w 250"/>
                  <a:gd name="T9" fmla="*/ 1695 h 305"/>
                  <a:gd name="T10" fmla="*/ 1319 w 250"/>
                  <a:gd name="T11" fmla="*/ 1700 h 305"/>
                  <a:gd name="T12" fmla="*/ 1326 w 250"/>
                  <a:gd name="T13" fmla="*/ 323 h 305"/>
                  <a:gd name="T14" fmla="*/ 267 w 250"/>
                  <a:gd name="T15" fmla="*/ 312 h 305"/>
                  <a:gd name="T16" fmla="*/ 189 w 250"/>
                  <a:gd name="T17" fmla="*/ 212 h 305"/>
                  <a:gd name="T18" fmla="*/ 283 w 250"/>
                  <a:gd name="T19" fmla="*/ 135 h 305"/>
                  <a:gd name="T20" fmla="*/ 1326 w 250"/>
                  <a:gd name="T21" fmla="*/ 139 h 305"/>
                  <a:gd name="T22" fmla="*/ 1281 w 250"/>
                  <a:gd name="T23" fmla="*/ 5 h 305"/>
                  <a:gd name="T24" fmla="*/ 675 w 250"/>
                  <a:gd name="T25" fmla="*/ 1048 h 305"/>
                  <a:gd name="T26" fmla="*/ 675 w 250"/>
                  <a:gd name="T27" fmla="*/ 963 h 305"/>
                  <a:gd name="T28" fmla="*/ 590 w 250"/>
                  <a:gd name="T29" fmla="*/ 819 h 305"/>
                  <a:gd name="T30" fmla="*/ 746 w 250"/>
                  <a:gd name="T31" fmla="*/ 659 h 305"/>
                  <a:gd name="T32" fmla="*/ 909 w 250"/>
                  <a:gd name="T33" fmla="*/ 819 h 305"/>
                  <a:gd name="T34" fmla="*/ 819 w 250"/>
                  <a:gd name="T35" fmla="*/ 963 h 305"/>
                  <a:gd name="T36" fmla="*/ 819 w 250"/>
                  <a:gd name="T37" fmla="*/ 1048 h 305"/>
                  <a:gd name="T38" fmla="*/ 1093 w 250"/>
                  <a:gd name="T39" fmla="*/ 1287 h 305"/>
                  <a:gd name="T40" fmla="*/ 1093 w 250"/>
                  <a:gd name="T41" fmla="*/ 1310 h 305"/>
                  <a:gd name="T42" fmla="*/ 406 w 250"/>
                  <a:gd name="T43" fmla="*/ 1310 h 305"/>
                  <a:gd name="T44" fmla="*/ 406 w 250"/>
                  <a:gd name="T45" fmla="*/ 1287 h 305"/>
                  <a:gd name="T46" fmla="*/ 675 w 250"/>
                  <a:gd name="T47" fmla="*/ 1048 h 3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0" h="305">
                    <a:moveTo>
                      <a:pt x="230" y="1"/>
                    </a:moveTo>
                    <a:cubicBezTo>
                      <a:pt x="225" y="1"/>
                      <a:pt x="86" y="0"/>
                      <a:pt x="34" y="1"/>
                    </a:cubicBezTo>
                    <a:cubicBezTo>
                      <a:pt x="0" y="2"/>
                      <a:pt x="5" y="29"/>
                      <a:pt x="4" y="54"/>
                    </a:cubicBezTo>
                    <a:cubicBezTo>
                      <a:pt x="4" y="54"/>
                      <a:pt x="4" y="204"/>
                      <a:pt x="4" y="243"/>
                    </a:cubicBezTo>
                    <a:cubicBezTo>
                      <a:pt x="4" y="287"/>
                      <a:pt x="2" y="303"/>
                      <a:pt x="29" y="304"/>
                    </a:cubicBezTo>
                    <a:cubicBezTo>
                      <a:pt x="56" y="304"/>
                      <a:pt x="237" y="305"/>
                      <a:pt x="237" y="305"/>
                    </a:cubicBezTo>
                    <a:cubicBezTo>
                      <a:pt x="238" y="58"/>
                      <a:pt x="238" y="58"/>
                      <a:pt x="238" y="58"/>
                    </a:cubicBezTo>
                    <a:cubicBezTo>
                      <a:pt x="48" y="56"/>
                      <a:pt x="48" y="56"/>
                      <a:pt x="48" y="56"/>
                    </a:cubicBezTo>
                    <a:cubicBezTo>
                      <a:pt x="48" y="56"/>
                      <a:pt x="34" y="53"/>
                      <a:pt x="34" y="38"/>
                    </a:cubicBezTo>
                    <a:cubicBezTo>
                      <a:pt x="34" y="24"/>
                      <a:pt x="51" y="24"/>
                      <a:pt x="51" y="24"/>
                    </a:cubicBezTo>
                    <a:cubicBezTo>
                      <a:pt x="51" y="24"/>
                      <a:pt x="227" y="29"/>
                      <a:pt x="238" y="25"/>
                    </a:cubicBezTo>
                    <a:cubicBezTo>
                      <a:pt x="250" y="21"/>
                      <a:pt x="247" y="0"/>
                      <a:pt x="230" y="1"/>
                    </a:cubicBezTo>
                    <a:close/>
                    <a:moveTo>
                      <a:pt x="121" y="188"/>
                    </a:moveTo>
                    <a:cubicBezTo>
                      <a:pt x="121" y="173"/>
                      <a:pt x="121" y="173"/>
                      <a:pt x="121" y="173"/>
                    </a:cubicBezTo>
                    <a:cubicBezTo>
                      <a:pt x="112" y="168"/>
                      <a:pt x="106" y="158"/>
                      <a:pt x="106" y="147"/>
                    </a:cubicBezTo>
                    <a:cubicBezTo>
                      <a:pt x="106" y="131"/>
                      <a:pt x="119" y="118"/>
                      <a:pt x="134" y="118"/>
                    </a:cubicBezTo>
                    <a:cubicBezTo>
                      <a:pt x="150" y="118"/>
                      <a:pt x="163" y="131"/>
                      <a:pt x="163" y="147"/>
                    </a:cubicBezTo>
                    <a:cubicBezTo>
                      <a:pt x="163" y="158"/>
                      <a:pt x="157" y="168"/>
                      <a:pt x="147" y="173"/>
                    </a:cubicBezTo>
                    <a:cubicBezTo>
                      <a:pt x="147" y="188"/>
                      <a:pt x="147" y="188"/>
                      <a:pt x="147" y="188"/>
                    </a:cubicBezTo>
                    <a:cubicBezTo>
                      <a:pt x="175" y="192"/>
                      <a:pt x="196" y="210"/>
                      <a:pt x="196" y="231"/>
                    </a:cubicBezTo>
                    <a:cubicBezTo>
                      <a:pt x="196" y="232"/>
                      <a:pt x="196" y="233"/>
                      <a:pt x="196" y="235"/>
                    </a:cubicBezTo>
                    <a:cubicBezTo>
                      <a:pt x="73" y="235"/>
                      <a:pt x="73" y="235"/>
                      <a:pt x="73" y="235"/>
                    </a:cubicBezTo>
                    <a:cubicBezTo>
                      <a:pt x="73" y="233"/>
                      <a:pt x="73" y="232"/>
                      <a:pt x="73" y="231"/>
                    </a:cubicBezTo>
                    <a:cubicBezTo>
                      <a:pt x="73" y="210"/>
                      <a:pt x="93" y="192"/>
                      <a:pt x="121" y="188"/>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02" name="Group 32"/>
          <p:cNvGrpSpPr>
            <a:grpSpLocks/>
          </p:cNvGrpSpPr>
          <p:nvPr/>
        </p:nvGrpSpPr>
        <p:grpSpPr bwMode="auto">
          <a:xfrm>
            <a:off x="4410075" y="2337931"/>
            <a:ext cx="639763" cy="639762"/>
            <a:chOff x="2417207" y="1857621"/>
            <a:chExt cx="914400" cy="914400"/>
          </a:xfrm>
        </p:grpSpPr>
        <p:sp>
          <p:nvSpPr>
            <p:cNvPr id="103" name="Oval 7193"/>
            <p:cNvSpPr/>
            <p:nvPr/>
          </p:nvSpPr>
          <p:spPr>
            <a:xfrm>
              <a:off x="2417207" y="185762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4" name="Picture 3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5330" y="2020566"/>
              <a:ext cx="538156" cy="58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5" name="Group 33"/>
          <p:cNvGrpSpPr>
            <a:grpSpLocks/>
          </p:cNvGrpSpPr>
          <p:nvPr/>
        </p:nvGrpSpPr>
        <p:grpSpPr bwMode="auto">
          <a:xfrm>
            <a:off x="4410075" y="3905971"/>
            <a:ext cx="639763" cy="639762"/>
            <a:chOff x="2417208" y="2939254"/>
            <a:chExt cx="914400" cy="914400"/>
          </a:xfrm>
        </p:grpSpPr>
        <p:sp>
          <p:nvSpPr>
            <p:cNvPr id="106" name="Oval 105"/>
            <p:cNvSpPr/>
            <p:nvPr/>
          </p:nvSpPr>
          <p:spPr>
            <a:xfrm>
              <a:off x="2417208" y="2939254"/>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7" name="Group 42"/>
            <p:cNvGrpSpPr>
              <a:grpSpLocks noChangeAspect="1"/>
            </p:cNvGrpSpPr>
            <p:nvPr/>
          </p:nvGrpSpPr>
          <p:grpSpPr bwMode="auto">
            <a:xfrm>
              <a:off x="2607705" y="3145779"/>
              <a:ext cx="535781" cy="535780"/>
              <a:chOff x="3076" y="1581"/>
              <a:chExt cx="673" cy="673"/>
            </a:xfrm>
          </p:grpSpPr>
          <p:sp>
            <p:nvSpPr>
              <p:cNvPr id="108" name="AutoShape 41"/>
              <p:cNvSpPr>
                <a:spLocks noChangeAspect="1" noChangeArrowheads="1" noTextEdit="1"/>
              </p:cNvSpPr>
              <p:nvPr/>
            </p:nvSpPr>
            <p:spPr bwMode="auto">
              <a:xfrm>
                <a:off x="3076" y="1581"/>
                <a:ext cx="673"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 name="Freeform 43"/>
              <p:cNvSpPr>
                <a:spLocks noEditPoints="1"/>
              </p:cNvSpPr>
              <p:nvPr/>
            </p:nvSpPr>
            <p:spPr bwMode="auto">
              <a:xfrm>
                <a:off x="3078" y="1579"/>
                <a:ext cx="671" cy="675"/>
              </a:xfrm>
              <a:custGeom>
                <a:avLst/>
                <a:gdLst>
                  <a:gd name="T0" fmla="*/ 1422 w 284"/>
                  <a:gd name="T1" fmla="*/ 0 h 286"/>
                  <a:gd name="T2" fmla="*/ 156 w 284"/>
                  <a:gd name="T3" fmla="*/ 0 h 286"/>
                  <a:gd name="T4" fmla="*/ 0 w 284"/>
                  <a:gd name="T5" fmla="*/ 160 h 286"/>
                  <a:gd name="T6" fmla="*/ 0 w 284"/>
                  <a:gd name="T7" fmla="*/ 1433 h 286"/>
                  <a:gd name="T8" fmla="*/ 156 w 284"/>
                  <a:gd name="T9" fmla="*/ 1593 h 286"/>
                  <a:gd name="T10" fmla="*/ 1422 w 284"/>
                  <a:gd name="T11" fmla="*/ 1593 h 286"/>
                  <a:gd name="T12" fmla="*/ 1585 w 284"/>
                  <a:gd name="T13" fmla="*/ 1433 h 286"/>
                  <a:gd name="T14" fmla="*/ 1585 w 284"/>
                  <a:gd name="T15" fmla="*/ 160 h 286"/>
                  <a:gd name="T16" fmla="*/ 1422 w 284"/>
                  <a:gd name="T17" fmla="*/ 0 h 286"/>
                  <a:gd name="T18" fmla="*/ 1361 w 284"/>
                  <a:gd name="T19" fmla="*/ 1381 h 286"/>
                  <a:gd name="T20" fmla="*/ 905 w 284"/>
                  <a:gd name="T21" fmla="*/ 1359 h 286"/>
                  <a:gd name="T22" fmla="*/ 853 w 284"/>
                  <a:gd name="T23" fmla="*/ 814 h 286"/>
                  <a:gd name="T24" fmla="*/ 725 w 284"/>
                  <a:gd name="T25" fmla="*/ 814 h 286"/>
                  <a:gd name="T26" fmla="*/ 680 w 284"/>
                  <a:gd name="T27" fmla="*/ 1359 h 286"/>
                  <a:gd name="T28" fmla="*/ 217 w 284"/>
                  <a:gd name="T29" fmla="*/ 1381 h 286"/>
                  <a:gd name="T30" fmla="*/ 636 w 284"/>
                  <a:gd name="T31" fmla="*/ 467 h 286"/>
                  <a:gd name="T32" fmla="*/ 714 w 284"/>
                  <a:gd name="T33" fmla="*/ 675 h 286"/>
                  <a:gd name="T34" fmla="*/ 758 w 284"/>
                  <a:gd name="T35" fmla="*/ 675 h 286"/>
                  <a:gd name="T36" fmla="*/ 758 w 284"/>
                  <a:gd name="T37" fmla="*/ 373 h 286"/>
                  <a:gd name="T38" fmla="*/ 749 w 284"/>
                  <a:gd name="T39" fmla="*/ 368 h 286"/>
                  <a:gd name="T40" fmla="*/ 714 w 284"/>
                  <a:gd name="T41" fmla="*/ 168 h 286"/>
                  <a:gd name="T42" fmla="*/ 794 w 284"/>
                  <a:gd name="T43" fmla="*/ 212 h 286"/>
                  <a:gd name="T44" fmla="*/ 872 w 284"/>
                  <a:gd name="T45" fmla="*/ 168 h 286"/>
                  <a:gd name="T46" fmla="*/ 832 w 284"/>
                  <a:gd name="T47" fmla="*/ 368 h 286"/>
                  <a:gd name="T48" fmla="*/ 820 w 284"/>
                  <a:gd name="T49" fmla="*/ 373 h 286"/>
                  <a:gd name="T50" fmla="*/ 820 w 284"/>
                  <a:gd name="T51" fmla="*/ 675 h 286"/>
                  <a:gd name="T52" fmla="*/ 865 w 284"/>
                  <a:gd name="T53" fmla="*/ 675 h 286"/>
                  <a:gd name="T54" fmla="*/ 950 w 284"/>
                  <a:gd name="T55" fmla="*/ 467 h 286"/>
                  <a:gd name="T56" fmla="*/ 1361 w 284"/>
                  <a:gd name="T57" fmla="*/ 1381 h 286"/>
                  <a:gd name="T58" fmla="*/ 1451 w 284"/>
                  <a:gd name="T59" fmla="*/ 283 h 286"/>
                  <a:gd name="T60" fmla="*/ 1134 w 284"/>
                  <a:gd name="T61" fmla="*/ 283 h 286"/>
                  <a:gd name="T62" fmla="*/ 1134 w 284"/>
                  <a:gd name="T63" fmla="*/ 172 h 286"/>
                  <a:gd name="T64" fmla="*/ 1451 w 284"/>
                  <a:gd name="T65" fmla="*/ 172 h 286"/>
                  <a:gd name="T66" fmla="*/ 1451 w 284"/>
                  <a:gd name="T67" fmla="*/ 283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286">
                    <a:moveTo>
                      <a:pt x="255" y="0"/>
                    </a:moveTo>
                    <a:cubicBezTo>
                      <a:pt x="28" y="0"/>
                      <a:pt x="28" y="0"/>
                      <a:pt x="28" y="0"/>
                    </a:cubicBezTo>
                    <a:cubicBezTo>
                      <a:pt x="13" y="0"/>
                      <a:pt x="0" y="13"/>
                      <a:pt x="0" y="29"/>
                    </a:cubicBezTo>
                    <a:cubicBezTo>
                      <a:pt x="0" y="257"/>
                      <a:pt x="0" y="257"/>
                      <a:pt x="0" y="257"/>
                    </a:cubicBezTo>
                    <a:cubicBezTo>
                      <a:pt x="0" y="273"/>
                      <a:pt x="13" y="286"/>
                      <a:pt x="28" y="286"/>
                    </a:cubicBezTo>
                    <a:cubicBezTo>
                      <a:pt x="255" y="286"/>
                      <a:pt x="255" y="286"/>
                      <a:pt x="255" y="286"/>
                    </a:cubicBezTo>
                    <a:cubicBezTo>
                      <a:pt x="271" y="286"/>
                      <a:pt x="284" y="273"/>
                      <a:pt x="284" y="257"/>
                    </a:cubicBezTo>
                    <a:cubicBezTo>
                      <a:pt x="284" y="29"/>
                      <a:pt x="284" y="29"/>
                      <a:pt x="284" y="29"/>
                    </a:cubicBezTo>
                    <a:cubicBezTo>
                      <a:pt x="284" y="13"/>
                      <a:pt x="271" y="0"/>
                      <a:pt x="255" y="0"/>
                    </a:cubicBezTo>
                    <a:close/>
                    <a:moveTo>
                      <a:pt x="244" y="248"/>
                    </a:moveTo>
                    <a:cubicBezTo>
                      <a:pt x="232" y="258"/>
                      <a:pt x="176" y="259"/>
                      <a:pt x="162" y="244"/>
                    </a:cubicBezTo>
                    <a:cubicBezTo>
                      <a:pt x="153" y="236"/>
                      <a:pt x="151" y="188"/>
                      <a:pt x="153" y="146"/>
                    </a:cubicBezTo>
                    <a:cubicBezTo>
                      <a:pt x="130" y="146"/>
                      <a:pt x="130" y="146"/>
                      <a:pt x="130" y="146"/>
                    </a:cubicBezTo>
                    <a:cubicBezTo>
                      <a:pt x="133" y="188"/>
                      <a:pt x="130" y="236"/>
                      <a:pt x="122" y="244"/>
                    </a:cubicBezTo>
                    <a:cubicBezTo>
                      <a:pt x="107" y="259"/>
                      <a:pt x="51" y="258"/>
                      <a:pt x="39" y="248"/>
                    </a:cubicBezTo>
                    <a:cubicBezTo>
                      <a:pt x="26" y="236"/>
                      <a:pt x="38" y="89"/>
                      <a:pt x="114" y="84"/>
                    </a:cubicBezTo>
                    <a:cubicBezTo>
                      <a:pt x="120" y="83"/>
                      <a:pt x="125" y="99"/>
                      <a:pt x="128" y="121"/>
                    </a:cubicBezTo>
                    <a:cubicBezTo>
                      <a:pt x="136" y="121"/>
                      <a:pt x="136" y="121"/>
                      <a:pt x="136" y="121"/>
                    </a:cubicBezTo>
                    <a:cubicBezTo>
                      <a:pt x="136" y="67"/>
                      <a:pt x="136" y="67"/>
                      <a:pt x="136" y="67"/>
                    </a:cubicBezTo>
                    <a:cubicBezTo>
                      <a:pt x="136" y="66"/>
                      <a:pt x="135" y="66"/>
                      <a:pt x="134" y="66"/>
                    </a:cubicBezTo>
                    <a:cubicBezTo>
                      <a:pt x="123" y="61"/>
                      <a:pt x="116" y="34"/>
                      <a:pt x="128" y="30"/>
                    </a:cubicBezTo>
                    <a:cubicBezTo>
                      <a:pt x="140" y="26"/>
                      <a:pt x="142" y="38"/>
                      <a:pt x="142" y="38"/>
                    </a:cubicBezTo>
                    <a:cubicBezTo>
                      <a:pt x="142" y="38"/>
                      <a:pt x="144" y="26"/>
                      <a:pt x="156" y="30"/>
                    </a:cubicBezTo>
                    <a:cubicBezTo>
                      <a:pt x="168" y="34"/>
                      <a:pt x="160" y="60"/>
                      <a:pt x="149" y="66"/>
                    </a:cubicBezTo>
                    <a:cubicBezTo>
                      <a:pt x="148" y="66"/>
                      <a:pt x="148" y="67"/>
                      <a:pt x="147" y="67"/>
                    </a:cubicBezTo>
                    <a:cubicBezTo>
                      <a:pt x="147" y="121"/>
                      <a:pt x="147" y="121"/>
                      <a:pt x="147" y="121"/>
                    </a:cubicBezTo>
                    <a:cubicBezTo>
                      <a:pt x="155" y="121"/>
                      <a:pt x="155" y="121"/>
                      <a:pt x="155" y="121"/>
                    </a:cubicBezTo>
                    <a:cubicBezTo>
                      <a:pt x="158" y="99"/>
                      <a:pt x="163" y="83"/>
                      <a:pt x="170" y="84"/>
                    </a:cubicBezTo>
                    <a:cubicBezTo>
                      <a:pt x="246" y="89"/>
                      <a:pt x="257" y="236"/>
                      <a:pt x="244" y="248"/>
                    </a:cubicBezTo>
                    <a:close/>
                    <a:moveTo>
                      <a:pt x="260" y="51"/>
                    </a:moveTo>
                    <a:cubicBezTo>
                      <a:pt x="203" y="51"/>
                      <a:pt x="203" y="51"/>
                      <a:pt x="203" y="51"/>
                    </a:cubicBezTo>
                    <a:cubicBezTo>
                      <a:pt x="203" y="31"/>
                      <a:pt x="203" y="31"/>
                      <a:pt x="203" y="31"/>
                    </a:cubicBezTo>
                    <a:cubicBezTo>
                      <a:pt x="260" y="31"/>
                      <a:pt x="260" y="31"/>
                      <a:pt x="260" y="31"/>
                    </a:cubicBezTo>
                    <a:lnTo>
                      <a:pt x="260" y="5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49" name="Picture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80467" y="2183823"/>
            <a:ext cx="1983543" cy="10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p:cNvPicPr>
          <p:nvPr/>
        </p:nvPicPr>
        <p:blipFill rotWithShape="1">
          <a:blip r:embed="rId10">
            <a:extLst>
              <a:ext uri="{28A0092B-C50C-407E-A947-70E740481C1C}">
                <a14:useLocalDpi xmlns:a14="http://schemas.microsoft.com/office/drawing/2010/main" val="0"/>
              </a:ext>
            </a:extLst>
          </a:blip>
          <a:srcRect l="30535" r="2802"/>
          <a:stretch/>
        </p:blipFill>
        <p:spPr bwMode="auto">
          <a:xfrm>
            <a:off x="1485427" y="2044511"/>
            <a:ext cx="2569464" cy="2545756"/>
          </a:xfrm>
          <a:prstGeom prst="ellipse">
            <a:avLst/>
          </a:prstGeom>
          <a:ln>
            <a:solidFill>
              <a:srgbClr val="91D3FF"/>
            </a:solidFill>
          </a:ln>
          <a:effectLst>
            <a:glow rad="63500">
              <a:srgbClr val="91D3FF">
                <a:alpha val="40000"/>
              </a:srgbClr>
            </a:glow>
          </a:effectLst>
          <a:extLst>
            <a:ext uri="{909E8E84-426E-40DD-AFC4-6F175D3DCCD1}">
              <a14:hiddenFill xmlns:a14="http://schemas.microsoft.com/office/drawing/2010/main">
                <a:solidFill>
                  <a:srgbClr val="FFFFFF"/>
                </a:solidFill>
              </a14:hiddenFill>
            </a:ext>
          </a:extLst>
        </p:spPr>
      </p:pic>
      <p:sp>
        <p:nvSpPr>
          <p:cNvPr id="40" name="Rectangle 39"/>
          <p:cNvSpPr/>
          <p:nvPr/>
        </p:nvSpPr>
        <p:spPr>
          <a:xfrm>
            <a:off x="5203825" y="3274807"/>
            <a:ext cx="3816350" cy="316369"/>
          </a:xfrm>
          <a:prstGeom prst="rect">
            <a:avLst/>
          </a:prstGeom>
        </p:spPr>
        <p:txBody>
          <a:bodyPr>
            <a:spAutoFit/>
          </a:bodyPr>
          <a:lstStyle/>
          <a:p>
            <a:pPr marL="0" lvl="3" eaLnBrk="1" hangingPunct="1">
              <a:lnSpc>
                <a:spcPct val="114000"/>
              </a:lnSpc>
              <a:spcBef>
                <a:spcPct val="20000"/>
              </a:spcBef>
              <a:spcAft>
                <a:spcPts val="0"/>
              </a:spcAft>
              <a:buClr>
                <a:srgbClr val="0066FF"/>
              </a:buClr>
              <a:buSzPct val="120000"/>
              <a:defRPr/>
            </a:pPr>
            <a:r>
              <a:rPr lang="en-GB" altLang="en-US" sz="1400" dirty="0">
                <a:solidFill>
                  <a:srgbClr val="000000"/>
                </a:solidFill>
                <a:latin typeface="Century Gothic" panose="020B0502020202020204" pitchFamily="34" charset="0"/>
              </a:rPr>
              <a:t>Synapse </a:t>
            </a:r>
            <a:r>
              <a:rPr lang="en-GB" altLang="en-US" sz="1400" dirty="0" smtClean="0">
                <a:solidFill>
                  <a:srgbClr val="000000"/>
                </a:solidFill>
                <a:latin typeface="Century Gothic" panose="020B0502020202020204" pitchFamily="34" charset="0"/>
              </a:rPr>
              <a:t>Clinical Workflow Manager</a:t>
            </a:r>
            <a:endParaRPr lang="en-GB" altLang="en-US" sz="1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4632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1+#ppt_w/2"/>
                                          </p:val>
                                        </p:tav>
                                        <p:tav tm="100000">
                                          <p:val>
                                            <p:strVal val="#ppt_x"/>
                                          </p:val>
                                        </p:tav>
                                      </p:tavLst>
                                    </p:anim>
                                    <p:anim calcmode="lin" valueType="num">
                                      <p:cBhvr additive="base">
                                        <p:cTn id="13" dur="500" fill="hold"/>
                                        <p:tgtEl>
                                          <p:spTgt spid="10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500" fill="hold"/>
                                        <p:tgtEl>
                                          <p:spTgt spid="51"/>
                                        </p:tgtEl>
                                        <p:attrNameLst>
                                          <p:attrName>ppt_x</p:attrName>
                                        </p:attrNameLst>
                                      </p:cBhvr>
                                      <p:tavLst>
                                        <p:tav tm="0">
                                          <p:val>
                                            <p:strVal val="1+#ppt_w/2"/>
                                          </p:val>
                                        </p:tav>
                                        <p:tav tm="100000">
                                          <p:val>
                                            <p:strVal val="#ppt_x"/>
                                          </p:val>
                                        </p:tav>
                                      </p:tavLst>
                                    </p:anim>
                                    <p:anim calcmode="lin" valueType="num">
                                      <p:cBhvr additive="base">
                                        <p:cTn id="17" dur="500" fill="hold"/>
                                        <p:tgtEl>
                                          <p:spTgt spid="51"/>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1+#ppt_w/2"/>
                                          </p:val>
                                        </p:tav>
                                        <p:tav tm="100000">
                                          <p:val>
                                            <p:strVal val="#ppt_x"/>
                                          </p:val>
                                        </p:tav>
                                      </p:tavLst>
                                    </p:anim>
                                    <p:anim calcmode="lin" valueType="num">
                                      <p:cBhvr additive="base">
                                        <p:cTn id="21" dur="500" fill="hold"/>
                                        <p:tgtEl>
                                          <p:spTgt spid="50"/>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10"/>
                                        </p:tgtEl>
                                        <p:attrNameLst>
                                          <p:attrName>style.visibility</p:attrName>
                                        </p:attrNameLst>
                                      </p:cBhvr>
                                      <p:to>
                                        <p:strVal val="visible"/>
                                      </p:to>
                                    </p:set>
                                    <p:anim calcmode="lin" valueType="num">
                                      <p:cBhvr>
                                        <p:cTn id="25" dur="500" fill="hold"/>
                                        <p:tgtEl>
                                          <p:spTgt spid="110"/>
                                        </p:tgtEl>
                                        <p:attrNameLst>
                                          <p:attrName>ppt_w</p:attrName>
                                        </p:attrNameLst>
                                      </p:cBhvr>
                                      <p:tavLst>
                                        <p:tav tm="0">
                                          <p:val>
                                            <p:fltVal val="0"/>
                                          </p:val>
                                        </p:tav>
                                        <p:tav tm="100000">
                                          <p:val>
                                            <p:strVal val="#ppt_w"/>
                                          </p:val>
                                        </p:tav>
                                      </p:tavLst>
                                    </p:anim>
                                    <p:anim calcmode="lin" valueType="num">
                                      <p:cBhvr>
                                        <p:cTn id="26" dur="500" fill="hold"/>
                                        <p:tgtEl>
                                          <p:spTgt spid="110"/>
                                        </p:tgtEl>
                                        <p:attrNameLst>
                                          <p:attrName>ppt_h</p:attrName>
                                        </p:attrNameLst>
                                      </p:cBhvr>
                                      <p:tavLst>
                                        <p:tav tm="0">
                                          <p:val>
                                            <p:fltVal val="0"/>
                                          </p:val>
                                        </p:tav>
                                        <p:tav tm="100000">
                                          <p:val>
                                            <p:strVal val="#ppt_h"/>
                                          </p:val>
                                        </p:tav>
                                      </p:tavLst>
                                    </p:anim>
                                    <p:animEffect transition="in" filter="fade">
                                      <p:cBhvr>
                                        <p:cTn id="2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p:cNvCxnSpPr/>
          <p:nvPr/>
        </p:nvCxnSpPr>
        <p:spPr>
          <a:xfrm flipH="1">
            <a:off x="2751263" y="226580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51" name="Rectangle 14"/>
          <p:cNvSpPr>
            <a:spLocks noChangeArrowheads="1"/>
          </p:cNvSpPr>
          <p:nvPr/>
        </p:nvSpPr>
        <p:spPr bwMode="auto">
          <a:xfrm>
            <a:off x="5203825" y="2488743"/>
            <a:ext cx="3814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a:solidFill>
                  <a:srgbClr val="000000"/>
                </a:solidFill>
                <a:latin typeface="Century Gothic" panose="020B0502020202020204" pitchFamily="34" charset="0"/>
              </a:rPr>
              <a:t>Synapse 3D Advanced Visualization</a:t>
            </a:r>
          </a:p>
        </p:txBody>
      </p:sp>
      <p:cxnSp>
        <p:nvCxnSpPr>
          <p:cNvPr id="36" name="Straight Connector 35"/>
          <p:cNvCxnSpPr/>
          <p:nvPr/>
        </p:nvCxnSpPr>
        <p:spPr>
          <a:xfrm flipH="1">
            <a:off x="2751263" y="304982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751263" y="383384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2751263" y="461786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2751263" y="5401881"/>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71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88" y="5045075"/>
            <a:ext cx="50561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25" y="4314809"/>
            <a:ext cx="5033963" cy="19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1055688"/>
            <a:ext cx="17097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a:xfrm>
            <a:off x="292100" y="149225"/>
            <a:ext cx="5514975" cy="752475"/>
          </a:xfrm>
          <a:prstGeom prst="rect">
            <a:avLst/>
          </a:prstGeom>
        </p:spPr>
        <p:txBody>
          <a:bodyPr>
            <a:spAutoFit/>
          </a:bodyPr>
          <a:lstStyle/>
          <a:p>
            <a:pPr marL="0" lvl="2">
              <a:lnSpc>
                <a:spcPct val="114000"/>
              </a:lnSpc>
              <a:buClr>
                <a:srgbClr val="0066FF"/>
              </a:buClr>
              <a:buSzPct val="120000"/>
              <a:defRPr/>
            </a:pPr>
            <a:r>
              <a:rPr lang="en-GB" altLang="en-US" dirty="0">
                <a:solidFill>
                  <a:schemeClr val="accent1">
                    <a:lumMod val="75000"/>
                  </a:schemeClr>
                </a:solidFill>
                <a:latin typeface="Century Gothic" panose="020B0502020202020204" pitchFamily="34" charset="0"/>
              </a:rPr>
              <a:t>FUJIFILM’S CONTINUED COMMITMENT TO A </a:t>
            </a:r>
            <a:r>
              <a:rPr lang="en-GB" altLang="en-US" b="1" dirty="0">
                <a:solidFill>
                  <a:schemeClr val="accent1">
                    <a:lumMod val="75000"/>
                  </a:schemeClr>
                </a:solidFill>
                <a:latin typeface="Century Gothic" panose="020B0502020202020204" pitchFamily="34" charset="0"/>
              </a:rPr>
              <a:t>MEDICAL INFORMATICS IMAGING PLATFORM</a:t>
            </a:r>
          </a:p>
        </p:txBody>
      </p:sp>
      <p:pic>
        <p:nvPicPr>
          <p:cNvPr id="718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11"/>
          <p:cNvSpPr>
            <a:spLocks noChangeArrowheads="1"/>
          </p:cNvSpPr>
          <p:nvPr/>
        </p:nvSpPr>
        <p:spPr bwMode="auto">
          <a:xfrm>
            <a:off x="5203825" y="4718565"/>
            <a:ext cx="3307129"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dirty="0">
                <a:solidFill>
                  <a:srgbClr val="000000"/>
                </a:solidFill>
                <a:latin typeface="Century Gothic" panose="020B0502020202020204" pitchFamily="34" charset="0"/>
              </a:rPr>
              <a:t>Synapse VNA – Foundation Technology Stack</a:t>
            </a:r>
          </a:p>
        </p:txBody>
      </p:sp>
      <p:pic>
        <p:nvPicPr>
          <p:cNvPr id="28"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346" y="3591176"/>
            <a:ext cx="3924719" cy="151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2"/>
          <p:cNvSpPr>
            <a:spLocks noChangeArrowheads="1"/>
          </p:cNvSpPr>
          <p:nvPr/>
        </p:nvSpPr>
        <p:spPr bwMode="auto">
          <a:xfrm>
            <a:off x="5203825" y="4056783"/>
            <a:ext cx="381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a:solidFill>
                  <a:srgbClr val="000000"/>
                </a:solidFill>
                <a:latin typeface="Century Gothic" panose="020B0502020202020204" pitchFamily="34" charset="0"/>
              </a:rPr>
              <a:t>Synapse PACS</a:t>
            </a:r>
          </a:p>
        </p:txBody>
      </p:sp>
      <p:grpSp>
        <p:nvGrpSpPr>
          <p:cNvPr id="38" name="Group 35"/>
          <p:cNvGrpSpPr>
            <a:grpSpLocks/>
          </p:cNvGrpSpPr>
          <p:nvPr/>
        </p:nvGrpSpPr>
        <p:grpSpPr bwMode="auto">
          <a:xfrm>
            <a:off x="4410075" y="3121951"/>
            <a:ext cx="639763" cy="639763"/>
            <a:chOff x="1917293" y="3833071"/>
            <a:chExt cx="914400" cy="914400"/>
          </a:xfrm>
        </p:grpSpPr>
        <p:sp>
          <p:nvSpPr>
            <p:cNvPr id="39" name="Oval 38"/>
            <p:cNvSpPr/>
            <p:nvPr/>
          </p:nvSpPr>
          <p:spPr>
            <a:xfrm>
              <a:off x="1917293" y="383307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0" name="Group 47"/>
            <p:cNvGrpSpPr>
              <a:grpSpLocks noChangeAspect="1"/>
            </p:cNvGrpSpPr>
            <p:nvPr/>
          </p:nvGrpSpPr>
          <p:grpSpPr bwMode="auto">
            <a:xfrm>
              <a:off x="2089883" y="4082332"/>
              <a:ext cx="590487" cy="415877"/>
              <a:chOff x="4083" y="1666"/>
              <a:chExt cx="815" cy="574"/>
            </a:xfrm>
          </p:grpSpPr>
          <p:sp>
            <p:nvSpPr>
              <p:cNvPr id="41" name="AutoShape 46"/>
              <p:cNvSpPr>
                <a:spLocks noChangeAspect="1" noChangeArrowheads="1" noTextEdit="1"/>
              </p:cNvSpPr>
              <p:nvPr/>
            </p:nvSpPr>
            <p:spPr bwMode="auto">
              <a:xfrm>
                <a:off x="4083" y="1666"/>
                <a:ext cx="815"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 name="Freeform 48"/>
              <p:cNvSpPr>
                <a:spLocks noEditPoints="1"/>
              </p:cNvSpPr>
              <p:nvPr/>
            </p:nvSpPr>
            <p:spPr bwMode="auto">
              <a:xfrm>
                <a:off x="4076" y="1664"/>
                <a:ext cx="829" cy="574"/>
              </a:xfrm>
              <a:custGeom>
                <a:avLst/>
                <a:gdLst>
                  <a:gd name="T0" fmla="*/ 1897 w 351"/>
                  <a:gd name="T1" fmla="*/ 1122 h 243"/>
                  <a:gd name="T2" fmla="*/ 1790 w 351"/>
                  <a:gd name="T3" fmla="*/ 1122 h 243"/>
                  <a:gd name="T4" fmla="*/ 1790 w 351"/>
                  <a:gd name="T5" fmla="*/ 1094 h 243"/>
                  <a:gd name="T6" fmla="*/ 1790 w 351"/>
                  <a:gd name="T7" fmla="*/ 163 h 243"/>
                  <a:gd name="T8" fmla="*/ 1634 w 351"/>
                  <a:gd name="T9" fmla="*/ 0 h 243"/>
                  <a:gd name="T10" fmla="*/ 319 w 351"/>
                  <a:gd name="T11" fmla="*/ 0 h 243"/>
                  <a:gd name="T12" fmla="*/ 156 w 351"/>
                  <a:gd name="T13" fmla="*/ 163 h 243"/>
                  <a:gd name="T14" fmla="*/ 156 w 351"/>
                  <a:gd name="T15" fmla="*/ 1094 h 243"/>
                  <a:gd name="T16" fmla="*/ 161 w 351"/>
                  <a:gd name="T17" fmla="*/ 1122 h 243"/>
                  <a:gd name="T18" fmla="*/ 66 w 351"/>
                  <a:gd name="T19" fmla="*/ 1122 h 243"/>
                  <a:gd name="T20" fmla="*/ 17 w 351"/>
                  <a:gd name="T21" fmla="*/ 1238 h 243"/>
                  <a:gd name="T22" fmla="*/ 135 w 351"/>
                  <a:gd name="T23" fmla="*/ 1356 h 243"/>
                  <a:gd name="T24" fmla="*/ 1830 w 351"/>
                  <a:gd name="T25" fmla="*/ 1356 h 243"/>
                  <a:gd name="T26" fmla="*/ 1946 w 351"/>
                  <a:gd name="T27" fmla="*/ 1238 h 243"/>
                  <a:gd name="T28" fmla="*/ 1897 w 351"/>
                  <a:gd name="T29" fmla="*/ 1122 h 243"/>
                  <a:gd name="T30" fmla="*/ 1176 w 351"/>
                  <a:gd name="T31" fmla="*/ 1228 h 243"/>
                  <a:gd name="T32" fmla="*/ 786 w 351"/>
                  <a:gd name="T33" fmla="*/ 1228 h 243"/>
                  <a:gd name="T34" fmla="*/ 786 w 351"/>
                  <a:gd name="T35" fmla="*/ 1134 h 243"/>
                  <a:gd name="T36" fmla="*/ 1176 w 351"/>
                  <a:gd name="T37" fmla="*/ 1134 h 243"/>
                  <a:gd name="T38" fmla="*/ 1176 w 351"/>
                  <a:gd name="T39" fmla="*/ 1228 h 243"/>
                  <a:gd name="T40" fmla="*/ 1601 w 351"/>
                  <a:gd name="T41" fmla="*/ 1004 h 243"/>
                  <a:gd name="T42" fmla="*/ 352 w 351"/>
                  <a:gd name="T43" fmla="*/ 1004 h 243"/>
                  <a:gd name="T44" fmla="*/ 352 w 351"/>
                  <a:gd name="T45" fmla="*/ 201 h 243"/>
                  <a:gd name="T46" fmla="*/ 1601 w 351"/>
                  <a:gd name="T47" fmla="*/ 201 h 243"/>
                  <a:gd name="T48" fmla="*/ 1601 w 351"/>
                  <a:gd name="T49" fmla="*/ 1004 h 2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1" h="243">
                    <a:moveTo>
                      <a:pt x="340" y="201"/>
                    </a:moveTo>
                    <a:cubicBezTo>
                      <a:pt x="321" y="201"/>
                      <a:pt x="321" y="201"/>
                      <a:pt x="321" y="201"/>
                    </a:cubicBezTo>
                    <a:cubicBezTo>
                      <a:pt x="321" y="200"/>
                      <a:pt x="321" y="198"/>
                      <a:pt x="321" y="196"/>
                    </a:cubicBezTo>
                    <a:cubicBezTo>
                      <a:pt x="321" y="29"/>
                      <a:pt x="321" y="29"/>
                      <a:pt x="321" y="29"/>
                    </a:cubicBezTo>
                    <a:cubicBezTo>
                      <a:pt x="321" y="13"/>
                      <a:pt x="308" y="0"/>
                      <a:pt x="293" y="0"/>
                    </a:cubicBezTo>
                    <a:cubicBezTo>
                      <a:pt x="57" y="0"/>
                      <a:pt x="57" y="0"/>
                      <a:pt x="57" y="0"/>
                    </a:cubicBezTo>
                    <a:cubicBezTo>
                      <a:pt x="41" y="0"/>
                      <a:pt x="28" y="13"/>
                      <a:pt x="28" y="29"/>
                    </a:cubicBezTo>
                    <a:cubicBezTo>
                      <a:pt x="28" y="196"/>
                      <a:pt x="28" y="196"/>
                      <a:pt x="28" y="196"/>
                    </a:cubicBezTo>
                    <a:cubicBezTo>
                      <a:pt x="28" y="198"/>
                      <a:pt x="29" y="200"/>
                      <a:pt x="29" y="201"/>
                    </a:cubicBezTo>
                    <a:cubicBezTo>
                      <a:pt x="12" y="201"/>
                      <a:pt x="12" y="201"/>
                      <a:pt x="12" y="201"/>
                    </a:cubicBezTo>
                    <a:cubicBezTo>
                      <a:pt x="0" y="201"/>
                      <a:pt x="3" y="211"/>
                      <a:pt x="3" y="222"/>
                    </a:cubicBezTo>
                    <a:cubicBezTo>
                      <a:pt x="3" y="234"/>
                      <a:pt x="12" y="243"/>
                      <a:pt x="24" y="243"/>
                    </a:cubicBezTo>
                    <a:cubicBezTo>
                      <a:pt x="328" y="243"/>
                      <a:pt x="328" y="243"/>
                      <a:pt x="328" y="243"/>
                    </a:cubicBezTo>
                    <a:cubicBezTo>
                      <a:pt x="339" y="243"/>
                      <a:pt x="349" y="234"/>
                      <a:pt x="349" y="222"/>
                    </a:cubicBezTo>
                    <a:cubicBezTo>
                      <a:pt x="349" y="211"/>
                      <a:pt x="351" y="201"/>
                      <a:pt x="340" y="201"/>
                    </a:cubicBezTo>
                    <a:close/>
                    <a:moveTo>
                      <a:pt x="211" y="220"/>
                    </a:moveTo>
                    <a:cubicBezTo>
                      <a:pt x="141" y="220"/>
                      <a:pt x="141" y="220"/>
                      <a:pt x="141" y="220"/>
                    </a:cubicBezTo>
                    <a:cubicBezTo>
                      <a:pt x="141" y="203"/>
                      <a:pt x="141" y="203"/>
                      <a:pt x="141" y="203"/>
                    </a:cubicBezTo>
                    <a:cubicBezTo>
                      <a:pt x="211" y="203"/>
                      <a:pt x="211" y="203"/>
                      <a:pt x="211" y="203"/>
                    </a:cubicBezTo>
                    <a:lnTo>
                      <a:pt x="211" y="220"/>
                    </a:lnTo>
                    <a:close/>
                    <a:moveTo>
                      <a:pt x="287" y="180"/>
                    </a:moveTo>
                    <a:cubicBezTo>
                      <a:pt x="63" y="180"/>
                      <a:pt x="63" y="180"/>
                      <a:pt x="63" y="180"/>
                    </a:cubicBezTo>
                    <a:cubicBezTo>
                      <a:pt x="63" y="36"/>
                      <a:pt x="63" y="36"/>
                      <a:pt x="63" y="36"/>
                    </a:cubicBezTo>
                    <a:cubicBezTo>
                      <a:pt x="287" y="36"/>
                      <a:pt x="287" y="36"/>
                      <a:pt x="287" y="36"/>
                    </a:cubicBezTo>
                    <a:lnTo>
                      <a:pt x="287" y="18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auto">
              <a:xfrm>
                <a:off x="4144" y="2138"/>
                <a:ext cx="690" cy="0"/>
              </a:xfrm>
              <a:custGeom>
                <a:avLst/>
                <a:gdLst>
                  <a:gd name="T0" fmla="*/ 0 w 690"/>
                  <a:gd name="T1" fmla="*/ 690 w 690"/>
                  <a:gd name="T2" fmla="*/ 0 w 690"/>
                  <a:gd name="T3" fmla="*/ 0 60000 65536"/>
                  <a:gd name="T4" fmla="*/ 0 60000 65536"/>
                  <a:gd name="T5" fmla="*/ 0 60000 65536"/>
                </a:gdLst>
                <a:ahLst/>
                <a:cxnLst>
                  <a:cxn ang="T3">
                    <a:pos x="T0" y="0"/>
                  </a:cxn>
                  <a:cxn ang="T4">
                    <a:pos x="T1" y="0"/>
                  </a:cxn>
                  <a:cxn ang="T5">
                    <a:pos x="T2" y="0"/>
                  </a:cxn>
                </a:cxnLst>
                <a:rect l="0" t="0" r="r" b="b"/>
                <a:pathLst>
                  <a:path w="690">
                    <a:moveTo>
                      <a:pt x="0" y="0"/>
                    </a:moveTo>
                    <a:lnTo>
                      <a:pt x="690" y="0"/>
                    </a:lnTo>
                    <a:lnTo>
                      <a:pt x="0"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Line 50"/>
              <p:cNvSpPr>
                <a:spLocks noChangeShapeType="1"/>
              </p:cNvSpPr>
              <p:nvPr/>
            </p:nvSpPr>
            <p:spPr bwMode="auto">
              <a:xfrm>
                <a:off x="4144" y="2138"/>
                <a:ext cx="690" cy="0"/>
              </a:xfrm>
              <a:prstGeom prst="line">
                <a:avLst/>
              </a:prstGeom>
              <a:noFill/>
              <a:ln w="14288">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45"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5985" y="2864225"/>
            <a:ext cx="2892507" cy="123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15"/>
          <p:cNvSpPr>
            <a:spLocks noChangeArrowheads="1"/>
          </p:cNvSpPr>
          <p:nvPr/>
        </p:nvSpPr>
        <p:spPr bwMode="auto">
          <a:xfrm>
            <a:off x="5203825" y="1715218"/>
            <a:ext cx="381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dirty="0">
                <a:solidFill>
                  <a:srgbClr val="000000"/>
                </a:solidFill>
                <a:latin typeface="Century Gothic" panose="020B0502020202020204" pitchFamily="34" charset="0"/>
              </a:rPr>
              <a:t>Synapse Mobility</a:t>
            </a:r>
          </a:p>
        </p:txBody>
      </p:sp>
      <p:grpSp>
        <p:nvGrpSpPr>
          <p:cNvPr id="107" name="Group 36"/>
          <p:cNvGrpSpPr>
            <a:grpSpLocks/>
          </p:cNvGrpSpPr>
          <p:nvPr/>
        </p:nvGrpSpPr>
        <p:grpSpPr bwMode="auto">
          <a:xfrm>
            <a:off x="4410075" y="1564405"/>
            <a:ext cx="639763" cy="641350"/>
            <a:chOff x="1317320" y="1870541"/>
            <a:chExt cx="914400" cy="914400"/>
          </a:xfrm>
        </p:grpSpPr>
        <p:sp>
          <p:nvSpPr>
            <p:cNvPr id="108" name="Oval 107"/>
            <p:cNvSpPr/>
            <p:nvPr/>
          </p:nvSpPr>
          <p:spPr>
            <a:xfrm>
              <a:off x="1317320" y="187054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9" name="Group 59"/>
            <p:cNvGrpSpPr>
              <a:grpSpLocks noChangeAspect="1"/>
            </p:cNvGrpSpPr>
            <p:nvPr/>
          </p:nvGrpSpPr>
          <p:grpSpPr bwMode="auto">
            <a:xfrm>
              <a:off x="1459205" y="2062594"/>
              <a:ext cx="600414" cy="579006"/>
              <a:chOff x="2038" y="2444"/>
              <a:chExt cx="617" cy="595"/>
            </a:xfrm>
          </p:grpSpPr>
          <p:sp>
            <p:nvSpPr>
              <p:cNvPr id="110" name="AutoShape 58"/>
              <p:cNvSpPr>
                <a:spLocks noChangeAspect="1" noChangeArrowheads="1" noTextEdit="1"/>
              </p:cNvSpPr>
              <p:nvPr/>
            </p:nvSpPr>
            <p:spPr bwMode="auto">
              <a:xfrm>
                <a:off x="2038" y="2444"/>
                <a:ext cx="617"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 name="Freeform 60"/>
              <p:cNvSpPr>
                <a:spLocks/>
              </p:cNvSpPr>
              <p:nvPr/>
            </p:nvSpPr>
            <p:spPr bwMode="auto">
              <a:xfrm>
                <a:off x="2036" y="2442"/>
                <a:ext cx="560" cy="436"/>
              </a:xfrm>
              <a:custGeom>
                <a:avLst/>
                <a:gdLst>
                  <a:gd name="T0" fmla="*/ 1160 w 237"/>
                  <a:gd name="T1" fmla="*/ 0 h 185"/>
                  <a:gd name="T2" fmla="*/ 163 w 237"/>
                  <a:gd name="T3" fmla="*/ 0 h 185"/>
                  <a:gd name="T4" fmla="*/ 0 w 237"/>
                  <a:gd name="T5" fmla="*/ 160 h 185"/>
                  <a:gd name="T6" fmla="*/ 0 w 237"/>
                  <a:gd name="T7" fmla="*/ 867 h 185"/>
                  <a:gd name="T8" fmla="*/ 163 w 237"/>
                  <a:gd name="T9" fmla="*/ 1028 h 185"/>
                  <a:gd name="T10" fmla="*/ 636 w 237"/>
                  <a:gd name="T11" fmla="*/ 1028 h 185"/>
                  <a:gd name="T12" fmla="*/ 626 w 237"/>
                  <a:gd name="T13" fmla="*/ 860 h 185"/>
                  <a:gd name="T14" fmla="*/ 144 w 237"/>
                  <a:gd name="T15" fmla="*/ 860 h 185"/>
                  <a:gd name="T16" fmla="*/ 144 w 237"/>
                  <a:gd name="T17" fmla="*/ 167 h 185"/>
                  <a:gd name="T18" fmla="*/ 1179 w 237"/>
                  <a:gd name="T19" fmla="*/ 167 h 185"/>
                  <a:gd name="T20" fmla="*/ 1179 w 237"/>
                  <a:gd name="T21" fmla="*/ 773 h 185"/>
                  <a:gd name="T22" fmla="*/ 1205 w 237"/>
                  <a:gd name="T23" fmla="*/ 790 h 185"/>
                  <a:gd name="T24" fmla="*/ 1245 w 237"/>
                  <a:gd name="T25" fmla="*/ 782 h 185"/>
                  <a:gd name="T26" fmla="*/ 1323 w 237"/>
                  <a:gd name="T27" fmla="*/ 806 h 185"/>
                  <a:gd name="T28" fmla="*/ 1323 w 237"/>
                  <a:gd name="T29" fmla="*/ 160 h 185"/>
                  <a:gd name="T30" fmla="*/ 1160 w 237"/>
                  <a:gd name="T31" fmla="*/ 0 h 1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185">
                    <a:moveTo>
                      <a:pt x="208" y="0"/>
                    </a:moveTo>
                    <a:cubicBezTo>
                      <a:pt x="29" y="0"/>
                      <a:pt x="29" y="0"/>
                      <a:pt x="29" y="0"/>
                    </a:cubicBezTo>
                    <a:cubicBezTo>
                      <a:pt x="13" y="0"/>
                      <a:pt x="0" y="13"/>
                      <a:pt x="0" y="29"/>
                    </a:cubicBezTo>
                    <a:cubicBezTo>
                      <a:pt x="0" y="156"/>
                      <a:pt x="0" y="156"/>
                      <a:pt x="0" y="156"/>
                    </a:cubicBezTo>
                    <a:cubicBezTo>
                      <a:pt x="0" y="172"/>
                      <a:pt x="13" y="185"/>
                      <a:pt x="29" y="185"/>
                    </a:cubicBezTo>
                    <a:cubicBezTo>
                      <a:pt x="114" y="185"/>
                      <a:pt x="114" y="185"/>
                      <a:pt x="114" y="185"/>
                    </a:cubicBezTo>
                    <a:cubicBezTo>
                      <a:pt x="111" y="173"/>
                      <a:pt x="110" y="163"/>
                      <a:pt x="112" y="155"/>
                    </a:cubicBezTo>
                    <a:cubicBezTo>
                      <a:pt x="26" y="155"/>
                      <a:pt x="26" y="155"/>
                      <a:pt x="26" y="155"/>
                    </a:cubicBezTo>
                    <a:cubicBezTo>
                      <a:pt x="26" y="30"/>
                      <a:pt x="26" y="30"/>
                      <a:pt x="26" y="30"/>
                    </a:cubicBezTo>
                    <a:cubicBezTo>
                      <a:pt x="211" y="30"/>
                      <a:pt x="211" y="30"/>
                      <a:pt x="211" y="30"/>
                    </a:cubicBezTo>
                    <a:cubicBezTo>
                      <a:pt x="211" y="139"/>
                      <a:pt x="211" y="139"/>
                      <a:pt x="211" y="139"/>
                    </a:cubicBezTo>
                    <a:cubicBezTo>
                      <a:pt x="213" y="139"/>
                      <a:pt x="214" y="141"/>
                      <a:pt x="216" y="142"/>
                    </a:cubicBezTo>
                    <a:cubicBezTo>
                      <a:pt x="218" y="141"/>
                      <a:pt x="221" y="141"/>
                      <a:pt x="223" y="141"/>
                    </a:cubicBezTo>
                    <a:cubicBezTo>
                      <a:pt x="228" y="141"/>
                      <a:pt x="233" y="142"/>
                      <a:pt x="237" y="145"/>
                    </a:cubicBezTo>
                    <a:cubicBezTo>
                      <a:pt x="237" y="29"/>
                      <a:pt x="237" y="29"/>
                      <a:pt x="237" y="29"/>
                    </a:cubicBezTo>
                    <a:cubicBezTo>
                      <a:pt x="237" y="13"/>
                      <a:pt x="224" y="0"/>
                      <a:pt x="208"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61"/>
              <p:cNvSpPr>
                <a:spLocks/>
              </p:cNvSpPr>
              <p:nvPr/>
            </p:nvSpPr>
            <p:spPr bwMode="auto">
              <a:xfrm>
                <a:off x="2173" y="2552"/>
                <a:ext cx="45" cy="48"/>
              </a:xfrm>
              <a:custGeom>
                <a:avLst/>
                <a:gdLst>
                  <a:gd name="T0" fmla="*/ 107 w 19"/>
                  <a:gd name="T1" fmla="*/ 24 h 20"/>
                  <a:gd name="T2" fmla="*/ 78 w 19"/>
                  <a:gd name="T3" fmla="*/ 0 h 20"/>
                  <a:gd name="T4" fmla="*/ 28 w 19"/>
                  <a:gd name="T5" fmla="*/ 0 h 20"/>
                  <a:gd name="T6" fmla="*/ 0 w 19"/>
                  <a:gd name="T7" fmla="*/ 24 h 20"/>
                  <a:gd name="T8" fmla="*/ 0 w 19"/>
                  <a:gd name="T9" fmla="*/ 86 h 20"/>
                  <a:gd name="T10" fmla="*/ 28 w 19"/>
                  <a:gd name="T11" fmla="*/ 115 h 20"/>
                  <a:gd name="T12" fmla="*/ 78 w 19"/>
                  <a:gd name="T13" fmla="*/ 115 h 20"/>
                  <a:gd name="T14" fmla="*/ 107 w 19"/>
                  <a:gd name="T15" fmla="*/ 86 h 20"/>
                  <a:gd name="T16" fmla="*/ 107 w 19"/>
                  <a:gd name="T17" fmla="*/ 2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19" y="4"/>
                    </a:moveTo>
                    <a:cubicBezTo>
                      <a:pt x="19" y="2"/>
                      <a:pt x="16" y="0"/>
                      <a:pt x="14" y="0"/>
                    </a:cubicBezTo>
                    <a:cubicBezTo>
                      <a:pt x="5" y="0"/>
                      <a:pt x="5" y="0"/>
                      <a:pt x="5" y="0"/>
                    </a:cubicBezTo>
                    <a:cubicBezTo>
                      <a:pt x="2" y="0"/>
                      <a:pt x="0" y="2"/>
                      <a:pt x="0" y="4"/>
                    </a:cubicBezTo>
                    <a:cubicBezTo>
                      <a:pt x="0" y="15"/>
                      <a:pt x="0" y="15"/>
                      <a:pt x="0" y="15"/>
                    </a:cubicBezTo>
                    <a:cubicBezTo>
                      <a:pt x="0" y="17"/>
                      <a:pt x="2" y="20"/>
                      <a:pt x="5" y="20"/>
                    </a:cubicBezTo>
                    <a:cubicBezTo>
                      <a:pt x="14" y="20"/>
                      <a:pt x="14" y="20"/>
                      <a:pt x="14" y="20"/>
                    </a:cubicBezTo>
                    <a:cubicBezTo>
                      <a:pt x="16" y="20"/>
                      <a:pt x="19" y="17"/>
                      <a:pt x="19" y="15"/>
                    </a:cubicBezTo>
                    <a:lnTo>
                      <a:pt x="19" y="4"/>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62"/>
              <p:cNvSpPr>
                <a:spLocks/>
              </p:cNvSpPr>
              <p:nvPr/>
            </p:nvSpPr>
            <p:spPr bwMode="auto">
              <a:xfrm>
                <a:off x="2253" y="2552"/>
                <a:ext cx="43" cy="48"/>
              </a:xfrm>
              <a:custGeom>
                <a:avLst/>
                <a:gdLst>
                  <a:gd name="T0" fmla="*/ 103 w 18"/>
                  <a:gd name="T1" fmla="*/ 24 h 20"/>
                  <a:gd name="T2" fmla="*/ 79 w 18"/>
                  <a:gd name="T3" fmla="*/ 0 h 20"/>
                  <a:gd name="T4" fmla="*/ 29 w 18"/>
                  <a:gd name="T5" fmla="*/ 0 h 20"/>
                  <a:gd name="T6" fmla="*/ 0 w 18"/>
                  <a:gd name="T7" fmla="*/ 24 h 20"/>
                  <a:gd name="T8" fmla="*/ 0 w 18"/>
                  <a:gd name="T9" fmla="*/ 86 h 20"/>
                  <a:gd name="T10" fmla="*/ 29 w 18"/>
                  <a:gd name="T11" fmla="*/ 115 h 20"/>
                  <a:gd name="T12" fmla="*/ 79 w 18"/>
                  <a:gd name="T13" fmla="*/ 115 h 20"/>
                  <a:gd name="T14" fmla="*/ 103 w 18"/>
                  <a:gd name="T15" fmla="*/ 86 h 20"/>
                  <a:gd name="T16" fmla="*/ 103 w 18"/>
                  <a:gd name="T17" fmla="*/ 2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0">
                    <a:moveTo>
                      <a:pt x="18" y="4"/>
                    </a:moveTo>
                    <a:cubicBezTo>
                      <a:pt x="18" y="2"/>
                      <a:pt x="16" y="0"/>
                      <a:pt x="14" y="0"/>
                    </a:cubicBezTo>
                    <a:cubicBezTo>
                      <a:pt x="5" y="0"/>
                      <a:pt x="5" y="0"/>
                      <a:pt x="5" y="0"/>
                    </a:cubicBezTo>
                    <a:cubicBezTo>
                      <a:pt x="2" y="0"/>
                      <a:pt x="0" y="2"/>
                      <a:pt x="0" y="4"/>
                    </a:cubicBezTo>
                    <a:cubicBezTo>
                      <a:pt x="0" y="15"/>
                      <a:pt x="0" y="15"/>
                      <a:pt x="0" y="15"/>
                    </a:cubicBezTo>
                    <a:cubicBezTo>
                      <a:pt x="0" y="17"/>
                      <a:pt x="2" y="20"/>
                      <a:pt x="5" y="20"/>
                    </a:cubicBezTo>
                    <a:cubicBezTo>
                      <a:pt x="14" y="20"/>
                      <a:pt x="14" y="20"/>
                      <a:pt x="14" y="20"/>
                    </a:cubicBezTo>
                    <a:cubicBezTo>
                      <a:pt x="16" y="20"/>
                      <a:pt x="18" y="17"/>
                      <a:pt x="18" y="15"/>
                    </a:cubicBezTo>
                    <a:lnTo>
                      <a:pt x="18" y="4"/>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63"/>
              <p:cNvSpPr>
                <a:spLocks/>
              </p:cNvSpPr>
              <p:nvPr/>
            </p:nvSpPr>
            <p:spPr bwMode="auto">
              <a:xfrm>
                <a:off x="2334" y="2552"/>
                <a:ext cx="42" cy="48"/>
              </a:xfrm>
              <a:custGeom>
                <a:avLst/>
                <a:gdLst>
                  <a:gd name="T0" fmla="*/ 70 w 18"/>
                  <a:gd name="T1" fmla="*/ 0 h 20"/>
                  <a:gd name="T2" fmla="*/ 21 w 18"/>
                  <a:gd name="T3" fmla="*/ 0 h 20"/>
                  <a:gd name="T4" fmla="*/ 0 w 18"/>
                  <a:gd name="T5" fmla="*/ 24 h 20"/>
                  <a:gd name="T6" fmla="*/ 0 w 18"/>
                  <a:gd name="T7" fmla="*/ 86 h 20"/>
                  <a:gd name="T8" fmla="*/ 21 w 18"/>
                  <a:gd name="T9" fmla="*/ 115 h 20"/>
                  <a:gd name="T10" fmla="*/ 70 w 18"/>
                  <a:gd name="T11" fmla="*/ 115 h 20"/>
                  <a:gd name="T12" fmla="*/ 98 w 18"/>
                  <a:gd name="T13" fmla="*/ 86 h 20"/>
                  <a:gd name="T14" fmla="*/ 98 w 18"/>
                  <a:gd name="T15" fmla="*/ 24 h 20"/>
                  <a:gd name="T16" fmla="*/ 70 w 18"/>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0">
                    <a:moveTo>
                      <a:pt x="13" y="0"/>
                    </a:moveTo>
                    <a:cubicBezTo>
                      <a:pt x="4" y="0"/>
                      <a:pt x="4" y="0"/>
                      <a:pt x="4" y="0"/>
                    </a:cubicBezTo>
                    <a:cubicBezTo>
                      <a:pt x="2" y="0"/>
                      <a:pt x="0" y="2"/>
                      <a:pt x="0" y="4"/>
                    </a:cubicBezTo>
                    <a:cubicBezTo>
                      <a:pt x="0" y="15"/>
                      <a:pt x="0" y="15"/>
                      <a:pt x="0" y="15"/>
                    </a:cubicBezTo>
                    <a:cubicBezTo>
                      <a:pt x="0" y="17"/>
                      <a:pt x="2" y="20"/>
                      <a:pt x="4" y="20"/>
                    </a:cubicBezTo>
                    <a:cubicBezTo>
                      <a:pt x="13" y="20"/>
                      <a:pt x="13" y="20"/>
                      <a:pt x="13" y="20"/>
                    </a:cubicBezTo>
                    <a:cubicBezTo>
                      <a:pt x="16" y="20"/>
                      <a:pt x="18" y="17"/>
                      <a:pt x="18" y="15"/>
                    </a:cubicBezTo>
                    <a:cubicBezTo>
                      <a:pt x="18" y="4"/>
                      <a:pt x="18" y="4"/>
                      <a:pt x="18" y="4"/>
                    </a:cubicBezTo>
                    <a:cubicBezTo>
                      <a:pt x="18" y="2"/>
                      <a:pt x="16" y="0"/>
                      <a:pt x="13"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64"/>
              <p:cNvSpPr>
                <a:spLocks/>
              </p:cNvSpPr>
              <p:nvPr/>
            </p:nvSpPr>
            <p:spPr bwMode="auto">
              <a:xfrm>
                <a:off x="2412" y="2552"/>
                <a:ext cx="44" cy="48"/>
              </a:xfrm>
              <a:custGeom>
                <a:avLst/>
                <a:gdLst>
                  <a:gd name="T0" fmla="*/ 74 w 19"/>
                  <a:gd name="T1" fmla="*/ 0 h 20"/>
                  <a:gd name="T2" fmla="*/ 28 w 19"/>
                  <a:gd name="T3" fmla="*/ 0 h 20"/>
                  <a:gd name="T4" fmla="*/ 0 w 19"/>
                  <a:gd name="T5" fmla="*/ 24 h 20"/>
                  <a:gd name="T6" fmla="*/ 0 w 19"/>
                  <a:gd name="T7" fmla="*/ 86 h 20"/>
                  <a:gd name="T8" fmla="*/ 28 w 19"/>
                  <a:gd name="T9" fmla="*/ 115 h 20"/>
                  <a:gd name="T10" fmla="*/ 74 w 19"/>
                  <a:gd name="T11" fmla="*/ 115 h 20"/>
                  <a:gd name="T12" fmla="*/ 102 w 19"/>
                  <a:gd name="T13" fmla="*/ 86 h 20"/>
                  <a:gd name="T14" fmla="*/ 102 w 19"/>
                  <a:gd name="T15" fmla="*/ 24 h 20"/>
                  <a:gd name="T16" fmla="*/ 74 w 19"/>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14" y="0"/>
                    </a:moveTo>
                    <a:cubicBezTo>
                      <a:pt x="5" y="0"/>
                      <a:pt x="5" y="0"/>
                      <a:pt x="5" y="0"/>
                    </a:cubicBezTo>
                    <a:cubicBezTo>
                      <a:pt x="2" y="0"/>
                      <a:pt x="0" y="2"/>
                      <a:pt x="0" y="4"/>
                    </a:cubicBezTo>
                    <a:cubicBezTo>
                      <a:pt x="0" y="15"/>
                      <a:pt x="0" y="15"/>
                      <a:pt x="0" y="15"/>
                    </a:cubicBezTo>
                    <a:cubicBezTo>
                      <a:pt x="0" y="17"/>
                      <a:pt x="2" y="20"/>
                      <a:pt x="5" y="20"/>
                    </a:cubicBezTo>
                    <a:cubicBezTo>
                      <a:pt x="14" y="20"/>
                      <a:pt x="14" y="20"/>
                      <a:pt x="14" y="20"/>
                    </a:cubicBezTo>
                    <a:cubicBezTo>
                      <a:pt x="16" y="20"/>
                      <a:pt x="19" y="17"/>
                      <a:pt x="19" y="15"/>
                    </a:cubicBezTo>
                    <a:cubicBezTo>
                      <a:pt x="19" y="4"/>
                      <a:pt x="19" y="4"/>
                      <a:pt x="19" y="4"/>
                    </a:cubicBezTo>
                    <a:cubicBezTo>
                      <a:pt x="19" y="2"/>
                      <a:pt x="16" y="0"/>
                      <a:pt x="14"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65"/>
              <p:cNvSpPr>
                <a:spLocks/>
              </p:cNvSpPr>
              <p:nvPr/>
            </p:nvSpPr>
            <p:spPr bwMode="auto">
              <a:xfrm>
                <a:off x="2334" y="2623"/>
                <a:ext cx="42" cy="45"/>
              </a:xfrm>
              <a:custGeom>
                <a:avLst/>
                <a:gdLst>
                  <a:gd name="T0" fmla="*/ 70 w 18"/>
                  <a:gd name="T1" fmla="*/ 0 h 19"/>
                  <a:gd name="T2" fmla="*/ 21 w 18"/>
                  <a:gd name="T3" fmla="*/ 0 h 19"/>
                  <a:gd name="T4" fmla="*/ 0 w 18"/>
                  <a:gd name="T5" fmla="*/ 21 h 19"/>
                  <a:gd name="T6" fmla="*/ 0 w 18"/>
                  <a:gd name="T7" fmla="*/ 85 h 19"/>
                  <a:gd name="T8" fmla="*/ 21 w 18"/>
                  <a:gd name="T9" fmla="*/ 107 h 19"/>
                  <a:gd name="T10" fmla="*/ 70 w 18"/>
                  <a:gd name="T11" fmla="*/ 107 h 19"/>
                  <a:gd name="T12" fmla="*/ 98 w 18"/>
                  <a:gd name="T13" fmla="*/ 85 h 19"/>
                  <a:gd name="T14" fmla="*/ 98 w 18"/>
                  <a:gd name="T15" fmla="*/ 21 h 19"/>
                  <a:gd name="T16" fmla="*/ 70 w 18"/>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9">
                    <a:moveTo>
                      <a:pt x="13" y="0"/>
                    </a:moveTo>
                    <a:cubicBezTo>
                      <a:pt x="4" y="0"/>
                      <a:pt x="4" y="0"/>
                      <a:pt x="4" y="0"/>
                    </a:cubicBezTo>
                    <a:cubicBezTo>
                      <a:pt x="2" y="0"/>
                      <a:pt x="0" y="2"/>
                      <a:pt x="0" y="4"/>
                    </a:cubicBezTo>
                    <a:cubicBezTo>
                      <a:pt x="0" y="15"/>
                      <a:pt x="0" y="15"/>
                      <a:pt x="0" y="15"/>
                    </a:cubicBezTo>
                    <a:cubicBezTo>
                      <a:pt x="0" y="17"/>
                      <a:pt x="2" y="19"/>
                      <a:pt x="4" y="19"/>
                    </a:cubicBezTo>
                    <a:cubicBezTo>
                      <a:pt x="13" y="19"/>
                      <a:pt x="13" y="19"/>
                      <a:pt x="13" y="19"/>
                    </a:cubicBezTo>
                    <a:cubicBezTo>
                      <a:pt x="16" y="19"/>
                      <a:pt x="18" y="17"/>
                      <a:pt x="18" y="15"/>
                    </a:cubicBezTo>
                    <a:cubicBezTo>
                      <a:pt x="18" y="4"/>
                      <a:pt x="18" y="4"/>
                      <a:pt x="18" y="4"/>
                    </a:cubicBezTo>
                    <a:cubicBezTo>
                      <a:pt x="18" y="2"/>
                      <a:pt x="16" y="0"/>
                      <a:pt x="13"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66"/>
              <p:cNvSpPr>
                <a:spLocks/>
              </p:cNvSpPr>
              <p:nvPr/>
            </p:nvSpPr>
            <p:spPr bwMode="auto">
              <a:xfrm>
                <a:off x="2253" y="2623"/>
                <a:ext cx="43" cy="45"/>
              </a:xfrm>
              <a:custGeom>
                <a:avLst/>
                <a:gdLst>
                  <a:gd name="T0" fmla="*/ 79 w 18"/>
                  <a:gd name="T1" fmla="*/ 0 h 19"/>
                  <a:gd name="T2" fmla="*/ 29 w 18"/>
                  <a:gd name="T3" fmla="*/ 0 h 19"/>
                  <a:gd name="T4" fmla="*/ 0 w 18"/>
                  <a:gd name="T5" fmla="*/ 21 h 19"/>
                  <a:gd name="T6" fmla="*/ 0 w 18"/>
                  <a:gd name="T7" fmla="*/ 85 h 19"/>
                  <a:gd name="T8" fmla="*/ 29 w 18"/>
                  <a:gd name="T9" fmla="*/ 107 h 19"/>
                  <a:gd name="T10" fmla="*/ 79 w 18"/>
                  <a:gd name="T11" fmla="*/ 107 h 19"/>
                  <a:gd name="T12" fmla="*/ 103 w 18"/>
                  <a:gd name="T13" fmla="*/ 85 h 19"/>
                  <a:gd name="T14" fmla="*/ 103 w 18"/>
                  <a:gd name="T15" fmla="*/ 21 h 19"/>
                  <a:gd name="T16" fmla="*/ 79 w 18"/>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9">
                    <a:moveTo>
                      <a:pt x="14" y="0"/>
                    </a:moveTo>
                    <a:cubicBezTo>
                      <a:pt x="5" y="0"/>
                      <a:pt x="5" y="0"/>
                      <a:pt x="5" y="0"/>
                    </a:cubicBezTo>
                    <a:cubicBezTo>
                      <a:pt x="2" y="0"/>
                      <a:pt x="0" y="2"/>
                      <a:pt x="0" y="4"/>
                    </a:cubicBezTo>
                    <a:cubicBezTo>
                      <a:pt x="0" y="15"/>
                      <a:pt x="0" y="15"/>
                      <a:pt x="0" y="15"/>
                    </a:cubicBezTo>
                    <a:cubicBezTo>
                      <a:pt x="0" y="17"/>
                      <a:pt x="2" y="19"/>
                      <a:pt x="5" y="19"/>
                    </a:cubicBezTo>
                    <a:cubicBezTo>
                      <a:pt x="14" y="19"/>
                      <a:pt x="14" y="19"/>
                      <a:pt x="14" y="19"/>
                    </a:cubicBezTo>
                    <a:cubicBezTo>
                      <a:pt x="16" y="19"/>
                      <a:pt x="18" y="17"/>
                      <a:pt x="18" y="15"/>
                    </a:cubicBezTo>
                    <a:cubicBezTo>
                      <a:pt x="18" y="4"/>
                      <a:pt x="18" y="4"/>
                      <a:pt x="18" y="4"/>
                    </a:cubicBezTo>
                    <a:cubicBezTo>
                      <a:pt x="18" y="2"/>
                      <a:pt x="16" y="0"/>
                      <a:pt x="14"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67"/>
              <p:cNvSpPr>
                <a:spLocks/>
              </p:cNvSpPr>
              <p:nvPr/>
            </p:nvSpPr>
            <p:spPr bwMode="auto">
              <a:xfrm>
                <a:off x="2173" y="2623"/>
                <a:ext cx="45" cy="45"/>
              </a:xfrm>
              <a:custGeom>
                <a:avLst/>
                <a:gdLst>
                  <a:gd name="T0" fmla="*/ 107 w 19"/>
                  <a:gd name="T1" fmla="*/ 21 h 19"/>
                  <a:gd name="T2" fmla="*/ 78 w 19"/>
                  <a:gd name="T3" fmla="*/ 0 h 19"/>
                  <a:gd name="T4" fmla="*/ 28 w 19"/>
                  <a:gd name="T5" fmla="*/ 0 h 19"/>
                  <a:gd name="T6" fmla="*/ 0 w 19"/>
                  <a:gd name="T7" fmla="*/ 21 h 19"/>
                  <a:gd name="T8" fmla="*/ 0 w 19"/>
                  <a:gd name="T9" fmla="*/ 85 h 19"/>
                  <a:gd name="T10" fmla="*/ 28 w 19"/>
                  <a:gd name="T11" fmla="*/ 107 h 19"/>
                  <a:gd name="T12" fmla="*/ 78 w 19"/>
                  <a:gd name="T13" fmla="*/ 107 h 19"/>
                  <a:gd name="T14" fmla="*/ 107 w 19"/>
                  <a:gd name="T15" fmla="*/ 85 h 19"/>
                  <a:gd name="T16" fmla="*/ 107 w 19"/>
                  <a:gd name="T17" fmla="*/ 21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9" y="4"/>
                    </a:moveTo>
                    <a:cubicBezTo>
                      <a:pt x="19" y="2"/>
                      <a:pt x="16" y="0"/>
                      <a:pt x="14" y="0"/>
                    </a:cubicBezTo>
                    <a:cubicBezTo>
                      <a:pt x="5" y="0"/>
                      <a:pt x="5" y="0"/>
                      <a:pt x="5" y="0"/>
                    </a:cubicBezTo>
                    <a:cubicBezTo>
                      <a:pt x="2" y="0"/>
                      <a:pt x="0" y="2"/>
                      <a:pt x="0" y="4"/>
                    </a:cubicBezTo>
                    <a:cubicBezTo>
                      <a:pt x="0" y="15"/>
                      <a:pt x="0" y="15"/>
                      <a:pt x="0" y="15"/>
                    </a:cubicBezTo>
                    <a:cubicBezTo>
                      <a:pt x="0" y="17"/>
                      <a:pt x="2" y="19"/>
                      <a:pt x="5" y="19"/>
                    </a:cubicBezTo>
                    <a:cubicBezTo>
                      <a:pt x="14" y="19"/>
                      <a:pt x="14" y="19"/>
                      <a:pt x="14" y="19"/>
                    </a:cubicBezTo>
                    <a:cubicBezTo>
                      <a:pt x="16" y="19"/>
                      <a:pt x="19" y="17"/>
                      <a:pt x="19" y="15"/>
                    </a:cubicBezTo>
                    <a:lnTo>
                      <a:pt x="19" y="4"/>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68"/>
              <p:cNvSpPr>
                <a:spLocks/>
              </p:cNvSpPr>
              <p:nvPr/>
            </p:nvSpPr>
            <p:spPr bwMode="auto">
              <a:xfrm>
                <a:off x="2173" y="2694"/>
                <a:ext cx="45" cy="47"/>
              </a:xfrm>
              <a:custGeom>
                <a:avLst/>
                <a:gdLst>
                  <a:gd name="T0" fmla="*/ 78 w 19"/>
                  <a:gd name="T1" fmla="*/ 0 h 20"/>
                  <a:gd name="T2" fmla="*/ 28 w 19"/>
                  <a:gd name="T3" fmla="*/ 0 h 20"/>
                  <a:gd name="T4" fmla="*/ 0 w 19"/>
                  <a:gd name="T5" fmla="*/ 28 h 20"/>
                  <a:gd name="T6" fmla="*/ 0 w 19"/>
                  <a:gd name="T7" fmla="*/ 82 h 20"/>
                  <a:gd name="T8" fmla="*/ 28 w 19"/>
                  <a:gd name="T9" fmla="*/ 110 h 20"/>
                  <a:gd name="T10" fmla="*/ 78 w 19"/>
                  <a:gd name="T11" fmla="*/ 110 h 20"/>
                  <a:gd name="T12" fmla="*/ 107 w 19"/>
                  <a:gd name="T13" fmla="*/ 82 h 20"/>
                  <a:gd name="T14" fmla="*/ 107 w 19"/>
                  <a:gd name="T15" fmla="*/ 28 h 20"/>
                  <a:gd name="T16" fmla="*/ 78 w 19"/>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14" y="0"/>
                    </a:moveTo>
                    <a:cubicBezTo>
                      <a:pt x="5" y="0"/>
                      <a:pt x="5" y="0"/>
                      <a:pt x="5" y="0"/>
                    </a:cubicBezTo>
                    <a:cubicBezTo>
                      <a:pt x="2" y="0"/>
                      <a:pt x="0" y="2"/>
                      <a:pt x="0" y="5"/>
                    </a:cubicBezTo>
                    <a:cubicBezTo>
                      <a:pt x="0" y="15"/>
                      <a:pt x="0" y="15"/>
                      <a:pt x="0" y="15"/>
                    </a:cubicBezTo>
                    <a:cubicBezTo>
                      <a:pt x="0" y="18"/>
                      <a:pt x="2" y="20"/>
                      <a:pt x="5" y="20"/>
                    </a:cubicBezTo>
                    <a:cubicBezTo>
                      <a:pt x="14" y="20"/>
                      <a:pt x="14" y="20"/>
                      <a:pt x="14" y="20"/>
                    </a:cubicBezTo>
                    <a:cubicBezTo>
                      <a:pt x="16" y="20"/>
                      <a:pt x="19" y="18"/>
                      <a:pt x="19" y="15"/>
                    </a:cubicBezTo>
                    <a:cubicBezTo>
                      <a:pt x="19" y="5"/>
                      <a:pt x="19" y="5"/>
                      <a:pt x="19" y="5"/>
                    </a:cubicBezTo>
                    <a:cubicBezTo>
                      <a:pt x="19" y="2"/>
                      <a:pt x="16" y="0"/>
                      <a:pt x="14"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69"/>
              <p:cNvSpPr>
                <a:spLocks/>
              </p:cNvSpPr>
              <p:nvPr/>
            </p:nvSpPr>
            <p:spPr bwMode="auto">
              <a:xfrm>
                <a:off x="2412" y="2623"/>
                <a:ext cx="44" cy="45"/>
              </a:xfrm>
              <a:custGeom>
                <a:avLst/>
                <a:gdLst>
                  <a:gd name="T0" fmla="*/ 74 w 19"/>
                  <a:gd name="T1" fmla="*/ 0 h 19"/>
                  <a:gd name="T2" fmla="*/ 28 w 19"/>
                  <a:gd name="T3" fmla="*/ 0 h 19"/>
                  <a:gd name="T4" fmla="*/ 0 w 19"/>
                  <a:gd name="T5" fmla="*/ 21 h 19"/>
                  <a:gd name="T6" fmla="*/ 0 w 19"/>
                  <a:gd name="T7" fmla="*/ 85 h 19"/>
                  <a:gd name="T8" fmla="*/ 28 w 19"/>
                  <a:gd name="T9" fmla="*/ 107 h 19"/>
                  <a:gd name="T10" fmla="*/ 74 w 19"/>
                  <a:gd name="T11" fmla="*/ 107 h 19"/>
                  <a:gd name="T12" fmla="*/ 102 w 19"/>
                  <a:gd name="T13" fmla="*/ 85 h 19"/>
                  <a:gd name="T14" fmla="*/ 102 w 19"/>
                  <a:gd name="T15" fmla="*/ 21 h 19"/>
                  <a:gd name="T16" fmla="*/ 74 w 19"/>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4" y="0"/>
                    </a:moveTo>
                    <a:cubicBezTo>
                      <a:pt x="5" y="0"/>
                      <a:pt x="5" y="0"/>
                      <a:pt x="5" y="0"/>
                    </a:cubicBezTo>
                    <a:cubicBezTo>
                      <a:pt x="2" y="0"/>
                      <a:pt x="0" y="2"/>
                      <a:pt x="0" y="4"/>
                    </a:cubicBezTo>
                    <a:cubicBezTo>
                      <a:pt x="0" y="15"/>
                      <a:pt x="0" y="15"/>
                      <a:pt x="0" y="15"/>
                    </a:cubicBezTo>
                    <a:cubicBezTo>
                      <a:pt x="0" y="17"/>
                      <a:pt x="2" y="19"/>
                      <a:pt x="5" y="19"/>
                    </a:cubicBezTo>
                    <a:cubicBezTo>
                      <a:pt x="14" y="19"/>
                      <a:pt x="14" y="19"/>
                      <a:pt x="14" y="19"/>
                    </a:cubicBezTo>
                    <a:cubicBezTo>
                      <a:pt x="16" y="19"/>
                      <a:pt x="19" y="17"/>
                      <a:pt x="19" y="15"/>
                    </a:cubicBezTo>
                    <a:cubicBezTo>
                      <a:pt x="19" y="4"/>
                      <a:pt x="19" y="4"/>
                      <a:pt x="19" y="4"/>
                    </a:cubicBezTo>
                    <a:cubicBezTo>
                      <a:pt x="19" y="2"/>
                      <a:pt x="16" y="0"/>
                      <a:pt x="14"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70"/>
              <p:cNvSpPr>
                <a:spLocks/>
              </p:cNvSpPr>
              <p:nvPr/>
            </p:nvSpPr>
            <p:spPr bwMode="auto">
              <a:xfrm>
                <a:off x="2303" y="2628"/>
                <a:ext cx="357" cy="413"/>
              </a:xfrm>
              <a:custGeom>
                <a:avLst/>
                <a:gdLst>
                  <a:gd name="T0" fmla="*/ 246 w 151"/>
                  <a:gd name="T1" fmla="*/ 975 h 175"/>
                  <a:gd name="T2" fmla="*/ 761 w 151"/>
                  <a:gd name="T3" fmla="*/ 975 h 175"/>
                  <a:gd name="T4" fmla="*/ 832 w 151"/>
                  <a:gd name="T5" fmla="*/ 802 h 175"/>
                  <a:gd name="T6" fmla="*/ 839 w 151"/>
                  <a:gd name="T7" fmla="*/ 496 h 175"/>
                  <a:gd name="T8" fmla="*/ 700 w 151"/>
                  <a:gd name="T9" fmla="*/ 484 h 175"/>
                  <a:gd name="T10" fmla="*/ 558 w 151"/>
                  <a:gd name="T11" fmla="*/ 430 h 175"/>
                  <a:gd name="T12" fmla="*/ 418 w 151"/>
                  <a:gd name="T13" fmla="*/ 396 h 175"/>
                  <a:gd name="T14" fmla="*/ 324 w 151"/>
                  <a:gd name="T15" fmla="*/ 0 h 175"/>
                  <a:gd name="T16" fmla="*/ 246 w 151"/>
                  <a:gd name="T17" fmla="*/ 500 h 175"/>
                  <a:gd name="T18" fmla="*/ 102 w 151"/>
                  <a:gd name="T19" fmla="*/ 396 h 175"/>
                  <a:gd name="T20" fmla="*/ 102 w 151"/>
                  <a:gd name="T21" fmla="*/ 684 h 175"/>
                  <a:gd name="T22" fmla="*/ 246 w 151"/>
                  <a:gd name="T23" fmla="*/ 975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75">
                    <a:moveTo>
                      <a:pt x="44" y="175"/>
                    </a:moveTo>
                    <a:cubicBezTo>
                      <a:pt x="136" y="175"/>
                      <a:pt x="136" y="175"/>
                      <a:pt x="136" y="175"/>
                    </a:cubicBezTo>
                    <a:cubicBezTo>
                      <a:pt x="136" y="175"/>
                      <a:pt x="148" y="155"/>
                      <a:pt x="149" y="144"/>
                    </a:cubicBezTo>
                    <a:cubicBezTo>
                      <a:pt x="149" y="133"/>
                      <a:pt x="151" y="94"/>
                      <a:pt x="150" y="89"/>
                    </a:cubicBezTo>
                    <a:cubicBezTo>
                      <a:pt x="147" y="84"/>
                      <a:pt x="134" y="79"/>
                      <a:pt x="125" y="87"/>
                    </a:cubicBezTo>
                    <a:cubicBezTo>
                      <a:pt x="127" y="80"/>
                      <a:pt x="113" y="67"/>
                      <a:pt x="100" y="77"/>
                    </a:cubicBezTo>
                    <a:cubicBezTo>
                      <a:pt x="94" y="67"/>
                      <a:pt x="83" y="64"/>
                      <a:pt x="75" y="71"/>
                    </a:cubicBezTo>
                    <a:cubicBezTo>
                      <a:pt x="75" y="13"/>
                      <a:pt x="73" y="0"/>
                      <a:pt x="58" y="0"/>
                    </a:cubicBezTo>
                    <a:cubicBezTo>
                      <a:pt x="44" y="0"/>
                      <a:pt x="43" y="17"/>
                      <a:pt x="44" y="90"/>
                    </a:cubicBezTo>
                    <a:cubicBezTo>
                      <a:pt x="38" y="93"/>
                      <a:pt x="36" y="71"/>
                      <a:pt x="18" y="71"/>
                    </a:cubicBezTo>
                    <a:cubicBezTo>
                      <a:pt x="0" y="70"/>
                      <a:pt x="16" y="114"/>
                      <a:pt x="18" y="123"/>
                    </a:cubicBezTo>
                    <a:cubicBezTo>
                      <a:pt x="21" y="132"/>
                      <a:pt x="35" y="175"/>
                      <a:pt x="44" y="175"/>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22" name="Group 34"/>
          <p:cNvGrpSpPr>
            <a:grpSpLocks/>
          </p:cNvGrpSpPr>
          <p:nvPr/>
        </p:nvGrpSpPr>
        <p:grpSpPr bwMode="auto">
          <a:xfrm>
            <a:off x="4410075" y="4690783"/>
            <a:ext cx="639763" cy="639763"/>
            <a:chOff x="1368266" y="2891382"/>
            <a:chExt cx="914400" cy="914400"/>
          </a:xfrm>
        </p:grpSpPr>
        <p:sp>
          <p:nvSpPr>
            <p:cNvPr id="123" name="Oval 122"/>
            <p:cNvSpPr/>
            <p:nvPr/>
          </p:nvSpPr>
          <p:spPr>
            <a:xfrm>
              <a:off x="1368266" y="2891382"/>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24" name="Group 54"/>
            <p:cNvGrpSpPr>
              <a:grpSpLocks noChangeAspect="1"/>
            </p:cNvGrpSpPr>
            <p:nvPr/>
          </p:nvGrpSpPr>
          <p:grpSpPr bwMode="auto">
            <a:xfrm>
              <a:off x="1610902" y="3088504"/>
              <a:ext cx="411629" cy="519799"/>
              <a:chOff x="2063" y="3323"/>
              <a:chExt cx="567" cy="716"/>
            </a:xfrm>
          </p:grpSpPr>
          <p:sp>
            <p:nvSpPr>
              <p:cNvPr id="125" name="AutoShape 53"/>
              <p:cNvSpPr>
                <a:spLocks noChangeAspect="1" noChangeArrowheads="1" noTextEdit="1"/>
              </p:cNvSpPr>
              <p:nvPr/>
            </p:nvSpPr>
            <p:spPr bwMode="auto">
              <a:xfrm>
                <a:off x="2063" y="3323"/>
                <a:ext cx="567"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 name="Freeform 55"/>
              <p:cNvSpPr>
                <a:spLocks noEditPoints="1"/>
              </p:cNvSpPr>
              <p:nvPr/>
            </p:nvSpPr>
            <p:spPr bwMode="auto">
              <a:xfrm>
                <a:off x="2054" y="3321"/>
                <a:ext cx="590" cy="720"/>
              </a:xfrm>
              <a:custGeom>
                <a:avLst/>
                <a:gdLst>
                  <a:gd name="T0" fmla="*/ 1281 w 250"/>
                  <a:gd name="T1" fmla="*/ 5 h 305"/>
                  <a:gd name="T2" fmla="*/ 189 w 250"/>
                  <a:gd name="T3" fmla="*/ 5 h 305"/>
                  <a:gd name="T4" fmla="*/ 21 w 250"/>
                  <a:gd name="T5" fmla="*/ 300 h 305"/>
                  <a:gd name="T6" fmla="*/ 21 w 250"/>
                  <a:gd name="T7" fmla="*/ 1355 h 305"/>
                  <a:gd name="T8" fmla="*/ 160 w 250"/>
                  <a:gd name="T9" fmla="*/ 1695 h 305"/>
                  <a:gd name="T10" fmla="*/ 1319 w 250"/>
                  <a:gd name="T11" fmla="*/ 1700 h 305"/>
                  <a:gd name="T12" fmla="*/ 1326 w 250"/>
                  <a:gd name="T13" fmla="*/ 323 h 305"/>
                  <a:gd name="T14" fmla="*/ 267 w 250"/>
                  <a:gd name="T15" fmla="*/ 312 h 305"/>
                  <a:gd name="T16" fmla="*/ 189 w 250"/>
                  <a:gd name="T17" fmla="*/ 212 h 305"/>
                  <a:gd name="T18" fmla="*/ 283 w 250"/>
                  <a:gd name="T19" fmla="*/ 135 h 305"/>
                  <a:gd name="T20" fmla="*/ 1326 w 250"/>
                  <a:gd name="T21" fmla="*/ 139 h 305"/>
                  <a:gd name="T22" fmla="*/ 1281 w 250"/>
                  <a:gd name="T23" fmla="*/ 5 h 305"/>
                  <a:gd name="T24" fmla="*/ 675 w 250"/>
                  <a:gd name="T25" fmla="*/ 1048 h 305"/>
                  <a:gd name="T26" fmla="*/ 675 w 250"/>
                  <a:gd name="T27" fmla="*/ 963 h 305"/>
                  <a:gd name="T28" fmla="*/ 590 w 250"/>
                  <a:gd name="T29" fmla="*/ 819 h 305"/>
                  <a:gd name="T30" fmla="*/ 746 w 250"/>
                  <a:gd name="T31" fmla="*/ 659 h 305"/>
                  <a:gd name="T32" fmla="*/ 909 w 250"/>
                  <a:gd name="T33" fmla="*/ 819 h 305"/>
                  <a:gd name="T34" fmla="*/ 819 w 250"/>
                  <a:gd name="T35" fmla="*/ 963 h 305"/>
                  <a:gd name="T36" fmla="*/ 819 w 250"/>
                  <a:gd name="T37" fmla="*/ 1048 h 305"/>
                  <a:gd name="T38" fmla="*/ 1093 w 250"/>
                  <a:gd name="T39" fmla="*/ 1287 h 305"/>
                  <a:gd name="T40" fmla="*/ 1093 w 250"/>
                  <a:gd name="T41" fmla="*/ 1310 h 305"/>
                  <a:gd name="T42" fmla="*/ 406 w 250"/>
                  <a:gd name="T43" fmla="*/ 1310 h 305"/>
                  <a:gd name="T44" fmla="*/ 406 w 250"/>
                  <a:gd name="T45" fmla="*/ 1287 h 305"/>
                  <a:gd name="T46" fmla="*/ 675 w 250"/>
                  <a:gd name="T47" fmla="*/ 1048 h 3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0" h="305">
                    <a:moveTo>
                      <a:pt x="230" y="1"/>
                    </a:moveTo>
                    <a:cubicBezTo>
                      <a:pt x="225" y="1"/>
                      <a:pt x="86" y="0"/>
                      <a:pt x="34" y="1"/>
                    </a:cubicBezTo>
                    <a:cubicBezTo>
                      <a:pt x="0" y="2"/>
                      <a:pt x="5" y="29"/>
                      <a:pt x="4" y="54"/>
                    </a:cubicBezTo>
                    <a:cubicBezTo>
                      <a:pt x="4" y="54"/>
                      <a:pt x="4" y="204"/>
                      <a:pt x="4" y="243"/>
                    </a:cubicBezTo>
                    <a:cubicBezTo>
                      <a:pt x="4" y="287"/>
                      <a:pt x="2" y="303"/>
                      <a:pt x="29" y="304"/>
                    </a:cubicBezTo>
                    <a:cubicBezTo>
                      <a:pt x="56" y="304"/>
                      <a:pt x="237" y="305"/>
                      <a:pt x="237" y="305"/>
                    </a:cubicBezTo>
                    <a:cubicBezTo>
                      <a:pt x="238" y="58"/>
                      <a:pt x="238" y="58"/>
                      <a:pt x="238" y="58"/>
                    </a:cubicBezTo>
                    <a:cubicBezTo>
                      <a:pt x="48" y="56"/>
                      <a:pt x="48" y="56"/>
                      <a:pt x="48" y="56"/>
                    </a:cubicBezTo>
                    <a:cubicBezTo>
                      <a:pt x="48" y="56"/>
                      <a:pt x="34" y="53"/>
                      <a:pt x="34" y="38"/>
                    </a:cubicBezTo>
                    <a:cubicBezTo>
                      <a:pt x="34" y="24"/>
                      <a:pt x="51" y="24"/>
                      <a:pt x="51" y="24"/>
                    </a:cubicBezTo>
                    <a:cubicBezTo>
                      <a:pt x="51" y="24"/>
                      <a:pt x="227" y="29"/>
                      <a:pt x="238" y="25"/>
                    </a:cubicBezTo>
                    <a:cubicBezTo>
                      <a:pt x="250" y="21"/>
                      <a:pt x="247" y="0"/>
                      <a:pt x="230" y="1"/>
                    </a:cubicBezTo>
                    <a:close/>
                    <a:moveTo>
                      <a:pt x="121" y="188"/>
                    </a:moveTo>
                    <a:cubicBezTo>
                      <a:pt x="121" y="173"/>
                      <a:pt x="121" y="173"/>
                      <a:pt x="121" y="173"/>
                    </a:cubicBezTo>
                    <a:cubicBezTo>
                      <a:pt x="112" y="168"/>
                      <a:pt x="106" y="158"/>
                      <a:pt x="106" y="147"/>
                    </a:cubicBezTo>
                    <a:cubicBezTo>
                      <a:pt x="106" y="131"/>
                      <a:pt x="119" y="118"/>
                      <a:pt x="134" y="118"/>
                    </a:cubicBezTo>
                    <a:cubicBezTo>
                      <a:pt x="150" y="118"/>
                      <a:pt x="163" y="131"/>
                      <a:pt x="163" y="147"/>
                    </a:cubicBezTo>
                    <a:cubicBezTo>
                      <a:pt x="163" y="158"/>
                      <a:pt x="157" y="168"/>
                      <a:pt x="147" y="173"/>
                    </a:cubicBezTo>
                    <a:cubicBezTo>
                      <a:pt x="147" y="188"/>
                      <a:pt x="147" y="188"/>
                      <a:pt x="147" y="188"/>
                    </a:cubicBezTo>
                    <a:cubicBezTo>
                      <a:pt x="175" y="192"/>
                      <a:pt x="196" y="210"/>
                      <a:pt x="196" y="231"/>
                    </a:cubicBezTo>
                    <a:cubicBezTo>
                      <a:pt x="196" y="232"/>
                      <a:pt x="196" y="233"/>
                      <a:pt x="196" y="235"/>
                    </a:cubicBezTo>
                    <a:cubicBezTo>
                      <a:pt x="73" y="235"/>
                      <a:pt x="73" y="235"/>
                      <a:pt x="73" y="235"/>
                    </a:cubicBezTo>
                    <a:cubicBezTo>
                      <a:pt x="73" y="233"/>
                      <a:pt x="73" y="232"/>
                      <a:pt x="73" y="231"/>
                    </a:cubicBezTo>
                    <a:cubicBezTo>
                      <a:pt x="73" y="210"/>
                      <a:pt x="93" y="192"/>
                      <a:pt x="121" y="188"/>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30" name="Group 32"/>
          <p:cNvGrpSpPr>
            <a:grpSpLocks/>
          </p:cNvGrpSpPr>
          <p:nvPr/>
        </p:nvGrpSpPr>
        <p:grpSpPr bwMode="auto">
          <a:xfrm>
            <a:off x="4410075" y="2337931"/>
            <a:ext cx="639763" cy="639762"/>
            <a:chOff x="2417207" y="1857621"/>
            <a:chExt cx="914400" cy="914400"/>
          </a:xfrm>
        </p:grpSpPr>
        <p:sp>
          <p:nvSpPr>
            <p:cNvPr id="131" name="Oval 7193"/>
            <p:cNvSpPr/>
            <p:nvPr/>
          </p:nvSpPr>
          <p:spPr>
            <a:xfrm>
              <a:off x="2417207" y="185762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32" name="Picture 3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5330" y="2020566"/>
              <a:ext cx="538156" cy="58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33"/>
          <p:cNvGrpSpPr>
            <a:grpSpLocks/>
          </p:cNvGrpSpPr>
          <p:nvPr/>
        </p:nvGrpSpPr>
        <p:grpSpPr bwMode="auto">
          <a:xfrm>
            <a:off x="4410075" y="3905971"/>
            <a:ext cx="639763" cy="639762"/>
            <a:chOff x="2417208" y="2939254"/>
            <a:chExt cx="914400" cy="914400"/>
          </a:xfrm>
        </p:grpSpPr>
        <p:sp>
          <p:nvSpPr>
            <p:cNvPr id="53" name="Oval 52"/>
            <p:cNvSpPr/>
            <p:nvPr/>
          </p:nvSpPr>
          <p:spPr>
            <a:xfrm>
              <a:off x="2417208" y="2939254"/>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4" name="Group 42"/>
            <p:cNvGrpSpPr>
              <a:grpSpLocks noChangeAspect="1"/>
            </p:cNvGrpSpPr>
            <p:nvPr/>
          </p:nvGrpSpPr>
          <p:grpSpPr bwMode="auto">
            <a:xfrm>
              <a:off x="2607705" y="3145779"/>
              <a:ext cx="535781" cy="535780"/>
              <a:chOff x="3076" y="1581"/>
              <a:chExt cx="673" cy="673"/>
            </a:xfrm>
          </p:grpSpPr>
          <p:sp>
            <p:nvSpPr>
              <p:cNvPr id="55" name="AutoShape 41"/>
              <p:cNvSpPr>
                <a:spLocks noChangeAspect="1" noChangeArrowheads="1" noTextEdit="1"/>
              </p:cNvSpPr>
              <p:nvPr/>
            </p:nvSpPr>
            <p:spPr bwMode="auto">
              <a:xfrm>
                <a:off x="3076" y="1581"/>
                <a:ext cx="673"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 name="Freeform 43"/>
              <p:cNvSpPr>
                <a:spLocks noEditPoints="1"/>
              </p:cNvSpPr>
              <p:nvPr/>
            </p:nvSpPr>
            <p:spPr bwMode="auto">
              <a:xfrm>
                <a:off x="3078" y="1579"/>
                <a:ext cx="671" cy="675"/>
              </a:xfrm>
              <a:custGeom>
                <a:avLst/>
                <a:gdLst>
                  <a:gd name="T0" fmla="*/ 1422 w 284"/>
                  <a:gd name="T1" fmla="*/ 0 h 286"/>
                  <a:gd name="T2" fmla="*/ 156 w 284"/>
                  <a:gd name="T3" fmla="*/ 0 h 286"/>
                  <a:gd name="T4" fmla="*/ 0 w 284"/>
                  <a:gd name="T5" fmla="*/ 160 h 286"/>
                  <a:gd name="T6" fmla="*/ 0 w 284"/>
                  <a:gd name="T7" fmla="*/ 1433 h 286"/>
                  <a:gd name="T8" fmla="*/ 156 w 284"/>
                  <a:gd name="T9" fmla="*/ 1593 h 286"/>
                  <a:gd name="T10" fmla="*/ 1422 w 284"/>
                  <a:gd name="T11" fmla="*/ 1593 h 286"/>
                  <a:gd name="T12" fmla="*/ 1585 w 284"/>
                  <a:gd name="T13" fmla="*/ 1433 h 286"/>
                  <a:gd name="T14" fmla="*/ 1585 w 284"/>
                  <a:gd name="T15" fmla="*/ 160 h 286"/>
                  <a:gd name="T16" fmla="*/ 1422 w 284"/>
                  <a:gd name="T17" fmla="*/ 0 h 286"/>
                  <a:gd name="T18" fmla="*/ 1361 w 284"/>
                  <a:gd name="T19" fmla="*/ 1381 h 286"/>
                  <a:gd name="T20" fmla="*/ 905 w 284"/>
                  <a:gd name="T21" fmla="*/ 1359 h 286"/>
                  <a:gd name="T22" fmla="*/ 853 w 284"/>
                  <a:gd name="T23" fmla="*/ 814 h 286"/>
                  <a:gd name="T24" fmla="*/ 725 w 284"/>
                  <a:gd name="T25" fmla="*/ 814 h 286"/>
                  <a:gd name="T26" fmla="*/ 680 w 284"/>
                  <a:gd name="T27" fmla="*/ 1359 h 286"/>
                  <a:gd name="T28" fmla="*/ 217 w 284"/>
                  <a:gd name="T29" fmla="*/ 1381 h 286"/>
                  <a:gd name="T30" fmla="*/ 636 w 284"/>
                  <a:gd name="T31" fmla="*/ 467 h 286"/>
                  <a:gd name="T32" fmla="*/ 714 w 284"/>
                  <a:gd name="T33" fmla="*/ 675 h 286"/>
                  <a:gd name="T34" fmla="*/ 758 w 284"/>
                  <a:gd name="T35" fmla="*/ 675 h 286"/>
                  <a:gd name="T36" fmla="*/ 758 w 284"/>
                  <a:gd name="T37" fmla="*/ 373 h 286"/>
                  <a:gd name="T38" fmla="*/ 749 w 284"/>
                  <a:gd name="T39" fmla="*/ 368 h 286"/>
                  <a:gd name="T40" fmla="*/ 714 w 284"/>
                  <a:gd name="T41" fmla="*/ 168 h 286"/>
                  <a:gd name="T42" fmla="*/ 794 w 284"/>
                  <a:gd name="T43" fmla="*/ 212 h 286"/>
                  <a:gd name="T44" fmla="*/ 872 w 284"/>
                  <a:gd name="T45" fmla="*/ 168 h 286"/>
                  <a:gd name="T46" fmla="*/ 832 w 284"/>
                  <a:gd name="T47" fmla="*/ 368 h 286"/>
                  <a:gd name="T48" fmla="*/ 820 w 284"/>
                  <a:gd name="T49" fmla="*/ 373 h 286"/>
                  <a:gd name="T50" fmla="*/ 820 w 284"/>
                  <a:gd name="T51" fmla="*/ 675 h 286"/>
                  <a:gd name="T52" fmla="*/ 865 w 284"/>
                  <a:gd name="T53" fmla="*/ 675 h 286"/>
                  <a:gd name="T54" fmla="*/ 950 w 284"/>
                  <a:gd name="T55" fmla="*/ 467 h 286"/>
                  <a:gd name="T56" fmla="*/ 1361 w 284"/>
                  <a:gd name="T57" fmla="*/ 1381 h 286"/>
                  <a:gd name="T58" fmla="*/ 1451 w 284"/>
                  <a:gd name="T59" fmla="*/ 283 h 286"/>
                  <a:gd name="T60" fmla="*/ 1134 w 284"/>
                  <a:gd name="T61" fmla="*/ 283 h 286"/>
                  <a:gd name="T62" fmla="*/ 1134 w 284"/>
                  <a:gd name="T63" fmla="*/ 172 h 286"/>
                  <a:gd name="T64" fmla="*/ 1451 w 284"/>
                  <a:gd name="T65" fmla="*/ 172 h 286"/>
                  <a:gd name="T66" fmla="*/ 1451 w 284"/>
                  <a:gd name="T67" fmla="*/ 283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286">
                    <a:moveTo>
                      <a:pt x="255" y="0"/>
                    </a:moveTo>
                    <a:cubicBezTo>
                      <a:pt x="28" y="0"/>
                      <a:pt x="28" y="0"/>
                      <a:pt x="28" y="0"/>
                    </a:cubicBezTo>
                    <a:cubicBezTo>
                      <a:pt x="13" y="0"/>
                      <a:pt x="0" y="13"/>
                      <a:pt x="0" y="29"/>
                    </a:cubicBezTo>
                    <a:cubicBezTo>
                      <a:pt x="0" y="257"/>
                      <a:pt x="0" y="257"/>
                      <a:pt x="0" y="257"/>
                    </a:cubicBezTo>
                    <a:cubicBezTo>
                      <a:pt x="0" y="273"/>
                      <a:pt x="13" y="286"/>
                      <a:pt x="28" y="286"/>
                    </a:cubicBezTo>
                    <a:cubicBezTo>
                      <a:pt x="255" y="286"/>
                      <a:pt x="255" y="286"/>
                      <a:pt x="255" y="286"/>
                    </a:cubicBezTo>
                    <a:cubicBezTo>
                      <a:pt x="271" y="286"/>
                      <a:pt x="284" y="273"/>
                      <a:pt x="284" y="257"/>
                    </a:cubicBezTo>
                    <a:cubicBezTo>
                      <a:pt x="284" y="29"/>
                      <a:pt x="284" y="29"/>
                      <a:pt x="284" y="29"/>
                    </a:cubicBezTo>
                    <a:cubicBezTo>
                      <a:pt x="284" y="13"/>
                      <a:pt x="271" y="0"/>
                      <a:pt x="255" y="0"/>
                    </a:cubicBezTo>
                    <a:close/>
                    <a:moveTo>
                      <a:pt x="244" y="248"/>
                    </a:moveTo>
                    <a:cubicBezTo>
                      <a:pt x="232" y="258"/>
                      <a:pt x="176" y="259"/>
                      <a:pt x="162" y="244"/>
                    </a:cubicBezTo>
                    <a:cubicBezTo>
                      <a:pt x="153" y="236"/>
                      <a:pt x="151" y="188"/>
                      <a:pt x="153" y="146"/>
                    </a:cubicBezTo>
                    <a:cubicBezTo>
                      <a:pt x="130" y="146"/>
                      <a:pt x="130" y="146"/>
                      <a:pt x="130" y="146"/>
                    </a:cubicBezTo>
                    <a:cubicBezTo>
                      <a:pt x="133" y="188"/>
                      <a:pt x="130" y="236"/>
                      <a:pt x="122" y="244"/>
                    </a:cubicBezTo>
                    <a:cubicBezTo>
                      <a:pt x="107" y="259"/>
                      <a:pt x="51" y="258"/>
                      <a:pt x="39" y="248"/>
                    </a:cubicBezTo>
                    <a:cubicBezTo>
                      <a:pt x="26" y="236"/>
                      <a:pt x="38" y="89"/>
                      <a:pt x="114" y="84"/>
                    </a:cubicBezTo>
                    <a:cubicBezTo>
                      <a:pt x="120" y="83"/>
                      <a:pt x="125" y="99"/>
                      <a:pt x="128" y="121"/>
                    </a:cubicBezTo>
                    <a:cubicBezTo>
                      <a:pt x="136" y="121"/>
                      <a:pt x="136" y="121"/>
                      <a:pt x="136" y="121"/>
                    </a:cubicBezTo>
                    <a:cubicBezTo>
                      <a:pt x="136" y="67"/>
                      <a:pt x="136" y="67"/>
                      <a:pt x="136" y="67"/>
                    </a:cubicBezTo>
                    <a:cubicBezTo>
                      <a:pt x="136" y="66"/>
                      <a:pt x="135" y="66"/>
                      <a:pt x="134" y="66"/>
                    </a:cubicBezTo>
                    <a:cubicBezTo>
                      <a:pt x="123" y="61"/>
                      <a:pt x="116" y="34"/>
                      <a:pt x="128" y="30"/>
                    </a:cubicBezTo>
                    <a:cubicBezTo>
                      <a:pt x="140" y="26"/>
                      <a:pt x="142" y="38"/>
                      <a:pt x="142" y="38"/>
                    </a:cubicBezTo>
                    <a:cubicBezTo>
                      <a:pt x="142" y="38"/>
                      <a:pt x="144" y="26"/>
                      <a:pt x="156" y="30"/>
                    </a:cubicBezTo>
                    <a:cubicBezTo>
                      <a:pt x="168" y="34"/>
                      <a:pt x="160" y="60"/>
                      <a:pt x="149" y="66"/>
                    </a:cubicBezTo>
                    <a:cubicBezTo>
                      <a:pt x="148" y="66"/>
                      <a:pt x="148" y="67"/>
                      <a:pt x="147" y="67"/>
                    </a:cubicBezTo>
                    <a:cubicBezTo>
                      <a:pt x="147" y="121"/>
                      <a:pt x="147" y="121"/>
                      <a:pt x="147" y="121"/>
                    </a:cubicBezTo>
                    <a:cubicBezTo>
                      <a:pt x="155" y="121"/>
                      <a:pt x="155" y="121"/>
                      <a:pt x="155" y="121"/>
                    </a:cubicBezTo>
                    <a:cubicBezTo>
                      <a:pt x="158" y="99"/>
                      <a:pt x="163" y="83"/>
                      <a:pt x="170" y="84"/>
                    </a:cubicBezTo>
                    <a:cubicBezTo>
                      <a:pt x="246" y="89"/>
                      <a:pt x="257" y="236"/>
                      <a:pt x="244" y="248"/>
                    </a:cubicBezTo>
                    <a:close/>
                    <a:moveTo>
                      <a:pt x="260" y="51"/>
                    </a:moveTo>
                    <a:cubicBezTo>
                      <a:pt x="203" y="51"/>
                      <a:pt x="203" y="51"/>
                      <a:pt x="203" y="51"/>
                    </a:cubicBezTo>
                    <a:cubicBezTo>
                      <a:pt x="203" y="31"/>
                      <a:pt x="203" y="31"/>
                      <a:pt x="203" y="31"/>
                    </a:cubicBezTo>
                    <a:cubicBezTo>
                      <a:pt x="260" y="31"/>
                      <a:pt x="260" y="31"/>
                      <a:pt x="260" y="31"/>
                    </a:cubicBezTo>
                    <a:lnTo>
                      <a:pt x="260" y="5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49" name="Picture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80467" y="2183823"/>
            <a:ext cx="1983543" cy="10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0066" y="1349375"/>
            <a:ext cx="1066877" cy="93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 name="Group 11274"/>
          <p:cNvGrpSpPr>
            <a:grpSpLocks/>
          </p:cNvGrpSpPr>
          <p:nvPr/>
        </p:nvGrpSpPr>
        <p:grpSpPr bwMode="auto">
          <a:xfrm>
            <a:off x="1485427" y="2020803"/>
            <a:ext cx="2569464" cy="2569464"/>
            <a:chOff x="1696252" y="1382577"/>
            <a:chExt cx="1401185" cy="1401185"/>
          </a:xfrm>
          <a:solidFill>
            <a:schemeClr val="bg1"/>
          </a:solidFill>
        </p:grpSpPr>
        <p:sp>
          <p:nvSpPr>
            <p:cNvPr id="134" name="Oval 133"/>
            <p:cNvSpPr/>
            <p:nvPr/>
          </p:nvSpPr>
          <p:spPr>
            <a:xfrm>
              <a:off x="1696252" y="1382577"/>
              <a:ext cx="1401185" cy="1401185"/>
            </a:xfrm>
            <a:prstGeom prst="ellipse">
              <a:avLst/>
            </a:prstGeom>
            <a:grp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135" name="Group 30"/>
            <p:cNvGrpSpPr>
              <a:grpSpLocks/>
            </p:cNvGrpSpPr>
            <p:nvPr/>
          </p:nvGrpSpPr>
          <p:grpSpPr bwMode="auto">
            <a:xfrm>
              <a:off x="1876952" y="1602887"/>
              <a:ext cx="1047733" cy="957212"/>
              <a:chOff x="1764752" y="1373638"/>
              <a:chExt cx="5308764" cy="4849052"/>
            </a:xfrm>
            <a:grpFill/>
          </p:grpSpPr>
          <p:pic>
            <p:nvPicPr>
              <p:cNvPr id="136" name="Picture 2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4752" y="1467809"/>
                <a:ext cx="5308764" cy="47548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7" name="Picture 29"/>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0602" r="29034"/>
              <a:stretch>
                <a:fillRect/>
              </a:stretch>
            </p:blipFill>
            <p:spPr bwMode="auto">
              <a:xfrm>
                <a:off x="3483429" y="1373638"/>
                <a:ext cx="2142928" cy="47548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61" name="Rectangle 60"/>
          <p:cNvSpPr/>
          <p:nvPr/>
        </p:nvSpPr>
        <p:spPr>
          <a:xfrm>
            <a:off x="5203825" y="3274807"/>
            <a:ext cx="3816350" cy="316369"/>
          </a:xfrm>
          <a:prstGeom prst="rect">
            <a:avLst/>
          </a:prstGeom>
        </p:spPr>
        <p:txBody>
          <a:bodyPr>
            <a:spAutoFit/>
          </a:bodyPr>
          <a:lstStyle/>
          <a:p>
            <a:pPr marL="0" lvl="3" eaLnBrk="1" hangingPunct="1">
              <a:lnSpc>
                <a:spcPct val="114000"/>
              </a:lnSpc>
              <a:spcBef>
                <a:spcPct val="20000"/>
              </a:spcBef>
              <a:spcAft>
                <a:spcPts val="0"/>
              </a:spcAft>
              <a:buClr>
                <a:srgbClr val="0066FF"/>
              </a:buClr>
              <a:buSzPct val="120000"/>
              <a:defRPr/>
            </a:pPr>
            <a:r>
              <a:rPr lang="en-GB" altLang="en-US" sz="1400" dirty="0">
                <a:solidFill>
                  <a:srgbClr val="000000"/>
                </a:solidFill>
                <a:latin typeface="Century Gothic" panose="020B0502020202020204" pitchFamily="34" charset="0"/>
              </a:rPr>
              <a:t>Synapse </a:t>
            </a:r>
            <a:r>
              <a:rPr lang="en-GB" altLang="en-US" sz="1400" dirty="0" smtClean="0">
                <a:solidFill>
                  <a:srgbClr val="000000"/>
                </a:solidFill>
                <a:latin typeface="Century Gothic" panose="020B0502020202020204" pitchFamily="34" charset="0"/>
              </a:rPr>
              <a:t>Clinical Workflow Manager</a:t>
            </a:r>
            <a:endParaRPr lang="en-GB" altLang="en-US" sz="1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40012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additive="base">
                                        <p:cTn id="12" dur="500" fill="hold"/>
                                        <p:tgtEl>
                                          <p:spTgt spid="107"/>
                                        </p:tgtEl>
                                        <p:attrNameLst>
                                          <p:attrName>ppt_x</p:attrName>
                                        </p:attrNameLst>
                                      </p:cBhvr>
                                      <p:tavLst>
                                        <p:tav tm="0">
                                          <p:val>
                                            <p:strVal val="1+#ppt_w/2"/>
                                          </p:val>
                                        </p:tav>
                                        <p:tav tm="100000">
                                          <p:val>
                                            <p:strVal val="#ppt_x"/>
                                          </p:val>
                                        </p:tav>
                                      </p:tavLst>
                                    </p:anim>
                                    <p:anim calcmode="lin" valueType="num">
                                      <p:cBhvr additive="base">
                                        <p:cTn id="13" dur="500" fill="hold"/>
                                        <p:tgtEl>
                                          <p:spTgt spid="10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1+#ppt_w/2"/>
                                          </p:val>
                                        </p:tav>
                                        <p:tav tm="100000">
                                          <p:val>
                                            <p:strVal val="#ppt_x"/>
                                          </p:val>
                                        </p:tav>
                                      </p:tavLst>
                                    </p:anim>
                                    <p:anim calcmode="lin" valueType="num">
                                      <p:cBhvr additive="base">
                                        <p:cTn id="17" dur="500" fill="hold"/>
                                        <p:tgtEl>
                                          <p:spTgt spid="58"/>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33"/>
                                        </p:tgtEl>
                                        <p:attrNameLst>
                                          <p:attrName>style.visibility</p:attrName>
                                        </p:attrNameLst>
                                      </p:cBhvr>
                                      <p:to>
                                        <p:strVal val="visible"/>
                                      </p:to>
                                    </p:set>
                                    <p:anim calcmode="lin" valueType="num">
                                      <p:cBhvr>
                                        <p:cTn id="21" dur="500" fill="hold"/>
                                        <p:tgtEl>
                                          <p:spTgt spid="133"/>
                                        </p:tgtEl>
                                        <p:attrNameLst>
                                          <p:attrName>ppt_w</p:attrName>
                                        </p:attrNameLst>
                                      </p:cBhvr>
                                      <p:tavLst>
                                        <p:tav tm="0">
                                          <p:val>
                                            <p:fltVal val="0"/>
                                          </p:val>
                                        </p:tav>
                                        <p:tav tm="100000">
                                          <p:val>
                                            <p:strVal val="#ppt_w"/>
                                          </p:val>
                                        </p:tav>
                                      </p:tavLst>
                                    </p:anim>
                                    <p:anim calcmode="lin" valueType="num">
                                      <p:cBhvr>
                                        <p:cTn id="22" dur="500" fill="hold"/>
                                        <p:tgtEl>
                                          <p:spTgt spid="133"/>
                                        </p:tgtEl>
                                        <p:attrNameLst>
                                          <p:attrName>ppt_h</p:attrName>
                                        </p:attrNameLst>
                                      </p:cBhvr>
                                      <p:tavLst>
                                        <p:tav tm="0">
                                          <p:val>
                                            <p:fltVal val="0"/>
                                          </p:val>
                                        </p:tav>
                                        <p:tav tm="100000">
                                          <p:val>
                                            <p:strVal val="#ppt_h"/>
                                          </p:val>
                                        </p:tav>
                                      </p:tavLst>
                                    </p:anim>
                                    <p:animEffect transition="in" filter="fade">
                                      <p:cBhvr>
                                        <p:cTn id="23"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p:cNvCxnSpPr/>
          <p:nvPr/>
        </p:nvCxnSpPr>
        <p:spPr>
          <a:xfrm flipH="1">
            <a:off x="2751263" y="226580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51" name="Rectangle 14"/>
          <p:cNvSpPr>
            <a:spLocks noChangeArrowheads="1"/>
          </p:cNvSpPr>
          <p:nvPr/>
        </p:nvSpPr>
        <p:spPr bwMode="auto">
          <a:xfrm>
            <a:off x="5203825" y="2488743"/>
            <a:ext cx="3814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a:solidFill>
                  <a:srgbClr val="000000"/>
                </a:solidFill>
                <a:latin typeface="Century Gothic" panose="020B0502020202020204" pitchFamily="34" charset="0"/>
              </a:rPr>
              <a:t>Synapse 3D Advanced Visualization</a:t>
            </a:r>
          </a:p>
        </p:txBody>
      </p:sp>
      <p:cxnSp>
        <p:nvCxnSpPr>
          <p:cNvPr id="36" name="Straight Connector 35"/>
          <p:cNvCxnSpPr/>
          <p:nvPr/>
        </p:nvCxnSpPr>
        <p:spPr>
          <a:xfrm flipH="1">
            <a:off x="2751263" y="304982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751263" y="383384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2751263" y="4617862"/>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2751263" y="5401881"/>
            <a:ext cx="6552065" cy="0"/>
          </a:xfrm>
          <a:prstGeom prst="line">
            <a:avLst/>
          </a:prstGeom>
          <a:ln w="31750">
            <a:gradFill flip="none" rotWithShape="1">
              <a:gsLst>
                <a:gs pos="0">
                  <a:schemeClr val="bg1">
                    <a:alpha val="0"/>
                  </a:schemeClr>
                </a:gs>
                <a:gs pos="18000">
                  <a:schemeClr val="bg1">
                    <a:lumMod val="95000"/>
                  </a:schemeClr>
                </a:gs>
                <a:gs pos="83000">
                  <a:schemeClr val="bg1">
                    <a:lumMod val="95000"/>
                  </a:schemeClr>
                </a:gs>
                <a:gs pos="100000">
                  <a:schemeClr val="bg1">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71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88" y="5045075"/>
            <a:ext cx="50561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25" y="4314809"/>
            <a:ext cx="5033963" cy="19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1055688"/>
            <a:ext cx="17097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a:xfrm>
            <a:off x="292100" y="149225"/>
            <a:ext cx="5514975" cy="752475"/>
          </a:xfrm>
          <a:prstGeom prst="rect">
            <a:avLst/>
          </a:prstGeom>
        </p:spPr>
        <p:txBody>
          <a:bodyPr>
            <a:spAutoFit/>
          </a:bodyPr>
          <a:lstStyle/>
          <a:p>
            <a:pPr marL="0" lvl="2">
              <a:lnSpc>
                <a:spcPct val="114000"/>
              </a:lnSpc>
              <a:buClr>
                <a:srgbClr val="0066FF"/>
              </a:buClr>
              <a:buSzPct val="120000"/>
              <a:defRPr/>
            </a:pPr>
            <a:r>
              <a:rPr lang="en-GB" altLang="en-US" dirty="0">
                <a:solidFill>
                  <a:schemeClr val="accent1">
                    <a:lumMod val="75000"/>
                  </a:schemeClr>
                </a:solidFill>
                <a:latin typeface="Century Gothic" panose="020B0502020202020204" pitchFamily="34" charset="0"/>
              </a:rPr>
              <a:t>FUJIFILM’S CONTINUED COMMITMENT TO A </a:t>
            </a:r>
            <a:r>
              <a:rPr lang="en-GB" altLang="en-US" b="1" dirty="0">
                <a:solidFill>
                  <a:schemeClr val="accent1">
                    <a:lumMod val="75000"/>
                  </a:schemeClr>
                </a:solidFill>
                <a:latin typeface="Century Gothic" panose="020B0502020202020204" pitchFamily="34" charset="0"/>
              </a:rPr>
              <a:t>MEDICAL INFORMATICS IMAGING PLATFORM</a:t>
            </a:r>
          </a:p>
        </p:txBody>
      </p:sp>
      <p:pic>
        <p:nvPicPr>
          <p:cNvPr id="718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11"/>
          <p:cNvSpPr>
            <a:spLocks noChangeArrowheads="1"/>
          </p:cNvSpPr>
          <p:nvPr/>
        </p:nvSpPr>
        <p:spPr bwMode="auto">
          <a:xfrm>
            <a:off x="5203825" y="4718565"/>
            <a:ext cx="2899166"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dirty="0">
                <a:solidFill>
                  <a:srgbClr val="000000"/>
                </a:solidFill>
                <a:latin typeface="Century Gothic" panose="020B0502020202020204" pitchFamily="34" charset="0"/>
              </a:rPr>
              <a:t>Synapse VNA – Foundation Technology Stack</a:t>
            </a:r>
          </a:p>
        </p:txBody>
      </p:sp>
      <p:pic>
        <p:nvPicPr>
          <p:cNvPr id="28"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346" y="3591176"/>
            <a:ext cx="3924719" cy="151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2"/>
          <p:cNvSpPr>
            <a:spLocks noChangeArrowheads="1"/>
          </p:cNvSpPr>
          <p:nvPr/>
        </p:nvSpPr>
        <p:spPr bwMode="auto">
          <a:xfrm>
            <a:off x="5203825" y="4056783"/>
            <a:ext cx="381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a:solidFill>
                  <a:srgbClr val="000000"/>
                </a:solidFill>
                <a:latin typeface="Century Gothic" panose="020B0502020202020204" pitchFamily="34" charset="0"/>
              </a:rPr>
              <a:t>Synapse PACS</a:t>
            </a:r>
          </a:p>
        </p:txBody>
      </p:sp>
      <p:grpSp>
        <p:nvGrpSpPr>
          <p:cNvPr id="38" name="Group 35"/>
          <p:cNvGrpSpPr>
            <a:grpSpLocks/>
          </p:cNvGrpSpPr>
          <p:nvPr/>
        </p:nvGrpSpPr>
        <p:grpSpPr bwMode="auto">
          <a:xfrm>
            <a:off x="4410075" y="3121951"/>
            <a:ext cx="639763" cy="639763"/>
            <a:chOff x="1917293" y="3833071"/>
            <a:chExt cx="914400" cy="914400"/>
          </a:xfrm>
        </p:grpSpPr>
        <p:sp>
          <p:nvSpPr>
            <p:cNvPr id="39" name="Oval 38"/>
            <p:cNvSpPr/>
            <p:nvPr/>
          </p:nvSpPr>
          <p:spPr>
            <a:xfrm>
              <a:off x="1917293" y="383307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0" name="Group 47"/>
            <p:cNvGrpSpPr>
              <a:grpSpLocks noChangeAspect="1"/>
            </p:cNvGrpSpPr>
            <p:nvPr/>
          </p:nvGrpSpPr>
          <p:grpSpPr bwMode="auto">
            <a:xfrm>
              <a:off x="2089883" y="4082332"/>
              <a:ext cx="590487" cy="415877"/>
              <a:chOff x="4083" y="1666"/>
              <a:chExt cx="815" cy="574"/>
            </a:xfrm>
          </p:grpSpPr>
          <p:sp>
            <p:nvSpPr>
              <p:cNvPr id="41" name="AutoShape 46"/>
              <p:cNvSpPr>
                <a:spLocks noChangeAspect="1" noChangeArrowheads="1" noTextEdit="1"/>
              </p:cNvSpPr>
              <p:nvPr/>
            </p:nvSpPr>
            <p:spPr bwMode="auto">
              <a:xfrm>
                <a:off x="4083" y="1666"/>
                <a:ext cx="815"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 name="Freeform 48"/>
              <p:cNvSpPr>
                <a:spLocks noEditPoints="1"/>
              </p:cNvSpPr>
              <p:nvPr/>
            </p:nvSpPr>
            <p:spPr bwMode="auto">
              <a:xfrm>
                <a:off x="4076" y="1664"/>
                <a:ext cx="829" cy="574"/>
              </a:xfrm>
              <a:custGeom>
                <a:avLst/>
                <a:gdLst>
                  <a:gd name="T0" fmla="*/ 1897 w 351"/>
                  <a:gd name="T1" fmla="*/ 1122 h 243"/>
                  <a:gd name="T2" fmla="*/ 1790 w 351"/>
                  <a:gd name="T3" fmla="*/ 1122 h 243"/>
                  <a:gd name="T4" fmla="*/ 1790 w 351"/>
                  <a:gd name="T5" fmla="*/ 1094 h 243"/>
                  <a:gd name="T6" fmla="*/ 1790 w 351"/>
                  <a:gd name="T7" fmla="*/ 163 h 243"/>
                  <a:gd name="T8" fmla="*/ 1634 w 351"/>
                  <a:gd name="T9" fmla="*/ 0 h 243"/>
                  <a:gd name="T10" fmla="*/ 319 w 351"/>
                  <a:gd name="T11" fmla="*/ 0 h 243"/>
                  <a:gd name="T12" fmla="*/ 156 w 351"/>
                  <a:gd name="T13" fmla="*/ 163 h 243"/>
                  <a:gd name="T14" fmla="*/ 156 w 351"/>
                  <a:gd name="T15" fmla="*/ 1094 h 243"/>
                  <a:gd name="T16" fmla="*/ 161 w 351"/>
                  <a:gd name="T17" fmla="*/ 1122 h 243"/>
                  <a:gd name="T18" fmla="*/ 66 w 351"/>
                  <a:gd name="T19" fmla="*/ 1122 h 243"/>
                  <a:gd name="T20" fmla="*/ 17 w 351"/>
                  <a:gd name="T21" fmla="*/ 1238 h 243"/>
                  <a:gd name="T22" fmla="*/ 135 w 351"/>
                  <a:gd name="T23" fmla="*/ 1356 h 243"/>
                  <a:gd name="T24" fmla="*/ 1830 w 351"/>
                  <a:gd name="T25" fmla="*/ 1356 h 243"/>
                  <a:gd name="T26" fmla="*/ 1946 w 351"/>
                  <a:gd name="T27" fmla="*/ 1238 h 243"/>
                  <a:gd name="T28" fmla="*/ 1897 w 351"/>
                  <a:gd name="T29" fmla="*/ 1122 h 243"/>
                  <a:gd name="T30" fmla="*/ 1176 w 351"/>
                  <a:gd name="T31" fmla="*/ 1228 h 243"/>
                  <a:gd name="T32" fmla="*/ 786 w 351"/>
                  <a:gd name="T33" fmla="*/ 1228 h 243"/>
                  <a:gd name="T34" fmla="*/ 786 w 351"/>
                  <a:gd name="T35" fmla="*/ 1134 h 243"/>
                  <a:gd name="T36" fmla="*/ 1176 w 351"/>
                  <a:gd name="T37" fmla="*/ 1134 h 243"/>
                  <a:gd name="T38" fmla="*/ 1176 w 351"/>
                  <a:gd name="T39" fmla="*/ 1228 h 243"/>
                  <a:gd name="T40" fmla="*/ 1601 w 351"/>
                  <a:gd name="T41" fmla="*/ 1004 h 243"/>
                  <a:gd name="T42" fmla="*/ 352 w 351"/>
                  <a:gd name="T43" fmla="*/ 1004 h 243"/>
                  <a:gd name="T44" fmla="*/ 352 w 351"/>
                  <a:gd name="T45" fmla="*/ 201 h 243"/>
                  <a:gd name="T46" fmla="*/ 1601 w 351"/>
                  <a:gd name="T47" fmla="*/ 201 h 243"/>
                  <a:gd name="T48" fmla="*/ 1601 w 351"/>
                  <a:gd name="T49" fmla="*/ 1004 h 2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1" h="243">
                    <a:moveTo>
                      <a:pt x="340" y="201"/>
                    </a:moveTo>
                    <a:cubicBezTo>
                      <a:pt x="321" y="201"/>
                      <a:pt x="321" y="201"/>
                      <a:pt x="321" y="201"/>
                    </a:cubicBezTo>
                    <a:cubicBezTo>
                      <a:pt x="321" y="200"/>
                      <a:pt x="321" y="198"/>
                      <a:pt x="321" y="196"/>
                    </a:cubicBezTo>
                    <a:cubicBezTo>
                      <a:pt x="321" y="29"/>
                      <a:pt x="321" y="29"/>
                      <a:pt x="321" y="29"/>
                    </a:cubicBezTo>
                    <a:cubicBezTo>
                      <a:pt x="321" y="13"/>
                      <a:pt x="308" y="0"/>
                      <a:pt x="293" y="0"/>
                    </a:cubicBezTo>
                    <a:cubicBezTo>
                      <a:pt x="57" y="0"/>
                      <a:pt x="57" y="0"/>
                      <a:pt x="57" y="0"/>
                    </a:cubicBezTo>
                    <a:cubicBezTo>
                      <a:pt x="41" y="0"/>
                      <a:pt x="28" y="13"/>
                      <a:pt x="28" y="29"/>
                    </a:cubicBezTo>
                    <a:cubicBezTo>
                      <a:pt x="28" y="196"/>
                      <a:pt x="28" y="196"/>
                      <a:pt x="28" y="196"/>
                    </a:cubicBezTo>
                    <a:cubicBezTo>
                      <a:pt x="28" y="198"/>
                      <a:pt x="29" y="200"/>
                      <a:pt x="29" y="201"/>
                    </a:cubicBezTo>
                    <a:cubicBezTo>
                      <a:pt x="12" y="201"/>
                      <a:pt x="12" y="201"/>
                      <a:pt x="12" y="201"/>
                    </a:cubicBezTo>
                    <a:cubicBezTo>
                      <a:pt x="0" y="201"/>
                      <a:pt x="3" y="211"/>
                      <a:pt x="3" y="222"/>
                    </a:cubicBezTo>
                    <a:cubicBezTo>
                      <a:pt x="3" y="234"/>
                      <a:pt x="12" y="243"/>
                      <a:pt x="24" y="243"/>
                    </a:cubicBezTo>
                    <a:cubicBezTo>
                      <a:pt x="328" y="243"/>
                      <a:pt x="328" y="243"/>
                      <a:pt x="328" y="243"/>
                    </a:cubicBezTo>
                    <a:cubicBezTo>
                      <a:pt x="339" y="243"/>
                      <a:pt x="349" y="234"/>
                      <a:pt x="349" y="222"/>
                    </a:cubicBezTo>
                    <a:cubicBezTo>
                      <a:pt x="349" y="211"/>
                      <a:pt x="351" y="201"/>
                      <a:pt x="340" y="201"/>
                    </a:cubicBezTo>
                    <a:close/>
                    <a:moveTo>
                      <a:pt x="211" y="220"/>
                    </a:moveTo>
                    <a:cubicBezTo>
                      <a:pt x="141" y="220"/>
                      <a:pt x="141" y="220"/>
                      <a:pt x="141" y="220"/>
                    </a:cubicBezTo>
                    <a:cubicBezTo>
                      <a:pt x="141" y="203"/>
                      <a:pt x="141" y="203"/>
                      <a:pt x="141" y="203"/>
                    </a:cubicBezTo>
                    <a:cubicBezTo>
                      <a:pt x="211" y="203"/>
                      <a:pt x="211" y="203"/>
                      <a:pt x="211" y="203"/>
                    </a:cubicBezTo>
                    <a:lnTo>
                      <a:pt x="211" y="220"/>
                    </a:lnTo>
                    <a:close/>
                    <a:moveTo>
                      <a:pt x="287" y="180"/>
                    </a:moveTo>
                    <a:cubicBezTo>
                      <a:pt x="63" y="180"/>
                      <a:pt x="63" y="180"/>
                      <a:pt x="63" y="180"/>
                    </a:cubicBezTo>
                    <a:cubicBezTo>
                      <a:pt x="63" y="36"/>
                      <a:pt x="63" y="36"/>
                      <a:pt x="63" y="36"/>
                    </a:cubicBezTo>
                    <a:cubicBezTo>
                      <a:pt x="287" y="36"/>
                      <a:pt x="287" y="36"/>
                      <a:pt x="287" y="36"/>
                    </a:cubicBezTo>
                    <a:lnTo>
                      <a:pt x="287" y="18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auto">
              <a:xfrm>
                <a:off x="4144" y="2138"/>
                <a:ext cx="690" cy="0"/>
              </a:xfrm>
              <a:custGeom>
                <a:avLst/>
                <a:gdLst>
                  <a:gd name="T0" fmla="*/ 0 w 690"/>
                  <a:gd name="T1" fmla="*/ 690 w 690"/>
                  <a:gd name="T2" fmla="*/ 0 w 690"/>
                  <a:gd name="T3" fmla="*/ 0 60000 65536"/>
                  <a:gd name="T4" fmla="*/ 0 60000 65536"/>
                  <a:gd name="T5" fmla="*/ 0 60000 65536"/>
                </a:gdLst>
                <a:ahLst/>
                <a:cxnLst>
                  <a:cxn ang="T3">
                    <a:pos x="T0" y="0"/>
                  </a:cxn>
                  <a:cxn ang="T4">
                    <a:pos x="T1" y="0"/>
                  </a:cxn>
                  <a:cxn ang="T5">
                    <a:pos x="T2" y="0"/>
                  </a:cxn>
                </a:cxnLst>
                <a:rect l="0" t="0" r="r" b="b"/>
                <a:pathLst>
                  <a:path w="690">
                    <a:moveTo>
                      <a:pt x="0" y="0"/>
                    </a:moveTo>
                    <a:lnTo>
                      <a:pt x="690" y="0"/>
                    </a:lnTo>
                    <a:lnTo>
                      <a:pt x="0"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Line 50"/>
              <p:cNvSpPr>
                <a:spLocks noChangeShapeType="1"/>
              </p:cNvSpPr>
              <p:nvPr/>
            </p:nvSpPr>
            <p:spPr bwMode="auto">
              <a:xfrm>
                <a:off x="4144" y="2138"/>
                <a:ext cx="690" cy="0"/>
              </a:xfrm>
              <a:prstGeom prst="line">
                <a:avLst/>
              </a:prstGeom>
              <a:noFill/>
              <a:ln w="14288">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45"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5985" y="2864225"/>
            <a:ext cx="2892507" cy="123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15"/>
          <p:cNvSpPr>
            <a:spLocks noChangeArrowheads="1"/>
          </p:cNvSpPr>
          <p:nvPr/>
        </p:nvSpPr>
        <p:spPr bwMode="auto">
          <a:xfrm>
            <a:off x="5203825" y="1715218"/>
            <a:ext cx="381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1pPr>
            <a:lvl2pPr marL="742950" indent="-28575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2pPr>
            <a:lvl3pPr marL="11430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3pPr>
            <a:lvl4pPr>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ts val="1200"/>
              </a:spcAft>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9pPr>
          </a:lstStyle>
          <a:p>
            <a:pPr marL="0" lvl="3" eaLnBrk="1" hangingPunct="1">
              <a:lnSpc>
                <a:spcPct val="114000"/>
              </a:lnSpc>
              <a:spcBef>
                <a:spcPct val="20000"/>
              </a:spcBef>
              <a:spcAft>
                <a:spcPts val="600"/>
              </a:spcAft>
              <a:buClr>
                <a:srgbClr val="0066FF"/>
              </a:buClr>
              <a:buSzPct val="120000"/>
              <a:buFontTx/>
              <a:buNone/>
            </a:pPr>
            <a:r>
              <a:rPr lang="en-GB" altLang="en-US">
                <a:solidFill>
                  <a:srgbClr val="000000"/>
                </a:solidFill>
                <a:latin typeface="Century Gothic" panose="020B0502020202020204" pitchFamily="34" charset="0"/>
              </a:rPr>
              <a:t>Synapse Mobility</a:t>
            </a:r>
          </a:p>
        </p:txBody>
      </p:sp>
      <p:grpSp>
        <p:nvGrpSpPr>
          <p:cNvPr id="107" name="Group 36"/>
          <p:cNvGrpSpPr>
            <a:grpSpLocks/>
          </p:cNvGrpSpPr>
          <p:nvPr/>
        </p:nvGrpSpPr>
        <p:grpSpPr bwMode="auto">
          <a:xfrm>
            <a:off x="4410075" y="1564405"/>
            <a:ext cx="639763" cy="641350"/>
            <a:chOff x="1317320" y="1870541"/>
            <a:chExt cx="914400" cy="914400"/>
          </a:xfrm>
        </p:grpSpPr>
        <p:sp>
          <p:nvSpPr>
            <p:cNvPr id="108" name="Oval 107"/>
            <p:cNvSpPr/>
            <p:nvPr/>
          </p:nvSpPr>
          <p:spPr>
            <a:xfrm>
              <a:off x="1317320" y="187054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9" name="Group 59"/>
            <p:cNvGrpSpPr>
              <a:grpSpLocks noChangeAspect="1"/>
            </p:cNvGrpSpPr>
            <p:nvPr/>
          </p:nvGrpSpPr>
          <p:grpSpPr bwMode="auto">
            <a:xfrm>
              <a:off x="1459205" y="2062594"/>
              <a:ext cx="600414" cy="579006"/>
              <a:chOff x="2038" y="2444"/>
              <a:chExt cx="617" cy="595"/>
            </a:xfrm>
          </p:grpSpPr>
          <p:sp>
            <p:nvSpPr>
              <p:cNvPr id="110" name="AutoShape 58"/>
              <p:cNvSpPr>
                <a:spLocks noChangeAspect="1" noChangeArrowheads="1" noTextEdit="1"/>
              </p:cNvSpPr>
              <p:nvPr/>
            </p:nvSpPr>
            <p:spPr bwMode="auto">
              <a:xfrm>
                <a:off x="2038" y="2444"/>
                <a:ext cx="617"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 name="Freeform 60"/>
              <p:cNvSpPr>
                <a:spLocks/>
              </p:cNvSpPr>
              <p:nvPr/>
            </p:nvSpPr>
            <p:spPr bwMode="auto">
              <a:xfrm>
                <a:off x="2036" y="2442"/>
                <a:ext cx="560" cy="436"/>
              </a:xfrm>
              <a:custGeom>
                <a:avLst/>
                <a:gdLst>
                  <a:gd name="T0" fmla="*/ 1160 w 237"/>
                  <a:gd name="T1" fmla="*/ 0 h 185"/>
                  <a:gd name="T2" fmla="*/ 163 w 237"/>
                  <a:gd name="T3" fmla="*/ 0 h 185"/>
                  <a:gd name="T4" fmla="*/ 0 w 237"/>
                  <a:gd name="T5" fmla="*/ 160 h 185"/>
                  <a:gd name="T6" fmla="*/ 0 w 237"/>
                  <a:gd name="T7" fmla="*/ 867 h 185"/>
                  <a:gd name="T8" fmla="*/ 163 w 237"/>
                  <a:gd name="T9" fmla="*/ 1028 h 185"/>
                  <a:gd name="T10" fmla="*/ 636 w 237"/>
                  <a:gd name="T11" fmla="*/ 1028 h 185"/>
                  <a:gd name="T12" fmla="*/ 626 w 237"/>
                  <a:gd name="T13" fmla="*/ 860 h 185"/>
                  <a:gd name="T14" fmla="*/ 144 w 237"/>
                  <a:gd name="T15" fmla="*/ 860 h 185"/>
                  <a:gd name="T16" fmla="*/ 144 w 237"/>
                  <a:gd name="T17" fmla="*/ 167 h 185"/>
                  <a:gd name="T18" fmla="*/ 1179 w 237"/>
                  <a:gd name="T19" fmla="*/ 167 h 185"/>
                  <a:gd name="T20" fmla="*/ 1179 w 237"/>
                  <a:gd name="T21" fmla="*/ 773 h 185"/>
                  <a:gd name="T22" fmla="*/ 1205 w 237"/>
                  <a:gd name="T23" fmla="*/ 790 h 185"/>
                  <a:gd name="T24" fmla="*/ 1245 w 237"/>
                  <a:gd name="T25" fmla="*/ 782 h 185"/>
                  <a:gd name="T26" fmla="*/ 1323 w 237"/>
                  <a:gd name="T27" fmla="*/ 806 h 185"/>
                  <a:gd name="T28" fmla="*/ 1323 w 237"/>
                  <a:gd name="T29" fmla="*/ 160 h 185"/>
                  <a:gd name="T30" fmla="*/ 1160 w 237"/>
                  <a:gd name="T31" fmla="*/ 0 h 1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185">
                    <a:moveTo>
                      <a:pt x="208" y="0"/>
                    </a:moveTo>
                    <a:cubicBezTo>
                      <a:pt x="29" y="0"/>
                      <a:pt x="29" y="0"/>
                      <a:pt x="29" y="0"/>
                    </a:cubicBezTo>
                    <a:cubicBezTo>
                      <a:pt x="13" y="0"/>
                      <a:pt x="0" y="13"/>
                      <a:pt x="0" y="29"/>
                    </a:cubicBezTo>
                    <a:cubicBezTo>
                      <a:pt x="0" y="156"/>
                      <a:pt x="0" y="156"/>
                      <a:pt x="0" y="156"/>
                    </a:cubicBezTo>
                    <a:cubicBezTo>
                      <a:pt x="0" y="172"/>
                      <a:pt x="13" y="185"/>
                      <a:pt x="29" y="185"/>
                    </a:cubicBezTo>
                    <a:cubicBezTo>
                      <a:pt x="114" y="185"/>
                      <a:pt x="114" y="185"/>
                      <a:pt x="114" y="185"/>
                    </a:cubicBezTo>
                    <a:cubicBezTo>
                      <a:pt x="111" y="173"/>
                      <a:pt x="110" y="163"/>
                      <a:pt x="112" y="155"/>
                    </a:cubicBezTo>
                    <a:cubicBezTo>
                      <a:pt x="26" y="155"/>
                      <a:pt x="26" y="155"/>
                      <a:pt x="26" y="155"/>
                    </a:cubicBezTo>
                    <a:cubicBezTo>
                      <a:pt x="26" y="30"/>
                      <a:pt x="26" y="30"/>
                      <a:pt x="26" y="30"/>
                    </a:cubicBezTo>
                    <a:cubicBezTo>
                      <a:pt x="211" y="30"/>
                      <a:pt x="211" y="30"/>
                      <a:pt x="211" y="30"/>
                    </a:cubicBezTo>
                    <a:cubicBezTo>
                      <a:pt x="211" y="139"/>
                      <a:pt x="211" y="139"/>
                      <a:pt x="211" y="139"/>
                    </a:cubicBezTo>
                    <a:cubicBezTo>
                      <a:pt x="213" y="139"/>
                      <a:pt x="214" y="141"/>
                      <a:pt x="216" y="142"/>
                    </a:cubicBezTo>
                    <a:cubicBezTo>
                      <a:pt x="218" y="141"/>
                      <a:pt x="221" y="141"/>
                      <a:pt x="223" y="141"/>
                    </a:cubicBezTo>
                    <a:cubicBezTo>
                      <a:pt x="228" y="141"/>
                      <a:pt x="233" y="142"/>
                      <a:pt x="237" y="145"/>
                    </a:cubicBezTo>
                    <a:cubicBezTo>
                      <a:pt x="237" y="29"/>
                      <a:pt x="237" y="29"/>
                      <a:pt x="237" y="29"/>
                    </a:cubicBezTo>
                    <a:cubicBezTo>
                      <a:pt x="237" y="13"/>
                      <a:pt x="224" y="0"/>
                      <a:pt x="208"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61"/>
              <p:cNvSpPr>
                <a:spLocks/>
              </p:cNvSpPr>
              <p:nvPr/>
            </p:nvSpPr>
            <p:spPr bwMode="auto">
              <a:xfrm>
                <a:off x="2173" y="2552"/>
                <a:ext cx="45" cy="48"/>
              </a:xfrm>
              <a:custGeom>
                <a:avLst/>
                <a:gdLst>
                  <a:gd name="T0" fmla="*/ 107 w 19"/>
                  <a:gd name="T1" fmla="*/ 24 h 20"/>
                  <a:gd name="T2" fmla="*/ 78 w 19"/>
                  <a:gd name="T3" fmla="*/ 0 h 20"/>
                  <a:gd name="T4" fmla="*/ 28 w 19"/>
                  <a:gd name="T5" fmla="*/ 0 h 20"/>
                  <a:gd name="T6" fmla="*/ 0 w 19"/>
                  <a:gd name="T7" fmla="*/ 24 h 20"/>
                  <a:gd name="T8" fmla="*/ 0 w 19"/>
                  <a:gd name="T9" fmla="*/ 86 h 20"/>
                  <a:gd name="T10" fmla="*/ 28 w 19"/>
                  <a:gd name="T11" fmla="*/ 115 h 20"/>
                  <a:gd name="T12" fmla="*/ 78 w 19"/>
                  <a:gd name="T13" fmla="*/ 115 h 20"/>
                  <a:gd name="T14" fmla="*/ 107 w 19"/>
                  <a:gd name="T15" fmla="*/ 86 h 20"/>
                  <a:gd name="T16" fmla="*/ 107 w 19"/>
                  <a:gd name="T17" fmla="*/ 2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19" y="4"/>
                    </a:moveTo>
                    <a:cubicBezTo>
                      <a:pt x="19" y="2"/>
                      <a:pt x="16" y="0"/>
                      <a:pt x="14" y="0"/>
                    </a:cubicBezTo>
                    <a:cubicBezTo>
                      <a:pt x="5" y="0"/>
                      <a:pt x="5" y="0"/>
                      <a:pt x="5" y="0"/>
                    </a:cubicBezTo>
                    <a:cubicBezTo>
                      <a:pt x="2" y="0"/>
                      <a:pt x="0" y="2"/>
                      <a:pt x="0" y="4"/>
                    </a:cubicBezTo>
                    <a:cubicBezTo>
                      <a:pt x="0" y="15"/>
                      <a:pt x="0" y="15"/>
                      <a:pt x="0" y="15"/>
                    </a:cubicBezTo>
                    <a:cubicBezTo>
                      <a:pt x="0" y="17"/>
                      <a:pt x="2" y="20"/>
                      <a:pt x="5" y="20"/>
                    </a:cubicBezTo>
                    <a:cubicBezTo>
                      <a:pt x="14" y="20"/>
                      <a:pt x="14" y="20"/>
                      <a:pt x="14" y="20"/>
                    </a:cubicBezTo>
                    <a:cubicBezTo>
                      <a:pt x="16" y="20"/>
                      <a:pt x="19" y="17"/>
                      <a:pt x="19" y="15"/>
                    </a:cubicBezTo>
                    <a:lnTo>
                      <a:pt x="19" y="4"/>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62"/>
              <p:cNvSpPr>
                <a:spLocks/>
              </p:cNvSpPr>
              <p:nvPr/>
            </p:nvSpPr>
            <p:spPr bwMode="auto">
              <a:xfrm>
                <a:off x="2253" y="2552"/>
                <a:ext cx="43" cy="48"/>
              </a:xfrm>
              <a:custGeom>
                <a:avLst/>
                <a:gdLst>
                  <a:gd name="T0" fmla="*/ 103 w 18"/>
                  <a:gd name="T1" fmla="*/ 24 h 20"/>
                  <a:gd name="T2" fmla="*/ 79 w 18"/>
                  <a:gd name="T3" fmla="*/ 0 h 20"/>
                  <a:gd name="T4" fmla="*/ 29 w 18"/>
                  <a:gd name="T5" fmla="*/ 0 h 20"/>
                  <a:gd name="T6" fmla="*/ 0 w 18"/>
                  <a:gd name="T7" fmla="*/ 24 h 20"/>
                  <a:gd name="T8" fmla="*/ 0 w 18"/>
                  <a:gd name="T9" fmla="*/ 86 h 20"/>
                  <a:gd name="T10" fmla="*/ 29 w 18"/>
                  <a:gd name="T11" fmla="*/ 115 h 20"/>
                  <a:gd name="T12" fmla="*/ 79 w 18"/>
                  <a:gd name="T13" fmla="*/ 115 h 20"/>
                  <a:gd name="T14" fmla="*/ 103 w 18"/>
                  <a:gd name="T15" fmla="*/ 86 h 20"/>
                  <a:gd name="T16" fmla="*/ 103 w 18"/>
                  <a:gd name="T17" fmla="*/ 2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0">
                    <a:moveTo>
                      <a:pt x="18" y="4"/>
                    </a:moveTo>
                    <a:cubicBezTo>
                      <a:pt x="18" y="2"/>
                      <a:pt x="16" y="0"/>
                      <a:pt x="14" y="0"/>
                    </a:cubicBezTo>
                    <a:cubicBezTo>
                      <a:pt x="5" y="0"/>
                      <a:pt x="5" y="0"/>
                      <a:pt x="5" y="0"/>
                    </a:cubicBezTo>
                    <a:cubicBezTo>
                      <a:pt x="2" y="0"/>
                      <a:pt x="0" y="2"/>
                      <a:pt x="0" y="4"/>
                    </a:cubicBezTo>
                    <a:cubicBezTo>
                      <a:pt x="0" y="15"/>
                      <a:pt x="0" y="15"/>
                      <a:pt x="0" y="15"/>
                    </a:cubicBezTo>
                    <a:cubicBezTo>
                      <a:pt x="0" y="17"/>
                      <a:pt x="2" y="20"/>
                      <a:pt x="5" y="20"/>
                    </a:cubicBezTo>
                    <a:cubicBezTo>
                      <a:pt x="14" y="20"/>
                      <a:pt x="14" y="20"/>
                      <a:pt x="14" y="20"/>
                    </a:cubicBezTo>
                    <a:cubicBezTo>
                      <a:pt x="16" y="20"/>
                      <a:pt x="18" y="17"/>
                      <a:pt x="18" y="15"/>
                    </a:cubicBezTo>
                    <a:lnTo>
                      <a:pt x="18" y="4"/>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63"/>
              <p:cNvSpPr>
                <a:spLocks/>
              </p:cNvSpPr>
              <p:nvPr/>
            </p:nvSpPr>
            <p:spPr bwMode="auto">
              <a:xfrm>
                <a:off x="2334" y="2552"/>
                <a:ext cx="42" cy="48"/>
              </a:xfrm>
              <a:custGeom>
                <a:avLst/>
                <a:gdLst>
                  <a:gd name="T0" fmla="*/ 70 w 18"/>
                  <a:gd name="T1" fmla="*/ 0 h 20"/>
                  <a:gd name="T2" fmla="*/ 21 w 18"/>
                  <a:gd name="T3" fmla="*/ 0 h 20"/>
                  <a:gd name="T4" fmla="*/ 0 w 18"/>
                  <a:gd name="T5" fmla="*/ 24 h 20"/>
                  <a:gd name="T6" fmla="*/ 0 w 18"/>
                  <a:gd name="T7" fmla="*/ 86 h 20"/>
                  <a:gd name="T8" fmla="*/ 21 w 18"/>
                  <a:gd name="T9" fmla="*/ 115 h 20"/>
                  <a:gd name="T10" fmla="*/ 70 w 18"/>
                  <a:gd name="T11" fmla="*/ 115 h 20"/>
                  <a:gd name="T12" fmla="*/ 98 w 18"/>
                  <a:gd name="T13" fmla="*/ 86 h 20"/>
                  <a:gd name="T14" fmla="*/ 98 w 18"/>
                  <a:gd name="T15" fmla="*/ 24 h 20"/>
                  <a:gd name="T16" fmla="*/ 70 w 18"/>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0">
                    <a:moveTo>
                      <a:pt x="13" y="0"/>
                    </a:moveTo>
                    <a:cubicBezTo>
                      <a:pt x="4" y="0"/>
                      <a:pt x="4" y="0"/>
                      <a:pt x="4" y="0"/>
                    </a:cubicBezTo>
                    <a:cubicBezTo>
                      <a:pt x="2" y="0"/>
                      <a:pt x="0" y="2"/>
                      <a:pt x="0" y="4"/>
                    </a:cubicBezTo>
                    <a:cubicBezTo>
                      <a:pt x="0" y="15"/>
                      <a:pt x="0" y="15"/>
                      <a:pt x="0" y="15"/>
                    </a:cubicBezTo>
                    <a:cubicBezTo>
                      <a:pt x="0" y="17"/>
                      <a:pt x="2" y="20"/>
                      <a:pt x="4" y="20"/>
                    </a:cubicBezTo>
                    <a:cubicBezTo>
                      <a:pt x="13" y="20"/>
                      <a:pt x="13" y="20"/>
                      <a:pt x="13" y="20"/>
                    </a:cubicBezTo>
                    <a:cubicBezTo>
                      <a:pt x="16" y="20"/>
                      <a:pt x="18" y="17"/>
                      <a:pt x="18" y="15"/>
                    </a:cubicBezTo>
                    <a:cubicBezTo>
                      <a:pt x="18" y="4"/>
                      <a:pt x="18" y="4"/>
                      <a:pt x="18" y="4"/>
                    </a:cubicBezTo>
                    <a:cubicBezTo>
                      <a:pt x="18" y="2"/>
                      <a:pt x="16" y="0"/>
                      <a:pt x="13"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64"/>
              <p:cNvSpPr>
                <a:spLocks/>
              </p:cNvSpPr>
              <p:nvPr/>
            </p:nvSpPr>
            <p:spPr bwMode="auto">
              <a:xfrm>
                <a:off x="2412" y="2552"/>
                <a:ext cx="44" cy="48"/>
              </a:xfrm>
              <a:custGeom>
                <a:avLst/>
                <a:gdLst>
                  <a:gd name="T0" fmla="*/ 74 w 19"/>
                  <a:gd name="T1" fmla="*/ 0 h 20"/>
                  <a:gd name="T2" fmla="*/ 28 w 19"/>
                  <a:gd name="T3" fmla="*/ 0 h 20"/>
                  <a:gd name="T4" fmla="*/ 0 w 19"/>
                  <a:gd name="T5" fmla="*/ 24 h 20"/>
                  <a:gd name="T6" fmla="*/ 0 w 19"/>
                  <a:gd name="T7" fmla="*/ 86 h 20"/>
                  <a:gd name="T8" fmla="*/ 28 w 19"/>
                  <a:gd name="T9" fmla="*/ 115 h 20"/>
                  <a:gd name="T10" fmla="*/ 74 w 19"/>
                  <a:gd name="T11" fmla="*/ 115 h 20"/>
                  <a:gd name="T12" fmla="*/ 102 w 19"/>
                  <a:gd name="T13" fmla="*/ 86 h 20"/>
                  <a:gd name="T14" fmla="*/ 102 w 19"/>
                  <a:gd name="T15" fmla="*/ 24 h 20"/>
                  <a:gd name="T16" fmla="*/ 74 w 19"/>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14" y="0"/>
                    </a:moveTo>
                    <a:cubicBezTo>
                      <a:pt x="5" y="0"/>
                      <a:pt x="5" y="0"/>
                      <a:pt x="5" y="0"/>
                    </a:cubicBezTo>
                    <a:cubicBezTo>
                      <a:pt x="2" y="0"/>
                      <a:pt x="0" y="2"/>
                      <a:pt x="0" y="4"/>
                    </a:cubicBezTo>
                    <a:cubicBezTo>
                      <a:pt x="0" y="15"/>
                      <a:pt x="0" y="15"/>
                      <a:pt x="0" y="15"/>
                    </a:cubicBezTo>
                    <a:cubicBezTo>
                      <a:pt x="0" y="17"/>
                      <a:pt x="2" y="20"/>
                      <a:pt x="5" y="20"/>
                    </a:cubicBezTo>
                    <a:cubicBezTo>
                      <a:pt x="14" y="20"/>
                      <a:pt x="14" y="20"/>
                      <a:pt x="14" y="20"/>
                    </a:cubicBezTo>
                    <a:cubicBezTo>
                      <a:pt x="16" y="20"/>
                      <a:pt x="19" y="17"/>
                      <a:pt x="19" y="15"/>
                    </a:cubicBezTo>
                    <a:cubicBezTo>
                      <a:pt x="19" y="4"/>
                      <a:pt x="19" y="4"/>
                      <a:pt x="19" y="4"/>
                    </a:cubicBezTo>
                    <a:cubicBezTo>
                      <a:pt x="19" y="2"/>
                      <a:pt x="16" y="0"/>
                      <a:pt x="14"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65"/>
              <p:cNvSpPr>
                <a:spLocks/>
              </p:cNvSpPr>
              <p:nvPr/>
            </p:nvSpPr>
            <p:spPr bwMode="auto">
              <a:xfrm>
                <a:off x="2334" y="2623"/>
                <a:ext cx="42" cy="45"/>
              </a:xfrm>
              <a:custGeom>
                <a:avLst/>
                <a:gdLst>
                  <a:gd name="T0" fmla="*/ 70 w 18"/>
                  <a:gd name="T1" fmla="*/ 0 h 19"/>
                  <a:gd name="T2" fmla="*/ 21 w 18"/>
                  <a:gd name="T3" fmla="*/ 0 h 19"/>
                  <a:gd name="T4" fmla="*/ 0 w 18"/>
                  <a:gd name="T5" fmla="*/ 21 h 19"/>
                  <a:gd name="T6" fmla="*/ 0 w 18"/>
                  <a:gd name="T7" fmla="*/ 85 h 19"/>
                  <a:gd name="T8" fmla="*/ 21 w 18"/>
                  <a:gd name="T9" fmla="*/ 107 h 19"/>
                  <a:gd name="T10" fmla="*/ 70 w 18"/>
                  <a:gd name="T11" fmla="*/ 107 h 19"/>
                  <a:gd name="T12" fmla="*/ 98 w 18"/>
                  <a:gd name="T13" fmla="*/ 85 h 19"/>
                  <a:gd name="T14" fmla="*/ 98 w 18"/>
                  <a:gd name="T15" fmla="*/ 21 h 19"/>
                  <a:gd name="T16" fmla="*/ 70 w 18"/>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9">
                    <a:moveTo>
                      <a:pt x="13" y="0"/>
                    </a:moveTo>
                    <a:cubicBezTo>
                      <a:pt x="4" y="0"/>
                      <a:pt x="4" y="0"/>
                      <a:pt x="4" y="0"/>
                    </a:cubicBezTo>
                    <a:cubicBezTo>
                      <a:pt x="2" y="0"/>
                      <a:pt x="0" y="2"/>
                      <a:pt x="0" y="4"/>
                    </a:cubicBezTo>
                    <a:cubicBezTo>
                      <a:pt x="0" y="15"/>
                      <a:pt x="0" y="15"/>
                      <a:pt x="0" y="15"/>
                    </a:cubicBezTo>
                    <a:cubicBezTo>
                      <a:pt x="0" y="17"/>
                      <a:pt x="2" y="19"/>
                      <a:pt x="4" y="19"/>
                    </a:cubicBezTo>
                    <a:cubicBezTo>
                      <a:pt x="13" y="19"/>
                      <a:pt x="13" y="19"/>
                      <a:pt x="13" y="19"/>
                    </a:cubicBezTo>
                    <a:cubicBezTo>
                      <a:pt x="16" y="19"/>
                      <a:pt x="18" y="17"/>
                      <a:pt x="18" y="15"/>
                    </a:cubicBezTo>
                    <a:cubicBezTo>
                      <a:pt x="18" y="4"/>
                      <a:pt x="18" y="4"/>
                      <a:pt x="18" y="4"/>
                    </a:cubicBezTo>
                    <a:cubicBezTo>
                      <a:pt x="18" y="2"/>
                      <a:pt x="16" y="0"/>
                      <a:pt x="13"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66"/>
              <p:cNvSpPr>
                <a:spLocks/>
              </p:cNvSpPr>
              <p:nvPr/>
            </p:nvSpPr>
            <p:spPr bwMode="auto">
              <a:xfrm>
                <a:off x="2253" y="2623"/>
                <a:ext cx="43" cy="45"/>
              </a:xfrm>
              <a:custGeom>
                <a:avLst/>
                <a:gdLst>
                  <a:gd name="T0" fmla="*/ 79 w 18"/>
                  <a:gd name="T1" fmla="*/ 0 h 19"/>
                  <a:gd name="T2" fmla="*/ 29 w 18"/>
                  <a:gd name="T3" fmla="*/ 0 h 19"/>
                  <a:gd name="T4" fmla="*/ 0 w 18"/>
                  <a:gd name="T5" fmla="*/ 21 h 19"/>
                  <a:gd name="T6" fmla="*/ 0 w 18"/>
                  <a:gd name="T7" fmla="*/ 85 h 19"/>
                  <a:gd name="T8" fmla="*/ 29 w 18"/>
                  <a:gd name="T9" fmla="*/ 107 h 19"/>
                  <a:gd name="T10" fmla="*/ 79 w 18"/>
                  <a:gd name="T11" fmla="*/ 107 h 19"/>
                  <a:gd name="T12" fmla="*/ 103 w 18"/>
                  <a:gd name="T13" fmla="*/ 85 h 19"/>
                  <a:gd name="T14" fmla="*/ 103 w 18"/>
                  <a:gd name="T15" fmla="*/ 21 h 19"/>
                  <a:gd name="T16" fmla="*/ 79 w 18"/>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9">
                    <a:moveTo>
                      <a:pt x="14" y="0"/>
                    </a:moveTo>
                    <a:cubicBezTo>
                      <a:pt x="5" y="0"/>
                      <a:pt x="5" y="0"/>
                      <a:pt x="5" y="0"/>
                    </a:cubicBezTo>
                    <a:cubicBezTo>
                      <a:pt x="2" y="0"/>
                      <a:pt x="0" y="2"/>
                      <a:pt x="0" y="4"/>
                    </a:cubicBezTo>
                    <a:cubicBezTo>
                      <a:pt x="0" y="15"/>
                      <a:pt x="0" y="15"/>
                      <a:pt x="0" y="15"/>
                    </a:cubicBezTo>
                    <a:cubicBezTo>
                      <a:pt x="0" y="17"/>
                      <a:pt x="2" y="19"/>
                      <a:pt x="5" y="19"/>
                    </a:cubicBezTo>
                    <a:cubicBezTo>
                      <a:pt x="14" y="19"/>
                      <a:pt x="14" y="19"/>
                      <a:pt x="14" y="19"/>
                    </a:cubicBezTo>
                    <a:cubicBezTo>
                      <a:pt x="16" y="19"/>
                      <a:pt x="18" y="17"/>
                      <a:pt x="18" y="15"/>
                    </a:cubicBezTo>
                    <a:cubicBezTo>
                      <a:pt x="18" y="4"/>
                      <a:pt x="18" y="4"/>
                      <a:pt x="18" y="4"/>
                    </a:cubicBezTo>
                    <a:cubicBezTo>
                      <a:pt x="18" y="2"/>
                      <a:pt x="16" y="0"/>
                      <a:pt x="14"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67"/>
              <p:cNvSpPr>
                <a:spLocks/>
              </p:cNvSpPr>
              <p:nvPr/>
            </p:nvSpPr>
            <p:spPr bwMode="auto">
              <a:xfrm>
                <a:off x="2173" y="2623"/>
                <a:ext cx="45" cy="45"/>
              </a:xfrm>
              <a:custGeom>
                <a:avLst/>
                <a:gdLst>
                  <a:gd name="T0" fmla="*/ 107 w 19"/>
                  <a:gd name="T1" fmla="*/ 21 h 19"/>
                  <a:gd name="T2" fmla="*/ 78 w 19"/>
                  <a:gd name="T3" fmla="*/ 0 h 19"/>
                  <a:gd name="T4" fmla="*/ 28 w 19"/>
                  <a:gd name="T5" fmla="*/ 0 h 19"/>
                  <a:gd name="T6" fmla="*/ 0 w 19"/>
                  <a:gd name="T7" fmla="*/ 21 h 19"/>
                  <a:gd name="T8" fmla="*/ 0 w 19"/>
                  <a:gd name="T9" fmla="*/ 85 h 19"/>
                  <a:gd name="T10" fmla="*/ 28 w 19"/>
                  <a:gd name="T11" fmla="*/ 107 h 19"/>
                  <a:gd name="T12" fmla="*/ 78 w 19"/>
                  <a:gd name="T13" fmla="*/ 107 h 19"/>
                  <a:gd name="T14" fmla="*/ 107 w 19"/>
                  <a:gd name="T15" fmla="*/ 85 h 19"/>
                  <a:gd name="T16" fmla="*/ 107 w 19"/>
                  <a:gd name="T17" fmla="*/ 21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9" y="4"/>
                    </a:moveTo>
                    <a:cubicBezTo>
                      <a:pt x="19" y="2"/>
                      <a:pt x="16" y="0"/>
                      <a:pt x="14" y="0"/>
                    </a:cubicBezTo>
                    <a:cubicBezTo>
                      <a:pt x="5" y="0"/>
                      <a:pt x="5" y="0"/>
                      <a:pt x="5" y="0"/>
                    </a:cubicBezTo>
                    <a:cubicBezTo>
                      <a:pt x="2" y="0"/>
                      <a:pt x="0" y="2"/>
                      <a:pt x="0" y="4"/>
                    </a:cubicBezTo>
                    <a:cubicBezTo>
                      <a:pt x="0" y="15"/>
                      <a:pt x="0" y="15"/>
                      <a:pt x="0" y="15"/>
                    </a:cubicBezTo>
                    <a:cubicBezTo>
                      <a:pt x="0" y="17"/>
                      <a:pt x="2" y="19"/>
                      <a:pt x="5" y="19"/>
                    </a:cubicBezTo>
                    <a:cubicBezTo>
                      <a:pt x="14" y="19"/>
                      <a:pt x="14" y="19"/>
                      <a:pt x="14" y="19"/>
                    </a:cubicBezTo>
                    <a:cubicBezTo>
                      <a:pt x="16" y="19"/>
                      <a:pt x="19" y="17"/>
                      <a:pt x="19" y="15"/>
                    </a:cubicBezTo>
                    <a:lnTo>
                      <a:pt x="19" y="4"/>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68"/>
              <p:cNvSpPr>
                <a:spLocks/>
              </p:cNvSpPr>
              <p:nvPr/>
            </p:nvSpPr>
            <p:spPr bwMode="auto">
              <a:xfrm>
                <a:off x="2173" y="2694"/>
                <a:ext cx="45" cy="47"/>
              </a:xfrm>
              <a:custGeom>
                <a:avLst/>
                <a:gdLst>
                  <a:gd name="T0" fmla="*/ 78 w 19"/>
                  <a:gd name="T1" fmla="*/ 0 h 20"/>
                  <a:gd name="T2" fmla="*/ 28 w 19"/>
                  <a:gd name="T3" fmla="*/ 0 h 20"/>
                  <a:gd name="T4" fmla="*/ 0 w 19"/>
                  <a:gd name="T5" fmla="*/ 28 h 20"/>
                  <a:gd name="T6" fmla="*/ 0 w 19"/>
                  <a:gd name="T7" fmla="*/ 82 h 20"/>
                  <a:gd name="T8" fmla="*/ 28 w 19"/>
                  <a:gd name="T9" fmla="*/ 110 h 20"/>
                  <a:gd name="T10" fmla="*/ 78 w 19"/>
                  <a:gd name="T11" fmla="*/ 110 h 20"/>
                  <a:gd name="T12" fmla="*/ 107 w 19"/>
                  <a:gd name="T13" fmla="*/ 82 h 20"/>
                  <a:gd name="T14" fmla="*/ 107 w 19"/>
                  <a:gd name="T15" fmla="*/ 28 h 20"/>
                  <a:gd name="T16" fmla="*/ 78 w 19"/>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14" y="0"/>
                    </a:moveTo>
                    <a:cubicBezTo>
                      <a:pt x="5" y="0"/>
                      <a:pt x="5" y="0"/>
                      <a:pt x="5" y="0"/>
                    </a:cubicBezTo>
                    <a:cubicBezTo>
                      <a:pt x="2" y="0"/>
                      <a:pt x="0" y="2"/>
                      <a:pt x="0" y="5"/>
                    </a:cubicBezTo>
                    <a:cubicBezTo>
                      <a:pt x="0" y="15"/>
                      <a:pt x="0" y="15"/>
                      <a:pt x="0" y="15"/>
                    </a:cubicBezTo>
                    <a:cubicBezTo>
                      <a:pt x="0" y="18"/>
                      <a:pt x="2" y="20"/>
                      <a:pt x="5" y="20"/>
                    </a:cubicBezTo>
                    <a:cubicBezTo>
                      <a:pt x="14" y="20"/>
                      <a:pt x="14" y="20"/>
                      <a:pt x="14" y="20"/>
                    </a:cubicBezTo>
                    <a:cubicBezTo>
                      <a:pt x="16" y="20"/>
                      <a:pt x="19" y="18"/>
                      <a:pt x="19" y="15"/>
                    </a:cubicBezTo>
                    <a:cubicBezTo>
                      <a:pt x="19" y="5"/>
                      <a:pt x="19" y="5"/>
                      <a:pt x="19" y="5"/>
                    </a:cubicBezTo>
                    <a:cubicBezTo>
                      <a:pt x="19" y="2"/>
                      <a:pt x="16" y="0"/>
                      <a:pt x="14"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69"/>
              <p:cNvSpPr>
                <a:spLocks/>
              </p:cNvSpPr>
              <p:nvPr/>
            </p:nvSpPr>
            <p:spPr bwMode="auto">
              <a:xfrm>
                <a:off x="2412" y="2623"/>
                <a:ext cx="44" cy="45"/>
              </a:xfrm>
              <a:custGeom>
                <a:avLst/>
                <a:gdLst>
                  <a:gd name="T0" fmla="*/ 74 w 19"/>
                  <a:gd name="T1" fmla="*/ 0 h 19"/>
                  <a:gd name="T2" fmla="*/ 28 w 19"/>
                  <a:gd name="T3" fmla="*/ 0 h 19"/>
                  <a:gd name="T4" fmla="*/ 0 w 19"/>
                  <a:gd name="T5" fmla="*/ 21 h 19"/>
                  <a:gd name="T6" fmla="*/ 0 w 19"/>
                  <a:gd name="T7" fmla="*/ 85 h 19"/>
                  <a:gd name="T8" fmla="*/ 28 w 19"/>
                  <a:gd name="T9" fmla="*/ 107 h 19"/>
                  <a:gd name="T10" fmla="*/ 74 w 19"/>
                  <a:gd name="T11" fmla="*/ 107 h 19"/>
                  <a:gd name="T12" fmla="*/ 102 w 19"/>
                  <a:gd name="T13" fmla="*/ 85 h 19"/>
                  <a:gd name="T14" fmla="*/ 102 w 19"/>
                  <a:gd name="T15" fmla="*/ 21 h 19"/>
                  <a:gd name="T16" fmla="*/ 74 w 19"/>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a:moveTo>
                      <a:pt x="14" y="0"/>
                    </a:moveTo>
                    <a:cubicBezTo>
                      <a:pt x="5" y="0"/>
                      <a:pt x="5" y="0"/>
                      <a:pt x="5" y="0"/>
                    </a:cubicBezTo>
                    <a:cubicBezTo>
                      <a:pt x="2" y="0"/>
                      <a:pt x="0" y="2"/>
                      <a:pt x="0" y="4"/>
                    </a:cubicBezTo>
                    <a:cubicBezTo>
                      <a:pt x="0" y="15"/>
                      <a:pt x="0" y="15"/>
                      <a:pt x="0" y="15"/>
                    </a:cubicBezTo>
                    <a:cubicBezTo>
                      <a:pt x="0" y="17"/>
                      <a:pt x="2" y="19"/>
                      <a:pt x="5" y="19"/>
                    </a:cubicBezTo>
                    <a:cubicBezTo>
                      <a:pt x="14" y="19"/>
                      <a:pt x="14" y="19"/>
                      <a:pt x="14" y="19"/>
                    </a:cubicBezTo>
                    <a:cubicBezTo>
                      <a:pt x="16" y="19"/>
                      <a:pt x="19" y="17"/>
                      <a:pt x="19" y="15"/>
                    </a:cubicBezTo>
                    <a:cubicBezTo>
                      <a:pt x="19" y="4"/>
                      <a:pt x="19" y="4"/>
                      <a:pt x="19" y="4"/>
                    </a:cubicBezTo>
                    <a:cubicBezTo>
                      <a:pt x="19" y="2"/>
                      <a:pt x="16" y="0"/>
                      <a:pt x="14"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70"/>
              <p:cNvSpPr>
                <a:spLocks/>
              </p:cNvSpPr>
              <p:nvPr/>
            </p:nvSpPr>
            <p:spPr bwMode="auto">
              <a:xfrm>
                <a:off x="2303" y="2628"/>
                <a:ext cx="357" cy="413"/>
              </a:xfrm>
              <a:custGeom>
                <a:avLst/>
                <a:gdLst>
                  <a:gd name="T0" fmla="*/ 246 w 151"/>
                  <a:gd name="T1" fmla="*/ 975 h 175"/>
                  <a:gd name="T2" fmla="*/ 761 w 151"/>
                  <a:gd name="T3" fmla="*/ 975 h 175"/>
                  <a:gd name="T4" fmla="*/ 832 w 151"/>
                  <a:gd name="T5" fmla="*/ 802 h 175"/>
                  <a:gd name="T6" fmla="*/ 839 w 151"/>
                  <a:gd name="T7" fmla="*/ 496 h 175"/>
                  <a:gd name="T8" fmla="*/ 700 w 151"/>
                  <a:gd name="T9" fmla="*/ 484 h 175"/>
                  <a:gd name="T10" fmla="*/ 558 w 151"/>
                  <a:gd name="T11" fmla="*/ 430 h 175"/>
                  <a:gd name="T12" fmla="*/ 418 w 151"/>
                  <a:gd name="T13" fmla="*/ 396 h 175"/>
                  <a:gd name="T14" fmla="*/ 324 w 151"/>
                  <a:gd name="T15" fmla="*/ 0 h 175"/>
                  <a:gd name="T16" fmla="*/ 246 w 151"/>
                  <a:gd name="T17" fmla="*/ 500 h 175"/>
                  <a:gd name="T18" fmla="*/ 102 w 151"/>
                  <a:gd name="T19" fmla="*/ 396 h 175"/>
                  <a:gd name="T20" fmla="*/ 102 w 151"/>
                  <a:gd name="T21" fmla="*/ 684 h 175"/>
                  <a:gd name="T22" fmla="*/ 246 w 151"/>
                  <a:gd name="T23" fmla="*/ 975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75">
                    <a:moveTo>
                      <a:pt x="44" y="175"/>
                    </a:moveTo>
                    <a:cubicBezTo>
                      <a:pt x="136" y="175"/>
                      <a:pt x="136" y="175"/>
                      <a:pt x="136" y="175"/>
                    </a:cubicBezTo>
                    <a:cubicBezTo>
                      <a:pt x="136" y="175"/>
                      <a:pt x="148" y="155"/>
                      <a:pt x="149" y="144"/>
                    </a:cubicBezTo>
                    <a:cubicBezTo>
                      <a:pt x="149" y="133"/>
                      <a:pt x="151" y="94"/>
                      <a:pt x="150" y="89"/>
                    </a:cubicBezTo>
                    <a:cubicBezTo>
                      <a:pt x="147" y="84"/>
                      <a:pt x="134" y="79"/>
                      <a:pt x="125" y="87"/>
                    </a:cubicBezTo>
                    <a:cubicBezTo>
                      <a:pt x="127" y="80"/>
                      <a:pt x="113" y="67"/>
                      <a:pt x="100" y="77"/>
                    </a:cubicBezTo>
                    <a:cubicBezTo>
                      <a:pt x="94" y="67"/>
                      <a:pt x="83" y="64"/>
                      <a:pt x="75" y="71"/>
                    </a:cubicBezTo>
                    <a:cubicBezTo>
                      <a:pt x="75" y="13"/>
                      <a:pt x="73" y="0"/>
                      <a:pt x="58" y="0"/>
                    </a:cubicBezTo>
                    <a:cubicBezTo>
                      <a:pt x="44" y="0"/>
                      <a:pt x="43" y="17"/>
                      <a:pt x="44" y="90"/>
                    </a:cubicBezTo>
                    <a:cubicBezTo>
                      <a:pt x="38" y="93"/>
                      <a:pt x="36" y="71"/>
                      <a:pt x="18" y="71"/>
                    </a:cubicBezTo>
                    <a:cubicBezTo>
                      <a:pt x="0" y="70"/>
                      <a:pt x="16" y="114"/>
                      <a:pt x="18" y="123"/>
                    </a:cubicBezTo>
                    <a:cubicBezTo>
                      <a:pt x="21" y="132"/>
                      <a:pt x="35" y="175"/>
                      <a:pt x="44" y="175"/>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22" name="Group 34"/>
          <p:cNvGrpSpPr>
            <a:grpSpLocks/>
          </p:cNvGrpSpPr>
          <p:nvPr/>
        </p:nvGrpSpPr>
        <p:grpSpPr bwMode="auto">
          <a:xfrm>
            <a:off x="4410075" y="4690783"/>
            <a:ext cx="639763" cy="639763"/>
            <a:chOff x="1368266" y="2891382"/>
            <a:chExt cx="914400" cy="914400"/>
          </a:xfrm>
        </p:grpSpPr>
        <p:sp>
          <p:nvSpPr>
            <p:cNvPr id="123" name="Oval 122"/>
            <p:cNvSpPr/>
            <p:nvPr/>
          </p:nvSpPr>
          <p:spPr>
            <a:xfrm>
              <a:off x="1368266" y="2891382"/>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24" name="Group 54"/>
            <p:cNvGrpSpPr>
              <a:grpSpLocks noChangeAspect="1"/>
            </p:cNvGrpSpPr>
            <p:nvPr/>
          </p:nvGrpSpPr>
          <p:grpSpPr bwMode="auto">
            <a:xfrm>
              <a:off x="1610902" y="3088504"/>
              <a:ext cx="411629" cy="519799"/>
              <a:chOff x="2063" y="3323"/>
              <a:chExt cx="567" cy="716"/>
            </a:xfrm>
          </p:grpSpPr>
          <p:sp>
            <p:nvSpPr>
              <p:cNvPr id="125" name="AutoShape 53"/>
              <p:cNvSpPr>
                <a:spLocks noChangeAspect="1" noChangeArrowheads="1" noTextEdit="1"/>
              </p:cNvSpPr>
              <p:nvPr/>
            </p:nvSpPr>
            <p:spPr bwMode="auto">
              <a:xfrm>
                <a:off x="2063" y="3323"/>
                <a:ext cx="567"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 name="Freeform 55"/>
              <p:cNvSpPr>
                <a:spLocks noEditPoints="1"/>
              </p:cNvSpPr>
              <p:nvPr/>
            </p:nvSpPr>
            <p:spPr bwMode="auto">
              <a:xfrm>
                <a:off x="2054" y="3321"/>
                <a:ext cx="590" cy="720"/>
              </a:xfrm>
              <a:custGeom>
                <a:avLst/>
                <a:gdLst>
                  <a:gd name="T0" fmla="*/ 1281 w 250"/>
                  <a:gd name="T1" fmla="*/ 5 h 305"/>
                  <a:gd name="T2" fmla="*/ 189 w 250"/>
                  <a:gd name="T3" fmla="*/ 5 h 305"/>
                  <a:gd name="T4" fmla="*/ 21 w 250"/>
                  <a:gd name="T5" fmla="*/ 300 h 305"/>
                  <a:gd name="T6" fmla="*/ 21 w 250"/>
                  <a:gd name="T7" fmla="*/ 1355 h 305"/>
                  <a:gd name="T8" fmla="*/ 160 w 250"/>
                  <a:gd name="T9" fmla="*/ 1695 h 305"/>
                  <a:gd name="T10" fmla="*/ 1319 w 250"/>
                  <a:gd name="T11" fmla="*/ 1700 h 305"/>
                  <a:gd name="T12" fmla="*/ 1326 w 250"/>
                  <a:gd name="T13" fmla="*/ 323 h 305"/>
                  <a:gd name="T14" fmla="*/ 267 w 250"/>
                  <a:gd name="T15" fmla="*/ 312 h 305"/>
                  <a:gd name="T16" fmla="*/ 189 w 250"/>
                  <a:gd name="T17" fmla="*/ 212 h 305"/>
                  <a:gd name="T18" fmla="*/ 283 w 250"/>
                  <a:gd name="T19" fmla="*/ 135 h 305"/>
                  <a:gd name="T20" fmla="*/ 1326 w 250"/>
                  <a:gd name="T21" fmla="*/ 139 h 305"/>
                  <a:gd name="T22" fmla="*/ 1281 w 250"/>
                  <a:gd name="T23" fmla="*/ 5 h 305"/>
                  <a:gd name="T24" fmla="*/ 675 w 250"/>
                  <a:gd name="T25" fmla="*/ 1048 h 305"/>
                  <a:gd name="T26" fmla="*/ 675 w 250"/>
                  <a:gd name="T27" fmla="*/ 963 h 305"/>
                  <a:gd name="T28" fmla="*/ 590 w 250"/>
                  <a:gd name="T29" fmla="*/ 819 h 305"/>
                  <a:gd name="T30" fmla="*/ 746 w 250"/>
                  <a:gd name="T31" fmla="*/ 659 h 305"/>
                  <a:gd name="T32" fmla="*/ 909 w 250"/>
                  <a:gd name="T33" fmla="*/ 819 h 305"/>
                  <a:gd name="T34" fmla="*/ 819 w 250"/>
                  <a:gd name="T35" fmla="*/ 963 h 305"/>
                  <a:gd name="T36" fmla="*/ 819 w 250"/>
                  <a:gd name="T37" fmla="*/ 1048 h 305"/>
                  <a:gd name="T38" fmla="*/ 1093 w 250"/>
                  <a:gd name="T39" fmla="*/ 1287 h 305"/>
                  <a:gd name="T40" fmla="*/ 1093 w 250"/>
                  <a:gd name="T41" fmla="*/ 1310 h 305"/>
                  <a:gd name="T42" fmla="*/ 406 w 250"/>
                  <a:gd name="T43" fmla="*/ 1310 h 305"/>
                  <a:gd name="T44" fmla="*/ 406 w 250"/>
                  <a:gd name="T45" fmla="*/ 1287 h 305"/>
                  <a:gd name="T46" fmla="*/ 675 w 250"/>
                  <a:gd name="T47" fmla="*/ 1048 h 3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0" h="305">
                    <a:moveTo>
                      <a:pt x="230" y="1"/>
                    </a:moveTo>
                    <a:cubicBezTo>
                      <a:pt x="225" y="1"/>
                      <a:pt x="86" y="0"/>
                      <a:pt x="34" y="1"/>
                    </a:cubicBezTo>
                    <a:cubicBezTo>
                      <a:pt x="0" y="2"/>
                      <a:pt x="5" y="29"/>
                      <a:pt x="4" y="54"/>
                    </a:cubicBezTo>
                    <a:cubicBezTo>
                      <a:pt x="4" y="54"/>
                      <a:pt x="4" y="204"/>
                      <a:pt x="4" y="243"/>
                    </a:cubicBezTo>
                    <a:cubicBezTo>
                      <a:pt x="4" y="287"/>
                      <a:pt x="2" y="303"/>
                      <a:pt x="29" y="304"/>
                    </a:cubicBezTo>
                    <a:cubicBezTo>
                      <a:pt x="56" y="304"/>
                      <a:pt x="237" y="305"/>
                      <a:pt x="237" y="305"/>
                    </a:cubicBezTo>
                    <a:cubicBezTo>
                      <a:pt x="238" y="58"/>
                      <a:pt x="238" y="58"/>
                      <a:pt x="238" y="58"/>
                    </a:cubicBezTo>
                    <a:cubicBezTo>
                      <a:pt x="48" y="56"/>
                      <a:pt x="48" y="56"/>
                      <a:pt x="48" y="56"/>
                    </a:cubicBezTo>
                    <a:cubicBezTo>
                      <a:pt x="48" y="56"/>
                      <a:pt x="34" y="53"/>
                      <a:pt x="34" y="38"/>
                    </a:cubicBezTo>
                    <a:cubicBezTo>
                      <a:pt x="34" y="24"/>
                      <a:pt x="51" y="24"/>
                      <a:pt x="51" y="24"/>
                    </a:cubicBezTo>
                    <a:cubicBezTo>
                      <a:pt x="51" y="24"/>
                      <a:pt x="227" y="29"/>
                      <a:pt x="238" y="25"/>
                    </a:cubicBezTo>
                    <a:cubicBezTo>
                      <a:pt x="250" y="21"/>
                      <a:pt x="247" y="0"/>
                      <a:pt x="230" y="1"/>
                    </a:cubicBezTo>
                    <a:close/>
                    <a:moveTo>
                      <a:pt x="121" y="188"/>
                    </a:moveTo>
                    <a:cubicBezTo>
                      <a:pt x="121" y="173"/>
                      <a:pt x="121" y="173"/>
                      <a:pt x="121" y="173"/>
                    </a:cubicBezTo>
                    <a:cubicBezTo>
                      <a:pt x="112" y="168"/>
                      <a:pt x="106" y="158"/>
                      <a:pt x="106" y="147"/>
                    </a:cubicBezTo>
                    <a:cubicBezTo>
                      <a:pt x="106" y="131"/>
                      <a:pt x="119" y="118"/>
                      <a:pt x="134" y="118"/>
                    </a:cubicBezTo>
                    <a:cubicBezTo>
                      <a:pt x="150" y="118"/>
                      <a:pt x="163" y="131"/>
                      <a:pt x="163" y="147"/>
                    </a:cubicBezTo>
                    <a:cubicBezTo>
                      <a:pt x="163" y="158"/>
                      <a:pt x="157" y="168"/>
                      <a:pt x="147" y="173"/>
                    </a:cubicBezTo>
                    <a:cubicBezTo>
                      <a:pt x="147" y="188"/>
                      <a:pt x="147" y="188"/>
                      <a:pt x="147" y="188"/>
                    </a:cubicBezTo>
                    <a:cubicBezTo>
                      <a:pt x="175" y="192"/>
                      <a:pt x="196" y="210"/>
                      <a:pt x="196" y="231"/>
                    </a:cubicBezTo>
                    <a:cubicBezTo>
                      <a:pt x="196" y="232"/>
                      <a:pt x="196" y="233"/>
                      <a:pt x="196" y="235"/>
                    </a:cubicBezTo>
                    <a:cubicBezTo>
                      <a:pt x="73" y="235"/>
                      <a:pt x="73" y="235"/>
                      <a:pt x="73" y="235"/>
                    </a:cubicBezTo>
                    <a:cubicBezTo>
                      <a:pt x="73" y="233"/>
                      <a:pt x="73" y="232"/>
                      <a:pt x="73" y="231"/>
                    </a:cubicBezTo>
                    <a:cubicBezTo>
                      <a:pt x="73" y="210"/>
                      <a:pt x="93" y="192"/>
                      <a:pt x="121" y="188"/>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30" name="Group 32"/>
          <p:cNvGrpSpPr>
            <a:grpSpLocks/>
          </p:cNvGrpSpPr>
          <p:nvPr/>
        </p:nvGrpSpPr>
        <p:grpSpPr bwMode="auto">
          <a:xfrm>
            <a:off x="4410075" y="2337931"/>
            <a:ext cx="639763" cy="639762"/>
            <a:chOff x="2417207" y="1857621"/>
            <a:chExt cx="914400" cy="914400"/>
          </a:xfrm>
        </p:grpSpPr>
        <p:sp>
          <p:nvSpPr>
            <p:cNvPr id="131" name="Oval 7193"/>
            <p:cNvSpPr/>
            <p:nvPr/>
          </p:nvSpPr>
          <p:spPr>
            <a:xfrm>
              <a:off x="2417207" y="1857621"/>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32" name="Picture 3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5330" y="2020566"/>
              <a:ext cx="538156" cy="58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33"/>
          <p:cNvGrpSpPr>
            <a:grpSpLocks/>
          </p:cNvGrpSpPr>
          <p:nvPr/>
        </p:nvGrpSpPr>
        <p:grpSpPr bwMode="auto">
          <a:xfrm>
            <a:off x="4410075" y="3905971"/>
            <a:ext cx="639763" cy="639762"/>
            <a:chOff x="2417208" y="2939254"/>
            <a:chExt cx="914400" cy="914400"/>
          </a:xfrm>
        </p:grpSpPr>
        <p:sp>
          <p:nvSpPr>
            <p:cNvPr id="53" name="Oval 52"/>
            <p:cNvSpPr/>
            <p:nvPr/>
          </p:nvSpPr>
          <p:spPr>
            <a:xfrm>
              <a:off x="2417208" y="2939254"/>
              <a:ext cx="914400" cy="914400"/>
            </a:xfrm>
            <a:prstGeom prst="ellipse">
              <a:avLst/>
            </a:prstGeom>
            <a:solidFill>
              <a:schemeClr val="bg1"/>
            </a:solidFill>
            <a:ln>
              <a:solidFill>
                <a:srgbClr val="91D3FF"/>
              </a:solidFill>
            </a:ln>
            <a:effectLst>
              <a:glow rad="63500">
                <a:srgbClr val="91D3FF">
                  <a:alpha val="40000"/>
                </a:srgb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4" name="Group 42"/>
            <p:cNvGrpSpPr>
              <a:grpSpLocks noChangeAspect="1"/>
            </p:cNvGrpSpPr>
            <p:nvPr/>
          </p:nvGrpSpPr>
          <p:grpSpPr bwMode="auto">
            <a:xfrm>
              <a:off x="2607705" y="3145779"/>
              <a:ext cx="535781" cy="535780"/>
              <a:chOff x="3076" y="1581"/>
              <a:chExt cx="673" cy="673"/>
            </a:xfrm>
          </p:grpSpPr>
          <p:sp>
            <p:nvSpPr>
              <p:cNvPr id="55" name="AutoShape 41"/>
              <p:cNvSpPr>
                <a:spLocks noChangeAspect="1" noChangeArrowheads="1" noTextEdit="1"/>
              </p:cNvSpPr>
              <p:nvPr/>
            </p:nvSpPr>
            <p:spPr bwMode="auto">
              <a:xfrm>
                <a:off x="3076" y="1581"/>
                <a:ext cx="673"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 name="Freeform 43"/>
              <p:cNvSpPr>
                <a:spLocks noEditPoints="1"/>
              </p:cNvSpPr>
              <p:nvPr/>
            </p:nvSpPr>
            <p:spPr bwMode="auto">
              <a:xfrm>
                <a:off x="3078" y="1579"/>
                <a:ext cx="671" cy="675"/>
              </a:xfrm>
              <a:custGeom>
                <a:avLst/>
                <a:gdLst>
                  <a:gd name="T0" fmla="*/ 1422 w 284"/>
                  <a:gd name="T1" fmla="*/ 0 h 286"/>
                  <a:gd name="T2" fmla="*/ 156 w 284"/>
                  <a:gd name="T3" fmla="*/ 0 h 286"/>
                  <a:gd name="T4" fmla="*/ 0 w 284"/>
                  <a:gd name="T5" fmla="*/ 160 h 286"/>
                  <a:gd name="T6" fmla="*/ 0 w 284"/>
                  <a:gd name="T7" fmla="*/ 1433 h 286"/>
                  <a:gd name="T8" fmla="*/ 156 w 284"/>
                  <a:gd name="T9" fmla="*/ 1593 h 286"/>
                  <a:gd name="T10" fmla="*/ 1422 w 284"/>
                  <a:gd name="T11" fmla="*/ 1593 h 286"/>
                  <a:gd name="T12" fmla="*/ 1585 w 284"/>
                  <a:gd name="T13" fmla="*/ 1433 h 286"/>
                  <a:gd name="T14" fmla="*/ 1585 w 284"/>
                  <a:gd name="T15" fmla="*/ 160 h 286"/>
                  <a:gd name="T16" fmla="*/ 1422 w 284"/>
                  <a:gd name="T17" fmla="*/ 0 h 286"/>
                  <a:gd name="T18" fmla="*/ 1361 w 284"/>
                  <a:gd name="T19" fmla="*/ 1381 h 286"/>
                  <a:gd name="T20" fmla="*/ 905 w 284"/>
                  <a:gd name="T21" fmla="*/ 1359 h 286"/>
                  <a:gd name="T22" fmla="*/ 853 w 284"/>
                  <a:gd name="T23" fmla="*/ 814 h 286"/>
                  <a:gd name="T24" fmla="*/ 725 w 284"/>
                  <a:gd name="T25" fmla="*/ 814 h 286"/>
                  <a:gd name="T26" fmla="*/ 680 w 284"/>
                  <a:gd name="T27" fmla="*/ 1359 h 286"/>
                  <a:gd name="T28" fmla="*/ 217 w 284"/>
                  <a:gd name="T29" fmla="*/ 1381 h 286"/>
                  <a:gd name="T30" fmla="*/ 636 w 284"/>
                  <a:gd name="T31" fmla="*/ 467 h 286"/>
                  <a:gd name="T32" fmla="*/ 714 w 284"/>
                  <a:gd name="T33" fmla="*/ 675 h 286"/>
                  <a:gd name="T34" fmla="*/ 758 w 284"/>
                  <a:gd name="T35" fmla="*/ 675 h 286"/>
                  <a:gd name="T36" fmla="*/ 758 w 284"/>
                  <a:gd name="T37" fmla="*/ 373 h 286"/>
                  <a:gd name="T38" fmla="*/ 749 w 284"/>
                  <a:gd name="T39" fmla="*/ 368 h 286"/>
                  <a:gd name="T40" fmla="*/ 714 w 284"/>
                  <a:gd name="T41" fmla="*/ 168 h 286"/>
                  <a:gd name="T42" fmla="*/ 794 w 284"/>
                  <a:gd name="T43" fmla="*/ 212 h 286"/>
                  <a:gd name="T44" fmla="*/ 872 w 284"/>
                  <a:gd name="T45" fmla="*/ 168 h 286"/>
                  <a:gd name="T46" fmla="*/ 832 w 284"/>
                  <a:gd name="T47" fmla="*/ 368 h 286"/>
                  <a:gd name="T48" fmla="*/ 820 w 284"/>
                  <a:gd name="T49" fmla="*/ 373 h 286"/>
                  <a:gd name="T50" fmla="*/ 820 w 284"/>
                  <a:gd name="T51" fmla="*/ 675 h 286"/>
                  <a:gd name="T52" fmla="*/ 865 w 284"/>
                  <a:gd name="T53" fmla="*/ 675 h 286"/>
                  <a:gd name="T54" fmla="*/ 950 w 284"/>
                  <a:gd name="T55" fmla="*/ 467 h 286"/>
                  <a:gd name="T56" fmla="*/ 1361 w 284"/>
                  <a:gd name="T57" fmla="*/ 1381 h 286"/>
                  <a:gd name="T58" fmla="*/ 1451 w 284"/>
                  <a:gd name="T59" fmla="*/ 283 h 286"/>
                  <a:gd name="T60" fmla="*/ 1134 w 284"/>
                  <a:gd name="T61" fmla="*/ 283 h 286"/>
                  <a:gd name="T62" fmla="*/ 1134 w 284"/>
                  <a:gd name="T63" fmla="*/ 172 h 286"/>
                  <a:gd name="T64" fmla="*/ 1451 w 284"/>
                  <a:gd name="T65" fmla="*/ 172 h 286"/>
                  <a:gd name="T66" fmla="*/ 1451 w 284"/>
                  <a:gd name="T67" fmla="*/ 283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286">
                    <a:moveTo>
                      <a:pt x="255" y="0"/>
                    </a:moveTo>
                    <a:cubicBezTo>
                      <a:pt x="28" y="0"/>
                      <a:pt x="28" y="0"/>
                      <a:pt x="28" y="0"/>
                    </a:cubicBezTo>
                    <a:cubicBezTo>
                      <a:pt x="13" y="0"/>
                      <a:pt x="0" y="13"/>
                      <a:pt x="0" y="29"/>
                    </a:cubicBezTo>
                    <a:cubicBezTo>
                      <a:pt x="0" y="257"/>
                      <a:pt x="0" y="257"/>
                      <a:pt x="0" y="257"/>
                    </a:cubicBezTo>
                    <a:cubicBezTo>
                      <a:pt x="0" y="273"/>
                      <a:pt x="13" y="286"/>
                      <a:pt x="28" y="286"/>
                    </a:cubicBezTo>
                    <a:cubicBezTo>
                      <a:pt x="255" y="286"/>
                      <a:pt x="255" y="286"/>
                      <a:pt x="255" y="286"/>
                    </a:cubicBezTo>
                    <a:cubicBezTo>
                      <a:pt x="271" y="286"/>
                      <a:pt x="284" y="273"/>
                      <a:pt x="284" y="257"/>
                    </a:cubicBezTo>
                    <a:cubicBezTo>
                      <a:pt x="284" y="29"/>
                      <a:pt x="284" y="29"/>
                      <a:pt x="284" y="29"/>
                    </a:cubicBezTo>
                    <a:cubicBezTo>
                      <a:pt x="284" y="13"/>
                      <a:pt x="271" y="0"/>
                      <a:pt x="255" y="0"/>
                    </a:cubicBezTo>
                    <a:close/>
                    <a:moveTo>
                      <a:pt x="244" y="248"/>
                    </a:moveTo>
                    <a:cubicBezTo>
                      <a:pt x="232" y="258"/>
                      <a:pt x="176" y="259"/>
                      <a:pt x="162" y="244"/>
                    </a:cubicBezTo>
                    <a:cubicBezTo>
                      <a:pt x="153" y="236"/>
                      <a:pt x="151" y="188"/>
                      <a:pt x="153" y="146"/>
                    </a:cubicBezTo>
                    <a:cubicBezTo>
                      <a:pt x="130" y="146"/>
                      <a:pt x="130" y="146"/>
                      <a:pt x="130" y="146"/>
                    </a:cubicBezTo>
                    <a:cubicBezTo>
                      <a:pt x="133" y="188"/>
                      <a:pt x="130" y="236"/>
                      <a:pt x="122" y="244"/>
                    </a:cubicBezTo>
                    <a:cubicBezTo>
                      <a:pt x="107" y="259"/>
                      <a:pt x="51" y="258"/>
                      <a:pt x="39" y="248"/>
                    </a:cubicBezTo>
                    <a:cubicBezTo>
                      <a:pt x="26" y="236"/>
                      <a:pt x="38" y="89"/>
                      <a:pt x="114" y="84"/>
                    </a:cubicBezTo>
                    <a:cubicBezTo>
                      <a:pt x="120" y="83"/>
                      <a:pt x="125" y="99"/>
                      <a:pt x="128" y="121"/>
                    </a:cubicBezTo>
                    <a:cubicBezTo>
                      <a:pt x="136" y="121"/>
                      <a:pt x="136" y="121"/>
                      <a:pt x="136" y="121"/>
                    </a:cubicBezTo>
                    <a:cubicBezTo>
                      <a:pt x="136" y="67"/>
                      <a:pt x="136" y="67"/>
                      <a:pt x="136" y="67"/>
                    </a:cubicBezTo>
                    <a:cubicBezTo>
                      <a:pt x="136" y="66"/>
                      <a:pt x="135" y="66"/>
                      <a:pt x="134" y="66"/>
                    </a:cubicBezTo>
                    <a:cubicBezTo>
                      <a:pt x="123" y="61"/>
                      <a:pt x="116" y="34"/>
                      <a:pt x="128" y="30"/>
                    </a:cubicBezTo>
                    <a:cubicBezTo>
                      <a:pt x="140" y="26"/>
                      <a:pt x="142" y="38"/>
                      <a:pt x="142" y="38"/>
                    </a:cubicBezTo>
                    <a:cubicBezTo>
                      <a:pt x="142" y="38"/>
                      <a:pt x="144" y="26"/>
                      <a:pt x="156" y="30"/>
                    </a:cubicBezTo>
                    <a:cubicBezTo>
                      <a:pt x="168" y="34"/>
                      <a:pt x="160" y="60"/>
                      <a:pt x="149" y="66"/>
                    </a:cubicBezTo>
                    <a:cubicBezTo>
                      <a:pt x="148" y="66"/>
                      <a:pt x="148" y="67"/>
                      <a:pt x="147" y="67"/>
                    </a:cubicBezTo>
                    <a:cubicBezTo>
                      <a:pt x="147" y="121"/>
                      <a:pt x="147" y="121"/>
                      <a:pt x="147" y="121"/>
                    </a:cubicBezTo>
                    <a:cubicBezTo>
                      <a:pt x="155" y="121"/>
                      <a:pt x="155" y="121"/>
                      <a:pt x="155" y="121"/>
                    </a:cubicBezTo>
                    <a:cubicBezTo>
                      <a:pt x="158" y="99"/>
                      <a:pt x="163" y="83"/>
                      <a:pt x="170" y="84"/>
                    </a:cubicBezTo>
                    <a:cubicBezTo>
                      <a:pt x="246" y="89"/>
                      <a:pt x="257" y="236"/>
                      <a:pt x="244" y="248"/>
                    </a:cubicBezTo>
                    <a:close/>
                    <a:moveTo>
                      <a:pt x="260" y="51"/>
                    </a:moveTo>
                    <a:cubicBezTo>
                      <a:pt x="203" y="51"/>
                      <a:pt x="203" y="51"/>
                      <a:pt x="203" y="51"/>
                    </a:cubicBezTo>
                    <a:cubicBezTo>
                      <a:pt x="203" y="31"/>
                      <a:pt x="203" y="31"/>
                      <a:pt x="203" y="31"/>
                    </a:cubicBezTo>
                    <a:cubicBezTo>
                      <a:pt x="260" y="31"/>
                      <a:pt x="260" y="31"/>
                      <a:pt x="260" y="31"/>
                    </a:cubicBezTo>
                    <a:lnTo>
                      <a:pt x="260" y="51"/>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49" name="Picture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80467" y="2183823"/>
            <a:ext cx="1983543" cy="10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0066" y="1349375"/>
            <a:ext cx="1066877" cy="93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58"/>
          <p:cNvSpPr/>
          <p:nvPr/>
        </p:nvSpPr>
        <p:spPr>
          <a:xfrm>
            <a:off x="5203825" y="3274807"/>
            <a:ext cx="3816350" cy="316369"/>
          </a:xfrm>
          <a:prstGeom prst="rect">
            <a:avLst/>
          </a:prstGeom>
        </p:spPr>
        <p:txBody>
          <a:bodyPr>
            <a:spAutoFit/>
          </a:bodyPr>
          <a:lstStyle/>
          <a:p>
            <a:pPr marL="0" lvl="3" eaLnBrk="1" hangingPunct="1">
              <a:lnSpc>
                <a:spcPct val="114000"/>
              </a:lnSpc>
              <a:spcBef>
                <a:spcPct val="20000"/>
              </a:spcBef>
              <a:spcAft>
                <a:spcPts val="0"/>
              </a:spcAft>
              <a:buClr>
                <a:srgbClr val="0066FF"/>
              </a:buClr>
              <a:buSzPct val="120000"/>
              <a:defRPr/>
            </a:pPr>
            <a:r>
              <a:rPr lang="en-GB" altLang="en-US" sz="1400" dirty="0">
                <a:solidFill>
                  <a:srgbClr val="000000"/>
                </a:solidFill>
                <a:latin typeface="Century Gothic" panose="020B0502020202020204" pitchFamily="34" charset="0"/>
              </a:rPr>
              <a:t>Synapse </a:t>
            </a:r>
            <a:r>
              <a:rPr lang="en-GB" altLang="en-US" sz="1400" dirty="0" smtClean="0">
                <a:solidFill>
                  <a:srgbClr val="000000"/>
                </a:solidFill>
                <a:latin typeface="Century Gothic" panose="020B0502020202020204" pitchFamily="34" charset="0"/>
              </a:rPr>
              <a:t>Clinical Workflow Manager</a:t>
            </a:r>
            <a:endParaRPr lang="en-GB" altLang="en-US" sz="1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55617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a:t>Justification and Optimization </a:t>
            </a:r>
            <a:br>
              <a:rPr lang="en-US" altLang="ja-JP" dirty="0"/>
            </a:br>
            <a:r>
              <a:rPr lang="en-US" altLang="ja-JP" dirty="0"/>
              <a:t>of Medical Exposure to Radiation</a:t>
            </a:r>
            <a:endParaRPr lang="en-US" dirty="0">
              <a:solidFill>
                <a:schemeClr val="bg2">
                  <a:lumMod val="10000"/>
                </a:schemeClr>
              </a:solidFill>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a:solidFill>
                  <a:srgbClr val="002060"/>
                </a:solidFill>
              </a:rPr>
              <a:t>Why is Quality Control and Dose Optimization becoming important?</a:t>
            </a:r>
          </a:p>
          <a:p>
            <a:pPr marL="514350" indent="-514350">
              <a:buFont typeface="+mj-lt"/>
              <a:buAutoNum type="arabicPeriod"/>
            </a:pPr>
            <a:r>
              <a:rPr lang="en-US" altLang="ja-JP" sz="2800" dirty="0" smtClean="0">
                <a:solidFill>
                  <a:srgbClr val="002060"/>
                </a:solidFill>
              </a:rPr>
              <a:t>FUJIFILM/</a:t>
            </a:r>
            <a:r>
              <a:rPr lang="en-US" sz="2800" dirty="0" smtClean="0">
                <a:solidFill>
                  <a:srgbClr val="002060"/>
                </a:solidFill>
              </a:rPr>
              <a:t>QAELUM </a:t>
            </a:r>
            <a:r>
              <a:rPr lang="en-US" sz="2800" dirty="0">
                <a:solidFill>
                  <a:srgbClr val="002060"/>
                </a:solidFill>
              </a:rPr>
              <a:t>Solution</a:t>
            </a:r>
          </a:p>
          <a:p>
            <a:pPr marL="514350" indent="-514350">
              <a:buFont typeface="+mj-lt"/>
              <a:buAutoNum type="arabicPeriod"/>
            </a:pPr>
            <a:r>
              <a:rPr lang="en-US" sz="2800" dirty="0">
                <a:solidFill>
                  <a:srgbClr val="002060"/>
                </a:solidFill>
              </a:rPr>
              <a:t>Site </a:t>
            </a:r>
            <a:r>
              <a:rPr lang="en-US" sz="2800" dirty="0" smtClean="0">
                <a:solidFill>
                  <a:srgbClr val="002060"/>
                </a:solidFill>
              </a:rPr>
              <a:t>Use-Cases </a:t>
            </a:r>
            <a:r>
              <a:rPr lang="en-US" sz="2000" i="1" dirty="0" smtClean="0">
                <a:solidFill>
                  <a:srgbClr val="5689B7"/>
                </a:solidFill>
              </a:rPr>
              <a:t>including Wales Nation Wide project</a:t>
            </a:r>
            <a:endParaRPr lang="en-US" sz="2800" i="1" dirty="0">
              <a:solidFill>
                <a:srgbClr val="5689B7"/>
              </a:solidFill>
            </a:endParaRPr>
          </a:p>
        </p:txBody>
      </p:sp>
    </p:spTree>
    <p:extLst>
      <p:ext uri="{BB962C8B-B14F-4D97-AF65-F5344CB8AC3E}">
        <p14:creationId xmlns:p14="http://schemas.microsoft.com/office/powerpoint/2010/main" val="49745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Custom 3">
      <a:dk1>
        <a:srgbClr val="000000"/>
      </a:dk1>
      <a:lt1>
        <a:sysClr val="window" lastClr="FFFFFF"/>
      </a:lt1>
      <a:dk2>
        <a:srgbClr val="000000"/>
      </a:dk2>
      <a:lt2>
        <a:srgbClr val="FFFFFF"/>
      </a:lt2>
      <a:accent1>
        <a:srgbClr val="006B9C"/>
      </a:accent1>
      <a:accent2>
        <a:srgbClr val="0083A9"/>
      </a:accent2>
      <a:accent3>
        <a:srgbClr val="00A7C1"/>
      </a:accent3>
      <a:accent4>
        <a:srgbClr val="00ABAC"/>
      </a:accent4>
      <a:accent5>
        <a:srgbClr val="00A38D"/>
      </a:accent5>
      <a:accent6>
        <a:srgbClr val="00CD95"/>
      </a:accent6>
      <a:hlink>
        <a:srgbClr val="00664A"/>
      </a:hlink>
      <a:folHlink>
        <a:srgbClr val="6F292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3962</TotalTime>
  <Words>2370</Words>
  <Application>Microsoft Office PowerPoint</Application>
  <PresentationFormat>Apresentação no Ecrã (4:3)</PresentationFormat>
  <Paragraphs>402</Paragraphs>
  <Slides>57</Slides>
  <Notes>29</Notes>
  <HiddenSlides>2</HiddenSlides>
  <MMClips>1</MMClips>
  <ScaleCrop>false</ScaleCrop>
  <HeadingPairs>
    <vt:vector size="4" baseType="variant">
      <vt:variant>
        <vt:lpstr>Tema</vt:lpstr>
      </vt:variant>
      <vt:variant>
        <vt:i4>1</vt:i4>
      </vt:variant>
      <vt:variant>
        <vt:lpstr>Títulos dos diapositivos</vt:lpstr>
      </vt:variant>
      <vt:variant>
        <vt:i4>57</vt:i4>
      </vt:variant>
    </vt:vector>
  </HeadingPairs>
  <TitlesOfParts>
    <vt:vector size="58" baseType="lpstr">
      <vt:lpstr>Office Theme</vt:lpstr>
      <vt:lpstr>Justification and Optimization  of Medical Exposure to Radiation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Justification and Optimization  of Medical Exposure to Radiation</vt:lpstr>
      <vt:lpstr>Topics</vt:lpstr>
      <vt:lpstr>New Sources of Ionizing Radiation </vt:lpstr>
      <vt:lpstr>NRCP Report No. 160 Ionizing Radiation Exposure of the Population of the United States</vt:lpstr>
      <vt:lpstr>Lifetime Attributable Risk of Cancer from Exposure to Radiation</vt:lpstr>
      <vt:lpstr>Apresentação do PowerPoint</vt:lpstr>
      <vt:lpstr>Apresentação do PowerPoint</vt:lpstr>
      <vt:lpstr>Cost-Benefit</vt:lpstr>
      <vt:lpstr>Topics</vt:lpstr>
      <vt:lpstr>Apresentação do PowerPoint</vt:lpstr>
      <vt:lpstr> Technical overview </vt:lpstr>
      <vt:lpstr>Typical analysis </vt:lpstr>
      <vt:lpstr>tqm|DOSE™ main components</vt:lpstr>
      <vt:lpstr>Built in tools for data analysis </vt:lpstr>
      <vt:lpstr>Built in tools for data analysis: personalized dashboard</vt:lpstr>
      <vt:lpstr>Built in tools for data analysis : 4 analysis entry levels</vt:lpstr>
      <vt:lpstr>Built in tools for data analysis : included MR/NM/US</vt:lpstr>
      <vt:lpstr>Built in tools for data analysis : Live monitoring tool</vt:lpstr>
      <vt:lpstr>Built in tools for data analysis : Outlier analysis </vt:lpstr>
      <vt:lpstr>Built in tools for data analysis : Moment analysis </vt:lpstr>
      <vt:lpstr>Built in tools for data analysis : Full integration </vt:lpstr>
      <vt:lpstr>Built in tools for data analysis : Alerts via e-mail </vt:lpstr>
      <vt:lpstr>Build in tools for quality control</vt:lpstr>
      <vt:lpstr>Built in quality control : workflow analysis </vt:lpstr>
      <vt:lpstr>Built in quality control : mean fluoro time per operator, analysis of compression force </vt:lpstr>
      <vt:lpstr>Built in quality control: SSDE </vt:lpstr>
      <vt:lpstr>Built in quality control: SSDE </vt:lpstr>
      <vt:lpstr>Built in quality control: clinical image quality scoring </vt:lpstr>
      <vt:lpstr>Automated reporting to key users</vt:lpstr>
      <vt:lpstr>Automated reporting: Types of reports </vt:lpstr>
      <vt:lpstr>Automated reporting: Legal reporting </vt:lpstr>
      <vt:lpstr>Automated reporting: Legal reporting </vt:lpstr>
      <vt:lpstr>Automated reporting: Dynamic reporting </vt:lpstr>
      <vt:lpstr> Reject / Retake Analysis  </vt:lpstr>
      <vt:lpstr>Example of contrast report </vt:lpstr>
      <vt:lpstr>Peak Skin Monitoring XA </vt:lpstr>
      <vt:lpstr>Summary</vt:lpstr>
      <vt:lpstr>Topics</vt:lpstr>
      <vt:lpstr>Site A: Chest room – dose doubled</vt:lpstr>
      <vt:lpstr>Site B: Mammography – too high dose series</vt:lpstr>
      <vt:lpstr>Site C: Dose new 128 slice CT &gt; existing 64 slice CT</vt:lpstr>
      <vt:lpstr>Wales Nation Wide project</vt:lpstr>
      <vt:lpstr>Apresentação do PowerPoint</vt:lpstr>
      <vt:lpstr>Wales Nation Wide project</vt:lpstr>
      <vt:lpstr>Wales Nation Wide project</vt:lpstr>
      <vt:lpstr>Wales Nation Wide project</vt:lpstr>
      <vt:lpstr>How much is too much?</vt:lpstr>
      <vt:lpstr>Apresentação do PowerPoint</vt:lpstr>
      <vt:lpstr>Apresentação do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McKenna Green</dc:creator>
  <cp:lastModifiedBy>ANFITEATRO</cp:lastModifiedBy>
  <cp:revision>202</cp:revision>
  <dcterms:created xsi:type="dcterms:W3CDTF">2014-10-23T19:29:41Z</dcterms:created>
  <dcterms:modified xsi:type="dcterms:W3CDTF">2015-09-10T12:43:48Z</dcterms:modified>
</cp:coreProperties>
</file>