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5" r:id="rId5"/>
    <p:sldId id="261" r:id="rId6"/>
    <p:sldId id="264" r:id="rId7"/>
    <p:sldId id="260" r:id="rId8"/>
    <p:sldId id="262" r:id="rId9"/>
    <p:sldId id="263" r:id="rId10"/>
    <p:sldId id="257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06F67-5D55-4486-88CC-6C1F25AFF90A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C01F-5FFC-448A-924C-7B05990498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6C01F-5FFC-448A-924C-7B0599049851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163B43-E47C-4B75-97C1-E51EA9009885}" type="datetimeFigureOut">
              <a:rPr lang="pt-PT" smtClean="0"/>
              <a:pPr/>
              <a:t>10-09-2015</a:t>
            </a:fld>
            <a:endParaRPr lang="pt-PT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PT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AC75F3E-94CB-49FD-9DA2-934BD92CEE8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414" y="4176730"/>
            <a:ext cx="8001056" cy="1752600"/>
          </a:xfrm>
        </p:spPr>
        <p:txBody>
          <a:bodyPr>
            <a:normAutofit/>
          </a:bodyPr>
          <a:lstStyle/>
          <a:p>
            <a:pPr algn="ctr"/>
            <a:r>
              <a:rPr lang="pt-PT" sz="2400" dirty="0" smtClean="0">
                <a:solidFill>
                  <a:schemeClr val="bg2">
                    <a:lumMod val="10000"/>
                  </a:schemeClr>
                </a:solidFill>
              </a:rPr>
              <a:t>Perspectivas sobre modelos de regulação relativas ás exposições na área médica</a:t>
            </a:r>
            <a:endParaRPr lang="pt-P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Imagem 3" descr="logo_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500042"/>
            <a:ext cx="45005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86050" y="1285860"/>
            <a:ext cx="3896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cap="small" dirty="0"/>
              <a:t>Direcção Geral de Farmácia </a:t>
            </a:r>
            <a:endParaRPr lang="pt-PT" sz="2000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571736" y="5286388"/>
            <a:ext cx="4752528" cy="936104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pt-PT" sz="2000" dirty="0" smtClean="0">
                <a:solidFill>
                  <a:srgbClr val="002060"/>
                </a:solidFill>
              </a:rPr>
              <a:t>José Carlos Carvalho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pt-PT" sz="2000" dirty="0" smtClean="0">
                <a:solidFill>
                  <a:srgbClr val="002060"/>
                </a:solidFill>
              </a:rPr>
              <a:t>CABO VERDE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928802"/>
            <a:ext cx="81439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66" y="6300812"/>
            <a:ext cx="7286676" cy="4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5857896"/>
            <a:ext cx="15240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1538" y="5934095"/>
            <a:ext cx="1581152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18539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pt-PT" sz="3600" dirty="0" smtClean="0"/>
              <a:t>José Carlos Borges de Carvalho</a:t>
            </a:r>
            <a:endParaRPr lang="pt-PT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PT" sz="2400" dirty="0" smtClean="0"/>
          </a:p>
          <a:p>
            <a:pPr algn="ctr">
              <a:buNone/>
            </a:pPr>
            <a:endParaRPr lang="pt-PT" sz="2400" dirty="0" smtClean="0"/>
          </a:p>
          <a:p>
            <a:pPr algn="ctr">
              <a:buNone/>
            </a:pPr>
            <a:endParaRPr lang="pt-PT" sz="2400" dirty="0" smtClean="0"/>
          </a:p>
          <a:p>
            <a:pPr algn="ctr">
              <a:buNone/>
            </a:pPr>
            <a:r>
              <a:rPr lang="pt-PT" sz="2400" dirty="0" smtClean="0"/>
              <a:t>Farmacêutico Industrial e Bioquímico</a:t>
            </a:r>
          </a:p>
          <a:p>
            <a:pPr algn="ctr">
              <a:buNone/>
            </a:pPr>
            <a:r>
              <a:rPr lang="pt-PT" sz="2400" dirty="0" smtClean="0"/>
              <a:t>Mestre em Ciências Aplicadas a Produtos para Saúde</a:t>
            </a:r>
          </a:p>
          <a:p>
            <a:endParaRPr lang="pt-PT" sz="2400" dirty="0" smtClean="0"/>
          </a:p>
          <a:p>
            <a:pPr algn="ctr">
              <a:buNone/>
            </a:pPr>
            <a:r>
              <a:rPr lang="pt-PT" sz="2400" dirty="0" smtClean="0"/>
              <a:t>E-mail</a:t>
            </a:r>
          </a:p>
          <a:p>
            <a:pPr algn="ctr">
              <a:buNone/>
            </a:pPr>
            <a:r>
              <a:rPr lang="pt-PT" sz="2400" dirty="0" smtClean="0"/>
              <a:t>zecarloscv@gmail.com</a:t>
            </a:r>
            <a:endParaRPr lang="pt-PT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E37B-2627-4FA4-A70A-5015F40BBDEB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5" name="Retângulo 4"/>
          <p:cNvSpPr/>
          <p:nvPr/>
        </p:nvSpPr>
        <p:spPr>
          <a:xfrm>
            <a:off x="3635896" y="559653"/>
            <a:ext cx="2664296" cy="830997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pt-PT" sz="4800" dirty="0" smtClean="0">
                <a:solidFill>
                  <a:srgbClr val="002060"/>
                </a:solidFill>
              </a:rPr>
              <a:t>Obrigado </a:t>
            </a:r>
            <a:endParaRPr lang="pt-PT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3200" dirty="0" smtClean="0"/>
              <a:t>Situação actual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PT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400" dirty="0" smtClean="0"/>
              <a:t>Inexistencia de um quadro legislativo sobre exposições médicas;</a:t>
            </a:r>
          </a:p>
          <a:p>
            <a:pPr algn="just">
              <a:lnSpc>
                <a:spcPct val="150000"/>
              </a:lnSpc>
            </a:pPr>
            <a:endParaRPr lang="pt-PT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2400" dirty="0" smtClean="0"/>
              <a:t>Carência de procedimentos uniformizados na área de radiologia, principalmente no sector público;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O que tem sido feito em Cabo Verde? 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2400" dirty="0" smtClean="0"/>
              <a:t>Plano Nacional de Desenvolvimento Sanitário  2012-2016 (PNDS) – dotar o país de um parque de equipamentos de acordo com a realidade das estuturas (</a:t>
            </a:r>
            <a:r>
              <a:rPr lang="pt-PT" sz="2400" dirty="0" smtClean="0">
                <a:solidFill>
                  <a:srgbClr val="0070C0"/>
                </a:solidFill>
              </a:rPr>
              <a:t>LEGISLAÇÃO ??).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2400" dirty="0" smtClean="0"/>
              <a:t>O país ja deu o seu 1º passo na regulamentação dos equipamentos médicos pesados;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-71462"/>
            <a:ext cx="7498080" cy="1143000"/>
          </a:xfrm>
        </p:spPr>
        <p:txBody>
          <a:bodyPr>
            <a:normAutofit/>
          </a:bodyPr>
          <a:lstStyle/>
          <a:p>
            <a:r>
              <a:rPr lang="pt-PT" sz="3200" dirty="0" smtClean="0"/>
              <a:t>O que tem sido feito em Cabo Verde? 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2400" dirty="0" smtClean="0"/>
              <a:t>Protocolo com MS de Portugal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2400" dirty="0" smtClean="0"/>
              <a:t>Agosto de 2015 – Missão da Administração Central do Sistema de Saúde, IP (ACSS).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pt-PT" sz="24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1500166" y="3857628"/>
            <a:ext cx="7072362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None/>
            </a:pPr>
            <a:r>
              <a:rPr lang="pt-PT" sz="2400" dirty="0" smtClean="0">
                <a:solidFill>
                  <a:srgbClr val="0070C0"/>
                </a:solidFill>
              </a:rPr>
              <a:t>Missão da equipe do ACSS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2400" dirty="0" smtClean="0"/>
              <a:t>Definir um plano de acção que visa melhorar o quadro tecnológico no que concerne aos equipamentos médicos pesados (EMP);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O que tem sido feito em Cabo Verde? 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  <a:buNone/>
            </a:pPr>
            <a:endParaRPr lang="pt-PT" sz="2400" dirty="0" smtClean="0"/>
          </a:p>
          <a:p>
            <a:pPr lvl="0"/>
            <a:r>
              <a:rPr lang="pt-PT" sz="2400" dirty="0" smtClean="0"/>
              <a:t>Angiógrafo</a:t>
            </a:r>
          </a:p>
          <a:p>
            <a:pPr lvl="0"/>
            <a:r>
              <a:rPr lang="pt-PT" sz="2400" dirty="0" smtClean="0"/>
              <a:t>Ecógrafo</a:t>
            </a:r>
          </a:p>
          <a:p>
            <a:pPr lvl="0"/>
            <a:r>
              <a:rPr lang="pt-PT" sz="2400" dirty="0" smtClean="0"/>
              <a:t>Mamógrafo</a:t>
            </a:r>
          </a:p>
          <a:p>
            <a:pPr lvl="0"/>
            <a:r>
              <a:rPr lang="pt-PT" sz="2400" dirty="0" smtClean="0"/>
              <a:t>RaioX</a:t>
            </a:r>
          </a:p>
          <a:p>
            <a:pPr lvl="0"/>
            <a:r>
              <a:rPr lang="pt-PT" sz="2400" dirty="0" smtClean="0"/>
              <a:t>Ressonância Magnética (RM)</a:t>
            </a:r>
          </a:p>
          <a:p>
            <a:pPr lvl="0"/>
            <a:r>
              <a:rPr lang="pt-PT" sz="2400" dirty="0" smtClean="0"/>
              <a:t>Tomografia Computorizada (TC)</a:t>
            </a:r>
          </a:p>
          <a:p>
            <a:pPr lvl="0"/>
            <a:r>
              <a:rPr lang="pt-PT" sz="2400" dirty="0" smtClean="0">
                <a:solidFill>
                  <a:srgbClr val="0070C0"/>
                </a:solidFill>
              </a:rPr>
              <a:t>Radiooncologia</a:t>
            </a:r>
            <a:r>
              <a:rPr lang="pt-PT" sz="2400" dirty="0" smtClean="0"/>
              <a:t> ( POSTERIORMENTE)</a:t>
            </a:r>
          </a:p>
          <a:p>
            <a:pPr lvl="0">
              <a:buNone/>
            </a:pPr>
            <a:endParaRPr lang="pt-PT" sz="2400" dirty="0" smtClean="0"/>
          </a:p>
          <a:p>
            <a:pPr algn="just">
              <a:lnSpc>
                <a:spcPct val="200000"/>
              </a:lnSpc>
            </a:pPr>
            <a:endParaRPr lang="pt-PT" sz="2400" dirty="0" smtClean="0"/>
          </a:p>
          <a:p>
            <a:pPr algn="just">
              <a:lnSpc>
                <a:spcPct val="200000"/>
              </a:lnSpc>
            </a:pPr>
            <a:endParaRPr lang="pt-PT" sz="2400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O que tem sido feito em Cabo Verde? 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  <a:buNone/>
            </a:pPr>
            <a:r>
              <a:rPr lang="pt-PT" sz="2400" dirty="0" smtClean="0"/>
              <a:t>Missão da equipe do ACSS</a:t>
            </a:r>
          </a:p>
          <a:p>
            <a:pPr algn="just">
              <a:lnSpc>
                <a:spcPct val="200000"/>
              </a:lnSpc>
              <a:buNone/>
            </a:pPr>
            <a:r>
              <a:rPr lang="pt-PT" sz="2400" b="1" dirty="0" smtClean="0"/>
              <a:t>Até 2016 </a:t>
            </a:r>
          </a:p>
          <a:p>
            <a:pPr algn="just">
              <a:lnSpc>
                <a:spcPct val="200000"/>
              </a:lnSpc>
              <a:buNone/>
            </a:pPr>
            <a:r>
              <a:rPr lang="pt-PT" sz="2400" dirty="0" smtClean="0"/>
              <a:t>Elaboração da legislação na área de radiologia para: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Aquisição/doação e investimento (2015),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Manutenção (2015), 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>
                <a:solidFill>
                  <a:srgbClr val="C00000"/>
                </a:solidFill>
              </a:rPr>
              <a:t>Abate</a:t>
            </a:r>
            <a:r>
              <a:rPr lang="pt-PT" sz="2400" dirty="0" smtClean="0"/>
              <a:t> (2015),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Instalações, 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Licenciamento, 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Recursos humanos  para cada tipologia de equipamentos, e </a:t>
            </a:r>
          </a:p>
          <a:p>
            <a:pPr algn="just">
              <a:lnSpc>
                <a:spcPct val="120000"/>
              </a:lnSpc>
            </a:pPr>
            <a:r>
              <a:rPr lang="pt-PT" sz="2400" dirty="0" smtClean="0"/>
              <a:t>Caderno de encargos (especificações técnicas) (2015).</a:t>
            </a:r>
          </a:p>
          <a:p>
            <a:pPr algn="just">
              <a:lnSpc>
                <a:spcPct val="200000"/>
              </a:lnSpc>
            </a:pPr>
            <a:endParaRPr lang="pt-PT" sz="2400" dirty="0" smtClean="0"/>
          </a:p>
          <a:p>
            <a:pPr algn="just">
              <a:lnSpc>
                <a:spcPct val="200000"/>
              </a:lnSpc>
            </a:pPr>
            <a:endParaRPr lang="pt-PT" sz="2400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Prespectivas futuras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99592" y="2623212"/>
            <a:ext cx="4176464" cy="466344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t-PT" sz="2600" dirty="0" smtClean="0"/>
              <a:t>Dotar o país de normas que visam proteger:</a:t>
            </a:r>
          </a:p>
          <a:p>
            <a:pPr algn="just">
              <a:lnSpc>
                <a:spcPct val="170000"/>
              </a:lnSpc>
              <a:buNone/>
            </a:pPr>
            <a:endParaRPr lang="pt-PT" sz="2600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5234880" y="2191164"/>
            <a:ext cx="4017640" cy="466344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/>
              <a:t>Profissionais de saúde,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/>
              <a:t>Utentes,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PT" dirty="0" smtClean="0"/>
              <a:t>Meio ambiente  </a:t>
            </a:r>
          </a:p>
          <a:p>
            <a:pPr>
              <a:lnSpc>
                <a:spcPct val="200000"/>
              </a:lnSpc>
            </a:pPr>
            <a:endParaRPr lang="pt-PT" dirty="0"/>
          </a:p>
        </p:txBody>
      </p:sp>
      <p:sp>
        <p:nvSpPr>
          <p:cNvPr id="6" name="Chave esquerda 5"/>
          <p:cNvSpPr/>
          <p:nvPr/>
        </p:nvSpPr>
        <p:spPr>
          <a:xfrm>
            <a:off x="4929190" y="2056858"/>
            <a:ext cx="580054" cy="308665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Prespectivas futuras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5312" y="1428736"/>
            <a:ext cx="7958688" cy="521497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t-PT" sz="2600" dirty="0" smtClean="0"/>
              <a:t>Criar regulamentos na área de radiologia tanto para sector público como sector privado, p.e:</a:t>
            </a:r>
          </a:p>
          <a:p>
            <a:pPr algn="just">
              <a:lnSpc>
                <a:spcPct val="170000"/>
              </a:lnSpc>
              <a:buNone/>
            </a:pPr>
            <a:endParaRPr lang="pt-PT" sz="2600" dirty="0" smtClean="0"/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pt-PT" sz="2600" dirty="0" smtClean="0"/>
              <a:t>Requisitos para abertura de um serviço de rediologia no sector público;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pt-PT" sz="2600" dirty="0" smtClean="0"/>
              <a:t>Requisistos para licenciamento de clínicas privadas com radiologia;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pt-PT" sz="2600" dirty="0" smtClean="0"/>
              <a:t>Base legal para inspeção e fiscalisação  das instituições;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pt-PT" sz="2600" dirty="0" smtClean="0"/>
              <a:t>Etc.</a:t>
            </a:r>
          </a:p>
          <a:p>
            <a:pPr algn="just">
              <a:lnSpc>
                <a:spcPct val="170000"/>
              </a:lnSpc>
              <a:buNone/>
            </a:pPr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O que esperamos com esse </a:t>
            </a:r>
            <a:r>
              <a:rPr lang="pt-PT" sz="3200" i="1" dirty="0" smtClean="0"/>
              <a:t>Workshop</a:t>
            </a:r>
            <a:endParaRPr lang="pt-PT" sz="32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136920" cy="466344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dirty="0" smtClean="0"/>
              <a:t>Partilha e troca de experiências; </a:t>
            </a:r>
          </a:p>
          <a:p>
            <a:pPr algn="just">
              <a:lnSpc>
                <a:spcPct val="150000"/>
              </a:lnSpc>
              <a:buNone/>
            </a:pPr>
            <a:endParaRPr lang="pt-PT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dirty="0" smtClean="0"/>
              <a:t>Recolha de subsídios para criação de regulamentos na área de radiologia em Cabo Verde;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PT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dirty="0" smtClean="0"/>
              <a:t>Além, o Ministério da Saúde de Cabo Verde tem todo gosto em fazer parte desse projecto e projectos futuros.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PT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PT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366</TotalTime>
  <Words>382</Words>
  <Application>Microsoft Office PowerPoint</Application>
  <PresentationFormat>Apresentação no Ecrã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Solstício</vt:lpstr>
      <vt:lpstr>Diapositivo 1</vt:lpstr>
      <vt:lpstr>Situação actual</vt:lpstr>
      <vt:lpstr>O que tem sido feito em Cabo Verde? </vt:lpstr>
      <vt:lpstr>O que tem sido feito em Cabo Verde? </vt:lpstr>
      <vt:lpstr>O que tem sido feito em Cabo Verde? </vt:lpstr>
      <vt:lpstr>O que tem sido feito em Cabo Verde? </vt:lpstr>
      <vt:lpstr>Prespectivas futuras</vt:lpstr>
      <vt:lpstr>Prespectivas futuras</vt:lpstr>
      <vt:lpstr>O que esperamos com esse Workshop</vt:lpstr>
      <vt:lpstr>José Carlos Borges de Carvalho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sgoncalves</cp:lastModifiedBy>
  <cp:revision>24</cp:revision>
  <dcterms:created xsi:type="dcterms:W3CDTF">2015-09-09T07:57:54Z</dcterms:created>
  <dcterms:modified xsi:type="dcterms:W3CDTF">2015-09-10T16:50:36Z</dcterms:modified>
</cp:coreProperties>
</file>