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256" r:id="rId2"/>
    <p:sldId id="524" r:id="rId3"/>
    <p:sldId id="558" r:id="rId4"/>
    <p:sldId id="525" r:id="rId5"/>
    <p:sldId id="539" r:id="rId6"/>
    <p:sldId id="538" r:id="rId7"/>
    <p:sldId id="537" r:id="rId8"/>
    <p:sldId id="540" r:id="rId9"/>
    <p:sldId id="541" r:id="rId10"/>
    <p:sldId id="542" r:id="rId11"/>
    <p:sldId id="543" r:id="rId12"/>
    <p:sldId id="544" r:id="rId13"/>
    <p:sldId id="521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990033"/>
    <a:srgbClr val="CC0000"/>
    <a:srgbClr val="F9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DA0FA65-7F23-414A-85D8-693780D36F2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08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pt-PT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661462-7FE0-4126-88EE-D1D6450FBFD1}" type="slidenum">
              <a:rPr lang="en-GB" altLang="pt-PT" sz="1200" b="0" smtClean="0"/>
              <a:pPr eaLnBrk="1" hangingPunct="1"/>
              <a:t>1</a:t>
            </a:fld>
            <a:endParaRPr lang="en-GB" altLang="pt-PT" sz="1200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pt-PT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763F0-EF7B-4198-AEEA-73960AB84288}" type="slidenum">
              <a:rPr lang="en-GB" altLang="pt-PT" sz="1200" b="0" smtClean="0"/>
              <a:pPr eaLnBrk="1" hangingPunct="1"/>
              <a:t>13</a:t>
            </a:fld>
            <a:endParaRPr lang="en-GB" altLang="pt-PT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black">
          <a:xfrm>
            <a:off x="3505200" y="6019800"/>
            <a:ext cx="2209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mtClean="0">
                <a:solidFill>
                  <a:srgbClr val="FFFFFF"/>
                </a:solidFill>
                <a:latin typeface="Arial" charset="0"/>
              </a:rPr>
              <a:t>IAEA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900" smtClean="0">
                <a:solidFill>
                  <a:srgbClr val="FFFFFF"/>
                </a:solidFill>
                <a:latin typeface="Arial" charset="0"/>
              </a:rPr>
              <a:t>International Atomic Energy Agency</a:t>
            </a:r>
          </a:p>
        </p:txBody>
      </p:sp>
      <p:pic>
        <p:nvPicPr>
          <p:cNvPr id="5" name="Picture 10" descr="IAEAlogo_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4800" y="5105400"/>
            <a:ext cx="105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1000125"/>
            <a:ext cx="9144000" cy="1771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797175"/>
            <a:ext cx="9144000" cy="1727200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7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6BE9-F67A-4DF4-9047-86ACBD6AE6E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70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98425"/>
            <a:ext cx="2147887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98425"/>
            <a:ext cx="629285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CC72-C2E3-48E2-8AD5-2E7D77C095A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2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524000"/>
            <a:ext cx="4221162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86200"/>
            <a:ext cx="4221162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9A61-C1EE-4D8B-AFDD-374642338F1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3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422116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1F51-DA44-4E8A-A7A0-22F5CA85F9B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5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524000"/>
            <a:ext cx="422116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E583-3204-4437-90F7-3C9BBDEB568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4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524000"/>
            <a:ext cx="85931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638" y="3886200"/>
            <a:ext cx="85931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7010-DFBA-465F-B278-5EABA5D5467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8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FFC1-3DA4-4CBE-ADDF-D35614428D9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2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4BE1-3C62-4DEB-8DCE-77E00046B14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42211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AF160-6E64-461E-9A4F-B4417119C18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0933-902E-4757-9566-4E8F8F8B031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1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DA89-4E0B-4C0B-AE17-DBA4297851D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2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7D060-9C72-4316-B115-E0D84BB841B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B4BC-AEF9-4307-8424-6D61427EFC3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4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0A5D-4360-47E4-99CF-E6564C7AE40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AEAlogo_Bla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110288"/>
            <a:ext cx="685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1"/>
          <p:cNvSpPr txBox="1">
            <a:spLocks noChangeArrowheads="1"/>
          </p:cNvSpPr>
          <p:nvPr/>
        </p:nvSpPr>
        <p:spPr bwMode="black">
          <a:xfrm>
            <a:off x="990600" y="6202363"/>
            <a:ext cx="91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200" smtClean="0">
                <a:solidFill>
                  <a:srgbClr val="FFFFFF"/>
                </a:solidFill>
                <a:latin typeface="Arial" charset="0"/>
              </a:rPr>
              <a:t>IAEA</a:t>
            </a: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82575" y="98425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74638" y="1524000"/>
            <a:ext cx="85931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 smtClean="0"/>
              <a:t>Click to edit Master text styles</a:t>
            </a:r>
          </a:p>
          <a:p>
            <a:pPr lvl="1"/>
            <a:r>
              <a:rPr lang="en-GB" altLang="pt-PT" smtClean="0"/>
              <a:t>Second level</a:t>
            </a:r>
          </a:p>
          <a:p>
            <a:pPr lvl="2"/>
            <a:r>
              <a:rPr lang="en-GB" altLang="pt-PT" smtClean="0"/>
              <a:t>Third level</a:t>
            </a:r>
          </a:p>
          <a:p>
            <a:pPr lvl="3"/>
            <a:r>
              <a:rPr lang="en-GB" altLang="pt-PT" smtClean="0"/>
              <a:t>Fourth level</a:t>
            </a:r>
          </a:p>
          <a:p>
            <a:pPr lvl="4"/>
            <a:r>
              <a:rPr lang="en-GB" altLang="pt-PT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783388" y="6369050"/>
            <a:ext cx="16764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54488" y="6369050"/>
            <a:ext cx="26241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369050"/>
            <a:ext cx="5095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45A8CD5-C395-4522-9BDE-8F0CB2D4AA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</p:sldLayoutIdLst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90538"/>
            <a:ext cx="747395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079625"/>
            <a:ext cx="8797925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227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pt-PT" smtClean="0"/>
              <a:t>5. Document storage</a:t>
            </a:r>
          </a:p>
          <a:p>
            <a:pPr marL="0" indent="0">
              <a:buFontTx/>
              <a:buNone/>
            </a:pPr>
            <a:endParaRPr lang="en-US" altLang="pt-PT" smtClean="0"/>
          </a:p>
          <a:p>
            <a:pPr marL="0" indent="0">
              <a:buFontTx/>
              <a:buNone/>
            </a:pPr>
            <a:r>
              <a:rPr lang="en-US" altLang="pt-PT" sz="2400" smtClean="0"/>
              <a:t>Document of environmental monitoring in the workplace, document the dose card and health card should be kept well within certain period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9834-3310-4331-926F-DF4C3B5C043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926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6. Quality assurance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The quality assurance program needs to be made for </a:t>
            </a:r>
            <a:r>
              <a:rPr lang="en-US" sz="2400" dirty="0" err="1" smtClean="0"/>
              <a:t>instalation</a:t>
            </a:r>
            <a:r>
              <a:rPr lang="en-US" sz="2400" dirty="0" smtClean="0"/>
              <a:t> that have a high radiological impact for example a nuclear reactor, irradiator installations, </a:t>
            </a:r>
            <a:r>
              <a:rPr lang="en-US" sz="2400" dirty="0" err="1" smtClean="0"/>
              <a:t>fascilities</a:t>
            </a:r>
            <a:r>
              <a:rPr lang="en-US" sz="2400" dirty="0" smtClean="0"/>
              <a:t> </a:t>
            </a:r>
            <a:r>
              <a:rPr lang="en-US" sz="2400" dirty="0" err="1" smtClean="0"/>
              <a:t>radiotheraphy</a:t>
            </a:r>
            <a:r>
              <a:rPr lang="en-US" sz="2400" dirty="0" smtClean="0"/>
              <a:t> and </a:t>
            </a:r>
            <a:r>
              <a:rPr lang="en-US" sz="2400" dirty="0" err="1" smtClean="0"/>
              <a:t>radioisotop</a:t>
            </a:r>
            <a:r>
              <a:rPr lang="en-US" sz="2400" dirty="0" smtClean="0"/>
              <a:t> production </a:t>
            </a:r>
            <a:r>
              <a:rPr lang="en-US" sz="2400" dirty="0" err="1" smtClean="0"/>
              <a:t>instalations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The quality assurance program created and applied to the planning, construction, operation, maintenance and management of radioactive waste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Internal audit activities necessary or appropriate external audit to asses </a:t>
            </a:r>
            <a:r>
              <a:rPr lang="en-US" sz="2400" dirty="0" err="1" smtClean="0"/>
              <a:t>wether</a:t>
            </a:r>
            <a:r>
              <a:rPr lang="en-US" sz="2400" dirty="0" smtClean="0"/>
              <a:t> the quality assurance program has been effective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B32E-C698-4901-917A-15CE6F7C98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22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7. Education and training:</a:t>
            </a:r>
          </a:p>
          <a:p>
            <a:pPr>
              <a:buFontTx/>
              <a:buChar char="-"/>
              <a:defRPr/>
            </a:pPr>
            <a:r>
              <a:rPr lang="en-US" sz="2400" dirty="0" smtClean="0"/>
              <a:t>Potential radiation hazards / contamination of the use of radioactive substances / other radiation sources</a:t>
            </a:r>
          </a:p>
          <a:p>
            <a:pPr>
              <a:buFontTx/>
              <a:buChar char="-"/>
              <a:defRPr/>
            </a:pPr>
            <a:r>
              <a:rPr lang="en-US" sz="2400" dirty="0"/>
              <a:t>Workers in this </a:t>
            </a:r>
            <a:r>
              <a:rPr lang="en-US" sz="2400" dirty="0" smtClean="0"/>
              <a:t>field must have the knowledge and skills to handle the radiation hazards by following education and training on safety and health against radiation</a:t>
            </a:r>
          </a:p>
          <a:p>
            <a:pPr>
              <a:buFontTx/>
              <a:buChar char="-"/>
              <a:defRPr/>
            </a:pPr>
            <a:r>
              <a:rPr lang="en-US" sz="2400" dirty="0" smtClean="0"/>
              <a:t>Education and training on safety and health against radiation must be obtained from an institution that has been accredited from national agency   </a:t>
            </a:r>
            <a:endParaRPr lang="en-US" sz="2400" dirty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91D60-4041-407A-923B-3E90B0690DC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25D65-3D85-48F3-9176-886E1C0C1CBD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1730375" y="5207000"/>
            <a:ext cx="7010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110000"/>
            </a:pPr>
            <a:endParaRPr lang="en-US" altLang="pt-PT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19250" y="2722563"/>
            <a:ext cx="6215063" cy="19304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PT" sz="6000" b="0">
                <a:solidFill>
                  <a:schemeClr val="folHlink"/>
                </a:solidFill>
                <a:latin typeface="Arial Black" pitchFamily="34" charset="0"/>
              </a:rPr>
              <a:t>Thank you for your attention</a:t>
            </a:r>
            <a:endParaRPr lang="en-GB" altLang="pt-PT" sz="6000" b="0">
              <a:solidFill>
                <a:schemeClr val="folHlink"/>
              </a:solidFill>
              <a:latin typeface="Arial Black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71475" y="4365625"/>
            <a:ext cx="8593138" cy="10080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pt-PT" sz="2800" smtClean="0"/>
              <a:t>Dr. Abraham Gregorio de Rosa,Sp.Rad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pt-PT" sz="2000" smtClean="0"/>
              <a:t>Radiologist in HNGV Dili, Timor Leste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DC606-BEF5-40DC-8D29-CAC69935B53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6619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Content Placeholder 2"/>
          <p:cNvSpPr txBox="1">
            <a:spLocks/>
          </p:cNvSpPr>
          <p:nvPr/>
        </p:nvSpPr>
        <p:spPr bwMode="gray">
          <a:xfrm>
            <a:off x="239713" y="2276475"/>
            <a:ext cx="8724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folHlink"/>
              </a:buClr>
              <a:buSzPct val="110000"/>
            </a:pPr>
            <a:r>
              <a:rPr lang="en-US" altLang="pt-PT" sz="2800">
                <a:solidFill>
                  <a:schemeClr val="tx2"/>
                </a:solidFill>
                <a:latin typeface="Arial Black" pitchFamily="34" charset="0"/>
              </a:rPr>
              <a:t>Perspectives on regulatory models for the radiation scatter</a:t>
            </a:r>
            <a:r>
              <a:rPr lang="en-US" altLang="pt-PT" sz="280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pt-PT" sz="2800">
                <a:solidFill>
                  <a:schemeClr val="tx2"/>
                </a:solidFill>
                <a:latin typeface="Arial Black" pitchFamily="34" charset="0"/>
              </a:rPr>
              <a:t>in the medical field in Timor Leste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2060575"/>
            <a:ext cx="8593137" cy="4105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INTERNATIONAL ATOMIC ENERGY AGENCY: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Arial Narrow" pitchFamily="34" charset="0"/>
              </a:rPr>
              <a:t>International organization that seek to promote  and to the peaceful use of nuclear energy and to inhibit its use for any military purpose.</a:t>
            </a:r>
          </a:p>
          <a:p>
            <a:pPr marL="0" indent="0">
              <a:buFontTx/>
              <a:buNone/>
              <a:defRPr/>
            </a:pPr>
            <a:endParaRPr lang="en-US" sz="1400" b="1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Arial Narrow" pitchFamily="34" charset="0"/>
              </a:rPr>
              <a:t>Programs to encourage the development of the peaceful applications of nuclear technology and nuclear materials and promote nuclear safety (including radiation protection) and nuclear security standards and their implementation  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0C544-F8E0-4C39-ACEE-FAF443CF4EA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6619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22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National Agency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Together with other agencies like Food and Drug Administration, Nuclear Regulatory commission and radiological health agencies,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>
              <a:buFontTx/>
              <a:buChar char="-"/>
              <a:defRPr/>
            </a:pPr>
            <a:r>
              <a:rPr lang="en-US" sz="2800" dirty="0" smtClean="0"/>
              <a:t>Creating testing standards and monitoring and ensuring compliance through the regulation, and for responding to proposed  changes in protocols / dosing that would minimize radiation exposure.</a:t>
            </a:r>
          </a:p>
          <a:p>
            <a:pPr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93085-E811-426F-B70C-80D205B37E2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4638" y="1628775"/>
            <a:ext cx="8689975" cy="4464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/>
              <a:t>Government regulation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Radiation safety management system that must be applied to the use of radioactive substance or other sources of radiation, including 7 component :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smtClean="0"/>
              <a:t>Organization of radiation protection,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smtClean="0"/>
              <a:t>Radiation dose monitoring and monitoring of radioactivity,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smtClean="0"/>
              <a:t>Radiation protection equipment,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smtClean="0"/>
              <a:t>Medical examination,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smtClean="0"/>
              <a:t>Document storage,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smtClean="0"/>
              <a:t>Quality assurance,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smtClean="0"/>
              <a:t>Education and training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Responsibility for the implementation of this radiation safety management system are at the entrepreneur as the installation permit holders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8EA5D-B9F9-4B6E-8DB1-1DDD01531EA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22762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Organization of radiation protection: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400" dirty="0" smtClean="0"/>
              <a:t>Radiation protection organization set up at least consists of elements installation owner, radiation protection officers and radiation workers</a:t>
            </a:r>
          </a:p>
          <a:p>
            <a:pPr>
              <a:defRPr/>
            </a:pPr>
            <a:r>
              <a:rPr lang="en-US" sz="2400" dirty="0" smtClean="0"/>
              <a:t>Radiation </a:t>
            </a:r>
            <a:r>
              <a:rPr lang="en-US" sz="2400" dirty="0"/>
              <a:t>protection officers in an installation of at least one person. If no, the </a:t>
            </a:r>
            <a:r>
              <a:rPr lang="en-US" sz="2400" dirty="0" err="1"/>
              <a:t>instalation</a:t>
            </a:r>
            <a:r>
              <a:rPr lang="en-US" sz="2400" dirty="0"/>
              <a:t> owner can appoint himself as radiation protection officers 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Result of the evaluation of the dose should be recorded in doses card.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7BC70-81E0-4B3B-BDC9-9F0086637EA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22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2. Radiation dose monitoring and monitoring of radioactivity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Personal radiation dose, the dose of radiation in the workplace / contamination, disposal of radioactive substances into the environment and the radioactivity in the environment must be monitored. 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The radiation doses that received by radiation workers can be monitored so any radiation worker should wear a dosimeter personal in accordance with the type of installation and type of radiation source used.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CA315-D965-4ADC-8B05-C7D0010ED6F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22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3. Radiation protection equipment</a:t>
            </a:r>
          </a:p>
          <a:p>
            <a:pPr>
              <a:defRPr/>
            </a:pPr>
            <a:r>
              <a:rPr lang="en-US" sz="2400" dirty="0" smtClean="0"/>
              <a:t>Radiation protection equipment: long pliers, container sources, signs of radiation and radiation barrier material.</a:t>
            </a:r>
          </a:p>
          <a:p>
            <a:pPr>
              <a:defRPr/>
            </a:pPr>
            <a:r>
              <a:rPr lang="en-US" sz="2400" dirty="0" smtClean="0"/>
              <a:t>Radiation measuring instrument: Individual dose monitoring equipment, Environmental radioactivity monitoring tool.</a:t>
            </a:r>
          </a:p>
          <a:p>
            <a:pPr>
              <a:defRPr/>
            </a:pPr>
            <a:r>
              <a:rPr lang="en-US" sz="2400" dirty="0" smtClean="0"/>
              <a:t>Radiation protection equipment must be tested prior to its use. </a:t>
            </a:r>
          </a:p>
          <a:p>
            <a:pPr>
              <a:defRPr/>
            </a:pPr>
            <a:r>
              <a:rPr lang="en-US" sz="2400" dirty="0" smtClean="0"/>
              <a:t>Radiation measuring devices besides being able to function properly in conditions must also be calibrated at the time use to monitoring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2570F-7FC3-45C1-B379-21ADBDEFA7A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74638" y="1773238"/>
            <a:ext cx="8593137" cy="4322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4. Medical examination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Medical examination implemented before, during and after a person working in the radiation field. </a:t>
            </a:r>
          </a:p>
          <a:p>
            <a:pPr>
              <a:defRPr/>
            </a:pPr>
            <a:r>
              <a:rPr lang="en-US" sz="2400" dirty="0" smtClean="0"/>
              <a:t>Medical examination for </a:t>
            </a:r>
            <a:r>
              <a:rPr lang="en-US" sz="2400" dirty="0" err="1" smtClean="0"/>
              <a:t>personel</a:t>
            </a:r>
            <a:r>
              <a:rPr lang="en-US" sz="2400" dirty="0" smtClean="0"/>
              <a:t> radiation workers performed periodically at least 1 time per year</a:t>
            </a:r>
          </a:p>
          <a:p>
            <a:pPr>
              <a:defRPr/>
            </a:pPr>
            <a:r>
              <a:rPr lang="en-US" sz="2400" dirty="0" smtClean="0"/>
              <a:t>Result of Medical examination must be noted / recorded  on the health card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A798F-F117-49E7-92F7-CE1B71652EC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46088"/>
            <a:ext cx="73787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EA Light">
  <a:themeElements>
    <a:clrScheme name="">
      <a:dk1>
        <a:srgbClr val="000000"/>
      </a:dk1>
      <a:lt1>
        <a:srgbClr val="F9F0DF"/>
      </a:lt1>
      <a:dk2>
        <a:srgbClr val="003399"/>
      </a:dk2>
      <a:lt2>
        <a:srgbClr val="000000"/>
      </a:lt2>
      <a:accent1>
        <a:srgbClr val="99CCFF"/>
      </a:accent1>
      <a:accent2>
        <a:srgbClr val="8681B8"/>
      </a:accent2>
      <a:accent3>
        <a:srgbClr val="FBF6EC"/>
      </a:accent3>
      <a:accent4>
        <a:srgbClr val="000000"/>
      </a:accent4>
      <a:accent5>
        <a:srgbClr val="CAE2FF"/>
      </a:accent5>
      <a:accent6>
        <a:srgbClr val="7974A6"/>
      </a:accent6>
      <a:hlink>
        <a:srgbClr val="FCD3C1"/>
      </a:hlink>
      <a:folHlink>
        <a:srgbClr val="3366CC"/>
      </a:folHlink>
    </a:clrScheme>
    <a:fontScheme name="IAEA 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AEA 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 Light</Template>
  <TotalTime>5910</TotalTime>
  <Words>655</Words>
  <Application>Microsoft Office PowerPoint</Application>
  <PresentationFormat>Apresentação no Ecrã (4:3)</PresentationFormat>
  <Paragraphs>70</Paragraphs>
  <Slides>13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Arial Black</vt:lpstr>
      <vt:lpstr>Arial Narrow</vt:lpstr>
      <vt:lpstr>IAEA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from Screen Film to digital mammography</dc:title>
  <dc:creator>MCLEAN, Ian Donald</dc:creator>
  <cp:lastModifiedBy>ANFITEATRO</cp:lastModifiedBy>
  <cp:revision>188</cp:revision>
  <dcterms:created xsi:type="dcterms:W3CDTF">2007-10-09T15:01:21Z</dcterms:created>
  <dcterms:modified xsi:type="dcterms:W3CDTF">2015-09-10T12:47:42Z</dcterms:modified>
</cp:coreProperties>
</file>