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8"/>
  </p:notesMasterIdLst>
  <p:sldIdLst>
    <p:sldId id="256" r:id="rId2"/>
    <p:sldId id="269" r:id="rId3"/>
    <p:sldId id="324" r:id="rId4"/>
    <p:sldId id="402" r:id="rId5"/>
    <p:sldId id="346" r:id="rId6"/>
    <p:sldId id="347" r:id="rId7"/>
    <p:sldId id="348" r:id="rId8"/>
    <p:sldId id="349" r:id="rId9"/>
    <p:sldId id="352" r:id="rId10"/>
    <p:sldId id="350" r:id="rId11"/>
    <p:sldId id="367" r:id="rId12"/>
    <p:sldId id="403" r:id="rId13"/>
    <p:sldId id="405" r:id="rId14"/>
    <p:sldId id="408" r:id="rId15"/>
    <p:sldId id="417" r:id="rId16"/>
    <p:sldId id="418" r:id="rId17"/>
    <p:sldId id="432" r:id="rId18"/>
    <p:sldId id="433" r:id="rId19"/>
    <p:sldId id="434" r:id="rId20"/>
    <p:sldId id="413" r:id="rId21"/>
    <p:sldId id="462" r:id="rId22"/>
    <p:sldId id="436" r:id="rId23"/>
    <p:sldId id="446" r:id="rId24"/>
    <p:sldId id="449" r:id="rId25"/>
    <p:sldId id="450" r:id="rId26"/>
    <p:sldId id="460" r:id="rId27"/>
    <p:sldId id="439" r:id="rId28"/>
    <p:sldId id="440" r:id="rId29"/>
    <p:sldId id="442" r:id="rId30"/>
    <p:sldId id="444" r:id="rId31"/>
    <p:sldId id="453" r:id="rId32"/>
    <p:sldId id="454" r:id="rId33"/>
    <p:sldId id="451" r:id="rId34"/>
    <p:sldId id="353" r:id="rId35"/>
    <p:sldId id="457" r:id="rId36"/>
    <p:sldId id="458" r:id="rId37"/>
    <p:sldId id="459" r:id="rId38"/>
    <p:sldId id="354" r:id="rId39"/>
    <p:sldId id="355" r:id="rId40"/>
    <p:sldId id="358" r:id="rId41"/>
    <p:sldId id="359" r:id="rId42"/>
    <p:sldId id="360" r:id="rId43"/>
    <p:sldId id="361" r:id="rId44"/>
    <p:sldId id="366" r:id="rId45"/>
    <p:sldId id="461" r:id="rId46"/>
    <p:sldId id="34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60"/>
  </p:normalViewPr>
  <p:slideViewPr>
    <p:cSldViewPr>
      <p:cViewPr>
        <p:scale>
          <a:sx n="51" d="100"/>
          <a:sy n="51" d="100"/>
        </p:scale>
        <p:origin x="-1716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385627434619217"/>
          <c:y val="2.8252405949256341E-2"/>
          <c:w val="0.67965424349086334"/>
          <c:h val="0.49284960019532442"/>
        </c:manualLayout>
      </c:layout>
      <c:barChart>
        <c:barDir val="col"/>
        <c:grouping val="clustered"/>
        <c:varyColors val="0"/>
        <c:ser>
          <c:idx val="0"/>
          <c:order val="0"/>
          <c:tx>
            <c:v>2009, n=674</c:v>
          </c:tx>
          <c:invertIfNegative val="0"/>
          <c:cat>
            <c:strRef>
              <c:f>MASCULINO!$L$4:$L$14</c:f>
              <c:strCache>
                <c:ptCount val="11"/>
                <c:pt idx="0">
                  <c:v>Sarcoma de kaposi</c:v>
                </c:pt>
                <c:pt idx="1">
                  <c:v>Prostata</c:v>
                </c:pt>
                <c:pt idx="2">
                  <c:v>Figado</c:v>
                </c:pt>
                <c:pt idx="3">
                  <c:v>Pele</c:v>
                </c:pt>
                <c:pt idx="4">
                  <c:v>Partes moles</c:v>
                </c:pt>
                <c:pt idx="5">
                  <c:v>Linfoma</c:v>
                </c:pt>
                <c:pt idx="6">
                  <c:v>Olho</c:v>
                </c:pt>
                <c:pt idx="7">
                  <c:v>Linfonodos</c:v>
                </c:pt>
                <c:pt idx="8">
                  <c:v>Esofago</c:v>
                </c:pt>
                <c:pt idx="9">
                  <c:v>Restantes localizacoes</c:v>
                </c:pt>
                <c:pt idx="10">
                  <c:v>Regiões mal definidas</c:v>
                </c:pt>
              </c:strCache>
            </c:strRef>
          </c:cat>
          <c:val>
            <c:numRef>
              <c:f>MASCULINO!$M$4:$M$14</c:f>
              <c:numCache>
                <c:formatCode>General</c:formatCode>
                <c:ptCount val="11"/>
                <c:pt idx="0">
                  <c:v>132</c:v>
                </c:pt>
                <c:pt idx="1">
                  <c:v>128</c:v>
                </c:pt>
                <c:pt idx="2">
                  <c:v>47</c:v>
                </c:pt>
                <c:pt idx="3">
                  <c:v>45</c:v>
                </c:pt>
                <c:pt idx="4">
                  <c:v>44</c:v>
                </c:pt>
                <c:pt idx="5">
                  <c:v>38</c:v>
                </c:pt>
                <c:pt idx="6">
                  <c:v>32</c:v>
                </c:pt>
                <c:pt idx="7">
                  <c:v>31</c:v>
                </c:pt>
                <c:pt idx="8">
                  <c:v>28</c:v>
                </c:pt>
                <c:pt idx="9">
                  <c:v>125</c:v>
                </c:pt>
                <c:pt idx="10">
                  <c:v>24</c:v>
                </c:pt>
              </c:numCache>
            </c:numRef>
          </c:val>
        </c:ser>
        <c:ser>
          <c:idx val="1"/>
          <c:order val="1"/>
          <c:tx>
            <c:v>2010, n=695</c:v>
          </c:tx>
          <c:invertIfNegative val="0"/>
          <c:cat>
            <c:strRef>
              <c:f>MASCULINO!$L$4:$L$14</c:f>
              <c:strCache>
                <c:ptCount val="11"/>
                <c:pt idx="0">
                  <c:v>Sarcoma de kaposi</c:v>
                </c:pt>
                <c:pt idx="1">
                  <c:v>Prostata</c:v>
                </c:pt>
                <c:pt idx="2">
                  <c:v>Figado</c:v>
                </c:pt>
                <c:pt idx="3">
                  <c:v>Pele</c:v>
                </c:pt>
                <c:pt idx="4">
                  <c:v>Partes moles</c:v>
                </c:pt>
                <c:pt idx="5">
                  <c:v>Linfoma</c:v>
                </c:pt>
                <c:pt idx="6">
                  <c:v>Olho</c:v>
                </c:pt>
                <c:pt idx="7">
                  <c:v>Linfonodos</c:v>
                </c:pt>
                <c:pt idx="8">
                  <c:v>Esofago</c:v>
                </c:pt>
                <c:pt idx="9">
                  <c:v>Restantes localizacoes</c:v>
                </c:pt>
                <c:pt idx="10">
                  <c:v>Regiões mal definidas</c:v>
                </c:pt>
              </c:strCache>
            </c:strRef>
          </c:cat>
          <c:val>
            <c:numRef>
              <c:f>MASCULINO!$N$4:$N$14</c:f>
              <c:numCache>
                <c:formatCode>General</c:formatCode>
                <c:ptCount val="11"/>
                <c:pt idx="0">
                  <c:v>176</c:v>
                </c:pt>
                <c:pt idx="1">
                  <c:v>124</c:v>
                </c:pt>
                <c:pt idx="2">
                  <c:v>63</c:v>
                </c:pt>
                <c:pt idx="3">
                  <c:v>31</c:v>
                </c:pt>
                <c:pt idx="4">
                  <c:v>24</c:v>
                </c:pt>
                <c:pt idx="5">
                  <c:v>43</c:v>
                </c:pt>
                <c:pt idx="6">
                  <c:v>28</c:v>
                </c:pt>
                <c:pt idx="7">
                  <c:v>27</c:v>
                </c:pt>
                <c:pt idx="8">
                  <c:v>26</c:v>
                </c:pt>
                <c:pt idx="9">
                  <c:v>131</c:v>
                </c:pt>
                <c:pt idx="10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613632"/>
        <c:axId val="29168000"/>
      </c:barChart>
      <c:catAx>
        <c:axId val="154613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pt-PT" sz="1600"/>
            </a:pPr>
            <a:endParaRPr lang="pt-PT"/>
          </a:p>
        </c:txPr>
        <c:crossAx val="29168000"/>
        <c:crosses val="autoZero"/>
        <c:auto val="1"/>
        <c:lblAlgn val="ctr"/>
        <c:lblOffset val="100"/>
        <c:noMultiLvlLbl val="0"/>
      </c:catAx>
      <c:valAx>
        <c:axId val="291680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pt-PT" sz="1600"/>
                </a:pPr>
                <a:r>
                  <a:rPr lang="pt-PT" sz="1600" dirty="0" err="1" smtClean="0"/>
                  <a:t>Number</a:t>
                </a:r>
                <a:r>
                  <a:rPr lang="pt-PT" sz="1600" baseline="0" dirty="0" smtClean="0"/>
                  <a:t> </a:t>
                </a:r>
                <a:r>
                  <a:rPr lang="pt-PT" sz="1600" baseline="0" dirty="0" err="1" smtClean="0"/>
                  <a:t>of</a:t>
                </a:r>
                <a:r>
                  <a:rPr lang="pt-PT" sz="1600" baseline="0" dirty="0" smtClean="0"/>
                  <a:t> cases/</a:t>
                </a:r>
                <a:r>
                  <a:rPr lang="pt-PT" sz="1600" baseline="0" dirty="0" err="1" smtClean="0"/>
                  <a:t>year</a:t>
                </a:r>
                <a:endParaRPr lang="pt-PT" sz="1600" dirty="0"/>
              </a:p>
            </c:rich>
          </c:tx>
          <c:layout>
            <c:manualLayout>
              <c:xMode val="edge"/>
              <c:yMode val="edge"/>
              <c:x val="1.0915988608912186E-2"/>
              <c:y val="3.27354574864191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PT" sz="1800">
                <a:latin typeface="Arial Narrow" pitchFamily="34" charset="0"/>
              </a:defRPr>
            </a:pPr>
            <a:endParaRPr lang="pt-PT"/>
          </a:p>
        </c:txPr>
        <c:crossAx val="154613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5609761531126181"/>
          <c:y val="7.07023801008419E-2"/>
          <c:w val="0.33437575223123517"/>
          <c:h val="0.16743438320210155"/>
        </c:manualLayout>
      </c:layout>
      <c:overlay val="0"/>
      <c:txPr>
        <a:bodyPr/>
        <a:lstStyle/>
        <a:p>
          <a:pPr>
            <a:defRPr lang="pt-PT" sz="1800">
              <a:latin typeface="Arial Narrow" pitchFamily="34" charset="0"/>
            </a:defRPr>
          </a:pPr>
          <a:endParaRPr lang="pt-PT"/>
        </a:p>
      </c:txPr>
    </c:legend>
    <c:plotVisOnly val="1"/>
    <c:dispBlanksAs val="gap"/>
    <c:showDLblsOverMax val="0"/>
  </c:chart>
  <c:txPr>
    <a:bodyPr/>
    <a:lstStyle/>
    <a:p>
      <a:pPr>
        <a:defRPr sz="2400">
          <a:latin typeface="Arial" pitchFamily="34" charset="0"/>
          <a:cs typeface="Arial" pitchFamily="34" charset="0"/>
        </a:defRPr>
      </a:pPr>
      <a:endParaRPr lang="pt-PT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5C62F-E0FB-4AE6-A824-B0EE99B4CB78}" type="datetimeFigureOut">
              <a:rPr lang="en-US" smtClean="0"/>
              <a:pPr/>
              <a:t>9/10/2015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1C506-5D96-41A3-ABB3-5A659C0097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50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57EEC-4B48-4A02-ACB2-DE3A5F30E80A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2163"/>
            <a:ext cx="4270375" cy="32035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073525"/>
          </a:xfrm>
          <a:noFill/>
          <a:ln/>
        </p:spPr>
        <p:txBody>
          <a:bodyPr/>
          <a:lstStyle/>
          <a:p>
            <a:pPr eaLnBrk="1" hangingPunct="1"/>
            <a:endParaRPr lang="pt-P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2FD36-E0EB-407E-A540-F95F71670C0B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t-PT" smtClean="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2813"/>
            <a:fld id="{4ADBE5D4-934B-4F07-8D4F-AD5A15191F37}" type="slidenum">
              <a:rPr lang="en-US" sz="1200"/>
              <a:pPr algn="r" defTabSz="912813"/>
              <a:t>3</a:t>
            </a:fld>
            <a:endParaRPr lang="en-US" sz="120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E7ABFC-891C-44E3-8C2A-A637E6B18C7A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t-PT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F2BE9-F05B-4783-A830-F814701DDF12}" type="slidenum">
              <a:rPr lang="en-GB" altLang="pt-PT" smtClean="0"/>
              <a:pPr/>
              <a:t>31</a:t>
            </a:fld>
            <a:endParaRPr lang="en-GB" altLang="pt-PT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</a:pPr>
            <a:r>
              <a:rPr lang="en-US" altLang="pt-PT" b="1" smtClean="0"/>
              <a:t>Comprehensive Solution</a:t>
            </a:r>
            <a:endParaRPr lang="en-US" altLang="pt-PT" smtClean="0"/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Patient care is improved when multi-modality approach is taken and the care providers access the same information.  MOSAIQ offers a a link to multiple disciplines ensuring that patients and their clinical and administrative information are on a single database, within an electronic chart 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Multi-modal support covers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	Radiotherapy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	</a:t>
            </a:r>
            <a:r>
              <a:rPr lang="en-US" altLang="pt-PT" b="1" smtClean="0"/>
              <a:t>Chemotherapy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	Surgery</a:t>
            </a:r>
          </a:p>
          <a:p>
            <a:pPr marL="228600" indent="-228600" eaLnBrk="1" hangingPunct="1">
              <a:lnSpc>
                <a:spcPct val="90000"/>
              </a:lnSpc>
            </a:pPr>
            <a:endParaRPr lang="en-US" altLang="pt-PT" smtClean="0"/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Why MOSAIQ MO?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- Increase Efficiencies and Streamline Workflow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Monitor Use of Medications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Reduce Medical Errors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Improve Consistency and Content of Medical Records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Reduce Practice Variation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Improve Tumor Staging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Outcomes Evaluation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Enhance Patient Care &amp; Business of Delivering Care</a:t>
            </a:r>
          </a:p>
          <a:p>
            <a:pPr marL="228600" indent="-228600" eaLnBrk="1" hangingPunct="1">
              <a:lnSpc>
                <a:spcPct val="90000"/>
              </a:lnSpc>
            </a:pPr>
            <a:endParaRPr lang="en-GB" altLang="pt-PT" smtClean="0"/>
          </a:p>
          <a:p>
            <a:pPr marL="228600" indent="-228600" eaLnBrk="1" hangingPunct="1">
              <a:lnSpc>
                <a:spcPct val="90000"/>
              </a:lnSpc>
            </a:pPr>
            <a:endParaRPr lang="en-GB" altLang="pt-PT" smtClean="0"/>
          </a:p>
          <a:p>
            <a:pPr marL="228600" indent="-228600" eaLnBrk="1" hangingPunct="1">
              <a:lnSpc>
                <a:spcPct val="90000"/>
              </a:lnSpc>
            </a:pPr>
            <a:endParaRPr lang="en-US" altLang="pt-P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5567" tIns="47783" rIns="95567" bIns="47783"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Este esprecificação reveste-se de especial importância para a realização de técnicas especiais de </a:t>
            </a:r>
            <a:r>
              <a:rPr lang="en-US" altLang="en-US" b="1" i="1" smtClean="0"/>
              <a:t>Frameless SRS/SBRT com VMAT </a:t>
            </a:r>
            <a:r>
              <a:rPr lang="en-US" altLang="en-US" b="1" smtClean="0"/>
              <a:t>em modo </a:t>
            </a:r>
            <a:r>
              <a:rPr lang="en-US" altLang="en-US" b="1" i="1" smtClean="0"/>
              <a:t>FFF</a:t>
            </a: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Marcador de Posição do Número do Diapositivo 3"/>
          <p:cNvSpPr txBox="1">
            <a:spLocks noGrp="1"/>
          </p:cNvSpPr>
          <p:nvPr/>
        </p:nvSpPr>
        <p:spPr bwMode="auto">
          <a:xfrm>
            <a:off x="3883605" y="8684880"/>
            <a:ext cx="2973298" cy="45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7" tIns="47783" rIns="95567" bIns="47783" anchor="b"/>
          <a:lstStyle/>
          <a:p>
            <a:pPr defTabSz="631825" eaLnBrk="1" hangingPunct="1"/>
            <a:fld id="{0B228E12-508B-42BD-A387-814D8A9B66AE}" type="slidenum">
              <a:rPr lang="pt-PT" altLang="en-US" sz="1200"/>
              <a:pPr defTabSz="631825" eaLnBrk="1" hangingPunct="1"/>
              <a:t>32</a:t>
            </a:fld>
            <a:endParaRPr lang="pt-PT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DCD7-12C8-4641-AF43-E73EA8A3EF56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pt-PT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ítulo, texto e Clip de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Multimédia 3"/>
          <p:cNvSpPr>
            <a:spLocks noGrp="1"/>
          </p:cNvSpPr>
          <p:nvPr>
            <p:ph type="media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28/10/2009</a:t>
            </a: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altLang="pt-PT"/>
              <a:t>Apresentação Elekta - Fund. Champaliumaud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A520-0AD6-4DD9-A873-6BD3C3C0E0B4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p3.blogger.com/_NjiiM_rhVvs/Rmwepmm3LAI/AAAAAAAAABE/UrS7cYd6CB4/s1600-h/congreso+profesionales+de+la+salud.bm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2535039"/>
            <a:ext cx="7772400" cy="1470025"/>
          </a:xfrm>
        </p:spPr>
        <p:txBody>
          <a:bodyPr>
            <a:normAutofit/>
          </a:bodyPr>
          <a:lstStyle/>
          <a:p>
            <a:r>
              <a:rPr lang="pt-PT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Aplicação das radiações ionizantes na Saúde em Moçambique</a:t>
            </a:r>
            <a:endParaRPr lang="pt-P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08104" y="6065912"/>
            <a:ext cx="3275856" cy="79208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 err="1" smtClean="0"/>
              <a:t>Ridwaan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Esmail</a:t>
            </a:r>
            <a:endParaRPr lang="en-ZA" sz="2800" b="1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88640"/>
            <a:ext cx="1080120" cy="109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259632" y="1196752"/>
            <a:ext cx="69847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 smtClean="0"/>
              <a:t>Ministério da Saúde</a:t>
            </a:r>
          </a:p>
          <a:p>
            <a:pPr algn="ctr"/>
            <a:r>
              <a:rPr lang="pt-PT" sz="2400" b="1" dirty="0" err="1" smtClean="0"/>
              <a:t>Direcção</a:t>
            </a:r>
            <a:r>
              <a:rPr lang="pt-PT" sz="2400" b="1" dirty="0" smtClean="0"/>
              <a:t> Nacional de Assistência Médica</a:t>
            </a:r>
          </a:p>
          <a:p>
            <a:pPr algn="ctr"/>
            <a:r>
              <a:rPr lang="pt-PT" sz="2400" b="1" dirty="0" smtClean="0"/>
              <a:t>Departamento de Imagiologia e Radioterapia</a:t>
            </a:r>
            <a:endParaRPr lang="pt-PT" sz="2400" b="1" dirty="0"/>
          </a:p>
        </p:txBody>
      </p:sp>
      <p:pic>
        <p:nvPicPr>
          <p:cNvPr id="22532" name="Picture 4" descr="http://bp3.blogger.com/_NjiiM_rhVvs/Rmwepmm3LAI/AAAAAAAAABE/UrS7cYd6CB4/s400/congreso+profesionales+de+la+salud.bm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61655"/>
            <a:ext cx="3096344" cy="3096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F1572-F259-48A5-B0E7-38F71F1A44D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27584" y="381000"/>
          <a:ext cx="7272808" cy="76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72808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Nº</a:t>
                      </a:r>
                      <a:r>
                        <a:rPr lang="en-US" sz="21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DE DOENTES ATENDIDOS/TÉCNICO DE RADIOLOGIA</a:t>
                      </a:r>
                      <a:endParaRPr lang="en-US" sz="21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7992888" cy="454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7020272" y="5517232"/>
            <a:ext cx="762000" cy="300608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92080" y="5517232"/>
            <a:ext cx="762000" cy="288032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91880" y="1700808"/>
            <a:ext cx="2376264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1600" dirty="0" smtClean="0"/>
              <a:t>+/-  23 000  Pacientes/ano</a:t>
            </a:r>
            <a:endParaRPr lang="pt-P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62100" y="381000"/>
          <a:ext cx="6096000" cy="4944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96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Sector </a:t>
                      </a:r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Privado</a:t>
                      </a:r>
                      <a:r>
                        <a:rPr lang="en-US" sz="24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em</a:t>
                      </a:r>
                      <a:r>
                        <a:rPr lang="en-US" sz="24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Moçambique</a:t>
                      </a:r>
                      <a:endParaRPr lang="en-US" sz="24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  <p:sp>
        <p:nvSpPr>
          <p:cNvPr id="3" name="Content Placeholder 2"/>
          <p:cNvSpPr txBox="1">
            <a:spLocks/>
          </p:cNvSpPr>
          <p:nvPr/>
        </p:nvSpPr>
        <p:spPr>
          <a:xfrm>
            <a:off x="323528" y="1412776"/>
            <a:ext cx="8496944" cy="4392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Um parceiro em desenvolvimento, mais concentrado na</a:t>
            </a:r>
            <a:r>
              <a:rPr kumimoji="0" lang="pt-P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capital e em algumas cidades 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de destaques ( exemplos: Tete, Pemba)</a:t>
            </a: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Maputo</a:t>
            </a:r>
            <a:r>
              <a:rPr kumimoji="0" lang="pt-P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 Hospital Privado de Maputo, Clinicare, Instituto de coração, Trauma, Clinica de diagostico &amp; Imagem, Policlinica- Matola</a:t>
            </a: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Sem Radioterapia e Medicina Nuclear</a:t>
            </a: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2502024"/>
            <a:ext cx="8229600" cy="128701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pt-PT" b="1" dirty="0" smtClean="0"/>
              <a:t>informação epidemiológica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E8C4-4EF4-43C0-BDEA-D83275F1E08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29088" y="126876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0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323528" y="620688"/>
            <a:ext cx="835292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 err="1"/>
              <a:t>Actualmente</a:t>
            </a:r>
            <a:r>
              <a:rPr lang="pt-PT" sz="2000" dirty="0"/>
              <a:t>, a informação epidemiológica disponível sobre neoplasias malignas em Moçambique, </a:t>
            </a:r>
            <a:r>
              <a:rPr lang="pt-PT" sz="2000" b="1" dirty="0"/>
              <a:t>é </a:t>
            </a:r>
            <a:r>
              <a:rPr lang="pt-PT" sz="2000" b="1" dirty="0" smtClean="0"/>
              <a:t>escassa.</a:t>
            </a:r>
          </a:p>
          <a:p>
            <a:pPr algn="just"/>
            <a:endParaRPr lang="pt-PT" sz="2000" dirty="0"/>
          </a:p>
          <a:p>
            <a:pPr algn="just"/>
            <a:r>
              <a:rPr lang="pt-PT" sz="2000" dirty="0"/>
              <a:t>D</a:t>
            </a:r>
            <a:r>
              <a:rPr lang="pt-PT" sz="2000" dirty="0" smtClean="0"/>
              <a:t>ados </a:t>
            </a:r>
            <a:r>
              <a:rPr lang="pt-PT" sz="2000" dirty="0"/>
              <a:t>do serviço de Anatomia Patológica do HCM e dados do registo Populacional de Cancro da Cidade da Beira apontam para um aumento de casos diagnosticados em </a:t>
            </a:r>
            <a:r>
              <a:rPr lang="pt-PT" sz="2000" b="1" dirty="0">
                <a:solidFill>
                  <a:srgbClr val="FF0000"/>
                </a:solidFill>
              </a:rPr>
              <a:t>21% de 1991-2012 </a:t>
            </a:r>
            <a:r>
              <a:rPr lang="pt-PT" sz="2000" dirty="0" smtClean="0"/>
              <a:t>(média </a:t>
            </a:r>
            <a:r>
              <a:rPr lang="pt-PT" sz="2000" dirty="0"/>
              <a:t>de 761 casos diagnosticados/ano na década de 90 para um numero de 2000 casos anuais para a Cidade de Maputo -2014) e de </a:t>
            </a:r>
            <a:r>
              <a:rPr lang="pt-PT" sz="2000" dirty="0" smtClean="0"/>
              <a:t>62.9/100.000 a </a:t>
            </a:r>
            <a:r>
              <a:rPr lang="pt-PT" sz="2000" dirty="0"/>
              <a:t>93.0/100 000 ( media de 360 casos /ano em 2005 na Beira para 500 casos / ano em 2014) de incidência de cancro na </a:t>
            </a:r>
            <a:r>
              <a:rPr lang="pt-PT" sz="2000" dirty="0" smtClean="0"/>
              <a:t>Beira.</a:t>
            </a:r>
            <a:endParaRPr lang="pt-PT" sz="2000" dirty="0"/>
          </a:p>
          <a:p>
            <a:pPr algn="just"/>
            <a:r>
              <a:rPr lang="pt-PT" sz="2000" dirty="0" smtClean="0"/>
              <a:t> </a:t>
            </a:r>
          </a:p>
          <a:p>
            <a:pPr algn="just"/>
            <a:endParaRPr lang="pt-PT" sz="2000" dirty="0"/>
          </a:p>
          <a:p>
            <a:pPr algn="just"/>
            <a:r>
              <a:rPr lang="pt-PT" sz="2000" dirty="0" smtClean="0"/>
              <a:t>Recentemente  iniciamos com  </a:t>
            </a:r>
            <a:r>
              <a:rPr lang="pt-PT" sz="2000" dirty="0"/>
              <a:t>Registo de cancro na Cidade </a:t>
            </a:r>
            <a:r>
              <a:rPr lang="pt-PT" sz="2000" dirty="0" smtClean="0"/>
              <a:t>Nampula.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/>
              <a:t>Em termos de </a:t>
            </a:r>
            <a:r>
              <a:rPr lang="pt-PT" sz="2000" dirty="0" smtClean="0"/>
              <a:t>distribuição </a:t>
            </a:r>
            <a:r>
              <a:rPr lang="pt-PT" sz="2000" dirty="0"/>
              <a:t>por sexo, as mulheres </a:t>
            </a:r>
            <a:r>
              <a:rPr lang="pt-PT" sz="2000" dirty="0" smtClean="0"/>
              <a:t>são </a:t>
            </a:r>
            <a:r>
              <a:rPr lang="pt-PT" sz="2000" dirty="0"/>
              <a:t>mais </a:t>
            </a:r>
            <a:r>
              <a:rPr lang="pt-PT" sz="2000" dirty="0" err="1"/>
              <a:t>afectadas</a:t>
            </a:r>
            <a:r>
              <a:rPr lang="pt-PT" sz="2000" dirty="0"/>
              <a:t> que os homens em com uma taxa de 57% contra 43% para os </a:t>
            </a:r>
            <a:r>
              <a:rPr lang="pt-PT" sz="2000" dirty="0" smtClean="0"/>
              <a:t>homens.</a:t>
            </a:r>
          </a:p>
          <a:p>
            <a:pPr algn="just"/>
            <a:endParaRPr lang="pt-PT" sz="2000" dirty="0"/>
          </a:p>
          <a:p>
            <a:pPr algn="just"/>
            <a:r>
              <a:rPr lang="pt-PT" sz="2000" dirty="0" smtClean="0"/>
              <a:t>.</a:t>
            </a:r>
            <a:endParaRPr lang="pt-PT" sz="2000" dirty="0"/>
          </a:p>
          <a:p>
            <a:pPr algn="just"/>
            <a:r>
              <a:rPr lang="pt-PT" sz="2000" dirty="0"/>
              <a:t> </a:t>
            </a:r>
            <a:r>
              <a:rPr lang="pt-PT" sz="2000" dirty="0" smtClean="0"/>
              <a:t> </a:t>
            </a:r>
            <a:endParaRPr lang="pt-PT" sz="2000" dirty="0"/>
          </a:p>
          <a:p>
            <a:pPr algn="just"/>
            <a:r>
              <a:rPr lang="pt-PT" sz="2000" dirty="0"/>
              <a:t> </a:t>
            </a:r>
          </a:p>
          <a:p>
            <a:pPr algn="just"/>
            <a:r>
              <a:rPr lang="pt-PT" sz="2000" dirty="0"/>
              <a:t> </a:t>
            </a:r>
          </a:p>
          <a:p>
            <a:pPr algn="just"/>
            <a:r>
              <a:rPr lang="pt-PT" sz="2000" dirty="0" smtClean="0"/>
              <a:t>.</a:t>
            </a:r>
            <a:endParaRPr lang="pt-PT" sz="2000" dirty="0"/>
          </a:p>
          <a:p>
            <a:pPr algn="just"/>
            <a:r>
              <a:rPr lang="pt-PT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332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29088" y="126876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0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692697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/>
              <a:t>Os 5 cancros mais frequentes: </a:t>
            </a:r>
            <a:r>
              <a:rPr lang="pt-PT" b="1" dirty="0" smtClean="0"/>
              <a:t>Sarcoma de Kaposi </a:t>
            </a:r>
            <a:r>
              <a:rPr lang="pt-PT" dirty="0" smtClean="0"/>
              <a:t>(1050) </a:t>
            </a:r>
            <a:r>
              <a:rPr lang="pt-PT" dirty="0" smtClean="0">
                <a:solidFill>
                  <a:srgbClr val="FF0000"/>
                </a:solidFill>
              </a:rPr>
              <a:t>(15,4%), </a:t>
            </a:r>
            <a:r>
              <a:rPr lang="pt-PT" b="1" dirty="0" smtClean="0"/>
              <a:t>colo do útero  </a:t>
            </a:r>
            <a:r>
              <a:rPr lang="pt-PT" dirty="0" smtClean="0"/>
              <a:t>(907)(</a:t>
            </a:r>
            <a:r>
              <a:rPr lang="pt-PT" dirty="0" smtClean="0">
                <a:solidFill>
                  <a:srgbClr val="FF0000"/>
                </a:solidFill>
              </a:rPr>
              <a:t>13,3%), </a:t>
            </a:r>
            <a:r>
              <a:rPr lang="pt-PT" b="1" dirty="0" smtClean="0"/>
              <a:t>da próstata </a:t>
            </a:r>
            <a:r>
              <a:rPr lang="pt-PT" dirty="0" smtClean="0"/>
              <a:t>532 casos</a:t>
            </a:r>
            <a:r>
              <a:rPr lang="pt-PT" b="1" dirty="0" smtClean="0"/>
              <a:t> </a:t>
            </a:r>
            <a:r>
              <a:rPr lang="pt-PT" dirty="0" smtClean="0"/>
              <a:t> </a:t>
            </a:r>
            <a:r>
              <a:rPr lang="pt-PT" dirty="0" smtClean="0">
                <a:solidFill>
                  <a:srgbClr val="FF0000"/>
                </a:solidFill>
              </a:rPr>
              <a:t>(7,8%), </a:t>
            </a:r>
            <a:r>
              <a:rPr lang="pt-PT" dirty="0" smtClean="0"/>
              <a:t>do fígado (505) </a:t>
            </a:r>
            <a:r>
              <a:rPr lang="pt-PT" dirty="0" smtClean="0">
                <a:solidFill>
                  <a:srgbClr val="FF0000"/>
                </a:solidFill>
              </a:rPr>
              <a:t>(7,4%) </a:t>
            </a:r>
            <a:r>
              <a:rPr lang="pt-PT" dirty="0" smtClean="0"/>
              <a:t>e o</a:t>
            </a:r>
            <a:r>
              <a:rPr lang="pt-PT" b="1" dirty="0" smtClean="0"/>
              <a:t> da mama 442</a:t>
            </a:r>
            <a:r>
              <a:rPr lang="pt-PT" dirty="0" smtClean="0"/>
              <a:t> </a:t>
            </a:r>
            <a:r>
              <a:rPr lang="pt-PT" dirty="0" smtClean="0">
                <a:solidFill>
                  <a:srgbClr val="FF0000"/>
                </a:solidFill>
              </a:rPr>
              <a:t>(6%). </a:t>
            </a:r>
          </a:p>
          <a:p>
            <a:pPr algn="just"/>
            <a:endParaRPr lang="pt-PT" dirty="0" smtClean="0"/>
          </a:p>
          <a:p>
            <a:pPr algn="just"/>
            <a:endParaRPr lang="pt-PT" dirty="0"/>
          </a:p>
          <a:p>
            <a:pPr lvl="0" algn="just"/>
            <a:r>
              <a:rPr lang="pt-PT" dirty="0" smtClean="0"/>
              <a:t> No </a:t>
            </a:r>
            <a:r>
              <a:rPr lang="pt-PT" dirty="0" smtClean="0">
                <a:solidFill>
                  <a:srgbClr val="FF0000"/>
                </a:solidFill>
              </a:rPr>
              <a:t>sexo feminino </a:t>
            </a:r>
            <a:r>
              <a:rPr lang="pt-PT" dirty="0" smtClean="0"/>
              <a:t>o cancro do colo do útero e de longe o mais frequente ,seguidos do cancro da mama   e o Sarcoma de </a:t>
            </a:r>
            <a:r>
              <a:rPr lang="pt-PT" dirty="0" err="1" smtClean="0"/>
              <a:t>Kaposi</a:t>
            </a:r>
            <a:r>
              <a:rPr lang="pt-PT" dirty="0" smtClean="0"/>
              <a:t> </a:t>
            </a:r>
            <a:endParaRPr lang="pt-PT" dirty="0"/>
          </a:p>
          <a:p>
            <a:pPr algn="just"/>
            <a:r>
              <a:rPr lang="pt-PT" dirty="0" smtClean="0"/>
              <a:t> </a:t>
            </a:r>
            <a:endParaRPr lang="pt-PT" dirty="0"/>
          </a:p>
          <a:p>
            <a:pPr lvl="0" algn="just"/>
            <a:r>
              <a:rPr lang="pt-PT" dirty="0" smtClean="0"/>
              <a:t>No </a:t>
            </a:r>
            <a:r>
              <a:rPr lang="pt-PT" dirty="0" smtClean="0">
                <a:solidFill>
                  <a:srgbClr val="FF0000"/>
                </a:solidFill>
              </a:rPr>
              <a:t>sexo masculino </a:t>
            </a:r>
            <a:r>
              <a:rPr lang="pt-PT" dirty="0" smtClean="0"/>
              <a:t>a próstata ocupou o 2º lugar , tendo sido suplantada apenas pelo Sarcoma de </a:t>
            </a:r>
            <a:r>
              <a:rPr lang="pt-PT" dirty="0" err="1" smtClean="0"/>
              <a:t>Kaposi</a:t>
            </a:r>
            <a:r>
              <a:rPr lang="pt-PT" dirty="0" smtClean="0"/>
              <a:t>   , seguido do  </a:t>
            </a:r>
            <a:r>
              <a:rPr lang="pt-PT" dirty="0" err="1" smtClean="0"/>
              <a:t>figado</a:t>
            </a:r>
            <a:r>
              <a:rPr lang="pt-PT" dirty="0" smtClean="0"/>
              <a:t>    em 3º lugar .</a:t>
            </a:r>
            <a:endParaRPr lang="pt-PT" dirty="0"/>
          </a:p>
          <a:p>
            <a:pPr algn="just"/>
            <a:r>
              <a:rPr lang="pt-PT" dirty="0" smtClean="0"/>
              <a:t> </a:t>
            </a:r>
            <a:endParaRPr lang="pt-PT" dirty="0"/>
          </a:p>
          <a:p>
            <a:pPr marL="285750" indent="-285750" algn="just">
              <a:buFontTx/>
              <a:buChar char="•"/>
            </a:pPr>
            <a:r>
              <a:rPr lang="pt-PT" dirty="0" smtClean="0">
                <a:solidFill>
                  <a:srgbClr val="FF0000"/>
                </a:solidFill>
              </a:rPr>
              <a:t>cancro da infância </a:t>
            </a:r>
            <a:r>
              <a:rPr lang="pt-PT" dirty="0" smtClean="0"/>
              <a:t>representa 6% do total dos cancros sendo os Linfomas (27,1%), Leucemias (20,4%), Tumor de </a:t>
            </a:r>
            <a:r>
              <a:rPr lang="pt-PT" dirty="0" err="1" smtClean="0"/>
              <a:t>Willms</a:t>
            </a:r>
            <a:r>
              <a:rPr lang="pt-PT" dirty="0" smtClean="0"/>
              <a:t> (12,7%) e Sarcoma de </a:t>
            </a:r>
            <a:r>
              <a:rPr lang="pt-PT" dirty="0" err="1" smtClean="0"/>
              <a:t>Kaposi</a:t>
            </a:r>
            <a:r>
              <a:rPr lang="pt-PT" dirty="0" smtClean="0"/>
              <a:t> (11,1%).</a:t>
            </a:r>
          </a:p>
          <a:p>
            <a:pPr marL="285750" indent="-285750" algn="just">
              <a:buFontTx/>
              <a:buChar char="•"/>
            </a:pPr>
            <a:endParaRPr lang="pt-PT" dirty="0" smtClean="0"/>
          </a:p>
          <a:p>
            <a:pPr marL="285750" indent="-285750" algn="just">
              <a:buFontTx/>
              <a:buChar char="•"/>
            </a:pPr>
            <a:r>
              <a:rPr lang="pt-PT" dirty="0" smtClean="0"/>
              <a:t>Referir </a:t>
            </a:r>
            <a:r>
              <a:rPr lang="pt-PT" dirty="0"/>
              <a:t>que </a:t>
            </a:r>
            <a:r>
              <a:rPr lang="pt-PT" dirty="0" smtClean="0"/>
              <a:t>existem  1 único serviço de Oncologia no Pais (HCM) e 1 ambulatório no HCN.</a:t>
            </a:r>
          </a:p>
          <a:p>
            <a:pPr marL="285750" indent="-285750" algn="just">
              <a:buFontTx/>
              <a:buChar char="•"/>
            </a:pPr>
            <a:endParaRPr lang="pt-PT" dirty="0" smtClean="0"/>
          </a:p>
          <a:p>
            <a:pPr marL="285750" indent="-285750" algn="just">
              <a:buFontTx/>
              <a:buChar char="•"/>
            </a:pPr>
            <a:r>
              <a:rPr lang="pt-PT" dirty="0" smtClean="0"/>
              <a:t> </a:t>
            </a:r>
            <a:r>
              <a:rPr lang="pt-PT" dirty="0"/>
              <a:t>3 </a:t>
            </a:r>
            <a:r>
              <a:rPr lang="pt-PT" dirty="0" smtClean="0"/>
              <a:t>serviços </a:t>
            </a:r>
            <a:r>
              <a:rPr lang="pt-PT" dirty="0"/>
              <a:t>de Anatomia </a:t>
            </a:r>
            <a:r>
              <a:rPr lang="pt-PT" dirty="0" smtClean="0"/>
              <a:t>Patológica </a:t>
            </a:r>
            <a:r>
              <a:rPr lang="pt-PT" dirty="0"/>
              <a:t>nos </a:t>
            </a:r>
            <a:r>
              <a:rPr lang="pt-PT" dirty="0" smtClean="0"/>
              <a:t>HCM,HCB ,HCNampula </a:t>
            </a:r>
            <a:r>
              <a:rPr lang="pt-PT" dirty="0"/>
              <a:t>é</a:t>
            </a:r>
            <a:r>
              <a:rPr lang="pt-PT" dirty="0" smtClean="0"/>
              <a:t> </a:t>
            </a:r>
            <a:r>
              <a:rPr lang="pt-PT" dirty="0"/>
              <a:t>que </a:t>
            </a:r>
            <a:r>
              <a:rPr lang="pt-PT" dirty="0" smtClean="0"/>
              <a:t>são </a:t>
            </a:r>
            <a:r>
              <a:rPr lang="pt-PT" dirty="0"/>
              <a:t>referencia para as </a:t>
            </a:r>
            <a:r>
              <a:rPr lang="pt-PT" dirty="0" smtClean="0"/>
              <a:t>zonas Sul, Centro e Norte. </a:t>
            </a:r>
            <a:endParaRPr lang="pt-PT" dirty="0"/>
          </a:p>
          <a:p>
            <a:pPr marL="285750" indent="-285750" algn="just">
              <a:buFontTx/>
              <a:buChar char="•"/>
            </a:pPr>
            <a:endParaRPr lang="pt-PT" dirty="0" smtClean="0"/>
          </a:p>
          <a:p>
            <a:pPr marL="285750" indent="-285750" algn="just">
              <a:buFontTx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266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Chart 56"/>
          <p:cNvGraphicFramePr/>
          <p:nvPr/>
        </p:nvGraphicFramePr>
        <p:xfrm>
          <a:off x="76200" y="800100"/>
          <a:ext cx="61722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391400" y="22860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latin typeface="Arial Narrow" pitchFamily="34" charset="0"/>
              </a:rPr>
              <a:t>Men</a:t>
            </a:r>
            <a:endParaRPr lang="pt-PT" sz="2400">
              <a:latin typeface="Arial Narrow" pitchFamily="34" charset="0"/>
            </a:endParaRP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819400" y="6477000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Sultane T et al, 2011 </a:t>
            </a:r>
          </a:p>
        </p:txBody>
      </p:sp>
      <p:pic>
        <p:nvPicPr>
          <p:cNvPr id="16389" name="Chart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3" y="3614738"/>
            <a:ext cx="5230812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773863" y="5257800"/>
            <a:ext cx="2157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Arial Narrow" pitchFamily="34" charset="0"/>
              </a:rPr>
              <a:t>Women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85750" y="41275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2400" b="1">
                <a:solidFill>
                  <a:srgbClr val="7030A0"/>
                </a:solidFill>
                <a:latin typeface="Arial Narrow" pitchFamily="34" charset="0"/>
              </a:rPr>
              <a:t>Distribution of most frequent  cancers by organ and gender, </a:t>
            </a:r>
          </a:p>
          <a:p>
            <a:pPr algn="ctr"/>
            <a:r>
              <a:rPr lang="pt-PT" sz="2400" b="1">
                <a:solidFill>
                  <a:srgbClr val="7030A0"/>
                </a:solidFill>
                <a:latin typeface="Arial Narrow" pitchFamily="34" charset="0"/>
              </a:rPr>
              <a:t>Maputo Central Hospital, 2009-2010</a:t>
            </a:r>
            <a:endParaRPr lang="pt-PT" sz="2400">
              <a:solidFill>
                <a:srgbClr val="7030A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32656"/>
            <a:ext cx="8382000" cy="9969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PT" sz="3600" b="1" dirty="0" smtClean="0">
                <a:solidFill>
                  <a:srgbClr val="7030A0"/>
                </a:solidFill>
                <a:effectLst/>
              </a:rPr>
              <a:t>Recursos…</a:t>
            </a:r>
            <a:r>
              <a:rPr sz="3600" b="1" dirty="0" smtClean="0">
                <a:solidFill>
                  <a:srgbClr val="7030A0"/>
                </a:solidFill>
                <a:effectLst/>
              </a:rPr>
              <a:t/>
            </a:r>
            <a:br>
              <a:rPr sz="3600" b="1" dirty="0" smtClean="0">
                <a:solidFill>
                  <a:srgbClr val="7030A0"/>
                </a:solidFill>
                <a:effectLst/>
              </a:rPr>
            </a:br>
            <a:endParaRPr sz="3600" b="1" dirty="0">
              <a:solidFill>
                <a:srgbClr val="7030A0"/>
              </a:solidFill>
              <a:effectLst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716016" y="3263032"/>
            <a:ext cx="4267200" cy="3262312"/>
          </a:xfrm>
        </p:spPr>
        <p:txBody>
          <a:bodyPr/>
          <a:lstStyle/>
          <a:p>
            <a:pPr eaLnBrk="1" hangingPunct="1"/>
            <a:r>
              <a:rPr lang="en-ZA" sz="2000" dirty="0" smtClean="0"/>
              <a:t>6  </a:t>
            </a:r>
            <a:r>
              <a:rPr lang="en-ZA" sz="2000" dirty="0" err="1" smtClean="0"/>
              <a:t>patologistas</a:t>
            </a:r>
            <a:r>
              <a:rPr lang="en-ZA" sz="2000" dirty="0" smtClean="0"/>
              <a:t> </a:t>
            </a:r>
            <a:endParaRPr lang="en-US" sz="2000" dirty="0" smtClean="0"/>
          </a:p>
          <a:p>
            <a:pPr eaLnBrk="1" hangingPunct="1"/>
            <a:r>
              <a:rPr lang="en-ZA" sz="2000" dirty="0" smtClean="0"/>
              <a:t>1 Clinical Pathologist</a:t>
            </a:r>
            <a:endParaRPr lang="en-US" sz="2000" dirty="0" smtClean="0"/>
          </a:p>
          <a:p>
            <a:pPr eaLnBrk="1" hangingPunct="1"/>
            <a:r>
              <a:rPr lang="en-ZA" sz="2000" dirty="0"/>
              <a:t>2</a:t>
            </a:r>
            <a:r>
              <a:rPr lang="en-ZA" sz="2000" dirty="0" smtClean="0"/>
              <a:t> Radiologists</a:t>
            </a:r>
            <a:endParaRPr lang="en-US" sz="2000" dirty="0" smtClean="0"/>
          </a:p>
          <a:p>
            <a:pPr eaLnBrk="1" hangingPunct="1"/>
            <a:r>
              <a:rPr lang="en-ZA" sz="2000" dirty="0"/>
              <a:t>3</a:t>
            </a:r>
            <a:r>
              <a:rPr lang="en-ZA" sz="2000" dirty="0" smtClean="0"/>
              <a:t> </a:t>
            </a:r>
            <a:r>
              <a:rPr lang="en-ZA" sz="2000" dirty="0" err="1" smtClean="0"/>
              <a:t>Físicos</a:t>
            </a:r>
            <a:r>
              <a:rPr lang="en-ZA" sz="2000" dirty="0" smtClean="0"/>
              <a:t> ( 2 </a:t>
            </a:r>
            <a:r>
              <a:rPr lang="en-ZA" sz="2000" dirty="0" err="1" smtClean="0"/>
              <a:t>físicos</a:t>
            </a:r>
            <a:r>
              <a:rPr lang="en-ZA" sz="2000" dirty="0" smtClean="0"/>
              <a:t> medicos) </a:t>
            </a:r>
          </a:p>
          <a:p>
            <a:pPr eaLnBrk="1" hangingPunct="1">
              <a:buFontTx/>
              <a:buNone/>
            </a:pPr>
            <a:endParaRPr lang="en-ZA" sz="2000" dirty="0" smtClean="0"/>
          </a:p>
          <a:p>
            <a:pPr eaLnBrk="1" hangingPunct="1"/>
            <a:r>
              <a:rPr lang="en-ZA" sz="2000" dirty="0" smtClean="0"/>
              <a:t>limited diagnosis Resources</a:t>
            </a:r>
            <a:endParaRPr lang="en-US" sz="2000" dirty="0" smtClean="0"/>
          </a:p>
          <a:p>
            <a:pPr eaLnBrk="1" hangingPunct="1"/>
            <a:r>
              <a:rPr lang="en-ZA" sz="2000" dirty="0" smtClean="0"/>
              <a:t>No molecular Diagnosis, </a:t>
            </a:r>
            <a:r>
              <a:rPr lang="en-ZA" sz="2000" dirty="0" err="1" smtClean="0"/>
              <a:t>Cytometry</a:t>
            </a:r>
            <a:r>
              <a:rPr lang="en-ZA" sz="2000" dirty="0" smtClean="0"/>
              <a:t> and Cytogenetic </a:t>
            </a: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39952" y="2471167"/>
            <a:ext cx="3581400" cy="885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> </a:t>
            </a:r>
            <a:r>
              <a:rPr lang="pt-PT" sz="3200" b="1" spc="-150" dirty="0" smtClean="0">
                <a:ln w="3175">
                  <a:noFill/>
                </a:ln>
                <a:solidFill>
                  <a:srgbClr val="0070C0"/>
                </a:solidFill>
                <a:latin typeface="+mj-lt"/>
              </a:rPr>
              <a:t>Diagnostico</a:t>
            </a:r>
            <a:r>
              <a:rPr lang="en-US" sz="3200" b="1" spc="-150" dirty="0" smtClean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>           </a:t>
            </a:r>
            <a: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/>
            </a:r>
            <a:b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</a:br>
            <a:endParaRPr lang="en-US" sz="3200" b="1" spc="-150" dirty="0">
              <a:ln w="3175">
                <a:noFill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296416" y="2132856"/>
            <a:ext cx="4419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sz="2000" dirty="0" smtClean="0">
                <a:latin typeface="Calibri" pitchFamily="34" charset="0"/>
              </a:rPr>
              <a:t>3 </a:t>
            </a:r>
            <a:r>
              <a:rPr lang="en-ZA" sz="2000" dirty="0" err="1" smtClean="0">
                <a:latin typeface="Calibri" pitchFamily="34" charset="0"/>
              </a:rPr>
              <a:t>Oncologistas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clínicos</a:t>
            </a:r>
            <a:endParaRPr lang="en-US" sz="2000" dirty="0">
              <a:latin typeface="Calibri" pitchFamily="34" charset="0"/>
            </a:endParaRPr>
          </a:p>
          <a:p>
            <a:r>
              <a:rPr lang="en-ZA" sz="2000" dirty="0">
                <a:latin typeface="Calibri" pitchFamily="34" charset="0"/>
              </a:rPr>
              <a:t>2 Haematologists</a:t>
            </a:r>
            <a:endParaRPr lang="en-US" sz="2000" dirty="0">
              <a:latin typeface="Calibri" pitchFamily="34" charset="0"/>
            </a:endParaRPr>
          </a:p>
          <a:p>
            <a:r>
              <a:rPr lang="en-ZA" sz="2000" dirty="0">
                <a:latin typeface="Calibri" pitchFamily="34" charset="0"/>
              </a:rPr>
              <a:t>1 </a:t>
            </a:r>
            <a:r>
              <a:rPr lang="en-ZA" sz="2000" dirty="0" err="1" smtClean="0">
                <a:latin typeface="Calibri" pitchFamily="34" charset="0"/>
              </a:rPr>
              <a:t>Onco</a:t>
            </a:r>
            <a:r>
              <a:rPr lang="en-ZA" sz="2000" dirty="0" smtClean="0">
                <a:latin typeface="Calibri" pitchFamily="34" charset="0"/>
              </a:rPr>
              <a:t>-paediatrician</a:t>
            </a:r>
            <a:endParaRPr lang="en-US" sz="2000" dirty="0">
              <a:latin typeface="Calibri" pitchFamily="34" charset="0"/>
            </a:endParaRPr>
          </a:p>
          <a:p>
            <a:r>
              <a:rPr lang="en-ZA" sz="2000" dirty="0">
                <a:latin typeface="Calibri" pitchFamily="34" charset="0"/>
              </a:rPr>
              <a:t>2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médico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Radioterapeuta</a:t>
            </a:r>
            <a:endParaRPr lang="en-ZA" sz="2000" dirty="0" smtClean="0">
              <a:latin typeface="Calibri" pitchFamily="34" charset="0"/>
            </a:endParaRPr>
          </a:p>
          <a:p>
            <a:r>
              <a:rPr lang="en-ZA" sz="2000" dirty="0" smtClean="0">
                <a:latin typeface="Calibri" pitchFamily="34" charset="0"/>
              </a:rPr>
              <a:t>2 </a:t>
            </a:r>
            <a:r>
              <a:rPr lang="en-ZA" sz="2000" dirty="0" err="1" smtClean="0">
                <a:latin typeface="Calibri" pitchFamily="34" charset="0"/>
              </a:rPr>
              <a:t>Técnicos</a:t>
            </a:r>
            <a:r>
              <a:rPr lang="en-ZA" sz="2000" dirty="0" smtClean="0">
                <a:latin typeface="Calibri" pitchFamily="34" charset="0"/>
              </a:rPr>
              <a:t> de </a:t>
            </a:r>
            <a:r>
              <a:rPr lang="en-ZA" sz="2000" dirty="0" err="1" smtClean="0">
                <a:latin typeface="Calibri" pitchFamily="34" charset="0"/>
              </a:rPr>
              <a:t>Radioterapia</a:t>
            </a:r>
            <a:endParaRPr lang="en-US" sz="2000" dirty="0">
              <a:latin typeface="Calibri" pitchFamily="34" charset="0"/>
            </a:endParaRPr>
          </a:p>
          <a:p>
            <a:r>
              <a:rPr lang="en-ZA" sz="2000" dirty="0">
                <a:latin typeface="Calibri" pitchFamily="34" charset="0"/>
              </a:rPr>
              <a:t>1 </a:t>
            </a:r>
            <a:r>
              <a:rPr lang="en-ZA" sz="2000" dirty="0" smtClean="0">
                <a:latin typeface="Calibri" pitchFamily="34" charset="0"/>
              </a:rPr>
              <a:t>Pain specialist</a:t>
            </a:r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r>
              <a:rPr lang="en-ZA" sz="2000" dirty="0" err="1" smtClean="0">
                <a:solidFill>
                  <a:srgbClr val="FF0000"/>
                </a:solidFill>
                <a:latin typeface="Calibri" pitchFamily="34" charset="0"/>
              </a:rPr>
              <a:t>Tratamento</a:t>
            </a:r>
            <a:r>
              <a:rPr lang="en-ZA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ZA" sz="2000" dirty="0" err="1" smtClean="0">
                <a:solidFill>
                  <a:srgbClr val="FF0000"/>
                </a:solidFill>
                <a:latin typeface="Calibri" pitchFamily="34" charset="0"/>
              </a:rPr>
              <a:t>Disponivel</a:t>
            </a:r>
            <a:r>
              <a:rPr lang="en-ZA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ZA" sz="2000" dirty="0" smtClean="0">
                <a:latin typeface="Calibri" pitchFamily="34" charset="0"/>
              </a:rPr>
              <a:t>: </a:t>
            </a:r>
            <a:r>
              <a:rPr lang="en-ZA" sz="2000" dirty="0" err="1" smtClean="0">
                <a:latin typeface="Calibri" pitchFamily="34" charset="0"/>
              </a:rPr>
              <a:t>cirurguia</a:t>
            </a:r>
            <a:r>
              <a:rPr lang="en-ZA" sz="2000" dirty="0" smtClean="0">
                <a:latin typeface="Calibri" pitchFamily="34" charset="0"/>
              </a:rPr>
              <a:t>, </a:t>
            </a:r>
            <a:r>
              <a:rPr lang="en-ZA" sz="2000" dirty="0">
                <a:latin typeface="Calibri" pitchFamily="34" charset="0"/>
              </a:rPr>
              <a:t>Chemo &amp;</a:t>
            </a:r>
            <a:r>
              <a:rPr lang="en-ZA" sz="2000" dirty="0" err="1" smtClean="0">
                <a:latin typeface="Calibri" pitchFamily="34" charset="0"/>
              </a:rPr>
              <a:t>Hormono</a:t>
            </a:r>
            <a:r>
              <a:rPr lang="en-ZA" sz="2000" dirty="0" smtClean="0">
                <a:latin typeface="Calibri" pitchFamily="34" charset="0"/>
              </a:rPr>
              <a:t>-therapy</a:t>
            </a:r>
            <a:endParaRPr lang="en-US" sz="2000" dirty="0">
              <a:latin typeface="Calibri" pitchFamily="34" charset="0"/>
            </a:endParaRPr>
          </a:p>
          <a:p>
            <a:endParaRPr lang="en-ZA" sz="2000" dirty="0" smtClean="0">
              <a:latin typeface="Calibri" pitchFamily="34" charset="0"/>
            </a:endParaRPr>
          </a:p>
          <a:p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solidFill>
                  <a:srgbClr val="FF0000"/>
                </a:solidFill>
                <a:latin typeface="Calibri" pitchFamily="34" charset="0"/>
              </a:rPr>
              <a:t>Não</a:t>
            </a:r>
            <a:r>
              <a:rPr lang="en-ZA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ZA" sz="2000" dirty="0" err="1" smtClean="0">
                <a:solidFill>
                  <a:srgbClr val="FF0000"/>
                </a:solidFill>
                <a:latin typeface="Calibri" pitchFamily="34" charset="0"/>
              </a:rPr>
              <a:t>temos</a:t>
            </a:r>
            <a:r>
              <a:rPr lang="en-ZA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ZA" sz="2000" dirty="0" smtClean="0">
                <a:latin typeface="Calibri" pitchFamily="34" charset="0"/>
              </a:rPr>
              <a:t>:  </a:t>
            </a:r>
            <a:r>
              <a:rPr lang="en-ZA" sz="2000" dirty="0" err="1" smtClean="0">
                <a:latin typeface="Calibri" pitchFamily="34" charset="0"/>
              </a:rPr>
              <a:t>cirurguiao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oncologista</a:t>
            </a:r>
            <a:r>
              <a:rPr lang="en-ZA" sz="2000" dirty="0" smtClean="0">
                <a:latin typeface="Calibri" pitchFamily="34" charset="0"/>
              </a:rPr>
              <a:t>,</a:t>
            </a:r>
          </a:p>
          <a:p>
            <a:r>
              <a:rPr lang="en-ZA" sz="2000" dirty="0" err="1" smtClean="0">
                <a:latin typeface="Calibri" pitchFamily="34" charset="0"/>
              </a:rPr>
              <a:t>Serviços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paliativos</a:t>
            </a:r>
            <a:r>
              <a:rPr lang="en-ZA" sz="2000" dirty="0" smtClean="0">
                <a:latin typeface="Calibri" pitchFamily="34" charset="0"/>
              </a:rPr>
              <a:t> … </a:t>
            </a:r>
            <a:endParaRPr lang="en-ZA" sz="2000" b="1" dirty="0" smtClean="0">
              <a:latin typeface="Calibri" pitchFamily="34" charset="0"/>
            </a:endParaRPr>
          </a:p>
          <a:p>
            <a:endParaRPr lang="en-ZA" sz="2000" b="1" dirty="0" smtClean="0">
              <a:latin typeface="Calibri" pitchFamily="34" charset="0"/>
            </a:endParaRPr>
          </a:p>
          <a:p>
            <a:r>
              <a:rPr lang="en-ZA" sz="2000" b="1" dirty="0" err="1" smtClean="0">
                <a:latin typeface="Calibri" pitchFamily="34" charset="0"/>
              </a:rPr>
              <a:t>Radioterapa</a:t>
            </a:r>
            <a:r>
              <a:rPr lang="en-ZA" sz="2000" b="1" dirty="0" smtClean="0">
                <a:latin typeface="Calibri" pitchFamily="34" charset="0"/>
              </a:rPr>
              <a:t> </a:t>
            </a:r>
            <a:r>
              <a:rPr lang="en-ZA" sz="2000" b="1" dirty="0" err="1" smtClean="0">
                <a:latin typeface="Calibri" pitchFamily="34" charset="0"/>
              </a:rPr>
              <a:t>em</a:t>
            </a:r>
            <a:r>
              <a:rPr lang="en-ZA" sz="2000" b="1" dirty="0" smtClean="0">
                <a:latin typeface="Calibri" pitchFamily="34" charset="0"/>
              </a:rPr>
              <a:t> </a:t>
            </a:r>
            <a:r>
              <a:rPr lang="en-ZA" sz="2000" b="1" dirty="0" err="1" smtClean="0">
                <a:latin typeface="Calibri" pitchFamily="34" charset="0"/>
              </a:rPr>
              <a:t>processo</a:t>
            </a:r>
            <a:r>
              <a:rPr lang="en-ZA" sz="2000" b="1" dirty="0" smtClean="0">
                <a:latin typeface="Calibri" pitchFamily="34" charset="0"/>
              </a:rPr>
              <a:t> de </a:t>
            </a:r>
            <a:r>
              <a:rPr lang="en-ZA" sz="2000" b="1" dirty="0" err="1" smtClean="0">
                <a:latin typeface="Calibri" pitchFamily="34" charset="0"/>
              </a:rPr>
              <a:t>estabelecimento</a:t>
            </a:r>
            <a:endParaRPr lang="en-ZA" sz="2000" dirty="0" smtClean="0"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1556792"/>
            <a:ext cx="3581400" cy="885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spc="-150" dirty="0" err="1" smtClean="0">
                <a:ln w="3175">
                  <a:noFill/>
                </a:ln>
                <a:solidFill>
                  <a:srgbClr val="0070C0"/>
                </a:solidFill>
                <a:latin typeface="+mj-lt"/>
              </a:rPr>
              <a:t>Tratamento</a:t>
            </a:r>
            <a:r>
              <a:rPr lang="en-US" sz="3200" b="1" spc="-150" dirty="0" smtClean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>           </a:t>
            </a:r>
            <a: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/>
            </a:r>
            <a:b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</a:br>
            <a:endParaRPr lang="en-US" sz="3200" b="1" spc="-150" dirty="0">
              <a:ln w="3175">
                <a:noFill/>
              </a:ln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8439" name="Picture 7" descr="IMG_04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52400"/>
            <a:ext cx="2547392" cy="191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 rot="19927470" flipV="1">
            <a:off x="6869113" y="639763"/>
            <a:ext cx="968375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858000" y="2051000"/>
            <a:ext cx="2078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dirty="0">
                <a:latin typeface="Calibri" pitchFamily="34" charset="0"/>
              </a:rPr>
              <a:t>Burkitt lymphoma</a:t>
            </a:r>
          </a:p>
        </p:txBody>
      </p:sp>
      <p:sp>
        <p:nvSpPr>
          <p:cNvPr id="10" name="Line 48"/>
          <p:cNvSpPr>
            <a:spLocks noChangeShapeType="1"/>
          </p:cNvSpPr>
          <p:nvPr/>
        </p:nvSpPr>
        <p:spPr bwMode="auto">
          <a:xfrm>
            <a:off x="179512" y="836712"/>
            <a:ext cx="626469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04664"/>
            <a:ext cx="8382000" cy="9969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PT" sz="2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Políticas Nacional Para Controle do cancro</a:t>
            </a:r>
            <a:r>
              <a:rPr sz="2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sz="2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</a:br>
            <a:endParaRPr sz="2800" b="1" dirty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1556792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pt-PT" dirty="0" smtClean="0"/>
              <a:t>Governo </a:t>
            </a:r>
            <a:r>
              <a:rPr lang="pt-PT" dirty="0"/>
              <a:t>Moçambicano, através de documentos estratégicos como a Declaração da Politica Nacional de Saúde (MISAU, 2008) e o PARPA II, 2006, definiu como uma das prioridades para as Doenças Não Transmissíveis, onde se inclui o cancro. Deste modo foi recentemente criado em 2014, a nível do MISAU o Programa Nacional de Controle de Cancro</a:t>
            </a:r>
            <a:r>
              <a:rPr lang="pt-PT" dirty="0" smtClean="0"/>
              <a:t>.</a:t>
            </a:r>
          </a:p>
          <a:p>
            <a:pPr marL="285750" indent="-285750">
              <a:buFontTx/>
              <a:buChar char="•"/>
            </a:pPr>
            <a:endParaRPr lang="pt-PT" dirty="0"/>
          </a:p>
          <a:p>
            <a:pPr marL="285750" indent="-285750">
              <a:buFontTx/>
              <a:buChar char="•"/>
            </a:pPr>
            <a:r>
              <a:rPr lang="pt-PT" dirty="0" smtClean="0"/>
              <a:t>PNCC  </a:t>
            </a:r>
            <a:r>
              <a:rPr lang="pt-PT" dirty="0"/>
              <a:t>é um programa  desenhado para reduzir o número de casos e de óbitos e melhorar a qualidade de vida dos pacientes através da implementação sistemática e equitativa de estratégias baseadas em evidencia, para a prevenção, detecção precoce, diagnóstico, tratamento, cuidados paliativos, e pesquiza  fazendo o melhor uso dos recursos disponíveis</a:t>
            </a:r>
            <a:r>
              <a:rPr lang="pt-PT" dirty="0" smtClean="0"/>
              <a:t>.</a:t>
            </a:r>
          </a:p>
          <a:p>
            <a:pPr marL="285750" indent="-285750">
              <a:buFontTx/>
              <a:buChar char="•"/>
            </a:pPr>
            <a:endParaRPr lang="pt-PT" dirty="0"/>
          </a:p>
          <a:p>
            <a:pPr marL="285750" indent="-285750">
              <a:buFontTx/>
              <a:buChar char="•"/>
            </a:pPr>
            <a:endParaRPr lang="pt-PT" dirty="0" smtClean="0"/>
          </a:p>
          <a:p>
            <a:pPr marL="285750" indent="-285750">
              <a:buFontTx/>
              <a:buChar char="•"/>
            </a:pPr>
            <a:endParaRPr lang="pt-PT" dirty="0"/>
          </a:p>
          <a:p>
            <a:pPr marL="285750" indent="-285750">
              <a:buFontTx/>
              <a:buChar char="•"/>
            </a:pPr>
            <a:r>
              <a:rPr lang="pt-PT" dirty="0" smtClean="0"/>
              <a:t>Em </a:t>
            </a:r>
            <a:r>
              <a:rPr lang="pt-PT" dirty="0"/>
              <a:t>Termos de Prevenção primária e detecção precoce, as </a:t>
            </a:r>
            <a:r>
              <a:rPr lang="pt-PT" dirty="0" err="1"/>
              <a:t>acções</a:t>
            </a:r>
            <a:r>
              <a:rPr lang="pt-PT" dirty="0"/>
              <a:t> estabelecidas no país são estão já  implementadas. </a:t>
            </a:r>
          </a:p>
        </p:txBody>
      </p:sp>
      <p:sp>
        <p:nvSpPr>
          <p:cNvPr id="12" name="Line 48"/>
          <p:cNvSpPr>
            <a:spLocks noChangeShapeType="1"/>
          </p:cNvSpPr>
          <p:nvPr/>
        </p:nvSpPr>
        <p:spPr bwMode="auto">
          <a:xfrm>
            <a:off x="179512" y="1017464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ChangeArrowheads="1"/>
          </p:cNvSpPr>
          <p:nvPr/>
        </p:nvSpPr>
        <p:spPr bwMode="auto">
          <a:xfrm>
            <a:off x="2411413" y="188913"/>
            <a:ext cx="5688012" cy="6553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800" y="4005263"/>
            <a:ext cx="19780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4800" y="2403475"/>
            <a:ext cx="23987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2420938"/>
            <a:ext cx="25209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5019675" y="4535488"/>
            <a:ext cx="2720975" cy="1485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PT" sz="1600" b="1">
                <a:solidFill>
                  <a:srgbClr val="000000"/>
                </a:solidFill>
                <a:latin typeface="Calibri" pitchFamily="34" charset="0"/>
              </a:rPr>
              <a:t>PLANO ESTRATÉGICO NACIONAL DE PREVENÇÃO E CONTROLO DAS DOENÇAS NÃO TRANSMISSÍVEIS PARA O PERÍODO 2008-2014</a:t>
            </a:r>
            <a:endParaRPr lang="pt-PT" sz="1600">
              <a:latin typeface="Calibri" pitchFamily="34" charset="0"/>
            </a:endParaRPr>
          </a:p>
        </p:txBody>
      </p:sp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260350"/>
            <a:ext cx="660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2771775" y="903288"/>
            <a:ext cx="5113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PT" altLang="zh-CN" sz="1200" b="1">
                <a:latin typeface="Calibri" pitchFamily="34" charset="0"/>
              </a:rPr>
              <a:t>REPÚBLICA DE MOÇAMBIQUE</a:t>
            </a:r>
            <a:endParaRPr lang="pt-PT" altLang="zh-CN" sz="1200">
              <a:latin typeface="Calibri" pitchFamily="34" charset="0"/>
            </a:endParaRPr>
          </a:p>
          <a:p>
            <a:pPr algn="ctr"/>
            <a:r>
              <a:rPr lang="pt-PT" altLang="zh-CN" sz="1200" b="1">
                <a:latin typeface="Calibri" pitchFamily="34" charset="0"/>
              </a:rPr>
              <a:t>_____________</a:t>
            </a:r>
            <a:endParaRPr lang="pt-PT" altLang="zh-CN" sz="1200">
              <a:latin typeface="Calibri" pitchFamily="34" charset="0"/>
            </a:endParaRPr>
          </a:p>
          <a:p>
            <a:pPr algn="ctr"/>
            <a:r>
              <a:rPr lang="pt-PT" altLang="zh-CN" sz="1200" b="1">
                <a:latin typeface="Calibri" pitchFamily="34" charset="0"/>
              </a:rPr>
              <a:t>MINISTÉRIO DA SAÚDE</a:t>
            </a:r>
            <a:endParaRPr lang="pt-PT" altLang="zh-CN" sz="1200">
              <a:latin typeface="Calibri" pitchFamily="34" charset="0"/>
            </a:endParaRPr>
          </a:p>
          <a:p>
            <a:pPr algn="ctr"/>
            <a:r>
              <a:rPr lang="pt-PT" altLang="zh-CN" sz="1200" b="1">
                <a:latin typeface="Calibri" pitchFamily="34" charset="0"/>
              </a:rPr>
              <a:t>DIRECÇÃO NACIONAL DE SAÚDE</a:t>
            </a:r>
            <a:endParaRPr lang="pt-PT" altLang="zh-CN" sz="1200">
              <a:latin typeface="Calibri" pitchFamily="34" charset="0"/>
            </a:endParaRPr>
          </a:p>
          <a:p>
            <a:pPr algn="ctr"/>
            <a:r>
              <a:rPr lang="pt-PT" altLang="zh-CN" sz="1200" b="1">
                <a:latin typeface="Calibri" pitchFamily="34" charset="0"/>
              </a:rPr>
              <a:t>DEPARTAMENTO DE  DOENÇAS NÃO TRANSMISSIVEIS</a:t>
            </a:r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 rot="-5400000">
            <a:off x="-1621632" y="3072607"/>
            <a:ext cx="5256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600" b="1" dirty="0">
                <a:solidFill>
                  <a:srgbClr val="7030A0"/>
                </a:solidFill>
                <a:latin typeface="Calibri" pitchFamily="34" charset="0"/>
              </a:rPr>
              <a:t>Prevention and control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rograma ca colo"/>
          <p:cNvPicPr>
            <a:picLocks noChangeAspect="1" noChangeArrowheads="1"/>
          </p:cNvPicPr>
          <p:nvPr/>
        </p:nvPicPr>
        <p:blipFill>
          <a:blip r:embed="rId2" cstate="print"/>
          <a:srcRect r="33333" b="26515"/>
          <a:stretch>
            <a:fillRect/>
          </a:stretch>
        </p:blipFill>
        <p:spPr bwMode="auto">
          <a:xfrm>
            <a:off x="457200" y="457200"/>
            <a:ext cx="41132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programa ca mama"/>
          <p:cNvPicPr>
            <a:picLocks noChangeAspect="1" noChangeArrowheads="1"/>
          </p:cNvPicPr>
          <p:nvPr/>
        </p:nvPicPr>
        <p:blipFill>
          <a:blip r:embed="rId3" cstate="print"/>
          <a:srcRect r="32353" b="26515"/>
          <a:stretch>
            <a:fillRect/>
          </a:stretch>
        </p:blipFill>
        <p:spPr bwMode="auto">
          <a:xfrm>
            <a:off x="4800600" y="457200"/>
            <a:ext cx="41195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1546225" cy="579438"/>
          </a:xfrm>
        </p:spPr>
        <p:txBody>
          <a:bodyPr lIns="90488" tIns="44450" rIns="90488" bIns="44450">
            <a:normAutofit fontScale="90000"/>
          </a:bodyPr>
          <a:lstStyle/>
          <a:p>
            <a:pPr algn="r" defTabSz="762000"/>
            <a:r>
              <a:rPr lang="pt-PT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Índice</a:t>
            </a:r>
            <a:endParaRPr lang="pt-PT" sz="36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1052736"/>
            <a:ext cx="8174037" cy="5292378"/>
          </a:xfrm>
        </p:spPr>
        <p:txBody>
          <a:bodyPr lIns="90488" tIns="44450" rIns="90488" bIns="44450">
            <a:normAutofit fontScale="92500" lnSpcReduction="10000"/>
          </a:bodyPr>
          <a:lstStyle/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Introdução;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Radiologia</a:t>
            </a:r>
          </a:p>
          <a:p>
            <a:pPr marL="857250" lvl="1" indent="-4572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t-PT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Recursos Humanos </a:t>
            </a:r>
          </a:p>
          <a:p>
            <a:pPr marL="857250" lvl="1" indent="-4572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t-PT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Cobertura Nacional</a:t>
            </a:r>
          </a:p>
          <a:p>
            <a:pPr marL="857250" lvl="1" indent="-4572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t-PT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Privado em Moçambique</a:t>
            </a:r>
          </a:p>
          <a:p>
            <a:pPr marL="857250" lvl="1" indent="-457200">
              <a:lnSpc>
                <a:spcPct val="120000"/>
              </a:lnSpc>
              <a:spcBef>
                <a:spcPct val="0"/>
              </a:spcBef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Breve informação sobre neoplasias malignas 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Recursos Diposníveis 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Programa Nacional de controle de Cancro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Cooperação com parceiros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Projecto de Radioterapia do HC Maputo; 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Implemetação do projecto Nacional de Prot. e Seg. Radiologica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Constrangimentos e Perspectivas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17500" y="800100"/>
            <a:ext cx="8394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1196752"/>
            <a:ext cx="842493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Grupo técnico multidisciplinar que se reune 15/15 dias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Desenvolvimento de </a:t>
            </a:r>
            <a:r>
              <a:rPr lang="pt-PT" sz="2000" dirty="0" err="1" smtClean="0"/>
              <a:t>projecto</a:t>
            </a:r>
            <a:r>
              <a:rPr lang="pt-PT" sz="2000" dirty="0" smtClean="0"/>
              <a:t> de videoconferência para melhorar o tratamento e seguimento dos cancros do colo do útero e mama (MD </a:t>
            </a:r>
            <a:r>
              <a:rPr lang="pt-PT" sz="2000" dirty="0" err="1" smtClean="0"/>
              <a:t>Andersson</a:t>
            </a:r>
            <a:r>
              <a:rPr lang="pt-PT" sz="2000" dirty="0" smtClean="0"/>
              <a:t>, Barretos, </a:t>
            </a:r>
            <a:r>
              <a:rPr lang="pt-PT" sz="2000" dirty="0" err="1" smtClean="0"/>
              <a:t>Albert</a:t>
            </a:r>
            <a:r>
              <a:rPr lang="pt-PT" sz="2000" dirty="0" smtClean="0"/>
              <a:t> Einstein)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Elaboração de protocolos de tratamento e de referencia para os cancros do colo do útero, mama, próstata e SK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Implementação de registo populacional de cancro nas cidades de Maputo (IARC/</a:t>
            </a:r>
            <a:r>
              <a:rPr lang="pt-PT" sz="2000" dirty="0" err="1" smtClean="0"/>
              <a:t>African</a:t>
            </a:r>
            <a:r>
              <a:rPr lang="pt-PT" sz="2000" dirty="0" smtClean="0"/>
              <a:t> Network) e recentemente em Nampula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Formação de diferentes profissionais ( </a:t>
            </a:r>
            <a:r>
              <a:rPr lang="pt-PT" sz="2000" dirty="0" err="1" smtClean="0"/>
              <a:t>Gulbeiken</a:t>
            </a:r>
            <a:r>
              <a:rPr lang="pt-PT" sz="2000" dirty="0" smtClean="0"/>
              <a:t>)</a:t>
            </a:r>
          </a:p>
          <a:p>
            <a:pPr algn="just"/>
            <a:endParaRPr lang="pt-PT" sz="2000" dirty="0" smtClean="0"/>
          </a:p>
          <a:p>
            <a:r>
              <a:rPr lang="pt-PT" sz="2000" dirty="0" smtClean="0"/>
              <a:t>Preparacao da I Reuniao Nacional (Novembro 2015), aprsentaçao do </a:t>
            </a:r>
            <a:r>
              <a:rPr lang="pt-PT" sz="2000" i="1" dirty="0" smtClean="0"/>
              <a:t>draft</a:t>
            </a:r>
            <a:r>
              <a:rPr lang="pt-PT" sz="2000" dirty="0" smtClean="0"/>
              <a:t> do plano estrategico</a:t>
            </a:r>
          </a:p>
          <a:p>
            <a:pPr algn="just"/>
            <a:endParaRPr lang="pt-PT" sz="2000" dirty="0" smtClean="0"/>
          </a:p>
          <a:p>
            <a:pPr algn="just"/>
            <a:endParaRPr lang="pt-PT" sz="2400" dirty="0" smtClean="0"/>
          </a:p>
          <a:p>
            <a:pPr algn="just"/>
            <a:r>
              <a:rPr lang="pt-PT" sz="2400" dirty="0" smtClean="0"/>
              <a:t> </a:t>
            </a:r>
            <a:endParaRPr lang="pt-PT" sz="2400" b="1" u="sng" dirty="0" smtClean="0">
              <a:solidFill>
                <a:srgbClr val="FF0000"/>
              </a:solidFill>
            </a:endParaRPr>
          </a:p>
          <a:p>
            <a:pPr algn="just"/>
            <a:endParaRPr lang="pt-PT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32656"/>
            <a:ext cx="83820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Programa Nacional do controle de Cancro</a:t>
            </a: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179512" y="1017464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8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2502024"/>
            <a:ext cx="8229600" cy="128701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pt-PT" sz="4900" b="1" dirty="0" smtClean="0"/>
              <a:t>Tratamento</a:t>
            </a:r>
            <a:r>
              <a:rPr lang="pt-PT" b="1" dirty="0" smtClean="0"/>
              <a:t/>
            </a:r>
            <a:br>
              <a:rPr lang="pt-PT" b="1" dirty="0" smtClean="0"/>
            </a:br>
            <a:r>
              <a:rPr lang="pt-PT" b="1" dirty="0" smtClean="0"/>
              <a:t>Radio/ Braqui-terapia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E8C4-4EF4-43C0-BDEA-D83275F1E08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457200" y="5445125"/>
            <a:ext cx="8229600" cy="914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t-PT" sz="2000" kern="0" dirty="0" smtClean="0">
                <a:latin typeface="+mn-lt"/>
              </a:rPr>
              <a:t>Os valores para o tratamento variam de Rand.78.000 a 120.000, dependendo do tipo do tratamento</a:t>
            </a:r>
            <a:endParaRPr lang="en-ZA" sz="2000" kern="0" dirty="0">
              <a:latin typeface="+mn-lt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115616" y="1676400"/>
          <a:ext cx="6336705" cy="3925668"/>
        </p:xfrm>
        <a:graphic>
          <a:graphicData uri="http://schemas.openxmlformats.org/drawingml/2006/table">
            <a:tbl>
              <a:tblPr/>
              <a:tblGrid>
                <a:gridCol w="2112235"/>
                <a:gridCol w="2112235"/>
                <a:gridCol w="2112235"/>
              </a:tblGrid>
              <a:tr h="560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latin typeface="+mn-lt"/>
                          <a:ea typeface="Calibri"/>
                          <a:cs typeface="Arial"/>
                        </a:rPr>
                        <a:t>Serviços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>
                          <a:latin typeface="+mn-lt"/>
                          <a:ea typeface="Calibri"/>
                          <a:cs typeface="Arial"/>
                        </a:rPr>
                        <a:t>Tipo de tratamento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latin typeface="+mn-lt"/>
                          <a:ea typeface="Calibri"/>
                          <a:cs typeface="Arial"/>
                        </a:rPr>
                        <a:t>N.</a:t>
                      </a:r>
                      <a:r>
                        <a:rPr lang="pt-PT" sz="1800" b="1" baseline="0" dirty="0" smtClean="0"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pt-PT" sz="1800" b="1" dirty="0" smtClean="0">
                          <a:latin typeface="+mn-lt"/>
                          <a:ea typeface="Calibri"/>
                          <a:cs typeface="Arial"/>
                        </a:rPr>
                        <a:t>total </a:t>
                      </a:r>
                      <a:r>
                        <a:rPr lang="pt-PT" sz="1800" b="1" dirty="0">
                          <a:latin typeface="+mn-lt"/>
                          <a:ea typeface="Calibri"/>
                          <a:cs typeface="Arial"/>
                        </a:rPr>
                        <a:t>de pacientes 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Oncologia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Colo de </a:t>
                      </a:r>
                      <a:r>
                        <a:rPr lang="pt-PT" sz="1800" dirty="0" smtClean="0">
                          <a:latin typeface="+mn-lt"/>
                          <a:ea typeface="Calibri"/>
                          <a:cs typeface="Arial"/>
                        </a:rPr>
                        <a:t>útero 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13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err="1" smtClean="0">
                          <a:latin typeface="+mn-lt"/>
                          <a:ea typeface="Calibri"/>
                          <a:cs typeface="Arial"/>
                        </a:rPr>
                        <a:t>Recto</a:t>
                      </a:r>
                      <a:r>
                        <a:rPr lang="pt-PT" sz="1800" dirty="0" smtClean="0">
                          <a:latin typeface="+mn-lt"/>
                          <a:ea typeface="Calibri"/>
                          <a:cs typeface="Arial"/>
                        </a:rPr>
                        <a:t>/ ânus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2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+mn-lt"/>
                          <a:ea typeface="Calibri"/>
                          <a:cs typeface="Arial"/>
                        </a:rPr>
                        <a:t>Cérebro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+mn-lt"/>
                          <a:ea typeface="Calibri"/>
                          <a:cs typeface="Arial"/>
                        </a:rPr>
                        <a:t>1</a:t>
                      </a:r>
                      <a:endParaRPr lang="en-ZA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+mn-lt"/>
                          <a:ea typeface="Calibri"/>
                          <a:cs typeface="Arial"/>
                        </a:rPr>
                        <a:t>Ginecologia</a:t>
                      </a:r>
                      <a:endParaRPr lang="en-ZA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Carcinoma do Ovário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2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+mn-lt"/>
                          <a:ea typeface="Calibri"/>
                          <a:cs typeface="Arial"/>
                        </a:rPr>
                        <a:t>Urologia</a:t>
                      </a:r>
                      <a:endParaRPr lang="en-ZA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+mn-lt"/>
                          <a:ea typeface="Calibri"/>
                          <a:cs typeface="Arial"/>
                        </a:rPr>
                        <a:t>Carcinoma da Prostata</a:t>
                      </a:r>
                      <a:endParaRPr lang="en-ZA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3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>
                          <a:latin typeface="+mn-lt"/>
                          <a:ea typeface="Calibri"/>
                          <a:cs typeface="Arial"/>
                        </a:rPr>
                        <a:t>Total  Geral</a:t>
                      </a:r>
                      <a:endParaRPr lang="en-ZA" sz="1800" b="1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b="1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>
                          <a:latin typeface="+mn-lt"/>
                          <a:ea typeface="Calibri"/>
                          <a:cs typeface="Arial"/>
                        </a:rPr>
                        <a:t>21</a:t>
                      </a:r>
                      <a:endParaRPr lang="en-ZA" sz="1800" b="1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6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37" name="Título 1"/>
          <p:cNvSpPr txBox="1">
            <a:spLocks/>
          </p:cNvSpPr>
          <p:nvPr/>
        </p:nvSpPr>
        <p:spPr bwMode="auto">
          <a:xfrm>
            <a:off x="457200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t-PT" altLang="pt-PT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Pacientes tratados na RSA com fundos do estado Radioterapia / 2010</a:t>
            </a:r>
            <a:endParaRPr lang="en-ZA" altLang="pt-PT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xplosão 1 6"/>
          <p:cNvSpPr/>
          <p:nvPr/>
        </p:nvSpPr>
        <p:spPr bwMode="auto">
          <a:xfrm>
            <a:off x="6372225" y="3213100"/>
            <a:ext cx="2667000" cy="1981200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7030A0"/>
                </a:solidFill>
              </a:rPr>
              <a:t>420 000 USD</a:t>
            </a:r>
            <a:endParaRPr lang="en-ZA" b="1" dirty="0">
              <a:solidFill>
                <a:srgbClr val="7030A0"/>
              </a:solidFill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179512" y="1233488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76200"/>
            <a:ext cx="966168" cy="97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3" descr="C:\Users\User\Pictures\IAE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52400"/>
            <a:ext cx="1178768" cy="106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15616" y="188640"/>
            <a:ext cx="4191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pt-PT" sz="28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Cooperação com IAEA</a:t>
            </a:r>
            <a:endParaRPr lang="en-US" sz="2800" kern="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706" name="CaixaDeTexto 14"/>
          <p:cNvSpPr txBox="1">
            <a:spLocks noChangeArrowheads="1"/>
          </p:cNvSpPr>
          <p:nvPr/>
        </p:nvSpPr>
        <p:spPr bwMode="auto">
          <a:xfrm>
            <a:off x="990600" y="3810000"/>
            <a:ext cx="495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ZA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534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pt-PT" sz="20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No âmbito da cooperação com Agencia Internacional de Energia Atómica (IAEA)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pt-PT" sz="2000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PT" sz="2000" dirty="0"/>
              <a:t>MISAU submeteu o seu Projecto de Radioterapia &amp; Medicina Nuclear  N º </a:t>
            </a:r>
            <a:r>
              <a:rPr lang="pt-BR" sz="2000" dirty="0"/>
              <a:t>MOZ/6/002, onde foi aprovado ;</a:t>
            </a:r>
            <a:br>
              <a:rPr lang="pt-BR" sz="2000" dirty="0"/>
            </a:br>
            <a:endParaRPr lang="pt-BR" sz="2000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BR" sz="2000" dirty="0" smtClean="0"/>
              <a:t>Recebemos </a:t>
            </a:r>
            <a:r>
              <a:rPr lang="pt-BR" sz="2000" dirty="0"/>
              <a:t>algumas visitas ( técnicos de apoio a segurança, Doutora oncologista, Arquiteto</a:t>
            </a:r>
            <a:r>
              <a:rPr lang="pt-BR" sz="2000" dirty="0" smtClean="0"/>
              <a:t>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endParaRPr lang="pt-BR" sz="2000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BR" sz="2000" dirty="0" smtClean="0"/>
              <a:t>Criação de uma Autoridade Nacional- ANEA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endParaRPr lang="pt-BR" sz="2000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BR" sz="2000" dirty="0" smtClean="0"/>
              <a:t>Apoio no desmantelamento do aparelho de cobalto e armazenamento das fontes </a:t>
            </a:r>
            <a:r>
              <a:rPr lang="pt-BR" sz="2000" dirty="0" err="1" smtClean="0"/>
              <a:t>Radioactivas</a:t>
            </a:r>
            <a:r>
              <a:rPr lang="pt-BR" sz="2000" dirty="0" smtClean="0"/>
              <a:t>: Rádio, irídio.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endParaRPr lang="pt-BR" sz="2000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BR" sz="2000" dirty="0" smtClean="0"/>
              <a:t>Apoio na conclusão do </a:t>
            </a:r>
            <a:r>
              <a:rPr lang="pt-BR" sz="2000" dirty="0" err="1" smtClean="0"/>
              <a:t>projecto</a:t>
            </a:r>
            <a:endParaRPr lang="pt-BR" sz="2000" dirty="0"/>
          </a:p>
        </p:txBody>
      </p:sp>
      <p:sp>
        <p:nvSpPr>
          <p:cNvPr id="12" name="Line 48"/>
          <p:cNvSpPr>
            <a:spLocks noChangeShapeType="1"/>
          </p:cNvSpPr>
          <p:nvPr/>
        </p:nvSpPr>
        <p:spPr bwMode="auto">
          <a:xfrm>
            <a:off x="179512" y="1161480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pt-PT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Remoção de resíduos radioactivos no Hospital Central de Maputo</a:t>
            </a:r>
          </a:p>
        </p:txBody>
      </p:sp>
      <p:pic>
        <p:nvPicPr>
          <p:cNvPr id="16387" name="Picture 2" descr="C:\Users\User\Desktop\Ministro\Ministro Garrido\Fotos missao 8-07-09\STP61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1447800"/>
            <a:ext cx="4800600" cy="3600450"/>
          </a:xfrm>
          <a:noFill/>
        </p:spPr>
      </p:pic>
      <p:sp>
        <p:nvSpPr>
          <p:cNvPr id="16388" name="CaixaDeTexto 4"/>
          <p:cNvSpPr txBox="1">
            <a:spLocks noChangeArrowheads="1"/>
          </p:cNvSpPr>
          <p:nvPr/>
        </p:nvSpPr>
        <p:spPr bwMode="auto">
          <a:xfrm>
            <a:off x="0" y="1600200"/>
            <a:ext cx="3810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/>
              <a:t>Através da cooperação com IAEA conseguimos remover todo material radioactivo antigo para um  deposito.</a:t>
            </a:r>
          </a:p>
          <a:p>
            <a:endParaRPr lang="pt-PT"/>
          </a:p>
          <a:p>
            <a:r>
              <a:rPr lang="pt-PT"/>
              <a:t>Realizou se inventariado das fontes radioactivas existentes  em 2010</a:t>
            </a:r>
          </a:p>
        </p:txBody>
      </p:sp>
      <p:pic>
        <p:nvPicPr>
          <p:cNvPr id="16389" name="Picture 3" descr="C:\Users\User\Desktop\Ministro\Ministro Garrido\Fotos missao 8-07-09\STP6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3600" y="5105400"/>
            <a:ext cx="193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C:\Users\User\Desktop\Ministro\Ministro Garrido\Fotos missao 8-07-09\STP61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60788"/>
            <a:ext cx="35052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CaixaDeTexto 6"/>
          <p:cNvSpPr txBox="1">
            <a:spLocks noChangeArrowheads="1"/>
          </p:cNvSpPr>
          <p:nvPr/>
        </p:nvSpPr>
        <p:spPr bwMode="auto">
          <a:xfrm>
            <a:off x="3886200" y="5334000"/>
            <a:ext cx="2819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/>
              <a:t>Desmantelou se o antigo aparelho de Cobalto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Deposito temporário de Resíduos Radioactivos </a:t>
            </a:r>
          </a:p>
        </p:txBody>
      </p:sp>
      <p:pic>
        <p:nvPicPr>
          <p:cNvPr id="17411" name="Picture 2" descr="C:\Users\User\Desktop\Ministro\Ministro Garrido\Fotos missao 8-07-09\STP61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057400"/>
            <a:ext cx="4876800" cy="3657600"/>
          </a:xfrm>
          <a:noFill/>
        </p:spPr>
      </p:pic>
      <p:pic>
        <p:nvPicPr>
          <p:cNvPr id="17412" name="Picture 3" descr="C:\Users\User\Desktop\Ministro\Ministro Garrido\Fotos missao 8-07-09\STP62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910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CaixaDeTexto 5"/>
          <p:cNvSpPr txBox="1">
            <a:spLocks noChangeArrowheads="1"/>
          </p:cNvSpPr>
          <p:nvPr/>
        </p:nvSpPr>
        <p:spPr bwMode="auto">
          <a:xfrm>
            <a:off x="533400" y="5657850"/>
            <a:ext cx="5029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/>
              <a:t>O deposito contem material Radioactivo do Hospital e algumas fontes radioactivas encontradas na província de  Tete</a:t>
            </a:r>
          </a:p>
        </p:txBody>
      </p:sp>
      <p:sp>
        <p:nvSpPr>
          <p:cNvPr id="17414" name="CaixaDeTexto 5"/>
          <p:cNvSpPr txBox="1">
            <a:spLocks noChangeArrowheads="1"/>
          </p:cNvSpPr>
          <p:nvPr/>
        </p:nvSpPr>
        <p:spPr bwMode="auto">
          <a:xfrm>
            <a:off x="5867400" y="2133600"/>
            <a:ext cx="2971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/>
              <a:t>Ministério da Saúde  reabilitou o deposito dos Resíduos Radioactivos seguindo todas as recomendações da IAEA em 2009</a:t>
            </a:r>
          </a:p>
        </p:txBody>
      </p:sp>
      <p:sp>
        <p:nvSpPr>
          <p:cNvPr id="7" name="Line 48"/>
          <p:cNvSpPr>
            <a:spLocks noChangeShapeType="1"/>
          </p:cNvSpPr>
          <p:nvPr/>
        </p:nvSpPr>
        <p:spPr bwMode="auto">
          <a:xfrm>
            <a:off x="179512" y="1161480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PT" sz="2800" b="1" dirty="0" smtClean="0">
                <a:solidFill>
                  <a:srgbClr val="7030A0"/>
                </a:solidFill>
              </a:rPr>
              <a:t>Espaço Alocado  para construir  um novo Bunker </a:t>
            </a:r>
            <a:endParaRPr lang="pt-PT" sz="2800" b="1" dirty="0">
              <a:solidFill>
                <a:srgbClr val="7030A0"/>
              </a:solidFill>
            </a:endParaRPr>
          </a:p>
        </p:txBody>
      </p:sp>
      <p:pic>
        <p:nvPicPr>
          <p:cNvPr id="22531" name="Picture 2" descr="C:\Users\User\Desktop\Fotos\Fotos bunker&amp; Cat lab\DSCF7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2025" cy="4530725"/>
          </a:xfrm>
          <a:noFill/>
        </p:spPr>
      </p:pic>
      <p:sp>
        <p:nvSpPr>
          <p:cNvPr id="4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2244725"/>
            <a:ext cx="7599363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419"/>
          <p:cNvSpPr>
            <a:spLocks noChangeArrowheads="1"/>
          </p:cNvSpPr>
          <p:nvPr/>
        </p:nvSpPr>
        <p:spPr bwMode="auto">
          <a:xfrm>
            <a:off x="827584" y="404664"/>
            <a:ext cx="74977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Projecto de remodelação / ampliação da Unidade de Radioterapia do HCM</a:t>
            </a:r>
            <a:endParaRPr lang="pt-PT" altLang="en-US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55650" y="1658938"/>
            <a:ext cx="7129463" cy="5651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3" indent="0" algn="just" eaLnBrk="1" hangingPunct="1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1600" b="1" kern="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Levantamento</a:t>
            </a:r>
            <a:r>
              <a:rPr lang="en-US" altLang="en-US" sz="16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 da </a:t>
            </a:r>
            <a:r>
              <a:rPr lang="en-US" altLang="en-US" sz="1600" b="1" kern="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área</a:t>
            </a:r>
            <a:r>
              <a:rPr lang="en-US" altLang="en-US" sz="16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en-US" altLang="en-US" sz="1600" b="1" kern="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existente</a:t>
            </a:r>
            <a:r>
              <a:rPr lang="en-US" altLang="en-US" sz="16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:</a:t>
            </a:r>
            <a:endParaRPr lang="en-US" altLang="en-US" sz="1600" b="1" kern="0" dirty="0">
              <a:solidFill>
                <a:srgbClr val="000046"/>
              </a:solidFill>
              <a:ea typeface="Arial" panose="020B0604020202020204" pitchFamily="34" charset="0"/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179512" y="1233488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3312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490538" y="2638425"/>
            <a:ext cx="1128712" cy="1008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490538" y="2133600"/>
            <a:ext cx="552450" cy="504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1042988" y="2133600"/>
            <a:ext cx="536575" cy="5048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7" name="Retângulo 6"/>
          <p:cNvSpPr/>
          <p:nvPr/>
        </p:nvSpPr>
        <p:spPr>
          <a:xfrm>
            <a:off x="1579563" y="2133600"/>
            <a:ext cx="576262" cy="720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2159000" y="2133600"/>
            <a:ext cx="1038225" cy="7207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9" name="Retângulo 8"/>
          <p:cNvSpPr/>
          <p:nvPr/>
        </p:nvSpPr>
        <p:spPr>
          <a:xfrm>
            <a:off x="3059113" y="1851025"/>
            <a:ext cx="2449512" cy="1003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0" name="Retângulo 9"/>
          <p:cNvSpPr/>
          <p:nvPr/>
        </p:nvSpPr>
        <p:spPr>
          <a:xfrm>
            <a:off x="4097338" y="2530475"/>
            <a:ext cx="1411287" cy="6477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1" name="Retângulo 10"/>
          <p:cNvSpPr/>
          <p:nvPr/>
        </p:nvSpPr>
        <p:spPr>
          <a:xfrm>
            <a:off x="6081713" y="1851025"/>
            <a:ext cx="1368425" cy="20113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2" name="Retângulo 11"/>
          <p:cNvSpPr/>
          <p:nvPr/>
        </p:nvSpPr>
        <p:spPr>
          <a:xfrm>
            <a:off x="7448550" y="1851025"/>
            <a:ext cx="1084263" cy="2325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3" name="Retângulo 12"/>
          <p:cNvSpPr/>
          <p:nvPr/>
        </p:nvSpPr>
        <p:spPr>
          <a:xfrm>
            <a:off x="4427538" y="3178175"/>
            <a:ext cx="1081087" cy="679450"/>
          </a:xfrm>
          <a:prstGeom prst="rect">
            <a:avLst/>
          </a:prstGeom>
          <a:solidFill>
            <a:srgbClr val="B5B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4" name="Retângulo 13"/>
          <p:cNvSpPr/>
          <p:nvPr/>
        </p:nvSpPr>
        <p:spPr>
          <a:xfrm>
            <a:off x="5505450" y="1989138"/>
            <a:ext cx="576263" cy="16573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6" name="Retângulo 15"/>
          <p:cNvSpPr/>
          <p:nvPr/>
        </p:nvSpPr>
        <p:spPr>
          <a:xfrm>
            <a:off x="496888" y="4606925"/>
            <a:ext cx="403225" cy="279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501650" y="5048250"/>
            <a:ext cx="401638" cy="280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8" name="Retângulo 17"/>
          <p:cNvSpPr/>
          <p:nvPr/>
        </p:nvSpPr>
        <p:spPr>
          <a:xfrm>
            <a:off x="496888" y="5535613"/>
            <a:ext cx="403225" cy="279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9" name="Retângulo 18"/>
          <p:cNvSpPr/>
          <p:nvPr/>
        </p:nvSpPr>
        <p:spPr>
          <a:xfrm>
            <a:off x="4265613" y="5519738"/>
            <a:ext cx="401637" cy="279400"/>
          </a:xfrm>
          <a:prstGeom prst="rect">
            <a:avLst/>
          </a:prstGeom>
          <a:solidFill>
            <a:srgbClr val="F1F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0" name="Retângulo 19"/>
          <p:cNvSpPr/>
          <p:nvPr/>
        </p:nvSpPr>
        <p:spPr>
          <a:xfrm>
            <a:off x="511175" y="5975350"/>
            <a:ext cx="401638" cy="279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1" name="Retângulo 20"/>
          <p:cNvSpPr/>
          <p:nvPr/>
        </p:nvSpPr>
        <p:spPr>
          <a:xfrm>
            <a:off x="4265613" y="4608513"/>
            <a:ext cx="403225" cy="2809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2" name="Retângulo 21"/>
          <p:cNvSpPr/>
          <p:nvPr/>
        </p:nvSpPr>
        <p:spPr>
          <a:xfrm>
            <a:off x="498475" y="6457950"/>
            <a:ext cx="401638" cy="279400"/>
          </a:xfrm>
          <a:prstGeom prst="rect">
            <a:avLst/>
          </a:prstGeom>
          <a:solidFill>
            <a:srgbClr val="B5B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3" name="Retângulo 22"/>
          <p:cNvSpPr/>
          <p:nvPr/>
        </p:nvSpPr>
        <p:spPr>
          <a:xfrm>
            <a:off x="4265613" y="5975350"/>
            <a:ext cx="401637" cy="27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4" name="Retângulo 23"/>
          <p:cNvSpPr/>
          <p:nvPr/>
        </p:nvSpPr>
        <p:spPr>
          <a:xfrm>
            <a:off x="4108450" y="3175000"/>
            <a:ext cx="319088" cy="6969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5" name="Retângulo 24"/>
          <p:cNvSpPr/>
          <p:nvPr/>
        </p:nvSpPr>
        <p:spPr>
          <a:xfrm>
            <a:off x="3805238" y="3065463"/>
            <a:ext cx="317500" cy="1111250"/>
          </a:xfrm>
          <a:prstGeom prst="rect">
            <a:avLst/>
          </a:prstGeom>
          <a:solidFill>
            <a:srgbClr val="F1F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6" name="Retângulo 25"/>
          <p:cNvSpPr/>
          <p:nvPr/>
        </p:nvSpPr>
        <p:spPr>
          <a:xfrm rot="5400000">
            <a:off x="5619750" y="2346325"/>
            <a:ext cx="319088" cy="3341688"/>
          </a:xfrm>
          <a:prstGeom prst="rect">
            <a:avLst/>
          </a:prstGeom>
          <a:solidFill>
            <a:srgbClr val="F1F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7" name="Retângulo 26"/>
          <p:cNvSpPr/>
          <p:nvPr/>
        </p:nvSpPr>
        <p:spPr>
          <a:xfrm rot="5400000">
            <a:off x="2704307" y="1740693"/>
            <a:ext cx="304800" cy="2532063"/>
          </a:xfrm>
          <a:prstGeom prst="rect">
            <a:avLst/>
          </a:prstGeom>
          <a:solidFill>
            <a:srgbClr val="F1F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8" name="Retângulo 27"/>
          <p:cNvSpPr/>
          <p:nvPr/>
        </p:nvSpPr>
        <p:spPr>
          <a:xfrm>
            <a:off x="4265613" y="5043488"/>
            <a:ext cx="401637" cy="2809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9" name="Retângulo 28"/>
          <p:cNvSpPr/>
          <p:nvPr/>
        </p:nvSpPr>
        <p:spPr>
          <a:xfrm>
            <a:off x="4268788" y="6461125"/>
            <a:ext cx="401637" cy="2809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8460" name="CaixaDeTexto 29"/>
          <p:cNvSpPr txBox="1">
            <a:spLocks noChangeArrowheads="1"/>
          </p:cNvSpPr>
          <p:nvPr/>
        </p:nvSpPr>
        <p:spPr bwMode="auto">
          <a:xfrm>
            <a:off x="900113" y="4640263"/>
            <a:ext cx="2057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Sala de espera ambulatório</a:t>
            </a:r>
          </a:p>
        </p:txBody>
      </p:sp>
      <p:sp>
        <p:nvSpPr>
          <p:cNvPr id="18461" name="CaixaDeTexto 30"/>
          <p:cNvSpPr txBox="1">
            <a:spLocks noChangeArrowheads="1"/>
          </p:cNvSpPr>
          <p:nvPr/>
        </p:nvSpPr>
        <p:spPr bwMode="auto">
          <a:xfrm>
            <a:off x="900113" y="5080000"/>
            <a:ext cx="1497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Gabinetes médicos</a:t>
            </a:r>
          </a:p>
        </p:txBody>
      </p:sp>
      <p:sp>
        <p:nvSpPr>
          <p:cNvPr id="18462" name="CaixaDeTexto 32"/>
          <p:cNvSpPr txBox="1">
            <a:spLocks noChangeArrowheads="1"/>
          </p:cNvSpPr>
          <p:nvPr/>
        </p:nvSpPr>
        <p:spPr bwMode="auto">
          <a:xfrm>
            <a:off x="892175" y="5554663"/>
            <a:ext cx="21542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Zona reservada profissionais</a:t>
            </a:r>
          </a:p>
        </p:txBody>
      </p:sp>
      <p:sp>
        <p:nvSpPr>
          <p:cNvPr id="18463" name="CaixaDeTexto 33"/>
          <p:cNvSpPr txBox="1">
            <a:spLocks noChangeArrowheads="1"/>
          </p:cNvSpPr>
          <p:nvPr/>
        </p:nvSpPr>
        <p:spPr bwMode="auto">
          <a:xfrm>
            <a:off x="4667250" y="5503863"/>
            <a:ext cx="984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Circulações</a:t>
            </a:r>
          </a:p>
        </p:txBody>
      </p:sp>
      <p:sp>
        <p:nvSpPr>
          <p:cNvPr id="18464" name="CaixaDeTexto 34"/>
          <p:cNvSpPr txBox="1">
            <a:spLocks noChangeArrowheads="1"/>
          </p:cNvSpPr>
          <p:nvPr/>
        </p:nvSpPr>
        <p:spPr bwMode="auto">
          <a:xfrm>
            <a:off x="919163" y="5994400"/>
            <a:ext cx="21510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TAC, braquiterapia e recobro</a:t>
            </a:r>
          </a:p>
        </p:txBody>
      </p:sp>
      <p:sp>
        <p:nvSpPr>
          <p:cNvPr id="18465" name="CaixaDeTexto 35"/>
          <p:cNvSpPr txBox="1">
            <a:spLocks noChangeArrowheads="1"/>
          </p:cNvSpPr>
          <p:nvPr/>
        </p:nvSpPr>
        <p:spPr bwMode="auto">
          <a:xfrm>
            <a:off x="4670425" y="4621213"/>
            <a:ext cx="1606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Radioterapia externa</a:t>
            </a:r>
          </a:p>
        </p:txBody>
      </p:sp>
      <p:sp>
        <p:nvSpPr>
          <p:cNvPr id="18466" name="CaixaDeTexto 36"/>
          <p:cNvSpPr txBox="1">
            <a:spLocks noChangeArrowheads="1"/>
          </p:cNvSpPr>
          <p:nvPr/>
        </p:nvSpPr>
        <p:spPr bwMode="auto">
          <a:xfrm>
            <a:off x="898525" y="6462713"/>
            <a:ext cx="19415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Fisica-médica e formação</a:t>
            </a:r>
          </a:p>
        </p:txBody>
      </p:sp>
      <p:sp>
        <p:nvSpPr>
          <p:cNvPr id="18467" name="CaixaDeTexto 37"/>
          <p:cNvSpPr txBox="1">
            <a:spLocks noChangeArrowheads="1"/>
          </p:cNvSpPr>
          <p:nvPr/>
        </p:nvSpPr>
        <p:spPr bwMode="auto">
          <a:xfrm>
            <a:off x="4665663" y="5973763"/>
            <a:ext cx="1063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Zona técnica</a:t>
            </a:r>
          </a:p>
        </p:txBody>
      </p:sp>
      <p:sp>
        <p:nvSpPr>
          <p:cNvPr id="18468" name="CaixaDeTexto 38"/>
          <p:cNvSpPr txBox="1">
            <a:spLocks noChangeArrowheads="1"/>
          </p:cNvSpPr>
          <p:nvPr/>
        </p:nvSpPr>
        <p:spPr bwMode="auto">
          <a:xfrm>
            <a:off x="4659313" y="5051425"/>
            <a:ext cx="2698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Sub-espera acamados e ambulatório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5505450" y="3646488"/>
            <a:ext cx="576263" cy="215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8470" name="CaixaDeTexto 40"/>
          <p:cNvSpPr txBox="1">
            <a:spLocks noChangeArrowheads="1"/>
          </p:cNvSpPr>
          <p:nvPr/>
        </p:nvSpPr>
        <p:spPr bwMode="auto">
          <a:xfrm>
            <a:off x="4670425" y="6442075"/>
            <a:ext cx="13350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Futura expansão</a:t>
            </a:r>
          </a:p>
        </p:txBody>
      </p:sp>
      <p:sp>
        <p:nvSpPr>
          <p:cNvPr id="18471" name="Rectangle 419"/>
          <p:cNvSpPr>
            <a:spLocks noChangeArrowheads="1"/>
          </p:cNvSpPr>
          <p:nvPr/>
        </p:nvSpPr>
        <p:spPr bwMode="auto">
          <a:xfrm>
            <a:off x="387350" y="44624"/>
            <a:ext cx="74977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PT" alt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Novo Serviço de Radioterapia: Plano funcional </a:t>
            </a:r>
            <a:endParaRPr lang="pt-PT" altLang="en-US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5" y="1541463"/>
            <a:ext cx="83312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Line 48"/>
          <p:cNvSpPr>
            <a:spLocks noChangeShapeType="1"/>
          </p:cNvSpPr>
          <p:nvPr/>
        </p:nvSpPr>
        <p:spPr bwMode="auto">
          <a:xfrm>
            <a:off x="179512" y="1017464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963738"/>
            <a:ext cx="6408738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419"/>
          <p:cNvSpPr>
            <a:spLocks noChangeArrowheads="1"/>
          </p:cNvSpPr>
          <p:nvPr/>
        </p:nvSpPr>
        <p:spPr bwMode="auto">
          <a:xfrm>
            <a:off x="323850" y="188640"/>
            <a:ext cx="74977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PT" alt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Imagem da área de ampliação</a:t>
            </a:r>
            <a:endParaRPr lang="pt-PT" altLang="en-US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ine 48"/>
          <p:cNvSpPr>
            <a:spLocks noChangeShapeType="1"/>
          </p:cNvSpPr>
          <p:nvPr/>
        </p:nvSpPr>
        <p:spPr bwMode="auto">
          <a:xfrm>
            <a:off x="179512" y="1268760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11125"/>
            <a:ext cx="8229600" cy="4984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PT" sz="3600" b="1" dirty="0" smtClean="0">
                <a:solidFill>
                  <a:srgbClr val="7030A0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Moçambique</a:t>
            </a:r>
            <a:endParaRPr sz="3600" b="1" dirty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2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609600"/>
            <a:ext cx="5614987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990600"/>
            <a:ext cx="21336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ight Arrow 6"/>
          <p:cNvSpPr>
            <a:spLocks noChangeArrowheads="1"/>
          </p:cNvSpPr>
          <p:nvPr/>
        </p:nvSpPr>
        <p:spPr bwMode="auto">
          <a:xfrm>
            <a:off x="3352800" y="2438400"/>
            <a:ext cx="30480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14343" name="Rectangle 3"/>
          <p:cNvSpPr txBox="1">
            <a:spLocks noChangeArrowheads="1"/>
          </p:cNvSpPr>
          <p:nvPr/>
        </p:nvSpPr>
        <p:spPr bwMode="auto">
          <a:xfrm>
            <a:off x="152400" y="4000500"/>
            <a:ext cx="6172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Population: 23 .049 621, (SENSO  -2011)</a:t>
            </a: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Life expectancy at birth: 52,4 years</a:t>
            </a: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defRPr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HIV/AIDS adult prevalence: 11.5%</a:t>
            </a: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Population below the poverty line: 70%</a:t>
            </a: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19"/>
          <p:cNvSpPr>
            <a:spLocks noChangeArrowheads="1"/>
          </p:cNvSpPr>
          <p:nvPr/>
        </p:nvSpPr>
        <p:spPr bwMode="auto">
          <a:xfrm>
            <a:off x="395288" y="591071"/>
            <a:ext cx="7497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Vista geral do Serviço com ampliação  </a:t>
            </a:r>
            <a:endParaRPr lang="pt-PT" altLang="en-US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16113"/>
            <a:ext cx="812006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48"/>
          <p:cNvSpPr>
            <a:spLocks noChangeShapeType="1"/>
          </p:cNvSpPr>
          <p:nvPr/>
        </p:nvSpPr>
        <p:spPr bwMode="auto">
          <a:xfrm>
            <a:off x="179512" y="1305496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4" name="AutoShape 36"/>
          <p:cNvCxnSpPr>
            <a:cxnSpLocks noChangeShapeType="1"/>
          </p:cNvCxnSpPr>
          <p:nvPr/>
        </p:nvCxnSpPr>
        <p:spPr bwMode="auto">
          <a:xfrm rot="-5400000">
            <a:off x="3111501" y="3943350"/>
            <a:ext cx="304800" cy="2416175"/>
          </a:xfrm>
          <a:prstGeom prst="bentConnector3">
            <a:avLst>
              <a:gd name="adj1" fmla="val 52606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55" name="AutoShape 37"/>
          <p:cNvCxnSpPr>
            <a:cxnSpLocks noChangeShapeType="1"/>
          </p:cNvCxnSpPr>
          <p:nvPr/>
        </p:nvCxnSpPr>
        <p:spPr bwMode="auto">
          <a:xfrm rot="5400000" flipH="1">
            <a:off x="5527676" y="3943350"/>
            <a:ext cx="304800" cy="2416175"/>
          </a:xfrm>
          <a:prstGeom prst="bentConnector3">
            <a:avLst>
              <a:gd name="adj1" fmla="val 52606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56" name="AutoShape 38"/>
          <p:cNvCxnSpPr>
            <a:cxnSpLocks noChangeShapeType="1"/>
          </p:cNvCxnSpPr>
          <p:nvPr/>
        </p:nvCxnSpPr>
        <p:spPr bwMode="auto">
          <a:xfrm flipV="1">
            <a:off x="4471988" y="4999038"/>
            <a:ext cx="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23557" name="Line 40"/>
          <p:cNvSpPr>
            <a:spLocks noChangeShapeType="1"/>
          </p:cNvSpPr>
          <p:nvPr/>
        </p:nvSpPr>
        <p:spPr bwMode="auto">
          <a:xfrm flipH="1">
            <a:off x="5510213" y="4208463"/>
            <a:ext cx="512762" cy="11112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AutoShape 41"/>
          <p:cNvSpPr>
            <a:spLocks noChangeArrowheads="1"/>
          </p:cNvSpPr>
          <p:nvPr/>
        </p:nvSpPr>
        <p:spPr bwMode="auto">
          <a:xfrm>
            <a:off x="539750" y="3608388"/>
            <a:ext cx="1855788" cy="365125"/>
          </a:xfrm>
          <a:prstGeom prst="roundRect">
            <a:avLst>
              <a:gd name="adj" fmla="val 44398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pt-PT"/>
          </a:p>
        </p:txBody>
      </p:sp>
      <p:sp>
        <p:nvSpPr>
          <p:cNvPr id="352298" name="Text Box 42"/>
          <p:cNvSpPr txBox="1">
            <a:spLocks noChangeArrowheads="1"/>
          </p:cNvSpPr>
          <p:nvPr/>
        </p:nvSpPr>
        <p:spPr bwMode="auto">
          <a:xfrm>
            <a:off x="1239838" y="3571875"/>
            <a:ext cx="1903412" cy="10541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ea typeface="+mn-ea"/>
            </a:endParaRPr>
          </a:p>
        </p:txBody>
      </p:sp>
      <p:sp>
        <p:nvSpPr>
          <p:cNvPr id="352335" name="AutoShape 79"/>
          <p:cNvSpPr>
            <a:spLocks noChangeArrowheads="1"/>
          </p:cNvSpPr>
          <p:nvPr/>
        </p:nvSpPr>
        <p:spPr bwMode="auto">
          <a:xfrm>
            <a:off x="5819775" y="5387975"/>
            <a:ext cx="2136775" cy="1065213"/>
          </a:xfrm>
          <a:prstGeom prst="roundRect">
            <a:avLst>
              <a:gd name="adj" fmla="val 15718"/>
            </a:avLst>
          </a:prstGeom>
          <a:solidFill>
            <a:srgbClr val="99CCFF"/>
          </a:solidFill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>
            <a:normAutofit/>
          </a:bodyPr>
          <a:lstStyle/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Unidade de </a:t>
            </a:r>
          </a:p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Braquiterapia</a:t>
            </a:r>
          </a:p>
          <a:p>
            <a:pPr algn="ctr" eaLnBrk="1" hangingPunct="1">
              <a:defRPr/>
            </a:pP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Elekta</a:t>
            </a:r>
            <a:r>
              <a:rPr lang="pt-PT" sz="1600" b="1" i="1" dirty="0">
                <a:solidFill>
                  <a:srgbClr val="7030A0"/>
                </a:solidFill>
                <a:ea typeface="+mn-ea"/>
              </a:rPr>
              <a:t> </a:t>
            </a: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Flexitron</a:t>
            </a:r>
            <a:endParaRPr lang="pt-PT" sz="1600" b="1" i="1" dirty="0">
              <a:solidFill>
                <a:srgbClr val="7030A0"/>
              </a:solidFill>
              <a:ea typeface="+mn-ea"/>
            </a:endParaRPr>
          </a:p>
        </p:txBody>
      </p:sp>
      <p:sp>
        <p:nvSpPr>
          <p:cNvPr id="36880" name="AutoShape 95"/>
          <p:cNvSpPr>
            <a:spLocks noChangeArrowheads="1"/>
          </p:cNvSpPr>
          <p:nvPr/>
        </p:nvSpPr>
        <p:spPr bwMode="auto">
          <a:xfrm>
            <a:off x="1763713" y="1601788"/>
            <a:ext cx="6048375" cy="1682750"/>
          </a:xfrm>
          <a:prstGeom prst="roundRect">
            <a:avLst>
              <a:gd name="adj" fmla="val 15718"/>
            </a:avLst>
          </a:prstGeom>
          <a:solidFill>
            <a:srgbClr val="FEF1A0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  <a:defRPr/>
            </a:pPr>
            <a:endParaRPr lang="pt-PT" altLang="pt-PT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pt-PT" altLang="pt-PT" sz="1600" b="1" dirty="0">
                <a:latin typeface="Arial" panose="020B0604020202020204" pitchFamily="34" charset="0"/>
              </a:rPr>
              <a:t>Unidade integrada:</a:t>
            </a:r>
            <a:r>
              <a:rPr lang="pt-PT" altLang="pt-PT" b="1" dirty="0">
                <a:latin typeface="Arial" panose="020B0604020202020204" pitchFamily="34" charset="0"/>
              </a:rPr>
              <a:t>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altLang="pt-PT" sz="1400" dirty="0">
                <a:latin typeface="Arial" panose="020B0604020202020204" pitchFamily="34" charset="0"/>
              </a:rPr>
              <a:t>Sistema de Informação em Oncologia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altLang="pt-PT" sz="1400" dirty="0">
                <a:latin typeface="Arial" panose="020B0604020202020204" pitchFamily="34" charset="0"/>
              </a:rPr>
              <a:t>Imagem clinica (TAC)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altLang="pt-PT" sz="1400" dirty="0">
                <a:latin typeface="Arial" panose="020B0604020202020204" pitchFamily="34" charset="0"/>
              </a:rPr>
              <a:t>Sistemas de planeamento computorizado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altLang="pt-PT" sz="1400" dirty="0">
                <a:latin typeface="Arial" panose="020B0604020202020204" pitchFamily="34" charset="0"/>
              </a:rPr>
              <a:t>Unidades de tratamento (Acelerador linear e Braquiterapia HDR)</a:t>
            </a:r>
          </a:p>
          <a:p>
            <a:pPr eaLnBrk="1" hangingPunct="1">
              <a:lnSpc>
                <a:spcPct val="150000"/>
              </a:lnSpc>
              <a:defRPr/>
            </a:pPr>
            <a:endParaRPr lang="pt-PT" altLang="pt-PT" dirty="0">
              <a:latin typeface="Arial" panose="020B0604020202020204" pitchFamily="34" charset="0"/>
            </a:endParaRPr>
          </a:p>
        </p:txBody>
      </p:sp>
      <p:sp>
        <p:nvSpPr>
          <p:cNvPr id="54" name="AutoShape 79"/>
          <p:cNvSpPr>
            <a:spLocks noChangeArrowheads="1"/>
          </p:cNvSpPr>
          <p:nvPr/>
        </p:nvSpPr>
        <p:spPr bwMode="auto">
          <a:xfrm>
            <a:off x="3403600" y="5368925"/>
            <a:ext cx="2136775" cy="1065213"/>
          </a:xfrm>
          <a:prstGeom prst="roundRect">
            <a:avLst>
              <a:gd name="adj" fmla="val 15718"/>
            </a:avLst>
          </a:prstGeom>
          <a:solidFill>
            <a:srgbClr val="99CCFF"/>
          </a:solidFill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>
            <a:normAutofit/>
          </a:bodyPr>
          <a:lstStyle/>
          <a:p>
            <a:pPr algn="ctr" eaLnBrk="1" hangingPunct="1">
              <a:defRPr/>
            </a:pPr>
            <a:r>
              <a:rPr lang="pt-PT" sz="1600" dirty="0">
                <a:solidFill>
                  <a:schemeClr val="bg1"/>
                </a:solidFill>
                <a:ea typeface="+mn-ea"/>
              </a:rPr>
              <a:t>Unidade de </a:t>
            </a:r>
          </a:p>
          <a:p>
            <a:pPr algn="ctr" eaLnBrk="1" hangingPunct="1">
              <a:defRPr/>
            </a:pPr>
            <a:r>
              <a:rPr lang="pt-PT" sz="1600" dirty="0">
                <a:solidFill>
                  <a:schemeClr val="bg1"/>
                </a:solidFill>
                <a:ea typeface="+mn-ea"/>
              </a:rPr>
              <a:t>braquiterapia</a:t>
            </a:r>
          </a:p>
        </p:txBody>
      </p:sp>
      <p:sp>
        <p:nvSpPr>
          <p:cNvPr id="55" name="AutoShape 79"/>
          <p:cNvSpPr>
            <a:spLocks noChangeArrowheads="1"/>
          </p:cNvSpPr>
          <p:nvPr/>
        </p:nvSpPr>
        <p:spPr bwMode="auto">
          <a:xfrm>
            <a:off x="3403600" y="5364163"/>
            <a:ext cx="2136775" cy="1065212"/>
          </a:xfrm>
          <a:prstGeom prst="roundRect">
            <a:avLst>
              <a:gd name="adj" fmla="val 15718"/>
            </a:avLst>
          </a:prstGeom>
          <a:solidFill>
            <a:srgbClr val="99CCFF"/>
          </a:solidFill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>
            <a:normAutofit/>
          </a:bodyPr>
          <a:lstStyle/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Acelerador </a:t>
            </a:r>
          </a:p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Linear</a:t>
            </a:r>
          </a:p>
          <a:p>
            <a:pPr algn="ctr" eaLnBrk="1" hangingPunct="1">
              <a:defRPr/>
            </a:pP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Elekta</a:t>
            </a:r>
            <a:r>
              <a:rPr lang="pt-PT" sz="1600" b="1" i="1" dirty="0">
                <a:solidFill>
                  <a:srgbClr val="7030A0"/>
                </a:solidFill>
                <a:ea typeface="+mn-ea"/>
              </a:rPr>
              <a:t> </a:t>
            </a: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Synergy</a:t>
            </a:r>
            <a:r>
              <a:rPr lang="pt-PT" sz="1600" b="1" i="1" dirty="0">
                <a:solidFill>
                  <a:srgbClr val="7030A0"/>
                </a:solidFill>
                <a:ea typeface="+mn-ea"/>
              </a:rPr>
              <a:t> </a:t>
            </a: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Plat</a:t>
            </a:r>
            <a:r>
              <a:rPr lang="pt-PT" sz="1600" b="1" i="1" dirty="0">
                <a:solidFill>
                  <a:srgbClr val="7030A0"/>
                </a:solidFill>
                <a:ea typeface="+mn-ea"/>
              </a:rPr>
              <a:t>.</a:t>
            </a:r>
          </a:p>
        </p:txBody>
      </p:sp>
      <p:sp>
        <p:nvSpPr>
          <p:cNvPr id="56" name="AutoShape 79"/>
          <p:cNvSpPr>
            <a:spLocks noChangeArrowheads="1"/>
          </p:cNvSpPr>
          <p:nvPr/>
        </p:nvSpPr>
        <p:spPr bwMode="auto">
          <a:xfrm>
            <a:off x="1006475" y="5360988"/>
            <a:ext cx="2136775" cy="1065212"/>
          </a:xfrm>
          <a:prstGeom prst="roundRect">
            <a:avLst>
              <a:gd name="adj" fmla="val 15718"/>
            </a:avLst>
          </a:prstGeom>
          <a:solidFill>
            <a:srgbClr val="99CCFF"/>
          </a:solidFill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>
            <a:normAutofit fontScale="92500" lnSpcReduction="20000"/>
          </a:bodyPr>
          <a:lstStyle/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TAC </a:t>
            </a:r>
          </a:p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Planeamento e </a:t>
            </a:r>
          </a:p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Simulação</a:t>
            </a:r>
          </a:p>
          <a:p>
            <a:pPr algn="ctr" eaLnBrk="1" hangingPunct="1">
              <a:defRPr/>
            </a:pPr>
            <a:r>
              <a:rPr lang="pt-PT" sz="1700" b="1" i="1" dirty="0">
                <a:solidFill>
                  <a:srgbClr val="7030A0"/>
                </a:solidFill>
                <a:ea typeface="+mn-ea"/>
              </a:rPr>
              <a:t>Siemens </a:t>
            </a:r>
            <a:r>
              <a:rPr lang="pt-PT" sz="1700" b="1" i="1" dirty="0" err="1">
                <a:solidFill>
                  <a:srgbClr val="7030A0"/>
                </a:solidFill>
                <a:ea typeface="+mn-ea"/>
              </a:rPr>
              <a:t>Perspective</a:t>
            </a:r>
            <a:endParaRPr lang="pt-PT" sz="1700" b="1" i="1" dirty="0">
              <a:solidFill>
                <a:srgbClr val="7030A0"/>
              </a:solidFill>
              <a:ea typeface="+mn-ea"/>
            </a:endParaRPr>
          </a:p>
        </p:txBody>
      </p:sp>
      <p:sp>
        <p:nvSpPr>
          <p:cNvPr id="57" name="AutoShape 95"/>
          <p:cNvSpPr>
            <a:spLocks noChangeArrowheads="1"/>
          </p:cNvSpPr>
          <p:nvPr/>
        </p:nvSpPr>
        <p:spPr bwMode="auto">
          <a:xfrm>
            <a:off x="6096000" y="3686175"/>
            <a:ext cx="2519363" cy="973138"/>
          </a:xfrm>
          <a:prstGeom prst="roundRect">
            <a:avLst>
              <a:gd name="adj" fmla="val 15718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pt-PT" sz="1200" smtClean="0">
                <a:solidFill>
                  <a:srgbClr val="7030A0"/>
                </a:solidFill>
              </a:rPr>
              <a:t>Integração com outros Sistemas: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pt-PT" sz="1200" smtClean="0">
                <a:solidFill>
                  <a:srgbClr val="7030A0"/>
                </a:solidFill>
              </a:rPr>
              <a:t>HIS, LIS, …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pt-PT" sz="1200" smtClean="0">
                <a:solidFill>
                  <a:srgbClr val="7030A0"/>
                </a:solidFill>
              </a:rPr>
              <a:t>ROR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pt-PT" sz="1200" smtClean="0">
                <a:solidFill>
                  <a:srgbClr val="7030A0"/>
                </a:solidFill>
              </a:rPr>
              <a:t>Reporting</a:t>
            </a:r>
            <a:endParaRPr lang="en-US" altLang="pt-PT" sz="1200" smtClean="0">
              <a:solidFill>
                <a:srgbClr val="7030A0"/>
              </a:solidFill>
            </a:endParaRPr>
          </a:p>
        </p:txBody>
      </p:sp>
      <p:pic>
        <p:nvPicPr>
          <p:cNvPr id="23566" name="Picture 7" descr="MOSAIQ_Software_Background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675" y="3470275"/>
            <a:ext cx="19526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AutoShape 95"/>
          <p:cNvSpPr>
            <a:spLocks noChangeArrowheads="1"/>
          </p:cNvSpPr>
          <p:nvPr/>
        </p:nvSpPr>
        <p:spPr bwMode="auto">
          <a:xfrm>
            <a:off x="592138" y="3595688"/>
            <a:ext cx="2262187" cy="1189037"/>
          </a:xfrm>
          <a:prstGeom prst="roundRect">
            <a:avLst>
              <a:gd name="adj" fmla="val 15718"/>
            </a:avLst>
          </a:prstGeom>
          <a:gradFill rotWithShape="1">
            <a:gsLst>
              <a:gs pos="0">
                <a:srgbClr val="DDDDDD"/>
              </a:gs>
              <a:gs pos="88000">
                <a:schemeClr val="bg2"/>
              </a:gs>
            </a:gsLst>
            <a:lin ang="5400000" scaled="1"/>
          </a:gra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en-GB" altLang="pt-PT" sz="1400" dirty="0" err="1">
                <a:solidFill>
                  <a:srgbClr val="7030A0"/>
                </a:solidFill>
                <a:latin typeface="Arial" panose="020B0604020202020204" pitchFamily="34" charset="0"/>
              </a:rPr>
              <a:t>Sistemas</a:t>
            </a:r>
            <a:r>
              <a:rPr lang="en-GB" altLang="pt-PT" sz="1400" dirty="0">
                <a:solidFill>
                  <a:srgbClr val="7030A0"/>
                </a:solidFill>
                <a:latin typeface="Arial" panose="020B0604020202020204" pitchFamily="34" charset="0"/>
              </a:rPr>
              <a:t> de</a:t>
            </a:r>
          </a:p>
          <a:p>
            <a:pPr eaLnBrk="1" hangingPunct="1">
              <a:defRPr/>
            </a:pPr>
            <a:r>
              <a:rPr lang="en-GB" altLang="pt-PT" sz="1400" dirty="0" err="1">
                <a:solidFill>
                  <a:srgbClr val="7030A0"/>
                </a:solidFill>
                <a:latin typeface="Arial" panose="020B0604020202020204" pitchFamily="34" charset="0"/>
              </a:rPr>
              <a:t>Planeamento</a:t>
            </a:r>
            <a:endParaRPr lang="en-GB" altLang="pt-PT" sz="140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altLang="pt-PT" sz="1400" dirty="0" err="1">
                <a:solidFill>
                  <a:srgbClr val="7030A0"/>
                </a:solidFill>
                <a:latin typeface="Arial" panose="020B0604020202020204" pitchFamily="34" charset="0"/>
              </a:rPr>
              <a:t>Computorizado</a:t>
            </a:r>
            <a:r>
              <a:rPr lang="en-GB" altLang="pt-PT" sz="1400" dirty="0">
                <a:solidFill>
                  <a:srgbClr val="7030A0"/>
                </a:solidFill>
                <a:latin typeface="Arial" panose="020B0604020202020204" pitchFamily="34" charset="0"/>
              </a:rPr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t-PT" sz="1200" i="1" dirty="0" err="1">
                <a:solidFill>
                  <a:srgbClr val="7030A0"/>
                </a:solidFill>
                <a:latin typeface="Arial" panose="020B0604020202020204" pitchFamily="34" charset="0"/>
              </a:rPr>
              <a:t>Elekta</a:t>
            </a:r>
            <a:r>
              <a:rPr lang="en-GB" altLang="pt-PT" sz="1200" i="1" dirty="0">
                <a:solidFill>
                  <a:srgbClr val="7030A0"/>
                </a:solidFill>
                <a:latin typeface="Arial" panose="020B0604020202020204" pitchFamily="34" charset="0"/>
              </a:rPr>
              <a:t> Monaco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t-PT" sz="1200" i="1" dirty="0" err="1">
                <a:solidFill>
                  <a:srgbClr val="7030A0"/>
                </a:solidFill>
                <a:latin typeface="Arial" panose="020B0604020202020204" pitchFamily="34" charset="0"/>
              </a:rPr>
              <a:t>Elekta</a:t>
            </a:r>
            <a:r>
              <a:rPr lang="en-GB" altLang="pt-PT" sz="1200" i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GB" altLang="pt-PT" sz="1200" i="1" dirty="0" err="1">
                <a:solidFill>
                  <a:srgbClr val="7030A0"/>
                </a:solidFill>
                <a:latin typeface="Arial" panose="020B0604020202020204" pitchFamily="34" charset="0"/>
              </a:rPr>
              <a:t>Oncentra</a:t>
            </a:r>
            <a:r>
              <a:rPr lang="en-GB" altLang="pt-PT" sz="1200" i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GB" altLang="pt-PT" sz="1200" i="1" dirty="0" err="1">
                <a:solidFill>
                  <a:srgbClr val="7030A0"/>
                </a:solidFill>
                <a:latin typeface="Arial" panose="020B0604020202020204" pitchFamily="34" charset="0"/>
              </a:rPr>
              <a:t>Brachy</a:t>
            </a:r>
            <a:endParaRPr lang="en-US" altLang="pt-PT" sz="1200" i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cxnSp>
        <p:nvCxnSpPr>
          <p:cNvPr id="23568" name="Conexão reta 73"/>
          <p:cNvCxnSpPr>
            <a:cxnSpLocks noChangeShapeType="1"/>
          </p:cNvCxnSpPr>
          <p:nvPr/>
        </p:nvCxnSpPr>
        <p:spPr bwMode="auto">
          <a:xfrm rot="5400000" flipH="1" flipV="1">
            <a:off x="3148807" y="3985418"/>
            <a:ext cx="0" cy="461963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69" name="Rectangle 419"/>
          <p:cNvSpPr>
            <a:spLocks noChangeArrowheads="1"/>
          </p:cNvSpPr>
          <p:nvPr/>
        </p:nvSpPr>
        <p:spPr bwMode="auto">
          <a:xfrm>
            <a:off x="395536" y="-27384"/>
            <a:ext cx="8462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PT" altLang="pt-PT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pt-PT" altLang="pt-PT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Novo Serviço de Radioterapia do HCM: Solução tecnológica </a:t>
            </a:r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179512" y="1161480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19"/>
          <p:cNvSpPr>
            <a:spLocks noChangeArrowheads="1"/>
          </p:cNvSpPr>
          <p:nvPr/>
        </p:nvSpPr>
        <p:spPr bwMode="auto">
          <a:xfrm>
            <a:off x="395536" y="44624"/>
            <a:ext cx="74977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PT" alt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Novo colimador multi-lâminas (MLC) Elekta AGILITY</a:t>
            </a:r>
            <a:r>
              <a:rPr lang="pt-PT" altLang="en-US" sz="2400" i="1" baseline="30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™</a:t>
            </a:r>
            <a:r>
              <a:rPr lang="pt-PT" altLang="en-US" sz="2400" i="1" baseline="-25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com </a:t>
            </a:r>
            <a:r>
              <a:rPr lang="pt-PT" altLang="en-US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IMRT</a:t>
            </a:r>
          </a:p>
        </p:txBody>
      </p:sp>
      <p:cxnSp>
        <p:nvCxnSpPr>
          <p:cNvPr id="13" name="Conexão recta 12"/>
          <p:cNvCxnSpPr/>
          <p:nvPr/>
        </p:nvCxnSpPr>
        <p:spPr>
          <a:xfrm rot="5400000">
            <a:off x="5191125" y="6604000"/>
            <a:ext cx="171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xão recta 27"/>
          <p:cNvCxnSpPr/>
          <p:nvPr/>
        </p:nvCxnSpPr>
        <p:spPr>
          <a:xfrm rot="5400000">
            <a:off x="6283325" y="6604000"/>
            <a:ext cx="171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89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711325"/>
            <a:ext cx="4464050" cy="4525963"/>
          </a:xfrm>
        </p:spPr>
        <p:txBody>
          <a:bodyPr/>
          <a:lstStyle/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Único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Sistema no Mercado com 160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lâminas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de 5 mm de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espessura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(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ao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isocentro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);</a:t>
            </a:r>
          </a:p>
          <a:p>
            <a:pPr marL="0" lvl="3" indent="0"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US" altLang="en-US" sz="1400" dirty="0" smtClean="0">
              <a:solidFill>
                <a:srgbClr val="000046"/>
              </a:solidFill>
              <a:ea typeface="Arial" panose="020B0604020202020204" pitchFamily="34" charset="0"/>
            </a:endParaRPr>
          </a:p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Melhores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especificações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dosimétricas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no Mercado; </a:t>
            </a:r>
          </a:p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altLang="en-US" sz="1400" dirty="0" smtClean="0">
              <a:solidFill>
                <a:srgbClr val="000046"/>
              </a:solidFill>
              <a:ea typeface="Arial" panose="020B0604020202020204" pitchFamily="34" charset="0"/>
            </a:endParaRPr>
          </a:p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Sistema </a:t>
            </a:r>
            <a:r>
              <a:rPr lang="pt-PT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óptico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pt-PT" altLang="en-US" sz="1400" b="1" dirty="0" smtClean="0">
                <a:solidFill>
                  <a:srgbClr val="000046"/>
                </a:solidFill>
                <a:ea typeface="Arial" panose="020B0604020202020204" pitchFamily="34" charset="0"/>
              </a:rPr>
              <a:t>RUBICON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inovador</a:t>
            </a:r>
          </a:p>
          <a:p>
            <a:pPr marL="638175" lvl="4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Localizado na </a:t>
            </a:r>
            <a:r>
              <a:rPr lang="pt-PT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extermidade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de cada uma das lâminas, possibilita o controlo, com elevada precisão, do movimento e posicionamento das lâminas</a:t>
            </a:r>
          </a:p>
          <a:p>
            <a:pPr marL="638175" lvl="4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pt-PT" altLang="en-US" sz="1400" dirty="0" smtClean="0">
              <a:solidFill>
                <a:srgbClr val="000046"/>
              </a:solidFill>
              <a:ea typeface="Arial" panose="020B0604020202020204" pitchFamily="34" charset="0"/>
            </a:endParaRPr>
          </a:p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Especialmente concebido para melhor adaptar a dose ao volume alvo</a:t>
            </a:r>
          </a:p>
          <a:p>
            <a:pPr marL="638175" lvl="4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Radioterapia por Intensidade Modulada de Dose (IMRT): </a:t>
            </a:r>
            <a:r>
              <a:rPr lang="pt-PT" altLang="en-US" sz="1400" i="1" dirty="0" smtClean="0">
                <a:solidFill>
                  <a:srgbClr val="000046"/>
                </a:solidFill>
                <a:ea typeface="Arial" panose="020B0604020202020204" pitchFamily="34" charset="0"/>
              </a:rPr>
              <a:t>maximiza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a dose ao volume alvo, </a:t>
            </a:r>
            <a:r>
              <a:rPr lang="pt-PT" altLang="en-US" sz="1400" i="1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minizando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órgãos em risco.</a:t>
            </a:r>
          </a:p>
          <a:p>
            <a:pPr marL="638175" lvl="4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pt-PT" altLang="en-US" sz="1400" dirty="0" smtClean="0">
              <a:solidFill>
                <a:srgbClr val="000046"/>
              </a:solidFill>
              <a:ea typeface="Arial" panose="020B0604020202020204" pitchFamily="34" charset="0"/>
            </a:endParaRPr>
          </a:p>
        </p:txBody>
      </p:sp>
      <p:pic>
        <p:nvPicPr>
          <p:cNvPr id="28678" name="Media Placeholder 10"/>
          <p:cNvPicPr>
            <a:picLocks noGrp="1"/>
          </p:cNvPicPr>
          <p:nvPr>
            <p:ph type="media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80088" y="1700213"/>
            <a:ext cx="2266950" cy="1584325"/>
          </a:xfrm>
        </p:spPr>
      </p:pic>
      <p:pic>
        <p:nvPicPr>
          <p:cNvPr id="28679" name="Picture 14" descr="Agility MLC - Sculpted diaphragm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0088" y="3427413"/>
            <a:ext cx="22764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724128" y="4889623"/>
            <a:ext cx="2392312" cy="127570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sp>
        <p:nvSpPr>
          <p:cNvPr id="10" name="Line 48"/>
          <p:cNvSpPr>
            <a:spLocks noChangeShapeType="1"/>
          </p:cNvSpPr>
          <p:nvPr/>
        </p:nvSpPr>
        <p:spPr bwMode="auto">
          <a:xfrm>
            <a:off x="179512" y="1305496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09-00-986-Flexitronassembly-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125" y="3459163"/>
            <a:ext cx="201612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468313" y="1340768"/>
            <a:ext cx="6080125" cy="30861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lvl="3" indent="-28575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PT" altLang="en-US" sz="18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Fonte de Cobalto Co60 (2Ci) – não carece de substituição anual de fontes;</a:t>
            </a:r>
          </a:p>
          <a:p>
            <a:pPr marL="285750" lvl="3" indent="-28575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PT" altLang="en-US" sz="18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40 canais para o tratamento de tumores ginecológicos, pele, próstata.</a:t>
            </a:r>
          </a:p>
          <a:p>
            <a:pPr marL="0" lvl="3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pt-PT" altLang="en-US" sz="1800" b="1" kern="0" dirty="0" smtClean="0">
              <a:solidFill>
                <a:srgbClr val="000046"/>
              </a:solidFill>
              <a:ea typeface="Arial" panose="020B0604020202020204" pitchFamily="34" charset="0"/>
            </a:endParaRPr>
          </a:p>
          <a:p>
            <a:pPr marL="457200" lvl="4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pt-PT" altLang="en-US" sz="1800" b="1" kern="0" dirty="0" smtClean="0">
              <a:solidFill>
                <a:srgbClr val="000046"/>
              </a:solidFill>
              <a:ea typeface="Arial" panose="020B0604020202020204" pitchFamily="34" charset="0"/>
            </a:endParaRPr>
          </a:p>
        </p:txBody>
      </p:sp>
      <p:pic>
        <p:nvPicPr>
          <p:cNvPr id="29700" name="Picture 2" descr="source c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9513" y="2409825"/>
            <a:ext cx="18907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216275"/>
            <a:ext cx="2003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1513" y="3598863"/>
            <a:ext cx="15621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6700" y="5110163"/>
            <a:ext cx="16017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Imagem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1225" y="5064125"/>
            <a:ext cx="10668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19"/>
          <p:cNvSpPr>
            <a:spLocks noChangeArrowheads="1"/>
          </p:cNvSpPr>
          <p:nvPr/>
        </p:nvSpPr>
        <p:spPr bwMode="auto">
          <a:xfrm>
            <a:off x="395536" y="116632"/>
            <a:ext cx="7497762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PT" altLang="en-US" sz="2000" b="1" dirty="0" smtClean="0">
              <a:solidFill>
                <a:srgbClr val="7030A0"/>
              </a:solidFill>
            </a:endParaRPr>
          </a:p>
          <a:p>
            <a:pPr marL="0" lvl="3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pt-PT" altLang="en-US" b="1" kern="0" dirty="0" smtClean="0">
                <a:solidFill>
                  <a:srgbClr val="7030A0"/>
                </a:solidFill>
              </a:rPr>
              <a:t>Unidade de braquiterapia de Alta Taxa </a:t>
            </a:r>
            <a:r>
              <a:rPr lang="pt-PT" altLang="en-US" b="1" i="1" kern="0" dirty="0" err="1" smtClean="0">
                <a:solidFill>
                  <a:srgbClr val="7030A0"/>
                </a:solidFill>
              </a:rPr>
              <a:t>Elekta</a:t>
            </a:r>
            <a:r>
              <a:rPr lang="pt-PT" altLang="en-US" b="1" i="1" kern="0" dirty="0" smtClean="0">
                <a:solidFill>
                  <a:srgbClr val="7030A0"/>
                </a:solidFill>
              </a:rPr>
              <a:t> </a:t>
            </a:r>
            <a:r>
              <a:rPr lang="pt-PT" altLang="en-US" b="1" i="1" kern="0" dirty="0" err="1" smtClean="0">
                <a:solidFill>
                  <a:srgbClr val="7030A0"/>
                </a:solidFill>
              </a:rPr>
              <a:t>Flexitron</a:t>
            </a:r>
            <a:endParaRPr lang="pt-PT" altLang="en-US" b="1" i="1" kern="0" dirty="0" smtClean="0">
              <a:solidFill>
                <a:srgbClr val="7030A0"/>
              </a:solidFill>
            </a:endParaRPr>
          </a:p>
        </p:txBody>
      </p:sp>
      <p:pic>
        <p:nvPicPr>
          <p:cNvPr id="29706" name="Imagem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3281363"/>
            <a:ext cx="20859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pt-PT" b="1" dirty="0" smtClean="0"/>
              <a:t>Protecçao e Seg. Radiologica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E8C4-4EF4-43C0-BDEA-D83275F1E08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PT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Laboratório de Protecção e Segurança Radiológica</a:t>
            </a:r>
          </a:p>
        </p:txBody>
      </p:sp>
      <p:sp>
        <p:nvSpPr>
          <p:cNvPr id="18435" name="Rectangle 10"/>
          <p:cNvSpPr>
            <a:spLocks noChangeArrowheads="1"/>
          </p:cNvSpPr>
          <p:nvPr/>
        </p:nvSpPr>
        <p:spPr bwMode="auto">
          <a:xfrm>
            <a:off x="6324600" y="2633663"/>
            <a:ext cx="2819400" cy="4452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defTabSz="762000"/>
            <a:r>
              <a:rPr lang="pt-PT" i="1"/>
              <a:t>Demonstrar</a:t>
            </a:r>
          </a:p>
          <a:p>
            <a:pPr marL="342900" indent="-342900" defTabSz="762000"/>
            <a:r>
              <a:rPr lang="pt-PT" i="1"/>
              <a:t>Que as doses recebidas se mantêm abaixo dos limites anuais estabelecidos pela legislação </a:t>
            </a:r>
            <a:r>
              <a:rPr lang="pt-PT"/>
              <a:t>.</a:t>
            </a:r>
            <a:endParaRPr lang="pt-PT" i="1"/>
          </a:p>
          <a:p>
            <a:pPr marL="342900" indent="-342900" defTabSz="762000"/>
            <a:endParaRPr lang="pt-PT" i="1"/>
          </a:p>
          <a:p>
            <a:pPr marL="342900" indent="-342900" defTabSz="762000"/>
            <a:r>
              <a:rPr lang="pt-PT" i="1"/>
              <a:t>Assegurar</a:t>
            </a:r>
          </a:p>
          <a:p>
            <a:pPr marL="342900" indent="-342900" defTabSz="762000"/>
            <a:r>
              <a:rPr lang="pt-PT" i="1"/>
              <a:t>Que as actividades, das quais resulte exposição às RI, sejam realizadas com aceitáveis condições de segurança</a:t>
            </a:r>
          </a:p>
          <a:p>
            <a:pPr marL="342900" indent="-342900" defTabSz="762000"/>
            <a:endParaRPr lang="pt-PT" i="1"/>
          </a:p>
        </p:txBody>
      </p:sp>
      <p:pic>
        <p:nvPicPr>
          <p:cNvPr id="18436" name="Picture 4" descr="C:\Users\User\Desktop\Fotos ISO\STP63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2876550"/>
            <a:ext cx="4800600" cy="3600450"/>
          </a:xfrm>
          <a:noFill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19542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tângulo 8"/>
          <p:cNvSpPr>
            <a:spLocks noChangeArrowheads="1"/>
          </p:cNvSpPr>
          <p:nvPr/>
        </p:nvSpPr>
        <p:spPr bwMode="auto">
          <a:xfrm>
            <a:off x="1981200" y="1295400"/>
            <a:ext cx="66294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PT" sz="2000"/>
              <a:t>Inaugurou se o primeiro LPSR no Pa</a:t>
            </a:r>
            <a:r>
              <a:rPr lang="pt-BR" sz="2000"/>
              <a:t>í</a:t>
            </a:r>
            <a:r>
              <a:rPr lang="pt-PT" sz="2000"/>
              <a:t>s em 2010.</a:t>
            </a:r>
          </a:p>
          <a:p>
            <a:pPr algn="just"/>
            <a:r>
              <a:rPr lang="pt-PT"/>
              <a:t>Um dos principais objectivos do Laboratório é estimar as doses de Radiação Ionizantes adquiridos pelos profissional durante as suas actividades </a:t>
            </a:r>
            <a:endParaRPr lang="en-ZA"/>
          </a:p>
        </p:txBody>
      </p:sp>
      <p:sp>
        <p:nvSpPr>
          <p:cNvPr id="7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41387"/>
          </a:xfrm>
        </p:spPr>
        <p:txBody>
          <a:bodyPr/>
          <a:lstStyle/>
          <a:p>
            <a:pPr eaLnBrk="1" hangingPunct="1">
              <a:defRPr/>
            </a:pPr>
            <a:r>
              <a:rPr lang="pt-PT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Laboratório de Protecção e Segurança Radiológica</a:t>
            </a:r>
          </a:p>
        </p:txBody>
      </p:sp>
      <p:pic>
        <p:nvPicPr>
          <p:cNvPr id="19459" name="Picture 2" descr="G:\DCIM\100SSCAM\STP63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66800"/>
            <a:ext cx="2743200" cy="3657600"/>
          </a:xfrm>
          <a:noFill/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5" y="4343400"/>
            <a:ext cx="2720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CaixaDeTexto 6"/>
          <p:cNvSpPr txBox="1">
            <a:spLocks noChangeArrowheads="1"/>
          </p:cNvSpPr>
          <p:nvPr/>
        </p:nvSpPr>
        <p:spPr bwMode="auto">
          <a:xfrm>
            <a:off x="3429000" y="1676400"/>
            <a:ext cx="5410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/>
              <a:t>O </a:t>
            </a:r>
            <a:r>
              <a:rPr lang="pt-PT" sz="2400"/>
              <a:t>Laboratório para alem da monitorização, também realiza intervenções  em diversas actividades de verificação e aconselhamento em casos de emergência Nucleares.</a:t>
            </a:r>
            <a:endParaRPr lang="en-ZA" sz="2400"/>
          </a:p>
        </p:txBody>
      </p:sp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343400"/>
            <a:ext cx="4724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19351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Equipamentos Disponíveis</a:t>
            </a:r>
            <a:endParaRPr lang="pt-PT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340768"/>
            <a:ext cx="3475112" cy="5328592"/>
          </a:xfrm>
        </p:spPr>
        <p:txBody>
          <a:bodyPr>
            <a:normAutofit fontScale="77500" lnSpcReduction="20000"/>
          </a:bodyPr>
          <a:lstStyle/>
          <a:p>
            <a:pPr marL="273050" indent="-273050" algn="just" eaLnBrk="1" hangingPunct="1">
              <a:lnSpc>
                <a:spcPct val="150000"/>
              </a:lnSpc>
              <a:buNone/>
            </a:pP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O Laboratorio dispoem de:</a:t>
            </a:r>
          </a:p>
          <a:p>
            <a:pPr marL="273050" indent="-273050" algn="just" eaLnBrk="1" hangingPunct="1">
              <a:lnSpc>
                <a:spcPct val="150000"/>
              </a:lnSpc>
              <a:buNone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2300" dirty="0" smtClean="0">
                <a:latin typeface="Arial" pitchFamily="34" charset="0"/>
                <a:cs typeface="Arial" pitchFamily="34" charset="0"/>
              </a:rPr>
              <a:t>Leitor Panasonic 716, dosimetros TLD 802 e um Irradiador de calibraçao</a:t>
            </a: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23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2300" dirty="0" smtClean="0">
                <a:latin typeface="Arial" pitchFamily="34" charset="0"/>
                <a:cs typeface="Arial" pitchFamily="34" charset="0"/>
              </a:rPr>
              <a:t>Monitores</a:t>
            </a: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23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2300" dirty="0" smtClean="0">
                <a:latin typeface="Arial" pitchFamily="34" charset="0"/>
                <a:cs typeface="Arial" pitchFamily="34" charset="0"/>
              </a:rPr>
              <a:t>EPDs</a:t>
            </a: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23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2300" dirty="0" smtClean="0">
                <a:latin typeface="Arial" pitchFamily="34" charset="0"/>
                <a:cs typeface="Arial" pitchFamily="34" charset="0"/>
              </a:rPr>
              <a:t>Camara de ionizaçao ( alfa, beta , gamma , Rx e neutroes)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                                            </a:t>
            </a:r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 descr="C:\Users\Ridwaan\Desktop\20150907_111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80728"/>
            <a:ext cx="2376264" cy="3168352"/>
          </a:xfrm>
          <a:prstGeom prst="rect">
            <a:avLst/>
          </a:prstGeom>
          <a:noFill/>
        </p:spPr>
      </p:pic>
      <p:pic>
        <p:nvPicPr>
          <p:cNvPr id="1027" name="Picture 3" descr="C:\Users\Ridwaan\Desktop\20150907_111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124744"/>
            <a:ext cx="2211710" cy="3024336"/>
          </a:xfrm>
          <a:prstGeom prst="rect">
            <a:avLst/>
          </a:prstGeom>
          <a:noFill/>
        </p:spPr>
      </p:pic>
      <p:pic>
        <p:nvPicPr>
          <p:cNvPr id="1028" name="Picture 4" descr="C:\Users\Ridwaan\Desktop\20150907_112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221088"/>
            <a:ext cx="2016224" cy="2518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04800" y="1628800"/>
            <a:ext cx="8587680" cy="4680520"/>
          </a:xfrm>
        </p:spPr>
        <p:txBody>
          <a:bodyPr>
            <a:normAutofit fontScale="92500" lnSpcReduction="10000"/>
          </a:bodyPr>
          <a:lstStyle/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Desenvolveu-se  um modelo de serviço de Radiologia, (usando fontes  O.M.S e recomendação do da ICRP-60);</a:t>
            </a:r>
          </a:p>
          <a:p>
            <a:pPr marL="273050" indent="-273050" algn="just">
              <a:lnSpc>
                <a:spcPct val="150000"/>
              </a:lnSpc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Coordenação </a:t>
            </a:r>
            <a:r>
              <a:rPr lang="pt-PT" sz="1800" dirty="0" err="1" smtClean="0">
                <a:latin typeface="Arial" pitchFamily="34" charset="0"/>
                <a:cs typeface="Arial" pitchFamily="34" charset="0"/>
              </a:rPr>
              <a:t>antepada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 com o </a:t>
            </a:r>
            <a:r>
              <a:rPr lang="pt-PT" sz="1800" dirty="0" err="1" smtClean="0">
                <a:latin typeface="Arial" pitchFamily="34" charset="0"/>
                <a:cs typeface="Arial" pitchFamily="34" charset="0"/>
              </a:rPr>
              <a:t>Dep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. de Infra estrutura do MISUA ;</a:t>
            </a:r>
          </a:p>
          <a:p>
            <a:pPr marL="273050" indent="-273050" algn="just">
              <a:lnSpc>
                <a:spcPct val="150000"/>
              </a:lnSpc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Durante as visitas de apoio técnico, recomendamos algumas medidas para proteção das Radiações Ionizante .</a:t>
            </a: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Formçao continua </a:t>
            </a: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2F1AB0-5506-414C-BF7C-BAA1D036992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Actividade desenvolvida</a:t>
            </a:r>
            <a:endParaRPr lang="pt-PT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fotos apresentacao\20130610_121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140"/>
            <a:ext cx="2592288" cy="3258876"/>
          </a:xfrm>
          <a:prstGeom prst="rect">
            <a:avLst/>
          </a:prstGeom>
          <a:noFill/>
        </p:spPr>
      </p:pic>
      <p:pic>
        <p:nvPicPr>
          <p:cNvPr id="1030" name="Picture 6" descr="C:\Users\user\Desktop\fotos apresentacao\STP63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32656"/>
            <a:ext cx="2808312" cy="3068095"/>
          </a:xfrm>
          <a:prstGeom prst="rect">
            <a:avLst/>
          </a:prstGeom>
          <a:noFill/>
        </p:spPr>
      </p:pic>
      <p:pic>
        <p:nvPicPr>
          <p:cNvPr id="1031" name="Picture 7" descr="C:\Users\user\Desktop\fotos apresentacao\STP63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3744416" cy="2888940"/>
          </a:xfrm>
          <a:prstGeom prst="rect">
            <a:avLst/>
          </a:prstGeom>
          <a:noFill/>
        </p:spPr>
      </p:pic>
      <p:pic>
        <p:nvPicPr>
          <p:cNvPr id="8" name="Picture 3" descr="C:\Users\user\Desktop\Arquivo 2014\fotos sofala\20140519_115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717032"/>
            <a:ext cx="2355726" cy="3140968"/>
          </a:xfrm>
          <a:prstGeom prst="rect">
            <a:avLst/>
          </a:prstGeom>
          <a:noFill/>
        </p:spPr>
      </p:pic>
      <p:pic>
        <p:nvPicPr>
          <p:cNvPr id="9" name="Content Placeholder 3" descr="C:\Users\user\AppData\Local\Microsoft\Windows\Temporary Internet Files\Content.Word\DSC00217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672" y="404664"/>
            <a:ext cx="29523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user\Desktop\fotos apresentacao\STP635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933056"/>
            <a:ext cx="2013687" cy="26849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2502024"/>
            <a:ext cx="8229600" cy="128701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pt-PT" sz="4900" b="1" dirty="0" smtClean="0"/>
              <a:t>Diagnóstico</a:t>
            </a:r>
            <a:r>
              <a:rPr lang="pt-PT" b="1" dirty="0" smtClean="0"/>
              <a:t/>
            </a:r>
            <a:br>
              <a:rPr lang="pt-PT" b="1" dirty="0" smtClean="0"/>
            </a:br>
            <a:r>
              <a:rPr lang="pt-PT" b="1" dirty="0" smtClean="0"/>
              <a:t>Radiologia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E8C4-4EF4-43C0-BDEA-D83275F1E08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fotos apresentacao\DSC0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2757754" cy="3677005"/>
          </a:xfrm>
          <a:prstGeom prst="rect">
            <a:avLst/>
          </a:prstGeom>
          <a:noFill/>
        </p:spPr>
      </p:pic>
      <p:pic>
        <p:nvPicPr>
          <p:cNvPr id="5123" name="Picture 3" descr="C:\Users\user\Desktop\fotos apresentacao\DSC0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8703" y="116632"/>
            <a:ext cx="2895785" cy="3672408"/>
          </a:xfrm>
          <a:prstGeom prst="rect">
            <a:avLst/>
          </a:prstGeom>
          <a:noFill/>
        </p:spPr>
      </p:pic>
      <p:pic>
        <p:nvPicPr>
          <p:cNvPr id="5124" name="Picture 4" descr="C:\Users\user\Desktop\fotos apresentacao\DSC0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16632"/>
            <a:ext cx="3131840" cy="3672408"/>
          </a:xfrm>
          <a:prstGeom prst="rect">
            <a:avLst/>
          </a:prstGeom>
          <a:noFill/>
        </p:spPr>
      </p:pic>
      <p:pic>
        <p:nvPicPr>
          <p:cNvPr id="5125" name="Picture 5" descr="C:\Users\user\Desktop\fotos apresentacao\DSC002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507" y="4077072"/>
            <a:ext cx="3360373" cy="2520280"/>
          </a:xfrm>
          <a:prstGeom prst="rect">
            <a:avLst/>
          </a:prstGeom>
          <a:noFill/>
        </p:spPr>
      </p:pic>
      <p:pic>
        <p:nvPicPr>
          <p:cNvPr id="3075" name="Picture 3" descr="C:\Users\user\Desktop\Ridwaan Laptop\desktoc Rid\MISAU-RID1\DAM-2008\tete\Fotos tete\STP62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005064"/>
            <a:ext cx="1995686" cy="2660915"/>
          </a:xfrm>
          <a:prstGeom prst="rect">
            <a:avLst/>
          </a:prstGeom>
          <a:noFill/>
        </p:spPr>
      </p:pic>
      <p:pic>
        <p:nvPicPr>
          <p:cNvPr id="3076" name="Picture 4" descr="C:\Users\user\Desktop\Ridwaan Laptop\desktoc Rid\MISAU-RID1\DAM-2008\tete\Fotos tete\STP629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6149" y="4077072"/>
            <a:ext cx="3227851" cy="24208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fotos apresentacao\DSC04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5012"/>
            <a:ext cx="2523686" cy="3656346"/>
          </a:xfrm>
          <a:prstGeom prst="rect">
            <a:avLst/>
          </a:prstGeom>
          <a:noFill/>
        </p:spPr>
      </p:pic>
      <p:pic>
        <p:nvPicPr>
          <p:cNvPr id="2052" name="Picture 4" descr="C:\Users\user\Desktop\fotos apresentacao\DSC045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4608512" cy="2592288"/>
          </a:xfrm>
          <a:prstGeom prst="rect">
            <a:avLst/>
          </a:prstGeom>
          <a:noFill/>
        </p:spPr>
      </p:pic>
      <p:pic>
        <p:nvPicPr>
          <p:cNvPr id="1026" name="Picture 2" descr="C:\Users\user\Desktop\fotos apresentacao\DSC04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3840" y="2996952"/>
            <a:ext cx="2402296" cy="3747629"/>
          </a:xfrm>
          <a:prstGeom prst="rect">
            <a:avLst/>
          </a:prstGeom>
          <a:noFill/>
        </p:spPr>
      </p:pic>
      <p:pic>
        <p:nvPicPr>
          <p:cNvPr id="1027" name="Picture 3" descr="C:\Users\user\Desktop\Ridwaan Laptop\desktoc Rid\MISAU-RID1\Fotos\fotos macia-manhica\STP63030 - 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5618" y="3068960"/>
            <a:ext cx="2700300" cy="3600400"/>
          </a:xfrm>
          <a:prstGeom prst="rect">
            <a:avLst/>
          </a:prstGeom>
          <a:noFill/>
        </p:spPr>
      </p:pic>
      <p:pic>
        <p:nvPicPr>
          <p:cNvPr id="5122" name="Picture 2" descr="C:\Users\user\Desktop\Ridwaan Laptop\desktoc Rid\MISAU-RID1\Fotos\fotos macia-manhica\STP63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077072"/>
            <a:ext cx="3168351" cy="26009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5\hd Chiure-figu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8136904" cy="61926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7780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Constrangimentos </a:t>
            </a:r>
            <a:endParaRPr lang="en-US" sz="28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280920" cy="6070600"/>
          </a:xfrm>
        </p:spPr>
        <p:txBody>
          <a:bodyPr>
            <a:normAutofit/>
          </a:bodyPr>
          <a:lstStyle/>
          <a:p>
            <a:pPr marL="273050" indent="-273050" algn="just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Insuficiência  de Recursos Humanos ( médicos Imagiologistas, Tec. Rx, Fisicos);</a:t>
            </a:r>
          </a:p>
          <a:p>
            <a:pPr marL="273050" indent="-273050" algn="just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Infra-estruturas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inadequadas para funcionamento do serviço de Radiologia;</a:t>
            </a:r>
          </a:p>
          <a:p>
            <a:pPr marL="273050" indent="-273050" algn="just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Falta de manutenção diária, preventiva e correctiva, o que contribui para avarias constantes dos equipamentos (não existe contrato de Manutenção com as empresas que fornecem aparelhos)</a:t>
            </a:r>
          </a:p>
          <a:p>
            <a:pPr marL="273050" indent="-273050" algn="just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Recursos financeiros limitado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E944D-4670-4751-835E-369E04EF886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pt-PT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Perspectivas</a:t>
            </a:r>
            <a:endParaRPr lang="pt-PT" sz="28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5544616"/>
          </a:xfrm>
        </p:spPr>
        <p:txBody>
          <a:bodyPr>
            <a:noAutofit/>
          </a:bodyPr>
          <a:lstStyle/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Formaçao de Recursos Humanos (cooperaçao com Portugal, Cuba e India)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Expandir os serviços de Radiologia de modo abranger todos distritos do País;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Aquisição de </a:t>
            </a:r>
            <a:r>
              <a:rPr lang="pt-PT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material de proteção individual </a:t>
            </a:r>
            <a:r>
              <a:rPr lang="pt-PT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para todos tecnicos;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Melhorar as infra estruturas dos serviços existentes</a:t>
            </a:r>
          </a:p>
          <a:p>
            <a:pPr marL="273050" lvl="1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De forma gradual substituir aparelhos de Rx convencionais por o digitais (sistema CR, DR, </a:t>
            </a:r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Iniciado , HP Matola, Mavalane e Central de Maputo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).</a:t>
            </a:r>
            <a:endParaRPr lang="pt-PT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Instalação de aparelhos para efectuar exames especias ( MRI, TC, Mamog…etc..) ;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Iniciar com o primeiro projecto de Medinica Nuclear;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Implementaçao de um sistema periodico de Controlo de qualidade; </a:t>
            </a:r>
          </a:p>
          <a:p>
            <a:pPr marL="273050" indent="-273050" algn="just">
              <a:lnSpc>
                <a:spcPct val="170000"/>
              </a:lnSpc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lnSpc>
                <a:spcPct val="150000"/>
              </a:lnSpc>
              <a:buFont typeface="Arial" charset="0"/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8D23E-FBEC-4F71-BD9B-B3166A7F1B1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rquivo 2014\Fotos HP Matola\IMG-20141106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646294" cy="3528392"/>
          </a:xfrm>
          <a:prstGeom prst="rect">
            <a:avLst/>
          </a:prstGeom>
          <a:noFill/>
        </p:spPr>
      </p:pic>
      <p:pic>
        <p:nvPicPr>
          <p:cNvPr id="1027" name="Picture 3" descr="C:\Users\user\Desktop\Arquivo 2014\Fotos HP Matola\IMG-20141106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4656517" cy="3492388"/>
          </a:xfrm>
          <a:prstGeom prst="rect">
            <a:avLst/>
          </a:prstGeom>
          <a:noFill/>
        </p:spPr>
      </p:pic>
      <p:pic>
        <p:nvPicPr>
          <p:cNvPr id="1028" name="Picture 4" descr="C:\Users\user\Desktop\Arquivo 2014\Fotos HP Matola\IMG-20141106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2592288" cy="2939698"/>
          </a:xfrm>
          <a:prstGeom prst="rect">
            <a:avLst/>
          </a:prstGeom>
          <a:noFill/>
        </p:spPr>
      </p:pic>
      <p:pic>
        <p:nvPicPr>
          <p:cNvPr id="1029" name="Picture 5" descr="C:\Users\user\Desktop\Arquivo 2014\Fotos HP Matola\IMG-20141106-WA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077072"/>
            <a:ext cx="1872208" cy="2468893"/>
          </a:xfrm>
          <a:prstGeom prst="rect">
            <a:avLst/>
          </a:prstGeom>
          <a:noFill/>
        </p:spPr>
      </p:pic>
      <p:pic>
        <p:nvPicPr>
          <p:cNvPr id="1031" name="Picture 7" descr="C:\Users\user\Desktop\Arquivo 2014\Fotos HP Matola\IMG-20141106-WA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933056"/>
            <a:ext cx="1995686" cy="2660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PEMBA -  mulher com mascara para tratamento da pele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698477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611560" y="5276105"/>
            <a:ext cx="5904656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600" b="1" dirty="0">
                <a:solidFill>
                  <a:srgbClr val="FFFF00"/>
                </a:solidFill>
                <a:latin typeface="Calibri" pitchFamily="34" charset="0"/>
              </a:rPr>
              <a:t>Obrigado! Kanimambo! </a:t>
            </a:r>
          </a:p>
          <a:p>
            <a:pPr algn="ctr">
              <a:spcBef>
                <a:spcPct val="50000"/>
              </a:spcBef>
            </a:pPr>
            <a:endParaRPr lang="pt-PT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584200"/>
          </a:xfrm>
        </p:spPr>
        <p:txBody>
          <a:bodyPr/>
          <a:lstStyle/>
          <a:p>
            <a:r>
              <a:rPr lang="pt-PT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en-US" sz="32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07504" y="584200"/>
            <a:ext cx="8884096" cy="205271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r>
              <a:rPr lang="pt-PT" sz="2300" dirty="0" smtClean="0">
                <a:latin typeface="Times New Roman" pitchFamily="18" charset="0"/>
                <a:cs typeface="Times New Roman" pitchFamily="18" charset="0"/>
              </a:rPr>
              <a:t>Os exames de Radiologia são indispensáveis para o diagnóstico das patologias que enfermam a vida da população;</a:t>
            </a:r>
          </a:p>
          <a:p>
            <a:pPr marL="0" indent="0" algn="just">
              <a:buFont typeface="Arial" charset="0"/>
              <a:buNone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endParaRPr lang="pt-PT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3B027-2097-47B6-B263-1AC70B9D7B5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7920880" cy="35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339752" y="4437112"/>
            <a:ext cx="762000" cy="2286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80112" y="2636912"/>
            <a:ext cx="273630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62 </a:t>
            </a:r>
            <a:r>
              <a:rPr lang="en-US" sz="1600" dirty="0" err="1" smtClean="0"/>
              <a:t>Servi</a:t>
            </a:r>
            <a:r>
              <a:rPr lang="pt-PT" sz="1600" dirty="0" err="1" smtClean="0"/>
              <a:t>ços</a:t>
            </a:r>
            <a:endParaRPr lang="pt-PT" sz="1600" dirty="0" smtClean="0"/>
          </a:p>
          <a:p>
            <a:pPr algn="ctr">
              <a:defRPr/>
            </a:pPr>
            <a:r>
              <a:rPr lang="pt-PT" sz="1600" dirty="0" smtClean="0"/>
              <a:t>130 aparelhos </a:t>
            </a:r>
            <a:r>
              <a:rPr lang="pt-PT" dirty="0" smtClean="0"/>
              <a:t>de RX</a:t>
            </a:r>
            <a:endParaRPr lang="pt-PT" dirty="0"/>
          </a:p>
        </p:txBody>
      </p:sp>
      <p:sp>
        <p:nvSpPr>
          <p:cNvPr id="9" name="Oval 8"/>
          <p:cNvSpPr/>
          <p:nvPr/>
        </p:nvSpPr>
        <p:spPr>
          <a:xfrm>
            <a:off x="2987824" y="3573016"/>
            <a:ext cx="762000" cy="2286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/>
          <p:cNvSpPr>
            <a:spLocks/>
          </p:cNvSpPr>
          <p:nvPr/>
        </p:nvSpPr>
        <p:spPr bwMode="auto">
          <a:xfrm>
            <a:off x="3489184" y="4649999"/>
            <a:ext cx="662609" cy="1130027"/>
          </a:xfrm>
          <a:custGeom>
            <a:avLst/>
            <a:gdLst>
              <a:gd name="T0" fmla="*/ 0 w 299"/>
              <a:gd name="T1" fmla="*/ 111 h 553"/>
              <a:gd name="T2" fmla="*/ 14 w 299"/>
              <a:gd name="T3" fmla="*/ 79 h 553"/>
              <a:gd name="T4" fmla="*/ 70 w 299"/>
              <a:gd name="T5" fmla="*/ 67 h 553"/>
              <a:gd name="T6" fmla="*/ 126 w 299"/>
              <a:gd name="T7" fmla="*/ 67 h 553"/>
              <a:gd name="T8" fmla="*/ 170 w 299"/>
              <a:gd name="T9" fmla="*/ 56 h 553"/>
              <a:gd name="T10" fmla="*/ 198 w 299"/>
              <a:gd name="T11" fmla="*/ 56 h 553"/>
              <a:gd name="T12" fmla="*/ 226 w 299"/>
              <a:gd name="T13" fmla="*/ 56 h 553"/>
              <a:gd name="T14" fmla="*/ 253 w 299"/>
              <a:gd name="T15" fmla="*/ 34 h 553"/>
              <a:gd name="T16" fmla="*/ 295 w 299"/>
              <a:gd name="T17" fmla="*/ 22 h 553"/>
              <a:gd name="T18" fmla="*/ 337 w 299"/>
              <a:gd name="T19" fmla="*/ 11 h 553"/>
              <a:gd name="T20" fmla="*/ 379 w 299"/>
              <a:gd name="T21" fmla="*/ 0 h 553"/>
              <a:gd name="T22" fmla="*/ 365 w 299"/>
              <a:gd name="T23" fmla="*/ 11 h 553"/>
              <a:gd name="T24" fmla="*/ 365 w 299"/>
              <a:gd name="T25" fmla="*/ 11 h 553"/>
              <a:gd name="T26" fmla="*/ 351 w 299"/>
              <a:gd name="T27" fmla="*/ 22 h 553"/>
              <a:gd name="T28" fmla="*/ 365 w 299"/>
              <a:gd name="T29" fmla="*/ 34 h 553"/>
              <a:gd name="T30" fmla="*/ 365 w 299"/>
              <a:gd name="T31" fmla="*/ 56 h 553"/>
              <a:gd name="T32" fmla="*/ 379 w 299"/>
              <a:gd name="T33" fmla="*/ 45 h 553"/>
              <a:gd name="T34" fmla="*/ 393 w 299"/>
              <a:gd name="T35" fmla="*/ 79 h 553"/>
              <a:gd name="T36" fmla="*/ 407 w 299"/>
              <a:gd name="T37" fmla="*/ 111 h 553"/>
              <a:gd name="T38" fmla="*/ 421 w 299"/>
              <a:gd name="T39" fmla="*/ 145 h 553"/>
              <a:gd name="T40" fmla="*/ 407 w 299"/>
              <a:gd name="T41" fmla="*/ 156 h 553"/>
              <a:gd name="T42" fmla="*/ 421 w 299"/>
              <a:gd name="T43" fmla="*/ 190 h 553"/>
              <a:gd name="T44" fmla="*/ 449 w 299"/>
              <a:gd name="T45" fmla="*/ 168 h 553"/>
              <a:gd name="T46" fmla="*/ 449 w 299"/>
              <a:gd name="T47" fmla="*/ 190 h 553"/>
              <a:gd name="T48" fmla="*/ 449 w 299"/>
              <a:gd name="T49" fmla="*/ 190 h 553"/>
              <a:gd name="T50" fmla="*/ 465 w 299"/>
              <a:gd name="T51" fmla="*/ 201 h 553"/>
              <a:gd name="T52" fmla="*/ 449 w 299"/>
              <a:gd name="T53" fmla="*/ 235 h 553"/>
              <a:gd name="T54" fmla="*/ 449 w 299"/>
              <a:gd name="T55" fmla="*/ 280 h 553"/>
              <a:gd name="T56" fmla="*/ 465 w 299"/>
              <a:gd name="T57" fmla="*/ 313 h 553"/>
              <a:gd name="T58" fmla="*/ 449 w 299"/>
              <a:gd name="T59" fmla="*/ 347 h 553"/>
              <a:gd name="T60" fmla="*/ 435 w 299"/>
              <a:gd name="T61" fmla="*/ 380 h 553"/>
              <a:gd name="T62" fmla="*/ 435 w 299"/>
              <a:gd name="T63" fmla="*/ 425 h 553"/>
              <a:gd name="T64" fmla="*/ 421 w 299"/>
              <a:gd name="T65" fmla="*/ 414 h 553"/>
              <a:gd name="T66" fmla="*/ 421 w 299"/>
              <a:gd name="T67" fmla="*/ 459 h 553"/>
              <a:gd name="T68" fmla="*/ 435 w 299"/>
              <a:gd name="T69" fmla="*/ 448 h 553"/>
              <a:gd name="T70" fmla="*/ 435 w 299"/>
              <a:gd name="T71" fmla="*/ 448 h 553"/>
              <a:gd name="T72" fmla="*/ 465 w 299"/>
              <a:gd name="T73" fmla="*/ 448 h 553"/>
              <a:gd name="T74" fmla="*/ 449 w 299"/>
              <a:gd name="T75" fmla="*/ 493 h 553"/>
              <a:gd name="T76" fmla="*/ 421 w 299"/>
              <a:gd name="T77" fmla="*/ 514 h 553"/>
              <a:gd name="T78" fmla="*/ 393 w 299"/>
              <a:gd name="T79" fmla="*/ 537 h 553"/>
              <a:gd name="T80" fmla="*/ 365 w 299"/>
              <a:gd name="T81" fmla="*/ 571 h 553"/>
              <a:gd name="T82" fmla="*/ 323 w 299"/>
              <a:gd name="T83" fmla="*/ 582 h 553"/>
              <a:gd name="T84" fmla="*/ 281 w 299"/>
              <a:gd name="T85" fmla="*/ 593 h 553"/>
              <a:gd name="T86" fmla="*/ 239 w 299"/>
              <a:gd name="T87" fmla="*/ 593 h 553"/>
              <a:gd name="T88" fmla="*/ 226 w 299"/>
              <a:gd name="T89" fmla="*/ 548 h 553"/>
              <a:gd name="T90" fmla="*/ 212 w 299"/>
              <a:gd name="T91" fmla="*/ 548 h 553"/>
              <a:gd name="T92" fmla="*/ 154 w 299"/>
              <a:gd name="T93" fmla="*/ 482 h 553"/>
              <a:gd name="T94" fmla="*/ 140 w 299"/>
              <a:gd name="T95" fmla="*/ 448 h 553"/>
              <a:gd name="T96" fmla="*/ 140 w 299"/>
              <a:gd name="T97" fmla="*/ 425 h 553"/>
              <a:gd name="T98" fmla="*/ 140 w 299"/>
              <a:gd name="T99" fmla="*/ 380 h 553"/>
              <a:gd name="T100" fmla="*/ 126 w 299"/>
              <a:gd name="T101" fmla="*/ 358 h 553"/>
              <a:gd name="T102" fmla="*/ 112 w 299"/>
              <a:gd name="T103" fmla="*/ 324 h 553"/>
              <a:gd name="T104" fmla="*/ 84 w 299"/>
              <a:gd name="T105" fmla="*/ 303 h 553"/>
              <a:gd name="T106" fmla="*/ 56 w 299"/>
              <a:gd name="T107" fmla="*/ 269 h 553"/>
              <a:gd name="T108" fmla="*/ 14 w 299"/>
              <a:gd name="T109" fmla="*/ 258 h 553"/>
              <a:gd name="T110" fmla="*/ 28 w 299"/>
              <a:gd name="T111" fmla="*/ 224 h 553"/>
              <a:gd name="T112" fmla="*/ 28 w 299"/>
              <a:gd name="T113" fmla="*/ 213 h 553"/>
              <a:gd name="T114" fmla="*/ 28 w 299"/>
              <a:gd name="T115" fmla="*/ 190 h 553"/>
              <a:gd name="T116" fmla="*/ 14 w 299"/>
              <a:gd name="T117" fmla="*/ 156 h 55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9"/>
              <a:gd name="T178" fmla="*/ 0 h 553"/>
              <a:gd name="T179" fmla="*/ 299 w 299"/>
              <a:gd name="T180" fmla="*/ 553 h 55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9" h="553">
                <a:moveTo>
                  <a:pt x="9" y="133"/>
                </a:moveTo>
                <a:lnTo>
                  <a:pt x="0" y="123"/>
                </a:lnTo>
                <a:lnTo>
                  <a:pt x="0" y="113"/>
                </a:lnTo>
                <a:lnTo>
                  <a:pt x="0" y="102"/>
                </a:lnTo>
                <a:lnTo>
                  <a:pt x="0" y="92"/>
                </a:lnTo>
                <a:lnTo>
                  <a:pt x="0" y="82"/>
                </a:lnTo>
                <a:lnTo>
                  <a:pt x="9" y="82"/>
                </a:lnTo>
                <a:lnTo>
                  <a:pt x="9" y="72"/>
                </a:lnTo>
                <a:lnTo>
                  <a:pt x="18" y="72"/>
                </a:lnTo>
                <a:lnTo>
                  <a:pt x="27" y="72"/>
                </a:lnTo>
                <a:lnTo>
                  <a:pt x="36" y="61"/>
                </a:lnTo>
                <a:lnTo>
                  <a:pt x="45" y="61"/>
                </a:lnTo>
                <a:lnTo>
                  <a:pt x="54" y="61"/>
                </a:lnTo>
                <a:lnTo>
                  <a:pt x="63" y="61"/>
                </a:lnTo>
                <a:lnTo>
                  <a:pt x="72" y="61"/>
                </a:lnTo>
                <a:lnTo>
                  <a:pt x="81" y="61"/>
                </a:lnTo>
                <a:lnTo>
                  <a:pt x="90" y="61"/>
                </a:lnTo>
                <a:lnTo>
                  <a:pt x="90" y="51"/>
                </a:lnTo>
                <a:lnTo>
                  <a:pt x="99" y="51"/>
                </a:lnTo>
                <a:lnTo>
                  <a:pt x="109" y="51"/>
                </a:lnTo>
                <a:lnTo>
                  <a:pt x="109" y="41"/>
                </a:lnTo>
                <a:lnTo>
                  <a:pt x="118" y="41"/>
                </a:lnTo>
                <a:lnTo>
                  <a:pt x="118" y="51"/>
                </a:lnTo>
                <a:lnTo>
                  <a:pt x="127" y="51"/>
                </a:lnTo>
                <a:lnTo>
                  <a:pt x="127" y="41"/>
                </a:lnTo>
                <a:lnTo>
                  <a:pt x="136" y="41"/>
                </a:lnTo>
                <a:lnTo>
                  <a:pt x="136" y="51"/>
                </a:lnTo>
                <a:lnTo>
                  <a:pt x="145" y="51"/>
                </a:lnTo>
                <a:lnTo>
                  <a:pt x="145" y="41"/>
                </a:lnTo>
                <a:lnTo>
                  <a:pt x="154" y="41"/>
                </a:lnTo>
                <a:lnTo>
                  <a:pt x="154" y="31"/>
                </a:lnTo>
                <a:lnTo>
                  <a:pt x="163" y="31"/>
                </a:lnTo>
                <a:lnTo>
                  <a:pt x="163" y="20"/>
                </a:lnTo>
                <a:lnTo>
                  <a:pt x="172" y="20"/>
                </a:lnTo>
                <a:lnTo>
                  <a:pt x="181" y="20"/>
                </a:lnTo>
                <a:lnTo>
                  <a:pt x="190" y="20"/>
                </a:lnTo>
                <a:lnTo>
                  <a:pt x="199" y="20"/>
                </a:lnTo>
                <a:lnTo>
                  <a:pt x="199" y="10"/>
                </a:lnTo>
                <a:lnTo>
                  <a:pt x="208" y="10"/>
                </a:lnTo>
                <a:lnTo>
                  <a:pt x="217" y="10"/>
                </a:lnTo>
                <a:lnTo>
                  <a:pt x="217" y="0"/>
                </a:lnTo>
                <a:lnTo>
                  <a:pt x="226" y="0"/>
                </a:lnTo>
                <a:lnTo>
                  <a:pt x="235" y="0"/>
                </a:lnTo>
                <a:lnTo>
                  <a:pt x="244" y="0"/>
                </a:lnTo>
                <a:lnTo>
                  <a:pt x="235" y="0"/>
                </a:lnTo>
                <a:lnTo>
                  <a:pt x="244" y="0"/>
                </a:lnTo>
                <a:lnTo>
                  <a:pt x="244" y="10"/>
                </a:lnTo>
                <a:lnTo>
                  <a:pt x="235" y="10"/>
                </a:lnTo>
                <a:lnTo>
                  <a:pt x="244" y="10"/>
                </a:lnTo>
                <a:lnTo>
                  <a:pt x="244" y="0"/>
                </a:lnTo>
                <a:lnTo>
                  <a:pt x="235" y="0"/>
                </a:lnTo>
                <a:lnTo>
                  <a:pt x="235" y="10"/>
                </a:lnTo>
                <a:lnTo>
                  <a:pt x="235" y="20"/>
                </a:lnTo>
                <a:lnTo>
                  <a:pt x="235" y="10"/>
                </a:lnTo>
                <a:lnTo>
                  <a:pt x="226" y="10"/>
                </a:lnTo>
                <a:lnTo>
                  <a:pt x="226" y="20"/>
                </a:lnTo>
                <a:lnTo>
                  <a:pt x="235" y="20"/>
                </a:lnTo>
                <a:lnTo>
                  <a:pt x="235" y="31"/>
                </a:lnTo>
                <a:lnTo>
                  <a:pt x="244" y="31"/>
                </a:lnTo>
                <a:lnTo>
                  <a:pt x="235" y="31"/>
                </a:lnTo>
                <a:lnTo>
                  <a:pt x="235" y="41"/>
                </a:lnTo>
                <a:lnTo>
                  <a:pt x="235" y="31"/>
                </a:lnTo>
                <a:lnTo>
                  <a:pt x="235" y="41"/>
                </a:lnTo>
                <a:lnTo>
                  <a:pt x="235" y="51"/>
                </a:lnTo>
                <a:lnTo>
                  <a:pt x="235" y="41"/>
                </a:lnTo>
                <a:lnTo>
                  <a:pt x="235" y="51"/>
                </a:lnTo>
                <a:lnTo>
                  <a:pt x="235" y="41"/>
                </a:lnTo>
                <a:lnTo>
                  <a:pt x="244" y="41"/>
                </a:lnTo>
                <a:lnTo>
                  <a:pt x="244" y="51"/>
                </a:lnTo>
                <a:lnTo>
                  <a:pt x="244" y="61"/>
                </a:lnTo>
                <a:lnTo>
                  <a:pt x="244" y="72"/>
                </a:lnTo>
                <a:lnTo>
                  <a:pt x="253" y="72"/>
                </a:lnTo>
                <a:lnTo>
                  <a:pt x="253" y="82"/>
                </a:lnTo>
                <a:lnTo>
                  <a:pt x="262" y="82"/>
                </a:lnTo>
                <a:lnTo>
                  <a:pt x="262" y="92"/>
                </a:lnTo>
                <a:lnTo>
                  <a:pt x="262" y="102"/>
                </a:lnTo>
                <a:lnTo>
                  <a:pt x="262" y="113"/>
                </a:lnTo>
                <a:lnTo>
                  <a:pt x="262" y="123"/>
                </a:lnTo>
                <a:lnTo>
                  <a:pt x="262" y="133"/>
                </a:lnTo>
                <a:lnTo>
                  <a:pt x="271" y="133"/>
                </a:lnTo>
                <a:lnTo>
                  <a:pt x="262" y="133"/>
                </a:lnTo>
                <a:lnTo>
                  <a:pt x="271" y="133"/>
                </a:lnTo>
                <a:lnTo>
                  <a:pt x="262" y="133"/>
                </a:lnTo>
                <a:lnTo>
                  <a:pt x="262" y="143"/>
                </a:lnTo>
                <a:lnTo>
                  <a:pt x="271" y="143"/>
                </a:lnTo>
                <a:lnTo>
                  <a:pt x="271" y="154"/>
                </a:lnTo>
                <a:lnTo>
                  <a:pt x="271" y="164"/>
                </a:lnTo>
                <a:lnTo>
                  <a:pt x="271" y="174"/>
                </a:lnTo>
                <a:lnTo>
                  <a:pt x="280" y="174"/>
                </a:lnTo>
                <a:lnTo>
                  <a:pt x="280" y="164"/>
                </a:lnTo>
                <a:lnTo>
                  <a:pt x="280" y="154"/>
                </a:lnTo>
                <a:lnTo>
                  <a:pt x="289" y="154"/>
                </a:lnTo>
                <a:lnTo>
                  <a:pt x="289" y="164"/>
                </a:lnTo>
                <a:lnTo>
                  <a:pt x="289" y="174"/>
                </a:lnTo>
                <a:lnTo>
                  <a:pt x="289" y="184"/>
                </a:lnTo>
                <a:lnTo>
                  <a:pt x="289" y="174"/>
                </a:lnTo>
                <a:lnTo>
                  <a:pt x="299" y="174"/>
                </a:lnTo>
                <a:lnTo>
                  <a:pt x="289" y="174"/>
                </a:lnTo>
                <a:lnTo>
                  <a:pt x="299" y="174"/>
                </a:lnTo>
                <a:lnTo>
                  <a:pt x="289" y="174"/>
                </a:lnTo>
                <a:lnTo>
                  <a:pt x="289" y="184"/>
                </a:lnTo>
                <a:lnTo>
                  <a:pt x="299" y="184"/>
                </a:lnTo>
                <a:lnTo>
                  <a:pt x="289" y="184"/>
                </a:lnTo>
                <a:lnTo>
                  <a:pt x="299" y="184"/>
                </a:lnTo>
                <a:lnTo>
                  <a:pt x="299" y="195"/>
                </a:lnTo>
                <a:lnTo>
                  <a:pt x="299" y="205"/>
                </a:lnTo>
                <a:lnTo>
                  <a:pt x="299" y="215"/>
                </a:lnTo>
                <a:lnTo>
                  <a:pt x="289" y="215"/>
                </a:lnTo>
                <a:lnTo>
                  <a:pt x="289" y="225"/>
                </a:lnTo>
                <a:lnTo>
                  <a:pt x="289" y="236"/>
                </a:lnTo>
                <a:lnTo>
                  <a:pt x="289" y="246"/>
                </a:lnTo>
                <a:lnTo>
                  <a:pt x="289" y="256"/>
                </a:lnTo>
                <a:lnTo>
                  <a:pt x="289" y="266"/>
                </a:lnTo>
                <a:lnTo>
                  <a:pt x="299" y="266"/>
                </a:lnTo>
                <a:lnTo>
                  <a:pt x="299" y="277"/>
                </a:lnTo>
                <a:lnTo>
                  <a:pt x="299" y="287"/>
                </a:lnTo>
                <a:lnTo>
                  <a:pt x="299" y="297"/>
                </a:lnTo>
                <a:lnTo>
                  <a:pt x="289" y="297"/>
                </a:lnTo>
                <a:lnTo>
                  <a:pt x="289" y="307"/>
                </a:lnTo>
                <a:lnTo>
                  <a:pt x="289" y="318"/>
                </a:lnTo>
                <a:lnTo>
                  <a:pt x="289" y="328"/>
                </a:lnTo>
                <a:lnTo>
                  <a:pt x="289" y="338"/>
                </a:lnTo>
                <a:lnTo>
                  <a:pt x="280" y="338"/>
                </a:lnTo>
                <a:lnTo>
                  <a:pt x="280" y="348"/>
                </a:lnTo>
                <a:lnTo>
                  <a:pt x="280" y="359"/>
                </a:lnTo>
                <a:lnTo>
                  <a:pt x="280" y="369"/>
                </a:lnTo>
                <a:lnTo>
                  <a:pt x="280" y="379"/>
                </a:lnTo>
                <a:lnTo>
                  <a:pt x="280" y="389"/>
                </a:lnTo>
                <a:lnTo>
                  <a:pt x="280" y="379"/>
                </a:lnTo>
                <a:lnTo>
                  <a:pt x="271" y="379"/>
                </a:lnTo>
                <a:lnTo>
                  <a:pt x="271" y="389"/>
                </a:lnTo>
                <a:lnTo>
                  <a:pt x="271" y="379"/>
                </a:lnTo>
                <a:lnTo>
                  <a:pt x="271" y="389"/>
                </a:lnTo>
                <a:lnTo>
                  <a:pt x="271" y="400"/>
                </a:lnTo>
                <a:lnTo>
                  <a:pt x="271" y="410"/>
                </a:lnTo>
                <a:lnTo>
                  <a:pt x="271" y="420"/>
                </a:lnTo>
                <a:lnTo>
                  <a:pt x="271" y="430"/>
                </a:lnTo>
                <a:lnTo>
                  <a:pt x="271" y="420"/>
                </a:lnTo>
                <a:lnTo>
                  <a:pt x="280" y="420"/>
                </a:lnTo>
                <a:lnTo>
                  <a:pt x="280" y="410"/>
                </a:lnTo>
                <a:lnTo>
                  <a:pt x="271" y="410"/>
                </a:lnTo>
                <a:lnTo>
                  <a:pt x="280" y="410"/>
                </a:lnTo>
                <a:lnTo>
                  <a:pt x="271" y="410"/>
                </a:lnTo>
                <a:lnTo>
                  <a:pt x="280" y="410"/>
                </a:lnTo>
                <a:lnTo>
                  <a:pt x="289" y="410"/>
                </a:lnTo>
                <a:lnTo>
                  <a:pt x="289" y="400"/>
                </a:lnTo>
                <a:lnTo>
                  <a:pt x="299" y="400"/>
                </a:lnTo>
                <a:lnTo>
                  <a:pt x="299" y="410"/>
                </a:lnTo>
                <a:lnTo>
                  <a:pt x="289" y="420"/>
                </a:lnTo>
                <a:lnTo>
                  <a:pt x="289" y="430"/>
                </a:lnTo>
                <a:lnTo>
                  <a:pt x="289" y="441"/>
                </a:lnTo>
                <a:lnTo>
                  <a:pt x="289" y="451"/>
                </a:lnTo>
                <a:lnTo>
                  <a:pt x="280" y="451"/>
                </a:lnTo>
                <a:lnTo>
                  <a:pt x="280" y="461"/>
                </a:lnTo>
                <a:lnTo>
                  <a:pt x="280" y="471"/>
                </a:lnTo>
                <a:lnTo>
                  <a:pt x="271" y="471"/>
                </a:lnTo>
                <a:lnTo>
                  <a:pt x="271" y="482"/>
                </a:lnTo>
                <a:lnTo>
                  <a:pt x="262" y="482"/>
                </a:lnTo>
                <a:lnTo>
                  <a:pt x="262" y="492"/>
                </a:lnTo>
                <a:lnTo>
                  <a:pt x="253" y="492"/>
                </a:lnTo>
                <a:lnTo>
                  <a:pt x="253" y="502"/>
                </a:lnTo>
                <a:lnTo>
                  <a:pt x="244" y="512"/>
                </a:lnTo>
                <a:lnTo>
                  <a:pt x="235" y="512"/>
                </a:lnTo>
                <a:lnTo>
                  <a:pt x="235" y="523"/>
                </a:lnTo>
                <a:lnTo>
                  <a:pt x="226" y="523"/>
                </a:lnTo>
                <a:lnTo>
                  <a:pt x="217" y="523"/>
                </a:lnTo>
                <a:lnTo>
                  <a:pt x="217" y="533"/>
                </a:lnTo>
                <a:lnTo>
                  <a:pt x="208" y="533"/>
                </a:lnTo>
                <a:lnTo>
                  <a:pt x="199" y="533"/>
                </a:lnTo>
                <a:lnTo>
                  <a:pt x="199" y="543"/>
                </a:lnTo>
                <a:lnTo>
                  <a:pt x="190" y="543"/>
                </a:lnTo>
                <a:lnTo>
                  <a:pt x="181" y="543"/>
                </a:lnTo>
                <a:lnTo>
                  <a:pt x="172" y="543"/>
                </a:lnTo>
                <a:lnTo>
                  <a:pt x="172" y="553"/>
                </a:lnTo>
                <a:lnTo>
                  <a:pt x="163" y="553"/>
                </a:lnTo>
                <a:lnTo>
                  <a:pt x="154" y="543"/>
                </a:lnTo>
                <a:lnTo>
                  <a:pt x="136" y="543"/>
                </a:lnTo>
                <a:lnTo>
                  <a:pt x="136" y="533"/>
                </a:lnTo>
                <a:lnTo>
                  <a:pt x="163" y="523"/>
                </a:lnTo>
                <a:lnTo>
                  <a:pt x="145" y="502"/>
                </a:lnTo>
                <a:lnTo>
                  <a:pt x="154" y="492"/>
                </a:lnTo>
                <a:lnTo>
                  <a:pt x="145" y="492"/>
                </a:lnTo>
                <a:lnTo>
                  <a:pt x="145" y="502"/>
                </a:lnTo>
                <a:lnTo>
                  <a:pt x="136" y="502"/>
                </a:lnTo>
                <a:lnTo>
                  <a:pt x="127" y="502"/>
                </a:lnTo>
                <a:lnTo>
                  <a:pt x="118" y="502"/>
                </a:lnTo>
                <a:lnTo>
                  <a:pt x="99" y="482"/>
                </a:lnTo>
                <a:lnTo>
                  <a:pt x="99" y="441"/>
                </a:lnTo>
                <a:lnTo>
                  <a:pt x="90" y="441"/>
                </a:lnTo>
                <a:lnTo>
                  <a:pt x="90" y="430"/>
                </a:lnTo>
                <a:lnTo>
                  <a:pt x="90" y="420"/>
                </a:lnTo>
                <a:lnTo>
                  <a:pt x="90" y="410"/>
                </a:lnTo>
                <a:lnTo>
                  <a:pt x="90" y="400"/>
                </a:lnTo>
                <a:lnTo>
                  <a:pt x="90" y="389"/>
                </a:lnTo>
                <a:lnTo>
                  <a:pt x="99" y="389"/>
                </a:lnTo>
                <a:lnTo>
                  <a:pt x="90" y="389"/>
                </a:lnTo>
                <a:lnTo>
                  <a:pt x="90" y="379"/>
                </a:lnTo>
                <a:lnTo>
                  <a:pt x="90" y="369"/>
                </a:lnTo>
                <a:lnTo>
                  <a:pt x="90" y="359"/>
                </a:lnTo>
                <a:lnTo>
                  <a:pt x="90" y="348"/>
                </a:lnTo>
                <a:lnTo>
                  <a:pt x="81" y="348"/>
                </a:lnTo>
                <a:lnTo>
                  <a:pt x="81" y="338"/>
                </a:lnTo>
                <a:lnTo>
                  <a:pt x="90" y="338"/>
                </a:lnTo>
                <a:lnTo>
                  <a:pt x="81" y="328"/>
                </a:lnTo>
                <a:lnTo>
                  <a:pt x="81" y="318"/>
                </a:lnTo>
                <a:lnTo>
                  <a:pt x="81" y="307"/>
                </a:lnTo>
                <a:lnTo>
                  <a:pt x="72" y="307"/>
                </a:lnTo>
                <a:lnTo>
                  <a:pt x="72" y="297"/>
                </a:lnTo>
                <a:lnTo>
                  <a:pt x="63" y="297"/>
                </a:lnTo>
                <a:lnTo>
                  <a:pt x="63" y="287"/>
                </a:lnTo>
                <a:lnTo>
                  <a:pt x="63" y="277"/>
                </a:lnTo>
                <a:lnTo>
                  <a:pt x="54" y="277"/>
                </a:lnTo>
                <a:lnTo>
                  <a:pt x="45" y="266"/>
                </a:lnTo>
                <a:lnTo>
                  <a:pt x="45" y="256"/>
                </a:lnTo>
                <a:lnTo>
                  <a:pt x="36" y="256"/>
                </a:lnTo>
                <a:lnTo>
                  <a:pt x="36" y="246"/>
                </a:lnTo>
                <a:lnTo>
                  <a:pt x="27" y="246"/>
                </a:lnTo>
                <a:lnTo>
                  <a:pt x="27" y="236"/>
                </a:lnTo>
                <a:lnTo>
                  <a:pt x="18" y="236"/>
                </a:lnTo>
                <a:lnTo>
                  <a:pt x="9" y="236"/>
                </a:lnTo>
                <a:lnTo>
                  <a:pt x="9" y="225"/>
                </a:lnTo>
                <a:lnTo>
                  <a:pt x="9" y="215"/>
                </a:lnTo>
                <a:lnTo>
                  <a:pt x="18" y="215"/>
                </a:lnTo>
                <a:lnTo>
                  <a:pt x="18" y="205"/>
                </a:lnTo>
                <a:lnTo>
                  <a:pt x="18" y="195"/>
                </a:lnTo>
                <a:lnTo>
                  <a:pt x="27" y="205"/>
                </a:lnTo>
                <a:lnTo>
                  <a:pt x="27" y="195"/>
                </a:lnTo>
                <a:lnTo>
                  <a:pt x="18" y="195"/>
                </a:lnTo>
                <a:lnTo>
                  <a:pt x="18" y="184"/>
                </a:lnTo>
                <a:lnTo>
                  <a:pt x="27" y="184"/>
                </a:lnTo>
                <a:lnTo>
                  <a:pt x="18" y="184"/>
                </a:lnTo>
                <a:lnTo>
                  <a:pt x="18" y="174"/>
                </a:lnTo>
                <a:lnTo>
                  <a:pt x="18" y="164"/>
                </a:lnTo>
                <a:lnTo>
                  <a:pt x="18" y="154"/>
                </a:lnTo>
                <a:lnTo>
                  <a:pt x="18" y="143"/>
                </a:lnTo>
                <a:lnTo>
                  <a:pt x="9" y="143"/>
                </a:lnTo>
                <a:lnTo>
                  <a:pt x="9" y="1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Freeform 13"/>
          <p:cNvSpPr>
            <a:spLocks/>
          </p:cNvSpPr>
          <p:nvPr/>
        </p:nvSpPr>
        <p:spPr bwMode="auto">
          <a:xfrm>
            <a:off x="2845679" y="4754772"/>
            <a:ext cx="883478" cy="1173057"/>
          </a:xfrm>
          <a:custGeom>
            <a:avLst/>
            <a:gdLst>
              <a:gd name="T0" fmla="*/ 112 w 398"/>
              <a:gd name="T1" fmla="*/ 414 h 574"/>
              <a:gd name="T2" fmla="*/ 70 w 398"/>
              <a:gd name="T3" fmla="*/ 369 h 574"/>
              <a:gd name="T4" fmla="*/ 42 w 398"/>
              <a:gd name="T5" fmla="*/ 336 h 574"/>
              <a:gd name="T6" fmla="*/ 42 w 398"/>
              <a:gd name="T7" fmla="*/ 258 h 574"/>
              <a:gd name="T8" fmla="*/ 28 w 398"/>
              <a:gd name="T9" fmla="*/ 145 h 574"/>
              <a:gd name="T10" fmla="*/ 112 w 398"/>
              <a:gd name="T11" fmla="*/ 90 h 574"/>
              <a:gd name="T12" fmla="*/ 240 w 398"/>
              <a:gd name="T13" fmla="*/ 0 h 574"/>
              <a:gd name="T14" fmla="*/ 268 w 398"/>
              <a:gd name="T15" fmla="*/ 11 h 574"/>
              <a:gd name="T16" fmla="*/ 296 w 398"/>
              <a:gd name="T17" fmla="*/ 23 h 574"/>
              <a:gd name="T18" fmla="*/ 324 w 398"/>
              <a:gd name="T19" fmla="*/ 34 h 574"/>
              <a:gd name="T20" fmla="*/ 352 w 398"/>
              <a:gd name="T21" fmla="*/ 23 h 574"/>
              <a:gd name="T22" fmla="*/ 394 w 398"/>
              <a:gd name="T23" fmla="*/ 23 h 574"/>
              <a:gd name="T24" fmla="*/ 366 w 398"/>
              <a:gd name="T25" fmla="*/ 34 h 574"/>
              <a:gd name="T26" fmla="*/ 366 w 398"/>
              <a:gd name="T27" fmla="*/ 68 h 574"/>
              <a:gd name="T28" fmla="*/ 380 w 398"/>
              <a:gd name="T29" fmla="*/ 100 h 574"/>
              <a:gd name="T30" fmla="*/ 394 w 398"/>
              <a:gd name="T31" fmla="*/ 123 h 574"/>
              <a:gd name="T32" fmla="*/ 408 w 398"/>
              <a:gd name="T33" fmla="*/ 145 h 574"/>
              <a:gd name="T34" fmla="*/ 408 w 398"/>
              <a:gd name="T35" fmla="*/ 157 h 574"/>
              <a:gd name="T36" fmla="*/ 394 w 398"/>
              <a:gd name="T37" fmla="*/ 168 h 574"/>
              <a:gd name="T38" fmla="*/ 380 w 398"/>
              <a:gd name="T39" fmla="*/ 190 h 574"/>
              <a:gd name="T40" fmla="*/ 408 w 398"/>
              <a:gd name="T41" fmla="*/ 202 h 574"/>
              <a:gd name="T42" fmla="*/ 422 w 398"/>
              <a:gd name="T43" fmla="*/ 224 h 574"/>
              <a:gd name="T44" fmla="*/ 450 w 398"/>
              <a:gd name="T45" fmla="*/ 247 h 574"/>
              <a:gd name="T46" fmla="*/ 464 w 398"/>
              <a:gd name="T47" fmla="*/ 269 h 574"/>
              <a:gd name="T48" fmla="*/ 492 w 398"/>
              <a:gd name="T49" fmla="*/ 280 h 574"/>
              <a:gd name="T50" fmla="*/ 506 w 398"/>
              <a:gd name="T51" fmla="*/ 314 h 574"/>
              <a:gd name="T52" fmla="*/ 506 w 398"/>
              <a:gd name="T53" fmla="*/ 324 h 574"/>
              <a:gd name="T54" fmla="*/ 506 w 398"/>
              <a:gd name="T55" fmla="*/ 358 h 574"/>
              <a:gd name="T56" fmla="*/ 506 w 398"/>
              <a:gd name="T57" fmla="*/ 369 h 574"/>
              <a:gd name="T58" fmla="*/ 506 w 398"/>
              <a:gd name="T59" fmla="*/ 403 h 574"/>
              <a:gd name="T60" fmla="*/ 520 w 398"/>
              <a:gd name="T61" fmla="*/ 426 h 574"/>
              <a:gd name="T62" fmla="*/ 564 w 398"/>
              <a:gd name="T63" fmla="*/ 493 h 574"/>
              <a:gd name="T64" fmla="*/ 592 w 398"/>
              <a:gd name="T65" fmla="*/ 482 h 574"/>
              <a:gd name="T66" fmla="*/ 620 w 398"/>
              <a:gd name="T67" fmla="*/ 516 h 574"/>
              <a:gd name="T68" fmla="*/ 606 w 398"/>
              <a:gd name="T69" fmla="*/ 537 h 574"/>
              <a:gd name="T70" fmla="*/ 592 w 398"/>
              <a:gd name="T71" fmla="*/ 548 h 574"/>
              <a:gd name="T72" fmla="*/ 564 w 398"/>
              <a:gd name="T73" fmla="*/ 560 h 574"/>
              <a:gd name="T74" fmla="*/ 536 w 398"/>
              <a:gd name="T75" fmla="*/ 571 h 574"/>
              <a:gd name="T76" fmla="*/ 506 w 398"/>
              <a:gd name="T77" fmla="*/ 582 h 574"/>
              <a:gd name="T78" fmla="*/ 464 w 398"/>
              <a:gd name="T79" fmla="*/ 582 h 574"/>
              <a:gd name="T80" fmla="*/ 436 w 398"/>
              <a:gd name="T81" fmla="*/ 593 h 574"/>
              <a:gd name="T82" fmla="*/ 408 w 398"/>
              <a:gd name="T83" fmla="*/ 605 h 574"/>
              <a:gd name="T84" fmla="*/ 380 w 398"/>
              <a:gd name="T85" fmla="*/ 616 h 574"/>
              <a:gd name="T86" fmla="*/ 352 w 398"/>
              <a:gd name="T87" fmla="*/ 627 h 574"/>
              <a:gd name="T88" fmla="*/ 324 w 398"/>
              <a:gd name="T89" fmla="*/ 605 h 574"/>
              <a:gd name="T90" fmla="*/ 324 w 398"/>
              <a:gd name="T91" fmla="*/ 593 h 574"/>
              <a:gd name="T92" fmla="*/ 324 w 398"/>
              <a:gd name="T93" fmla="*/ 582 h 574"/>
              <a:gd name="T94" fmla="*/ 310 w 398"/>
              <a:gd name="T95" fmla="*/ 560 h 574"/>
              <a:gd name="T96" fmla="*/ 310 w 398"/>
              <a:gd name="T97" fmla="*/ 548 h 574"/>
              <a:gd name="T98" fmla="*/ 310 w 398"/>
              <a:gd name="T99" fmla="*/ 537 h 574"/>
              <a:gd name="T100" fmla="*/ 296 w 398"/>
              <a:gd name="T101" fmla="*/ 516 h 574"/>
              <a:gd name="T102" fmla="*/ 282 w 398"/>
              <a:gd name="T103" fmla="*/ 493 h 574"/>
              <a:gd name="T104" fmla="*/ 282 w 398"/>
              <a:gd name="T105" fmla="*/ 482 h 574"/>
              <a:gd name="T106" fmla="*/ 254 w 398"/>
              <a:gd name="T107" fmla="*/ 471 h 574"/>
              <a:gd name="T108" fmla="*/ 224 w 398"/>
              <a:gd name="T109" fmla="*/ 459 h 574"/>
              <a:gd name="T110" fmla="*/ 196 w 398"/>
              <a:gd name="T111" fmla="*/ 448 h 574"/>
              <a:gd name="T112" fmla="*/ 154 w 398"/>
              <a:gd name="T113" fmla="*/ 448 h 57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98"/>
              <a:gd name="T172" fmla="*/ 0 h 574"/>
              <a:gd name="T173" fmla="*/ 398 w 398"/>
              <a:gd name="T174" fmla="*/ 574 h 57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98" h="574">
                <a:moveTo>
                  <a:pt x="81" y="410"/>
                </a:moveTo>
                <a:lnTo>
                  <a:pt x="72" y="400"/>
                </a:lnTo>
                <a:lnTo>
                  <a:pt x="72" y="379"/>
                </a:lnTo>
                <a:lnTo>
                  <a:pt x="72" y="369"/>
                </a:lnTo>
                <a:lnTo>
                  <a:pt x="54" y="359"/>
                </a:lnTo>
                <a:lnTo>
                  <a:pt x="45" y="338"/>
                </a:lnTo>
                <a:lnTo>
                  <a:pt x="45" y="328"/>
                </a:lnTo>
                <a:lnTo>
                  <a:pt x="45" y="318"/>
                </a:lnTo>
                <a:lnTo>
                  <a:pt x="27" y="308"/>
                </a:lnTo>
                <a:lnTo>
                  <a:pt x="27" y="297"/>
                </a:lnTo>
                <a:lnTo>
                  <a:pt x="27" y="267"/>
                </a:lnTo>
                <a:lnTo>
                  <a:pt x="27" y="236"/>
                </a:lnTo>
                <a:lnTo>
                  <a:pt x="0" y="154"/>
                </a:lnTo>
                <a:lnTo>
                  <a:pt x="9" y="154"/>
                </a:lnTo>
                <a:lnTo>
                  <a:pt x="18" y="133"/>
                </a:lnTo>
                <a:lnTo>
                  <a:pt x="27" y="133"/>
                </a:lnTo>
                <a:lnTo>
                  <a:pt x="54" y="92"/>
                </a:lnTo>
                <a:lnTo>
                  <a:pt x="72" y="82"/>
                </a:lnTo>
                <a:lnTo>
                  <a:pt x="135" y="0"/>
                </a:lnTo>
                <a:lnTo>
                  <a:pt x="144" y="0"/>
                </a:lnTo>
                <a:lnTo>
                  <a:pt x="154" y="0"/>
                </a:lnTo>
                <a:lnTo>
                  <a:pt x="154" y="10"/>
                </a:lnTo>
                <a:lnTo>
                  <a:pt x="163" y="10"/>
                </a:lnTo>
                <a:lnTo>
                  <a:pt x="172" y="10"/>
                </a:lnTo>
                <a:lnTo>
                  <a:pt x="181" y="10"/>
                </a:lnTo>
                <a:lnTo>
                  <a:pt x="181" y="21"/>
                </a:lnTo>
                <a:lnTo>
                  <a:pt x="190" y="21"/>
                </a:lnTo>
                <a:lnTo>
                  <a:pt x="199" y="21"/>
                </a:lnTo>
                <a:lnTo>
                  <a:pt x="208" y="21"/>
                </a:lnTo>
                <a:lnTo>
                  <a:pt x="208" y="31"/>
                </a:lnTo>
                <a:lnTo>
                  <a:pt x="217" y="31"/>
                </a:lnTo>
                <a:lnTo>
                  <a:pt x="226" y="31"/>
                </a:lnTo>
                <a:lnTo>
                  <a:pt x="226" y="21"/>
                </a:lnTo>
                <a:lnTo>
                  <a:pt x="235" y="21"/>
                </a:lnTo>
                <a:lnTo>
                  <a:pt x="244" y="21"/>
                </a:lnTo>
                <a:lnTo>
                  <a:pt x="253" y="21"/>
                </a:lnTo>
                <a:lnTo>
                  <a:pt x="244" y="21"/>
                </a:lnTo>
                <a:lnTo>
                  <a:pt x="244" y="31"/>
                </a:lnTo>
                <a:lnTo>
                  <a:pt x="235" y="31"/>
                </a:lnTo>
                <a:lnTo>
                  <a:pt x="235" y="41"/>
                </a:lnTo>
                <a:lnTo>
                  <a:pt x="235" y="51"/>
                </a:lnTo>
                <a:lnTo>
                  <a:pt x="235" y="62"/>
                </a:lnTo>
                <a:lnTo>
                  <a:pt x="235" y="72"/>
                </a:lnTo>
                <a:lnTo>
                  <a:pt x="244" y="82"/>
                </a:lnTo>
                <a:lnTo>
                  <a:pt x="244" y="92"/>
                </a:lnTo>
                <a:lnTo>
                  <a:pt x="253" y="92"/>
                </a:lnTo>
                <a:lnTo>
                  <a:pt x="253" y="103"/>
                </a:lnTo>
                <a:lnTo>
                  <a:pt x="253" y="113"/>
                </a:lnTo>
                <a:lnTo>
                  <a:pt x="253" y="123"/>
                </a:lnTo>
                <a:lnTo>
                  <a:pt x="253" y="133"/>
                </a:lnTo>
                <a:lnTo>
                  <a:pt x="262" y="133"/>
                </a:lnTo>
                <a:lnTo>
                  <a:pt x="253" y="133"/>
                </a:lnTo>
                <a:lnTo>
                  <a:pt x="253" y="144"/>
                </a:lnTo>
                <a:lnTo>
                  <a:pt x="262" y="144"/>
                </a:lnTo>
                <a:lnTo>
                  <a:pt x="262" y="154"/>
                </a:lnTo>
                <a:lnTo>
                  <a:pt x="253" y="144"/>
                </a:lnTo>
                <a:lnTo>
                  <a:pt x="253" y="154"/>
                </a:lnTo>
                <a:lnTo>
                  <a:pt x="253" y="164"/>
                </a:lnTo>
                <a:lnTo>
                  <a:pt x="244" y="164"/>
                </a:lnTo>
                <a:lnTo>
                  <a:pt x="244" y="174"/>
                </a:lnTo>
                <a:lnTo>
                  <a:pt x="244" y="185"/>
                </a:lnTo>
                <a:lnTo>
                  <a:pt x="253" y="185"/>
                </a:lnTo>
                <a:lnTo>
                  <a:pt x="262" y="185"/>
                </a:lnTo>
                <a:lnTo>
                  <a:pt x="262" y="195"/>
                </a:lnTo>
                <a:lnTo>
                  <a:pt x="271" y="195"/>
                </a:lnTo>
                <a:lnTo>
                  <a:pt x="271" y="205"/>
                </a:lnTo>
                <a:lnTo>
                  <a:pt x="280" y="205"/>
                </a:lnTo>
                <a:lnTo>
                  <a:pt x="280" y="215"/>
                </a:lnTo>
                <a:lnTo>
                  <a:pt x="289" y="226"/>
                </a:lnTo>
                <a:lnTo>
                  <a:pt x="298" y="226"/>
                </a:lnTo>
                <a:lnTo>
                  <a:pt x="298" y="236"/>
                </a:lnTo>
                <a:lnTo>
                  <a:pt x="298" y="246"/>
                </a:lnTo>
                <a:lnTo>
                  <a:pt x="307" y="246"/>
                </a:lnTo>
                <a:lnTo>
                  <a:pt x="307" y="256"/>
                </a:lnTo>
                <a:lnTo>
                  <a:pt x="316" y="256"/>
                </a:lnTo>
                <a:lnTo>
                  <a:pt x="316" y="267"/>
                </a:lnTo>
                <a:lnTo>
                  <a:pt x="316" y="277"/>
                </a:lnTo>
                <a:lnTo>
                  <a:pt x="325" y="287"/>
                </a:lnTo>
                <a:lnTo>
                  <a:pt x="316" y="287"/>
                </a:lnTo>
                <a:lnTo>
                  <a:pt x="316" y="297"/>
                </a:lnTo>
                <a:lnTo>
                  <a:pt x="325" y="297"/>
                </a:lnTo>
                <a:lnTo>
                  <a:pt x="325" y="308"/>
                </a:lnTo>
                <a:lnTo>
                  <a:pt x="325" y="318"/>
                </a:lnTo>
                <a:lnTo>
                  <a:pt x="325" y="328"/>
                </a:lnTo>
                <a:lnTo>
                  <a:pt x="325" y="338"/>
                </a:lnTo>
                <a:lnTo>
                  <a:pt x="334" y="338"/>
                </a:lnTo>
                <a:lnTo>
                  <a:pt x="325" y="338"/>
                </a:lnTo>
                <a:lnTo>
                  <a:pt x="325" y="349"/>
                </a:lnTo>
                <a:lnTo>
                  <a:pt x="325" y="359"/>
                </a:lnTo>
                <a:lnTo>
                  <a:pt x="325" y="369"/>
                </a:lnTo>
                <a:lnTo>
                  <a:pt x="325" y="379"/>
                </a:lnTo>
                <a:lnTo>
                  <a:pt x="325" y="390"/>
                </a:lnTo>
                <a:lnTo>
                  <a:pt x="334" y="390"/>
                </a:lnTo>
                <a:lnTo>
                  <a:pt x="334" y="431"/>
                </a:lnTo>
                <a:lnTo>
                  <a:pt x="353" y="451"/>
                </a:lnTo>
                <a:lnTo>
                  <a:pt x="362" y="451"/>
                </a:lnTo>
                <a:lnTo>
                  <a:pt x="371" y="451"/>
                </a:lnTo>
                <a:lnTo>
                  <a:pt x="380" y="451"/>
                </a:lnTo>
                <a:lnTo>
                  <a:pt x="380" y="441"/>
                </a:lnTo>
                <a:lnTo>
                  <a:pt x="389" y="441"/>
                </a:lnTo>
                <a:lnTo>
                  <a:pt x="380" y="451"/>
                </a:lnTo>
                <a:lnTo>
                  <a:pt x="398" y="472"/>
                </a:lnTo>
                <a:lnTo>
                  <a:pt x="371" y="482"/>
                </a:lnTo>
                <a:lnTo>
                  <a:pt x="371" y="492"/>
                </a:lnTo>
                <a:lnTo>
                  <a:pt x="389" y="492"/>
                </a:lnTo>
                <a:lnTo>
                  <a:pt x="398" y="502"/>
                </a:lnTo>
                <a:lnTo>
                  <a:pt x="389" y="502"/>
                </a:lnTo>
                <a:lnTo>
                  <a:pt x="380" y="502"/>
                </a:lnTo>
                <a:lnTo>
                  <a:pt x="380" y="513"/>
                </a:lnTo>
                <a:lnTo>
                  <a:pt x="371" y="513"/>
                </a:lnTo>
                <a:lnTo>
                  <a:pt x="362" y="513"/>
                </a:lnTo>
                <a:lnTo>
                  <a:pt x="353" y="513"/>
                </a:lnTo>
                <a:lnTo>
                  <a:pt x="353" y="523"/>
                </a:lnTo>
                <a:lnTo>
                  <a:pt x="344" y="523"/>
                </a:lnTo>
                <a:lnTo>
                  <a:pt x="334" y="523"/>
                </a:lnTo>
                <a:lnTo>
                  <a:pt x="325" y="523"/>
                </a:lnTo>
                <a:lnTo>
                  <a:pt x="325" y="533"/>
                </a:lnTo>
                <a:lnTo>
                  <a:pt x="316" y="533"/>
                </a:lnTo>
                <a:lnTo>
                  <a:pt x="307" y="533"/>
                </a:lnTo>
                <a:lnTo>
                  <a:pt x="298" y="533"/>
                </a:lnTo>
                <a:lnTo>
                  <a:pt x="298" y="543"/>
                </a:lnTo>
                <a:lnTo>
                  <a:pt x="289" y="543"/>
                </a:lnTo>
                <a:lnTo>
                  <a:pt x="280" y="543"/>
                </a:lnTo>
                <a:lnTo>
                  <a:pt x="280" y="554"/>
                </a:lnTo>
                <a:lnTo>
                  <a:pt x="271" y="554"/>
                </a:lnTo>
                <a:lnTo>
                  <a:pt x="262" y="554"/>
                </a:lnTo>
                <a:lnTo>
                  <a:pt x="253" y="554"/>
                </a:lnTo>
                <a:lnTo>
                  <a:pt x="253" y="564"/>
                </a:lnTo>
                <a:lnTo>
                  <a:pt x="244" y="564"/>
                </a:lnTo>
                <a:lnTo>
                  <a:pt x="235" y="564"/>
                </a:lnTo>
                <a:lnTo>
                  <a:pt x="235" y="574"/>
                </a:lnTo>
                <a:lnTo>
                  <a:pt x="226" y="574"/>
                </a:lnTo>
                <a:lnTo>
                  <a:pt x="226" y="564"/>
                </a:lnTo>
                <a:lnTo>
                  <a:pt x="226" y="554"/>
                </a:lnTo>
                <a:lnTo>
                  <a:pt x="208" y="554"/>
                </a:lnTo>
                <a:lnTo>
                  <a:pt x="208" y="543"/>
                </a:lnTo>
                <a:lnTo>
                  <a:pt x="217" y="543"/>
                </a:lnTo>
                <a:lnTo>
                  <a:pt x="208" y="543"/>
                </a:lnTo>
                <a:lnTo>
                  <a:pt x="217" y="543"/>
                </a:lnTo>
                <a:lnTo>
                  <a:pt x="208" y="543"/>
                </a:lnTo>
                <a:lnTo>
                  <a:pt x="208" y="533"/>
                </a:lnTo>
                <a:lnTo>
                  <a:pt x="199" y="533"/>
                </a:lnTo>
                <a:lnTo>
                  <a:pt x="199" y="523"/>
                </a:lnTo>
                <a:lnTo>
                  <a:pt x="199" y="513"/>
                </a:lnTo>
                <a:lnTo>
                  <a:pt x="208" y="513"/>
                </a:lnTo>
                <a:lnTo>
                  <a:pt x="208" y="502"/>
                </a:lnTo>
                <a:lnTo>
                  <a:pt x="199" y="502"/>
                </a:lnTo>
                <a:lnTo>
                  <a:pt x="208" y="492"/>
                </a:lnTo>
                <a:lnTo>
                  <a:pt x="199" y="482"/>
                </a:lnTo>
                <a:lnTo>
                  <a:pt x="199" y="492"/>
                </a:lnTo>
                <a:lnTo>
                  <a:pt x="199" y="482"/>
                </a:lnTo>
                <a:lnTo>
                  <a:pt x="190" y="482"/>
                </a:lnTo>
                <a:lnTo>
                  <a:pt x="190" y="472"/>
                </a:lnTo>
                <a:lnTo>
                  <a:pt x="181" y="472"/>
                </a:lnTo>
                <a:lnTo>
                  <a:pt x="181" y="461"/>
                </a:lnTo>
                <a:lnTo>
                  <a:pt x="181" y="451"/>
                </a:lnTo>
                <a:lnTo>
                  <a:pt x="172" y="451"/>
                </a:lnTo>
                <a:lnTo>
                  <a:pt x="181" y="451"/>
                </a:lnTo>
                <a:lnTo>
                  <a:pt x="181" y="441"/>
                </a:lnTo>
                <a:lnTo>
                  <a:pt x="172" y="441"/>
                </a:lnTo>
                <a:lnTo>
                  <a:pt x="172" y="431"/>
                </a:lnTo>
                <a:lnTo>
                  <a:pt x="163" y="431"/>
                </a:lnTo>
                <a:lnTo>
                  <a:pt x="154" y="431"/>
                </a:lnTo>
                <a:lnTo>
                  <a:pt x="144" y="431"/>
                </a:lnTo>
                <a:lnTo>
                  <a:pt x="144" y="420"/>
                </a:lnTo>
                <a:lnTo>
                  <a:pt x="135" y="420"/>
                </a:lnTo>
                <a:lnTo>
                  <a:pt x="135" y="410"/>
                </a:lnTo>
                <a:lnTo>
                  <a:pt x="126" y="410"/>
                </a:lnTo>
                <a:lnTo>
                  <a:pt x="117" y="410"/>
                </a:lnTo>
                <a:lnTo>
                  <a:pt x="108" y="410"/>
                </a:lnTo>
                <a:lnTo>
                  <a:pt x="99" y="410"/>
                </a:lnTo>
                <a:lnTo>
                  <a:pt x="90" y="410"/>
                </a:lnTo>
                <a:lnTo>
                  <a:pt x="81" y="4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Freeform 14"/>
          <p:cNvSpPr>
            <a:spLocks noEditPoints="1"/>
          </p:cNvSpPr>
          <p:nvPr/>
        </p:nvSpPr>
        <p:spPr bwMode="auto">
          <a:xfrm>
            <a:off x="3025225" y="5822797"/>
            <a:ext cx="322042" cy="774555"/>
          </a:xfrm>
          <a:custGeom>
            <a:avLst/>
            <a:gdLst>
              <a:gd name="T0" fmla="*/ 142 w 145"/>
              <a:gd name="T1" fmla="*/ 258 h 379"/>
              <a:gd name="T2" fmla="*/ 114 w 145"/>
              <a:gd name="T3" fmla="*/ 269 h 379"/>
              <a:gd name="T4" fmla="*/ 114 w 145"/>
              <a:gd name="T5" fmla="*/ 280 h 379"/>
              <a:gd name="T6" fmla="*/ 142 w 145"/>
              <a:gd name="T7" fmla="*/ 292 h 379"/>
              <a:gd name="T8" fmla="*/ 142 w 145"/>
              <a:gd name="T9" fmla="*/ 324 h 379"/>
              <a:gd name="T10" fmla="*/ 156 w 145"/>
              <a:gd name="T11" fmla="*/ 303 h 379"/>
              <a:gd name="T12" fmla="*/ 156 w 145"/>
              <a:gd name="T13" fmla="*/ 314 h 379"/>
              <a:gd name="T14" fmla="*/ 184 w 145"/>
              <a:gd name="T15" fmla="*/ 324 h 379"/>
              <a:gd name="T16" fmla="*/ 184 w 145"/>
              <a:gd name="T17" fmla="*/ 314 h 379"/>
              <a:gd name="T18" fmla="*/ 198 w 145"/>
              <a:gd name="T19" fmla="*/ 292 h 379"/>
              <a:gd name="T20" fmla="*/ 184 w 145"/>
              <a:gd name="T21" fmla="*/ 314 h 379"/>
              <a:gd name="T22" fmla="*/ 184 w 145"/>
              <a:gd name="T23" fmla="*/ 324 h 379"/>
              <a:gd name="T24" fmla="*/ 184 w 145"/>
              <a:gd name="T25" fmla="*/ 358 h 379"/>
              <a:gd name="T26" fmla="*/ 184 w 145"/>
              <a:gd name="T27" fmla="*/ 392 h 379"/>
              <a:gd name="T28" fmla="*/ 156 w 145"/>
              <a:gd name="T29" fmla="*/ 414 h 379"/>
              <a:gd name="T30" fmla="*/ 114 w 145"/>
              <a:gd name="T31" fmla="*/ 414 h 379"/>
              <a:gd name="T32" fmla="*/ 70 w 145"/>
              <a:gd name="T33" fmla="*/ 414 h 379"/>
              <a:gd name="T34" fmla="*/ 70 w 145"/>
              <a:gd name="T35" fmla="*/ 403 h 379"/>
              <a:gd name="T36" fmla="*/ 42 w 145"/>
              <a:gd name="T37" fmla="*/ 414 h 379"/>
              <a:gd name="T38" fmla="*/ 28 w 145"/>
              <a:gd name="T39" fmla="*/ 381 h 379"/>
              <a:gd name="T40" fmla="*/ 28 w 145"/>
              <a:gd name="T41" fmla="*/ 336 h 379"/>
              <a:gd name="T42" fmla="*/ 28 w 145"/>
              <a:gd name="T43" fmla="*/ 280 h 379"/>
              <a:gd name="T44" fmla="*/ 0 w 145"/>
              <a:gd name="T45" fmla="*/ 269 h 379"/>
              <a:gd name="T46" fmla="*/ 14 w 145"/>
              <a:gd name="T47" fmla="*/ 224 h 379"/>
              <a:gd name="T48" fmla="*/ 14 w 145"/>
              <a:gd name="T49" fmla="*/ 202 h 379"/>
              <a:gd name="T50" fmla="*/ 14 w 145"/>
              <a:gd name="T51" fmla="*/ 179 h 379"/>
              <a:gd name="T52" fmla="*/ 14 w 145"/>
              <a:gd name="T53" fmla="*/ 134 h 379"/>
              <a:gd name="T54" fmla="*/ 0 w 145"/>
              <a:gd name="T55" fmla="*/ 68 h 379"/>
              <a:gd name="T56" fmla="*/ 0 w 145"/>
              <a:gd name="T57" fmla="*/ 0 h 379"/>
              <a:gd name="T58" fmla="*/ 42 w 145"/>
              <a:gd name="T59" fmla="*/ 0 h 379"/>
              <a:gd name="T60" fmla="*/ 84 w 145"/>
              <a:gd name="T61" fmla="*/ 0 h 379"/>
              <a:gd name="T62" fmla="*/ 98 w 145"/>
              <a:gd name="T63" fmla="*/ 23 h 379"/>
              <a:gd name="T64" fmla="*/ 142 w 145"/>
              <a:gd name="T65" fmla="*/ 23 h 379"/>
              <a:gd name="T66" fmla="*/ 156 w 145"/>
              <a:gd name="T67" fmla="*/ 45 h 379"/>
              <a:gd name="T68" fmla="*/ 156 w 145"/>
              <a:gd name="T69" fmla="*/ 56 h 379"/>
              <a:gd name="T70" fmla="*/ 170 w 145"/>
              <a:gd name="T71" fmla="*/ 79 h 379"/>
              <a:gd name="T72" fmla="*/ 184 w 145"/>
              <a:gd name="T73" fmla="*/ 79 h 379"/>
              <a:gd name="T74" fmla="*/ 198 w 145"/>
              <a:gd name="T75" fmla="*/ 100 h 379"/>
              <a:gd name="T76" fmla="*/ 184 w 145"/>
              <a:gd name="T77" fmla="*/ 123 h 379"/>
              <a:gd name="T78" fmla="*/ 198 w 145"/>
              <a:gd name="T79" fmla="*/ 145 h 379"/>
              <a:gd name="T80" fmla="*/ 212 w 145"/>
              <a:gd name="T81" fmla="*/ 145 h 379"/>
              <a:gd name="T82" fmla="*/ 226 w 145"/>
              <a:gd name="T83" fmla="*/ 157 h 379"/>
              <a:gd name="T84" fmla="*/ 212 w 145"/>
              <a:gd name="T85" fmla="*/ 179 h 379"/>
              <a:gd name="T86" fmla="*/ 198 w 145"/>
              <a:gd name="T87" fmla="*/ 202 h 379"/>
              <a:gd name="T88" fmla="*/ 170 w 145"/>
              <a:gd name="T89" fmla="*/ 213 h 379"/>
              <a:gd name="T90" fmla="*/ 156 w 145"/>
              <a:gd name="T91" fmla="*/ 235 h 379"/>
              <a:gd name="T92" fmla="*/ 156 w 145"/>
              <a:gd name="T93" fmla="*/ 247 h 379"/>
              <a:gd name="T94" fmla="*/ 184 w 145"/>
              <a:gd name="T95" fmla="*/ 280 h 379"/>
              <a:gd name="T96" fmla="*/ 198 w 145"/>
              <a:gd name="T97" fmla="*/ 280 h 379"/>
              <a:gd name="T98" fmla="*/ 198 w 145"/>
              <a:gd name="T99" fmla="*/ 292 h 379"/>
              <a:gd name="T100" fmla="*/ 184 w 145"/>
              <a:gd name="T101" fmla="*/ 292 h 3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5"/>
              <a:gd name="T154" fmla="*/ 0 h 379"/>
              <a:gd name="T155" fmla="*/ 145 w 145"/>
              <a:gd name="T156" fmla="*/ 379 h 37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5" h="379">
                <a:moveTo>
                  <a:pt x="91" y="236"/>
                </a:moveTo>
                <a:lnTo>
                  <a:pt x="82" y="236"/>
                </a:lnTo>
                <a:lnTo>
                  <a:pt x="91" y="236"/>
                </a:lnTo>
                <a:lnTo>
                  <a:pt x="82" y="236"/>
                </a:lnTo>
                <a:lnTo>
                  <a:pt x="82" y="246"/>
                </a:lnTo>
                <a:lnTo>
                  <a:pt x="73" y="246"/>
                </a:lnTo>
                <a:lnTo>
                  <a:pt x="63" y="246"/>
                </a:lnTo>
                <a:lnTo>
                  <a:pt x="73" y="246"/>
                </a:lnTo>
                <a:lnTo>
                  <a:pt x="73" y="256"/>
                </a:lnTo>
                <a:lnTo>
                  <a:pt x="82" y="256"/>
                </a:lnTo>
                <a:lnTo>
                  <a:pt x="82" y="267"/>
                </a:lnTo>
                <a:lnTo>
                  <a:pt x="91" y="267"/>
                </a:lnTo>
                <a:lnTo>
                  <a:pt x="91" y="277"/>
                </a:lnTo>
                <a:lnTo>
                  <a:pt x="91" y="287"/>
                </a:lnTo>
                <a:lnTo>
                  <a:pt x="91" y="297"/>
                </a:lnTo>
                <a:lnTo>
                  <a:pt x="91" y="287"/>
                </a:lnTo>
                <a:lnTo>
                  <a:pt x="91" y="277"/>
                </a:lnTo>
                <a:lnTo>
                  <a:pt x="100" y="277"/>
                </a:lnTo>
                <a:lnTo>
                  <a:pt x="100" y="287"/>
                </a:lnTo>
                <a:lnTo>
                  <a:pt x="109" y="287"/>
                </a:lnTo>
                <a:lnTo>
                  <a:pt x="100" y="287"/>
                </a:lnTo>
                <a:lnTo>
                  <a:pt x="109" y="287"/>
                </a:lnTo>
                <a:lnTo>
                  <a:pt x="109" y="297"/>
                </a:lnTo>
                <a:lnTo>
                  <a:pt x="118" y="297"/>
                </a:lnTo>
                <a:lnTo>
                  <a:pt x="118" y="287"/>
                </a:lnTo>
                <a:lnTo>
                  <a:pt x="109" y="287"/>
                </a:lnTo>
                <a:lnTo>
                  <a:pt x="118" y="287"/>
                </a:lnTo>
                <a:lnTo>
                  <a:pt x="118" y="277"/>
                </a:lnTo>
                <a:lnTo>
                  <a:pt x="118" y="267"/>
                </a:lnTo>
                <a:lnTo>
                  <a:pt x="127" y="267"/>
                </a:lnTo>
                <a:lnTo>
                  <a:pt x="127" y="277"/>
                </a:lnTo>
                <a:lnTo>
                  <a:pt x="127" y="287"/>
                </a:lnTo>
                <a:lnTo>
                  <a:pt x="118" y="287"/>
                </a:lnTo>
                <a:lnTo>
                  <a:pt x="127" y="287"/>
                </a:lnTo>
                <a:lnTo>
                  <a:pt x="118" y="287"/>
                </a:lnTo>
                <a:lnTo>
                  <a:pt x="118" y="297"/>
                </a:lnTo>
                <a:lnTo>
                  <a:pt x="118" y="308"/>
                </a:lnTo>
                <a:lnTo>
                  <a:pt x="118" y="318"/>
                </a:lnTo>
                <a:lnTo>
                  <a:pt x="118" y="328"/>
                </a:lnTo>
                <a:lnTo>
                  <a:pt x="118" y="338"/>
                </a:lnTo>
                <a:lnTo>
                  <a:pt x="118" y="349"/>
                </a:lnTo>
                <a:lnTo>
                  <a:pt x="118" y="359"/>
                </a:lnTo>
                <a:lnTo>
                  <a:pt x="118" y="369"/>
                </a:lnTo>
                <a:lnTo>
                  <a:pt x="118" y="379"/>
                </a:lnTo>
                <a:lnTo>
                  <a:pt x="100" y="379"/>
                </a:lnTo>
                <a:lnTo>
                  <a:pt x="91" y="379"/>
                </a:lnTo>
                <a:lnTo>
                  <a:pt x="82" y="379"/>
                </a:lnTo>
                <a:lnTo>
                  <a:pt x="73" y="379"/>
                </a:lnTo>
                <a:lnTo>
                  <a:pt x="63" y="379"/>
                </a:lnTo>
                <a:lnTo>
                  <a:pt x="54" y="379"/>
                </a:lnTo>
                <a:lnTo>
                  <a:pt x="45" y="379"/>
                </a:lnTo>
                <a:lnTo>
                  <a:pt x="45" y="369"/>
                </a:lnTo>
                <a:lnTo>
                  <a:pt x="45" y="379"/>
                </a:lnTo>
                <a:lnTo>
                  <a:pt x="45" y="369"/>
                </a:lnTo>
                <a:lnTo>
                  <a:pt x="36" y="369"/>
                </a:lnTo>
                <a:lnTo>
                  <a:pt x="27" y="369"/>
                </a:lnTo>
                <a:lnTo>
                  <a:pt x="27" y="379"/>
                </a:lnTo>
                <a:lnTo>
                  <a:pt x="18" y="369"/>
                </a:lnTo>
                <a:lnTo>
                  <a:pt x="18" y="359"/>
                </a:lnTo>
                <a:lnTo>
                  <a:pt x="18" y="349"/>
                </a:lnTo>
                <a:lnTo>
                  <a:pt x="18" y="328"/>
                </a:lnTo>
                <a:lnTo>
                  <a:pt x="18" y="318"/>
                </a:lnTo>
                <a:lnTo>
                  <a:pt x="18" y="308"/>
                </a:lnTo>
                <a:lnTo>
                  <a:pt x="18" y="297"/>
                </a:lnTo>
                <a:lnTo>
                  <a:pt x="18" y="277"/>
                </a:lnTo>
                <a:lnTo>
                  <a:pt x="18" y="256"/>
                </a:lnTo>
                <a:lnTo>
                  <a:pt x="9" y="256"/>
                </a:lnTo>
                <a:lnTo>
                  <a:pt x="0" y="256"/>
                </a:lnTo>
                <a:lnTo>
                  <a:pt x="0" y="246"/>
                </a:lnTo>
                <a:lnTo>
                  <a:pt x="0" y="226"/>
                </a:lnTo>
                <a:lnTo>
                  <a:pt x="0" y="205"/>
                </a:lnTo>
                <a:lnTo>
                  <a:pt x="9" y="205"/>
                </a:lnTo>
                <a:lnTo>
                  <a:pt x="9" y="195"/>
                </a:lnTo>
                <a:lnTo>
                  <a:pt x="0" y="185"/>
                </a:lnTo>
                <a:lnTo>
                  <a:pt x="9" y="185"/>
                </a:lnTo>
                <a:lnTo>
                  <a:pt x="0" y="185"/>
                </a:lnTo>
                <a:lnTo>
                  <a:pt x="0" y="174"/>
                </a:lnTo>
                <a:lnTo>
                  <a:pt x="9" y="164"/>
                </a:lnTo>
                <a:lnTo>
                  <a:pt x="9" y="154"/>
                </a:lnTo>
                <a:lnTo>
                  <a:pt x="9" y="133"/>
                </a:lnTo>
                <a:lnTo>
                  <a:pt x="9" y="123"/>
                </a:lnTo>
                <a:lnTo>
                  <a:pt x="9" y="113"/>
                </a:lnTo>
                <a:lnTo>
                  <a:pt x="9" y="82"/>
                </a:lnTo>
                <a:lnTo>
                  <a:pt x="0" y="62"/>
                </a:lnTo>
                <a:lnTo>
                  <a:pt x="9" y="31"/>
                </a:lnTo>
                <a:lnTo>
                  <a:pt x="0" y="10"/>
                </a:lnTo>
                <a:lnTo>
                  <a:pt x="0" y="0"/>
                </a:lnTo>
                <a:lnTo>
                  <a:pt x="9" y="0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54" y="10"/>
                </a:lnTo>
                <a:lnTo>
                  <a:pt x="63" y="10"/>
                </a:lnTo>
                <a:lnTo>
                  <a:pt x="63" y="21"/>
                </a:lnTo>
                <a:lnTo>
                  <a:pt x="73" y="21"/>
                </a:lnTo>
                <a:lnTo>
                  <a:pt x="82" y="21"/>
                </a:lnTo>
                <a:lnTo>
                  <a:pt x="91" y="21"/>
                </a:lnTo>
                <a:lnTo>
                  <a:pt x="91" y="31"/>
                </a:lnTo>
                <a:lnTo>
                  <a:pt x="100" y="31"/>
                </a:lnTo>
                <a:lnTo>
                  <a:pt x="100" y="41"/>
                </a:lnTo>
                <a:lnTo>
                  <a:pt x="91" y="41"/>
                </a:lnTo>
                <a:lnTo>
                  <a:pt x="100" y="41"/>
                </a:lnTo>
                <a:lnTo>
                  <a:pt x="100" y="51"/>
                </a:lnTo>
                <a:lnTo>
                  <a:pt x="100" y="62"/>
                </a:lnTo>
                <a:lnTo>
                  <a:pt x="109" y="62"/>
                </a:lnTo>
                <a:lnTo>
                  <a:pt x="109" y="72"/>
                </a:lnTo>
                <a:lnTo>
                  <a:pt x="118" y="72"/>
                </a:lnTo>
                <a:lnTo>
                  <a:pt x="118" y="82"/>
                </a:lnTo>
                <a:lnTo>
                  <a:pt x="118" y="72"/>
                </a:lnTo>
                <a:lnTo>
                  <a:pt x="127" y="82"/>
                </a:lnTo>
                <a:lnTo>
                  <a:pt x="118" y="92"/>
                </a:lnTo>
                <a:lnTo>
                  <a:pt x="127" y="92"/>
                </a:lnTo>
                <a:lnTo>
                  <a:pt x="127" y="103"/>
                </a:lnTo>
                <a:lnTo>
                  <a:pt x="118" y="103"/>
                </a:lnTo>
                <a:lnTo>
                  <a:pt x="118" y="113"/>
                </a:lnTo>
                <a:lnTo>
                  <a:pt x="118" y="123"/>
                </a:lnTo>
                <a:lnTo>
                  <a:pt x="127" y="123"/>
                </a:lnTo>
                <a:lnTo>
                  <a:pt x="127" y="133"/>
                </a:lnTo>
                <a:lnTo>
                  <a:pt x="136" y="133"/>
                </a:lnTo>
                <a:lnTo>
                  <a:pt x="127" y="133"/>
                </a:lnTo>
                <a:lnTo>
                  <a:pt x="136" y="133"/>
                </a:lnTo>
                <a:lnTo>
                  <a:pt x="127" y="133"/>
                </a:lnTo>
                <a:lnTo>
                  <a:pt x="127" y="144"/>
                </a:lnTo>
                <a:lnTo>
                  <a:pt x="145" y="144"/>
                </a:lnTo>
                <a:lnTo>
                  <a:pt x="145" y="154"/>
                </a:lnTo>
                <a:lnTo>
                  <a:pt x="145" y="164"/>
                </a:lnTo>
                <a:lnTo>
                  <a:pt x="136" y="164"/>
                </a:lnTo>
                <a:lnTo>
                  <a:pt x="136" y="174"/>
                </a:lnTo>
                <a:lnTo>
                  <a:pt x="127" y="174"/>
                </a:lnTo>
                <a:lnTo>
                  <a:pt x="127" y="185"/>
                </a:lnTo>
                <a:lnTo>
                  <a:pt x="118" y="185"/>
                </a:lnTo>
                <a:lnTo>
                  <a:pt x="109" y="185"/>
                </a:lnTo>
                <a:lnTo>
                  <a:pt x="109" y="195"/>
                </a:lnTo>
                <a:lnTo>
                  <a:pt x="109" y="205"/>
                </a:lnTo>
                <a:lnTo>
                  <a:pt x="100" y="205"/>
                </a:lnTo>
                <a:lnTo>
                  <a:pt x="100" y="215"/>
                </a:lnTo>
                <a:lnTo>
                  <a:pt x="100" y="226"/>
                </a:lnTo>
                <a:lnTo>
                  <a:pt x="100" y="236"/>
                </a:lnTo>
                <a:lnTo>
                  <a:pt x="100" y="226"/>
                </a:lnTo>
                <a:lnTo>
                  <a:pt x="91" y="226"/>
                </a:lnTo>
                <a:lnTo>
                  <a:pt x="91" y="236"/>
                </a:lnTo>
                <a:close/>
                <a:moveTo>
                  <a:pt x="118" y="256"/>
                </a:moveTo>
                <a:lnTo>
                  <a:pt x="127" y="256"/>
                </a:lnTo>
                <a:lnTo>
                  <a:pt x="118" y="256"/>
                </a:lnTo>
                <a:lnTo>
                  <a:pt x="127" y="256"/>
                </a:lnTo>
                <a:lnTo>
                  <a:pt x="127" y="246"/>
                </a:lnTo>
                <a:lnTo>
                  <a:pt x="127" y="256"/>
                </a:lnTo>
                <a:lnTo>
                  <a:pt x="127" y="267"/>
                </a:lnTo>
                <a:lnTo>
                  <a:pt x="127" y="256"/>
                </a:lnTo>
                <a:lnTo>
                  <a:pt x="118" y="256"/>
                </a:lnTo>
                <a:lnTo>
                  <a:pt x="118" y="267"/>
                </a:lnTo>
                <a:lnTo>
                  <a:pt x="118" y="25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3643392" y="3290317"/>
            <a:ext cx="781894" cy="1318203"/>
          </a:xfrm>
          <a:custGeom>
            <a:avLst/>
            <a:gdLst>
              <a:gd name="T0" fmla="*/ 238 w 353"/>
              <a:gd name="T1" fmla="*/ 42 h 645"/>
              <a:gd name="T2" fmla="*/ 255 w 353"/>
              <a:gd name="T3" fmla="*/ 0 h 645"/>
              <a:gd name="T4" fmla="*/ 323 w 353"/>
              <a:gd name="T5" fmla="*/ 14 h 645"/>
              <a:gd name="T6" fmla="*/ 356 w 353"/>
              <a:gd name="T7" fmla="*/ 71 h 645"/>
              <a:gd name="T8" fmla="*/ 373 w 353"/>
              <a:gd name="T9" fmla="*/ 99 h 645"/>
              <a:gd name="T10" fmla="*/ 390 w 353"/>
              <a:gd name="T11" fmla="*/ 142 h 645"/>
              <a:gd name="T12" fmla="*/ 441 w 353"/>
              <a:gd name="T13" fmla="*/ 186 h 645"/>
              <a:gd name="T14" fmla="*/ 491 w 353"/>
              <a:gd name="T15" fmla="*/ 214 h 645"/>
              <a:gd name="T16" fmla="*/ 544 w 353"/>
              <a:gd name="T17" fmla="*/ 243 h 645"/>
              <a:gd name="T18" fmla="*/ 578 w 353"/>
              <a:gd name="T19" fmla="*/ 271 h 645"/>
              <a:gd name="T20" fmla="*/ 611 w 353"/>
              <a:gd name="T21" fmla="*/ 300 h 645"/>
              <a:gd name="T22" fmla="*/ 645 w 353"/>
              <a:gd name="T23" fmla="*/ 344 h 645"/>
              <a:gd name="T24" fmla="*/ 645 w 353"/>
              <a:gd name="T25" fmla="*/ 372 h 645"/>
              <a:gd name="T26" fmla="*/ 645 w 353"/>
              <a:gd name="T27" fmla="*/ 400 h 645"/>
              <a:gd name="T28" fmla="*/ 594 w 353"/>
              <a:gd name="T29" fmla="*/ 429 h 645"/>
              <a:gd name="T30" fmla="*/ 491 w 353"/>
              <a:gd name="T31" fmla="*/ 500 h 645"/>
              <a:gd name="T32" fmla="*/ 407 w 353"/>
              <a:gd name="T33" fmla="*/ 571 h 645"/>
              <a:gd name="T34" fmla="*/ 323 w 353"/>
              <a:gd name="T35" fmla="*/ 587 h 645"/>
              <a:gd name="T36" fmla="*/ 289 w 353"/>
              <a:gd name="T37" fmla="*/ 557 h 645"/>
              <a:gd name="T38" fmla="*/ 306 w 353"/>
              <a:gd name="T39" fmla="*/ 587 h 645"/>
              <a:gd name="T40" fmla="*/ 323 w 353"/>
              <a:gd name="T41" fmla="*/ 644 h 645"/>
              <a:gd name="T42" fmla="*/ 289 w 353"/>
              <a:gd name="T43" fmla="*/ 672 h 645"/>
              <a:gd name="T44" fmla="*/ 323 w 353"/>
              <a:gd name="T45" fmla="*/ 672 h 645"/>
              <a:gd name="T46" fmla="*/ 306 w 353"/>
              <a:gd name="T47" fmla="*/ 729 h 645"/>
              <a:gd name="T48" fmla="*/ 339 w 353"/>
              <a:gd name="T49" fmla="*/ 772 h 645"/>
              <a:gd name="T50" fmla="*/ 356 w 353"/>
              <a:gd name="T51" fmla="*/ 759 h 645"/>
              <a:gd name="T52" fmla="*/ 373 w 353"/>
              <a:gd name="T53" fmla="*/ 786 h 645"/>
              <a:gd name="T54" fmla="*/ 407 w 353"/>
              <a:gd name="T55" fmla="*/ 816 h 645"/>
              <a:gd name="T56" fmla="*/ 356 w 353"/>
              <a:gd name="T57" fmla="*/ 844 h 645"/>
              <a:gd name="T58" fmla="*/ 306 w 353"/>
              <a:gd name="T59" fmla="*/ 858 h 645"/>
              <a:gd name="T60" fmla="*/ 255 w 353"/>
              <a:gd name="T61" fmla="*/ 873 h 645"/>
              <a:gd name="T62" fmla="*/ 221 w 353"/>
              <a:gd name="T63" fmla="*/ 901 h 645"/>
              <a:gd name="T64" fmla="*/ 188 w 353"/>
              <a:gd name="T65" fmla="*/ 901 h 645"/>
              <a:gd name="T66" fmla="*/ 154 w 353"/>
              <a:gd name="T67" fmla="*/ 901 h 645"/>
              <a:gd name="T68" fmla="*/ 171 w 353"/>
              <a:gd name="T69" fmla="*/ 858 h 645"/>
              <a:gd name="T70" fmla="*/ 118 w 353"/>
              <a:gd name="T71" fmla="*/ 800 h 645"/>
              <a:gd name="T72" fmla="*/ 84 w 353"/>
              <a:gd name="T73" fmla="*/ 772 h 645"/>
              <a:gd name="T74" fmla="*/ 51 w 353"/>
              <a:gd name="T75" fmla="*/ 743 h 645"/>
              <a:gd name="T76" fmla="*/ 17 w 353"/>
              <a:gd name="T77" fmla="*/ 715 h 645"/>
              <a:gd name="T78" fmla="*/ 0 w 353"/>
              <a:gd name="T79" fmla="*/ 672 h 645"/>
              <a:gd name="T80" fmla="*/ 17 w 353"/>
              <a:gd name="T81" fmla="*/ 629 h 645"/>
              <a:gd name="T82" fmla="*/ 51 w 353"/>
              <a:gd name="T83" fmla="*/ 629 h 645"/>
              <a:gd name="T84" fmla="*/ 84 w 353"/>
              <a:gd name="T85" fmla="*/ 629 h 645"/>
              <a:gd name="T86" fmla="*/ 101 w 353"/>
              <a:gd name="T87" fmla="*/ 587 h 645"/>
              <a:gd name="T88" fmla="*/ 118 w 353"/>
              <a:gd name="T89" fmla="*/ 486 h 645"/>
              <a:gd name="T90" fmla="*/ 154 w 353"/>
              <a:gd name="T91" fmla="*/ 415 h 645"/>
              <a:gd name="T92" fmla="*/ 118 w 353"/>
              <a:gd name="T93" fmla="*/ 415 h 645"/>
              <a:gd name="T94" fmla="*/ 84 w 353"/>
              <a:gd name="T95" fmla="*/ 386 h 645"/>
              <a:gd name="T96" fmla="*/ 101 w 353"/>
              <a:gd name="T97" fmla="*/ 344 h 645"/>
              <a:gd name="T98" fmla="*/ 101 w 353"/>
              <a:gd name="T99" fmla="*/ 314 h 645"/>
              <a:gd name="T100" fmla="*/ 101 w 353"/>
              <a:gd name="T101" fmla="*/ 286 h 645"/>
              <a:gd name="T102" fmla="*/ 135 w 353"/>
              <a:gd name="T103" fmla="*/ 257 h 645"/>
              <a:gd name="T104" fmla="*/ 171 w 353"/>
              <a:gd name="T105" fmla="*/ 286 h 645"/>
              <a:gd name="T106" fmla="*/ 204 w 353"/>
              <a:gd name="T107" fmla="*/ 257 h 645"/>
              <a:gd name="T108" fmla="*/ 188 w 353"/>
              <a:gd name="T109" fmla="*/ 214 h 645"/>
              <a:gd name="T110" fmla="*/ 171 w 353"/>
              <a:gd name="T111" fmla="*/ 156 h 645"/>
              <a:gd name="T112" fmla="*/ 188 w 353"/>
              <a:gd name="T113" fmla="*/ 99 h 64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53"/>
              <a:gd name="T172" fmla="*/ 0 h 645"/>
              <a:gd name="T173" fmla="*/ 353 w 353"/>
              <a:gd name="T174" fmla="*/ 645 h 64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53" h="645">
                <a:moveTo>
                  <a:pt x="100" y="61"/>
                </a:moveTo>
                <a:lnTo>
                  <a:pt x="109" y="41"/>
                </a:lnTo>
                <a:lnTo>
                  <a:pt x="109" y="30"/>
                </a:lnTo>
                <a:lnTo>
                  <a:pt x="127" y="30"/>
                </a:lnTo>
                <a:lnTo>
                  <a:pt x="136" y="30"/>
                </a:lnTo>
                <a:lnTo>
                  <a:pt x="145" y="10"/>
                </a:lnTo>
                <a:lnTo>
                  <a:pt x="136" y="10"/>
                </a:lnTo>
                <a:lnTo>
                  <a:pt x="136" y="0"/>
                </a:lnTo>
                <a:lnTo>
                  <a:pt x="145" y="0"/>
                </a:lnTo>
                <a:lnTo>
                  <a:pt x="154" y="10"/>
                </a:lnTo>
                <a:lnTo>
                  <a:pt x="163" y="10"/>
                </a:lnTo>
                <a:lnTo>
                  <a:pt x="172" y="10"/>
                </a:lnTo>
                <a:lnTo>
                  <a:pt x="172" y="20"/>
                </a:lnTo>
                <a:lnTo>
                  <a:pt x="181" y="30"/>
                </a:lnTo>
                <a:lnTo>
                  <a:pt x="190" y="41"/>
                </a:lnTo>
                <a:lnTo>
                  <a:pt x="190" y="51"/>
                </a:lnTo>
                <a:lnTo>
                  <a:pt x="199" y="61"/>
                </a:lnTo>
                <a:lnTo>
                  <a:pt x="190" y="61"/>
                </a:lnTo>
                <a:lnTo>
                  <a:pt x="199" y="61"/>
                </a:lnTo>
                <a:lnTo>
                  <a:pt x="199" y="71"/>
                </a:lnTo>
                <a:lnTo>
                  <a:pt x="199" y="82"/>
                </a:lnTo>
                <a:lnTo>
                  <a:pt x="208" y="82"/>
                </a:lnTo>
                <a:lnTo>
                  <a:pt x="208" y="92"/>
                </a:lnTo>
                <a:lnTo>
                  <a:pt x="208" y="102"/>
                </a:lnTo>
                <a:lnTo>
                  <a:pt x="217" y="112"/>
                </a:lnTo>
                <a:lnTo>
                  <a:pt x="217" y="123"/>
                </a:lnTo>
                <a:lnTo>
                  <a:pt x="226" y="123"/>
                </a:lnTo>
                <a:lnTo>
                  <a:pt x="235" y="133"/>
                </a:lnTo>
                <a:lnTo>
                  <a:pt x="244" y="133"/>
                </a:lnTo>
                <a:lnTo>
                  <a:pt x="253" y="143"/>
                </a:lnTo>
                <a:lnTo>
                  <a:pt x="253" y="153"/>
                </a:lnTo>
                <a:lnTo>
                  <a:pt x="262" y="153"/>
                </a:lnTo>
                <a:lnTo>
                  <a:pt x="262" y="164"/>
                </a:lnTo>
                <a:lnTo>
                  <a:pt x="272" y="174"/>
                </a:lnTo>
                <a:lnTo>
                  <a:pt x="281" y="174"/>
                </a:lnTo>
                <a:lnTo>
                  <a:pt x="290" y="174"/>
                </a:lnTo>
                <a:lnTo>
                  <a:pt x="290" y="184"/>
                </a:lnTo>
                <a:lnTo>
                  <a:pt x="299" y="184"/>
                </a:lnTo>
                <a:lnTo>
                  <a:pt x="308" y="184"/>
                </a:lnTo>
                <a:lnTo>
                  <a:pt x="308" y="194"/>
                </a:lnTo>
                <a:lnTo>
                  <a:pt x="308" y="205"/>
                </a:lnTo>
                <a:lnTo>
                  <a:pt x="317" y="205"/>
                </a:lnTo>
                <a:lnTo>
                  <a:pt x="317" y="215"/>
                </a:lnTo>
                <a:lnTo>
                  <a:pt x="326" y="215"/>
                </a:lnTo>
                <a:lnTo>
                  <a:pt x="335" y="215"/>
                </a:lnTo>
                <a:lnTo>
                  <a:pt x="335" y="225"/>
                </a:lnTo>
                <a:lnTo>
                  <a:pt x="344" y="235"/>
                </a:lnTo>
                <a:lnTo>
                  <a:pt x="344" y="246"/>
                </a:lnTo>
                <a:lnTo>
                  <a:pt x="344" y="256"/>
                </a:lnTo>
                <a:lnTo>
                  <a:pt x="335" y="256"/>
                </a:lnTo>
                <a:lnTo>
                  <a:pt x="335" y="266"/>
                </a:lnTo>
                <a:lnTo>
                  <a:pt x="344" y="266"/>
                </a:lnTo>
                <a:lnTo>
                  <a:pt x="335" y="266"/>
                </a:lnTo>
                <a:lnTo>
                  <a:pt x="344" y="276"/>
                </a:lnTo>
                <a:lnTo>
                  <a:pt x="353" y="276"/>
                </a:lnTo>
                <a:lnTo>
                  <a:pt x="344" y="286"/>
                </a:lnTo>
                <a:lnTo>
                  <a:pt x="344" y="297"/>
                </a:lnTo>
                <a:lnTo>
                  <a:pt x="335" y="297"/>
                </a:lnTo>
                <a:lnTo>
                  <a:pt x="326" y="307"/>
                </a:lnTo>
                <a:lnTo>
                  <a:pt x="317" y="307"/>
                </a:lnTo>
                <a:lnTo>
                  <a:pt x="308" y="317"/>
                </a:lnTo>
                <a:lnTo>
                  <a:pt x="290" y="327"/>
                </a:lnTo>
                <a:lnTo>
                  <a:pt x="281" y="338"/>
                </a:lnTo>
                <a:lnTo>
                  <a:pt x="262" y="358"/>
                </a:lnTo>
                <a:lnTo>
                  <a:pt x="253" y="379"/>
                </a:lnTo>
                <a:lnTo>
                  <a:pt x="244" y="389"/>
                </a:lnTo>
                <a:lnTo>
                  <a:pt x="226" y="399"/>
                </a:lnTo>
                <a:lnTo>
                  <a:pt x="217" y="409"/>
                </a:lnTo>
                <a:lnTo>
                  <a:pt x="199" y="420"/>
                </a:lnTo>
                <a:lnTo>
                  <a:pt x="181" y="430"/>
                </a:lnTo>
                <a:lnTo>
                  <a:pt x="181" y="420"/>
                </a:lnTo>
                <a:lnTo>
                  <a:pt x="172" y="420"/>
                </a:lnTo>
                <a:lnTo>
                  <a:pt x="163" y="420"/>
                </a:lnTo>
                <a:lnTo>
                  <a:pt x="163" y="409"/>
                </a:lnTo>
                <a:lnTo>
                  <a:pt x="154" y="409"/>
                </a:lnTo>
                <a:lnTo>
                  <a:pt x="154" y="399"/>
                </a:lnTo>
                <a:lnTo>
                  <a:pt x="145" y="399"/>
                </a:lnTo>
                <a:lnTo>
                  <a:pt x="145" y="409"/>
                </a:lnTo>
                <a:lnTo>
                  <a:pt x="154" y="420"/>
                </a:lnTo>
                <a:lnTo>
                  <a:pt x="163" y="420"/>
                </a:lnTo>
                <a:lnTo>
                  <a:pt x="163" y="430"/>
                </a:lnTo>
                <a:lnTo>
                  <a:pt x="172" y="440"/>
                </a:lnTo>
                <a:lnTo>
                  <a:pt x="172" y="450"/>
                </a:lnTo>
                <a:lnTo>
                  <a:pt x="172" y="461"/>
                </a:lnTo>
                <a:lnTo>
                  <a:pt x="172" y="471"/>
                </a:lnTo>
                <a:lnTo>
                  <a:pt x="172" y="481"/>
                </a:lnTo>
                <a:lnTo>
                  <a:pt x="163" y="481"/>
                </a:lnTo>
                <a:lnTo>
                  <a:pt x="154" y="481"/>
                </a:lnTo>
                <a:lnTo>
                  <a:pt x="154" y="471"/>
                </a:lnTo>
                <a:lnTo>
                  <a:pt x="154" y="481"/>
                </a:lnTo>
                <a:lnTo>
                  <a:pt x="163" y="481"/>
                </a:lnTo>
                <a:lnTo>
                  <a:pt x="172" y="481"/>
                </a:lnTo>
                <a:lnTo>
                  <a:pt x="163" y="491"/>
                </a:lnTo>
                <a:lnTo>
                  <a:pt x="163" y="502"/>
                </a:lnTo>
                <a:lnTo>
                  <a:pt x="163" y="512"/>
                </a:lnTo>
                <a:lnTo>
                  <a:pt x="163" y="522"/>
                </a:lnTo>
                <a:lnTo>
                  <a:pt x="163" y="532"/>
                </a:lnTo>
                <a:lnTo>
                  <a:pt x="172" y="532"/>
                </a:lnTo>
                <a:lnTo>
                  <a:pt x="181" y="543"/>
                </a:lnTo>
                <a:lnTo>
                  <a:pt x="181" y="553"/>
                </a:lnTo>
                <a:lnTo>
                  <a:pt x="181" y="543"/>
                </a:lnTo>
                <a:lnTo>
                  <a:pt x="190" y="543"/>
                </a:lnTo>
                <a:lnTo>
                  <a:pt x="181" y="543"/>
                </a:lnTo>
                <a:lnTo>
                  <a:pt x="190" y="543"/>
                </a:lnTo>
                <a:lnTo>
                  <a:pt x="199" y="553"/>
                </a:lnTo>
                <a:lnTo>
                  <a:pt x="190" y="553"/>
                </a:lnTo>
                <a:lnTo>
                  <a:pt x="199" y="553"/>
                </a:lnTo>
                <a:lnTo>
                  <a:pt x="199" y="563"/>
                </a:lnTo>
                <a:lnTo>
                  <a:pt x="199" y="573"/>
                </a:lnTo>
                <a:lnTo>
                  <a:pt x="208" y="573"/>
                </a:lnTo>
                <a:lnTo>
                  <a:pt x="208" y="584"/>
                </a:lnTo>
                <a:lnTo>
                  <a:pt x="217" y="584"/>
                </a:lnTo>
                <a:lnTo>
                  <a:pt x="208" y="594"/>
                </a:lnTo>
                <a:lnTo>
                  <a:pt x="199" y="594"/>
                </a:lnTo>
                <a:lnTo>
                  <a:pt x="190" y="594"/>
                </a:lnTo>
                <a:lnTo>
                  <a:pt x="190" y="604"/>
                </a:lnTo>
                <a:lnTo>
                  <a:pt x="181" y="604"/>
                </a:lnTo>
                <a:lnTo>
                  <a:pt x="172" y="604"/>
                </a:lnTo>
                <a:lnTo>
                  <a:pt x="172" y="614"/>
                </a:lnTo>
                <a:lnTo>
                  <a:pt x="163" y="614"/>
                </a:lnTo>
                <a:lnTo>
                  <a:pt x="154" y="614"/>
                </a:lnTo>
                <a:lnTo>
                  <a:pt x="145" y="614"/>
                </a:lnTo>
                <a:lnTo>
                  <a:pt x="136" y="614"/>
                </a:lnTo>
                <a:lnTo>
                  <a:pt x="136" y="625"/>
                </a:lnTo>
                <a:lnTo>
                  <a:pt x="127" y="625"/>
                </a:lnTo>
                <a:lnTo>
                  <a:pt x="127" y="635"/>
                </a:lnTo>
                <a:lnTo>
                  <a:pt x="118" y="635"/>
                </a:lnTo>
                <a:lnTo>
                  <a:pt x="118" y="645"/>
                </a:lnTo>
                <a:lnTo>
                  <a:pt x="109" y="645"/>
                </a:lnTo>
                <a:lnTo>
                  <a:pt x="109" y="635"/>
                </a:lnTo>
                <a:lnTo>
                  <a:pt x="100" y="635"/>
                </a:lnTo>
                <a:lnTo>
                  <a:pt x="100" y="645"/>
                </a:lnTo>
                <a:lnTo>
                  <a:pt x="91" y="645"/>
                </a:lnTo>
                <a:lnTo>
                  <a:pt x="91" y="635"/>
                </a:lnTo>
                <a:lnTo>
                  <a:pt x="82" y="635"/>
                </a:lnTo>
                <a:lnTo>
                  <a:pt x="82" y="645"/>
                </a:lnTo>
                <a:lnTo>
                  <a:pt x="72" y="645"/>
                </a:lnTo>
                <a:lnTo>
                  <a:pt x="72" y="635"/>
                </a:lnTo>
                <a:lnTo>
                  <a:pt x="82" y="625"/>
                </a:lnTo>
                <a:lnTo>
                  <a:pt x="91" y="614"/>
                </a:lnTo>
                <a:lnTo>
                  <a:pt x="91" y="604"/>
                </a:lnTo>
                <a:lnTo>
                  <a:pt x="72" y="594"/>
                </a:lnTo>
                <a:lnTo>
                  <a:pt x="63" y="594"/>
                </a:lnTo>
                <a:lnTo>
                  <a:pt x="63" y="573"/>
                </a:lnTo>
                <a:lnTo>
                  <a:pt x="63" y="563"/>
                </a:lnTo>
                <a:lnTo>
                  <a:pt x="54" y="563"/>
                </a:lnTo>
                <a:lnTo>
                  <a:pt x="45" y="563"/>
                </a:lnTo>
                <a:lnTo>
                  <a:pt x="45" y="553"/>
                </a:lnTo>
                <a:lnTo>
                  <a:pt x="36" y="553"/>
                </a:lnTo>
                <a:lnTo>
                  <a:pt x="36" y="543"/>
                </a:lnTo>
                <a:lnTo>
                  <a:pt x="27" y="543"/>
                </a:lnTo>
                <a:lnTo>
                  <a:pt x="27" y="532"/>
                </a:lnTo>
                <a:lnTo>
                  <a:pt x="36" y="532"/>
                </a:lnTo>
                <a:lnTo>
                  <a:pt x="27" y="532"/>
                </a:lnTo>
                <a:lnTo>
                  <a:pt x="18" y="532"/>
                </a:lnTo>
                <a:lnTo>
                  <a:pt x="9" y="512"/>
                </a:lnTo>
                <a:lnTo>
                  <a:pt x="9" y="502"/>
                </a:lnTo>
                <a:lnTo>
                  <a:pt x="9" y="491"/>
                </a:lnTo>
                <a:lnTo>
                  <a:pt x="9" y="481"/>
                </a:lnTo>
                <a:lnTo>
                  <a:pt x="0" y="481"/>
                </a:lnTo>
                <a:lnTo>
                  <a:pt x="0" y="471"/>
                </a:lnTo>
                <a:lnTo>
                  <a:pt x="0" y="461"/>
                </a:lnTo>
                <a:lnTo>
                  <a:pt x="9" y="461"/>
                </a:lnTo>
                <a:lnTo>
                  <a:pt x="9" y="450"/>
                </a:lnTo>
                <a:lnTo>
                  <a:pt x="9" y="461"/>
                </a:lnTo>
                <a:lnTo>
                  <a:pt x="9" y="450"/>
                </a:lnTo>
                <a:lnTo>
                  <a:pt x="18" y="450"/>
                </a:lnTo>
                <a:lnTo>
                  <a:pt x="27" y="450"/>
                </a:lnTo>
                <a:lnTo>
                  <a:pt x="27" y="440"/>
                </a:lnTo>
                <a:lnTo>
                  <a:pt x="27" y="450"/>
                </a:lnTo>
                <a:lnTo>
                  <a:pt x="36" y="450"/>
                </a:lnTo>
                <a:lnTo>
                  <a:pt x="45" y="450"/>
                </a:lnTo>
                <a:lnTo>
                  <a:pt x="54" y="450"/>
                </a:lnTo>
                <a:lnTo>
                  <a:pt x="54" y="440"/>
                </a:lnTo>
                <a:lnTo>
                  <a:pt x="54" y="430"/>
                </a:lnTo>
                <a:lnTo>
                  <a:pt x="54" y="420"/>
                </a:lnTo>
                <a:lnTo>
                  <a:pt x="45" y="409"/>
                </a:lnTo>
                <a:lnTo>
                  <a:pt x="45" y="399"/>
                </a:lnTo>
                <a:lnTo>
                  <a:pt x="63" y="399"/>
                </a:lnTo>
                <a:lnTo>
                  <a:pt x="63" y="348"/>
                </a:lnTo>
                <a:lnTo>
                  <a:pt x="72" y="327"/>
                </a:lnTo>
                <a:lnTo>
                  <a:pt x="82" y="317"/>
                </a:lnTo>
                <a:lnTo>
                  <a:pt x="82" y="307"/>
                </a:lnTo>
                <a:lnTo>
                  <a:pt x="82" y="297"/>
                </a:lnTo>
                <a:lnTo>
                  <a:pt x="72" y="297"/>
                </a:lnTo>
                <a:lnTo>
                  <a:pt x="72" y="307"/>
                </a:lnTo>
                <a:lnTo>
                  <a:pt x="72" y="297"/>
                </a:lnTo>
                <a:lnTo>
                  <a:pt x="63" y="297"/>
                </a:lnTo>
                <a:lnTo>
                  <a:pt x="63" y="286"/>
                </a:lnTo>
                <a:lnTo>
                  <a:pt x="54" y="286"/>
                </a:lnTo>
                <a:lnTo>
                  <a:pt x="54" y="276"/>
                </a:lnTo>
                <a:lnTo>
                  <a:pt x="45" y="276"/>
                </a:lnTo>
                <a:lnTo>
                  <a:pt x="36" y="266"/>
                </a:lnTo>
                <a:lnTo>
                  <a:pt x="45" y="256"/>
                </a:lnTo>
                <a:lnTo>
                  <a:pt x="45" y="246"/>
                </a:lnTo>
                <a:lnTo>
                  <a:pt x="54" y="246"/>
                </a:lnTo>
                <a:lnTo>
                  <a:pt x="63" y="246"/>
                </a:lnTo>
                <a:lnTo>
                  <a:pt x="54" y="246"/>
                </a:lnTo>
                <a:lnTo>
                  <a:pt x="54" y="235"/>
                </a:lnTo>
                <a:lnTo>
                  <a:pt x="54" y="225"/>
                </a:lnTo>
                <a:lnTo>
                  <a:pt x="54" y="235"/>
                </a:lnTo>
                <a:lnTo>
                  <a:pt x="54" y="225"/>
                </a:lnTo>
                <a:lnTo>
                  <a:pt x="54" y="215"/>
                </a:lnTo>
                <a:lnTo>
                  <a:pt x="54" y="205"/>
                </a:lnTo>
                <a:lnTo>
                  <a:pt x="63" y="194"/>
                </a:lnTo>
                <a:lnTo>
                  <a:pt x="72" y="184"/>
                </a:lnTo>
                <a:lnTo>
                  <a:pt x="72" y="194"/>
                </a:lnTo>
                <a:lnTo>
                  <a:pt x="72" y="184"/>
                </a:lnTo>
                <a:lnTo>
                  <a:pt x="82" y="184"/>
                </a:lnTo>
                <a:lnTo>
                  <a:pt x="82" y="194"/>
                </a:lnTo>
                <a:lnTo>
                  <a:pt x="82" y="205"/>
                </a:lnTo>
                <a:lnTo>
                  <a:pt x="91" y="205"/>
                </a:lnTo>
                <a:lnTo>
                  <a:pt x="100" y="194"/>
                </a:lnTo>
                <a:lnTo>
                  <a:pt x="100" y="205"/>
                </a:lnTo>
                <a:lnTo>
                  <a:pt x="109" y="205"/>
                </a:lnTo>
                <a:lnTo>
                  <a:pt x="109" y="184"/>
                </a:lnTo>
                <a:lnTo>
                  <a:pt x="109" y="174"/>
                </a:lnTo>
                <a:lnTo>
                  <a:pt x="109" y="164"/>
                </a:lnTo>
                <a:lnTo>
                  <a:pt x="109" y="153"/>
                </a:lnTo>
                <a:lnTo>
                  <a:pt x="100" y="153"/>
                </a:lnTo>
                <a:lnTo>
                  <a:pt x="100" y="143"/>
                </a:lnTo>
                <a:lnTo>
                  <a:pt x="100" y="133"/>
                </a:lnTo>
                <a:lnTo>
                  <a:pt x="91" y="123"/>
                </a:lnTo>
                <a:lnTo>
                  <a:pt x="91" y="112"/>
                </a:lnTo>
                <a:lnTo>
                  <a:pt x="100" y="102"/>
                </a:lnTo>
                <a:lnTo>
                  <a:pt x="100" y="92"/>
                </a:lnTo>
                <a:lnTo>
                  <a:pt x="100" y="82"/>
                </a:lnTo>
                <a:lnTo>
                  <a:pt x="100" y="71"/>
                </a:lnTo>
                <a:lnTo>
                  <a:pt x="100" y="6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4065248" y="2564906"/>
            <a:ext cx="1124415" cy="1029983"/>
          </a:xfrm>
          <a:custGeom>
            <a:avLst/>
            <a:gdLst>
              <a:gd name="T0" fmla="*/ 545 w 507"/>
              <a:gd name="T1" fmla="*/ 29 h 503"/>
              <a:gd name="T2" fmla="*/ 595 w 507"/>
              <a:gd name="T3" fmla="*/ 43 h 503"/>
              <a:gd name="T4" fmla="*/ 629 w 507"/>
              <a:gd name="T5" fmla="*/ 43 h 503"/>
              <a:gd name="T6" fmla="*/ 680 w 507"/>
              <a:gd name="T7" fmla="*/ 57 h 503"/>
              <a:gd name="T8" fmla="*/ 697 w 507"/>
              <a:gd name="T9" fmla="*/ 73 h 503"/>
              <a:gd name="T10" fmla="*/ 714 w 507"/>
              <a:gd name="T11" fmla="*/ 87 h 503"/>
              <a:gd name="T12" fmla="*/ 764 w 507"/>
              <a:gd name="T13" fmla="*/ 87 h 503"/>
              <a:gd name="T14" fmla="*/ 798 w 507"/>
              <a:gd name="T15" fmla="*/ 115 h 503"/>
              <a:gd name="T16" fmla="*/ 834 w 507"/>
              <a:gd name="T17" fmla="*/ 144 h 503"/>
              <a:gd name="T18" fmla="*/ 851 w 507"/>
              <a:gd name="T19" fmla="*/ 158 h 503"/>
              <a:gd name="T20" fmla="*/ 884 w 507"/>
              <a:gd name="T21" fmla="*/ 188 h 503"/>
              <a:gd name="T22" fmla="*/ 901 w 507"/>
              <a:gd name="T23" fmla="*/ 230 h 503"/>
              <a:gd name="T24" fmla="*/ 884 w 507"/>
              <a:gd name="T25" fmla="*/ 245 h 503"/>
              <a:gd name="T26" fmla="*/ 918 w 507"/>
              <a:gd name="T27" fmla="*/ 273 h 503"/>
              <a:gd name="T28" fmla="*/ 901 w 507"/>
              <a:gd name="T29" fmla="*/ 316 h 503"/>
              <a:gd name="T30" fmla="*/ 935 w 507"/>
              <a:gd name="T31" fmla="*/ 344 h 503"/>
              <a:gd name="T32" fmla="*/ 935 w 507"/>
              <a:gd name="T33" fmla="*/ 388 h 503"/>
              <a:gd name="T34" fmla="*/ 884 w 507"/>
              <a:gd name="T35" fmla="*/ 417 h 503"/>
              <a:gd name="T36" fmla="*/ 817 w 507"/>
              <a:gd name="T37" fmla="*/ 417 h 503"/>
              <a:gd name="T38" fmla="*/ 747 w 507"/>
              <a:gd name="T39" fmla="*/ 445 h 503"/>
              <a:gd name="T40" fmla="*/ 680 w 507"/>
              <a:gd name="T41" fmla="*/ 459 h 503"/>
              <a:gd name="T42" fmla="*/ 595 w 507"/>
              <a:gd name="T43" fmla="*/ 502 h 503"/>
              <a:gd name="T44" fmla="*/ 477 w 507"/>
              <a:gd name="T45" fmla="*/ 560 h 503"/>
              <a:gd name="T46" fmla="*/ 424 w 507"/>
              <a:gd name="T47" fmla="*/ 617 h 503"/>
              <a:gd name="T48" fmla="*/ 374 w 507"/>
              <a:gd name="T49" fmla="*/ 661 h 503"/>
              <a:gd name="T50" fmla="*/ 289 w 507"/>
              <a:gd name="T51" fmla="*/ 689 h 503"/>
              <a:gd name="T52" fmla="*/ 272 w 507"/>
              <a:gd name="T53" fmla="*/ 675 h 503"/>
              <a:gd name="T54" fmla="*/ 255 w 507"/>
              <a:gd name="T55" fmla="*/ 647 h 503"/>
              <a:gd name="T56" fmla="*/ 238 w 507"/>
              <a:gd name="T57" fmla="*/ 631 h 503"/>
              <a:gd name="T58" fmla="*/ 188 w 507"/>
              <a:gd name="T59" fmla="*/ 617 h 503"/>
              <a:gd name="T60" fmla="*/ 137 w 507"/>
              <a:gd name="T61" fmla="*/ 603 h 503"/>
              <a:gd name="T62" fmla="*/ 68 w 507"/>
              <a:gd name="T63" fmla="*/ 574 h 503"/>
              <a:gd name="T64" fmla="*/ 34 w 507"/>
              <a:gd name="T65" fmla="*/ 532 h 503"/>
              <a:gd name="T66" fmla="*/ 51 w 507"/>
              <a:gd name="T67" fmla="*/ 488 h 503"/>
              <a:gd name="T68" fmla="*/ 34 w 507"/>
              <a:gd name="T69" fmla="*/ 431 h 503"/>
              <a:gd name="T70" fmla="*/ 34 w 507"/>
              <a:gd name="T71" fmla="*/ 374 h 503"/>
              <a:gd name="T72" fmla="*/ 17 w 507"/>
              <a:gd name="T73" fmla="*/ 330 h 503"/>
              <a:gd name="T74" fmla="*/ 17 w 507"/>
              <a:gd name="T75" fmla="*/ 302 h 503"/>
              <a:gd name="T76" fmla="*/ 34 w 507"/>
              <a:gd name="T77" fmla="*/ 259 h 503"/>
              <a:gd name="T78" fmla="*/ 68 w 507"/>
              <a:gd name="T79" fmla="*/ 230 h 503"/>
              <a:gd name="T80" fmla="*/ 120 w 507"/>
              <a:gd name="T81" fmla="*/ 216 h 503"/>
              <a:gd name="T82" fmla="*/ 154 w 507"/>
              <a:gd name="T83" fmla="*/ 188 h 503"/>
              <a:gd name="T84" fmla="*/ 171 w 507"/>
              <a:gd name="T85" fmla="*/ 101 h 503"/>
              <a:gd name="T86" fmla="*/ 238 w 507"/>
              <a:gd name="T87" fmla="*/ 87 h 503"/>
              <a:gd name="T88" fmla="*/ 272 w 507"/>
              <a:gd name="T89" fmla="*/ 87 h 503"/>
              <a:gd name="T90" fmla="*/ 306 w 507"/>
              <a:gd name="T91" fmla="*/ 57 h 503"/>
              <a:gd name="T92" fmla="*/ 340 w 507"/>
              <a:gd name="T93" fmla="*/ 29 h 503"/>
              <a:gd name="T94" fmla="*/ 374 w 507"/>
              <a:gd name="T95" fmla="*/ 0 h 503"/>
              <a:gd name="T96" fmla="*/ 494 w 507"/>
              <a:gd name="T97" fmla="*/ 15 h 503"/>
              <a:gd name="T98" fmla="*/ 511 w 507"/>
              <a:gd name="T99" fmla="*/ 29 h 50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7"/>
              <a:gd name="T151" fmla="*/ 0 h 503"/>
              <a:gd name="T152" fmla="*/ 507 w 507"/>
              <a:gd name="T153" fmla="*/ 503 h 50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7" h="503">
                <a:moveTo>
                  <a:pt x="272" y="21"/>
                </a:moveTo>
                <a:lnTo>
                  <a:pt x="281" y="21"/>
                </a:lnTo>
                <a:lnTo>
                  <a:pt x="290" y="31"/>
                </a:lnTo>
                <a:lnTo>
                  <a:pt x="290" y="21"/>
                </a:lnTo>
                <a:lnTo>
                  <a:pt x="299" y="21"/>
                </a:lnTo>
                <a:lnTo>
                  <a:pt x="308" y="21"/>
                </a:lnTo>
                <a:lnTo>
                  <a:pt x="308" y="31"/>
                </a:lnTo>
                <a:lnTo>
                  <a:pt x="317" y="31"/>
                </a:lnTo>
                <a:lnTo>
                  <a:pt x="317" y="41"/>
                </a:lnTo>
                <a:lnTo>
                  <a:pt x="326" y="41"/>
                </a:lnTo>
                <a:lnTo>
                  <a:pt x="326" y="31"/>
                </a:lnTo>
                <a:lnTo>
                  <a:pt x="335" y="31"/>
                </a:lnTo>
                <a:lnTo>
                  <a:pt x="344" y="31"/>
                </a:lnTo>
                <a:lnTo>
                  <a:pt x="353" y="31"/>
                </a:lnTo>
                <a:lnTo>
                  <a:pt x="353" y="41"/>
                </a:lnTo>
                <a:lnTo>
                  <a:pt x="362" y="41"/>
                </a:lnTo>
                <a:lnTo>
                  <a:pt x="362" y="52"/>
                </a:lnTo>
                <a:lnTo>
                  <a:pt x="362" y="41"/>
                </a:lnTo>
                <a:lnTo>
                  <a:pt x="362" y="52"/>
                </a:lnTo>
                <a:lnTo>
                  <a:pt x="371" y="52"/>
                </a:lnTo>
                <a:lnTo>
                  <a:pt x="380" y="52"/>
                </a:lnTo>
                <a:lnTo>
                  <a:pt x="371" y="52"/>
                </a:lnTo>
                <a:lnTo>
                  <a:pt x="380" y="52"/>
                </a:lnTo>
                <a:lnTo>
                  <a:pt x="380" y="62"/>
                </a:lnTo>
                <a:lnTo>
                  <a:pt x="389" y="62"/>
                </a:lnTo>
                <a:lnTo>
                  <a:pt x="398" y="62"/>
                </a:lnTo>
                <a:lnTo>
                  <a:pt x="398" y="72"/>
                </a:lnTo>
                <a:lnTo>
                  <a:pt x="407" y="62"/>
                </a:lnTo>
                <a:lnTo>
                  <a:pt x="407" y="72"/>
                </a:lnTo>
                <a:lnTo>
                  <a:pt x="416" y="72"/>
                </a:lnTo>
                <a:lnTo>
                  <a:pt x="416" y="82"/>
                </a:lnTo>
                <a:lnTo>
                  <a:pt x="425" y="82"/>
                </a:lnTo>
                <a:lnTo>
                  <a:pt x="425" y="93"/>
                </a:lnTo>
                <a:lnTo>
                  <a:pt x="435" y="93"/>
                </a:lnTo>
                <a:lnTo>
                  <a:pt x="435" y="103"/>
                </a:lnTo>
                <a:lnTo>
                  <a:pt x="444" y="103"/>
                </a:lnTo>
                <a:lnTo>
                  <a:pt x="444" y="93"/>
                </a:lnTo>
                <a:lnTo>
                  <a:pt x="444" y="103"/>
                </a:lnTo>
                <a:lnTo>
                  <a:pt x="453" y="103"/>
                </a:lnTo>
                <a:lnTo>
                  <a:pt x="453" y="113"/>
                </a:lnTo>
                <a:lnTo>
                  <a:pt x="462" y="113"/>
                </a:lnTo>
                <a:lnTo>
                  <a:pt x="462" y="123"/>
                </a:lnTo>
                <a:lnTo>
                  <a:pt x="462" y="134"/>
                </a:lnTo>
                <a:lnTo>
                  <a:pt x="471" y="134"/>
                </a:lnTo>
                <a:lnTo>
                  <a:pt x="471" y="144"/>
                </a:lnTo>
                <a:lnTo>
                  <a:pt x="471" y="154"/>
                </a:lnTo>
                <a:lnTo>
                  <a:pt x="480" y="154"/>
                </a:lnTo>
                <a:lnTo>
                  <a:pt x="480" y="164"/>
                </a:lnTo>
                <a:lnTo>
                  <a:pt x="471" y="164"/>
                </a:lnTo>
                <a:lnTo>
                  <a:pt x="480" y="164"/>
                </a:lnTo>
                <a:lnTo>
                  <a:pt x="471" y="164"/>
                </a:lnTo>
                <a:lnTo>
                  <a:pt x="471" y="175"/>
                </a:lnTo>
                <a:lnTo>
                  <a:pt x="480" y="175"/>
                </a:lnTo>
                <a:lnTo>
                  <a:pt x="480" y="185"/>
                </a:lnTo>
                <a:lnTo>
                  <a:pt x="489" y="185"/>
                </a:lnTo>
                <a:lnTo>
                  <a:pt x="489" y="195"/>
                </a:lnTo>
                <a:lnTo>
                  <a:pt x="489" y="205"/>
                </a:lnTo>
                <a:lnTo>
                  <a:pt x="489" y="216"/>
                </a:lnTo>
                <a:lnTo>
                  <a:pt x="489" y="226"/>
                </a:lnTo>
                <a:lnTo>
                  <a:pt x="480" y="226"/>
                </a:lnTo>
                <a:lnTo>
                  <a:pt x="480" y="236"/>
                </a:lnTo>
                <a:lnTo>
                  <a:pt x="489" y="236"/>
                </a:lnTo>
                <a:lnTo>
                  <a:pt x="489" y="246"/>
                </a:lnTo>
                <a:lnTo>
                  <a:pt x="498" y="246"/>
                </a:lnTo>
                <a:lnTo>
                  <a:pt x="498" y="257"/>
                </a:lnTo>
                <a:lnTo>
                  <a:pt x="498" y="267"/>
                </a:lnTo>
                <a:lnTo>
                  <a:pt x="507" y="267"/>
                </a:lnTo>
                <a:lnTo>
                  <a:pt x="498" y="277"/>
                </a:lnTo>
                <a:lnTo>
                  <a:pt x="498" y="287"/>
                </a:lnTo>
                <a:lnTo>
                  <a:pt x="489" y="287"/>
                </a:lnTo>
                <a:lnTo>
                  <a:pt x="480" y="287"/>
                </a:lnTo>
                <a:lnTo>
                  <a:pt x="471" y="298"/>
                </a:lnTo>
                <a:lnTo>
                  <a:pt x="462" y="298"/>
                </a:lnTo>
                <a:lnTo>
                  <a:pt x="453" y="298"/>
                </a:lnTo>
                <a:lnTo>
                  <a:pt x="444" y="298"/>
                </a:lnTo>
                <a:lnTo>
                  <a:pt x="435" y="298"/>
                </a:lnTo>
                <a:lnTo>
                  <a:pt x="425" y="308"/>
                </a:lnTo>
                <a:lnTo>
                  <a:pt x="416" y="308"/>
                </a:lnTo>
                <a:lnTo>
                  <a:pt x="407" y="318"/>
                </a:lnTo>
                <a:lnTo>
                  <a:pt x="398" y="318"/>
                </a:lnTo>
                <a:lnTo>
                  <a:pt x="389" y="318"/>
                </a:lnTo>
                <a:lnTo>
                  <a:pt x="380" y="328"/>
                </a:lnTo>
                <a:lnTo>
                  <a:pt x="371" y="328"/>
                </a:lnTo>
                <a:lnTo>
                  <a:pt x="362" y="328"/>
                </a:lnTo>
                <a:lnTo>
                  <a:pt x="353" y="339"/>
                </a:lnTo>
                <a:lnTo>
                  <a:pt x="335" y="349"/>
                </a:lnTo>
                <a:lnTo>
                  <a:pt x="326" y="349"/>
                </a:lnTo>
                <a:lnTo>
                  <a:pt x="317" y="359"/>
                </a:lnTo>
                <a:lnTo>
                  <a:pt x="299" y="369"/>
                </a:lnTo>
                <a:lnTo>
                  <a:pt x="281" y="380"/>
                </a:lnTo>
                <a:lnTo>
                  <a:pt x="263" y="390"/>
                </a:lnTo>
                <a:lnTo>
                  <a:pt x="254" y="400"/>
                </a:lnTo>
                <a:lnTo>
                  <a:pt x="245" y="421"/>
                </a:lnTo>
                <a:lnTo>
                  <a:pt x="235" y="431"/>
                </a:lnTo>
                <a:lnTo>
                  <a:pt x="226" y="431"/>
                </a:lnTo>
                <a:lnTo>
                  <a:pt x="226" y="441"/>
                </a:lnTo>
                <a:lnTo>
                  <a:pt x="217" y="451"/>
                </a:lnTo>
                <a:lnTo>
                  <a:pt x="208" y="462"/>
                </a:lnTo>
                <a:lnTo>
                  <a:pt x="217" y="462"/>
                </a:lnTo>
                <a:lnTo>
                  <a:pt x="199" y="472"/>
                </a:lnTo>
                <a:lnTo>
                  <a:pt x="172" y="503"/>
                </a:lnTo>
                <a:lnTo>
                  <a:pt x="163" y="503"/>
                </a:lnTo>
                <a:lnTo>
                  <a:pt x="154" y="503"/>
                </a:lnTo>
                <a:lnTo>
                  <a:pt x="154" y="492"/>
                </a:lnTo>
                <a:lnTo>
                  <a:pt x="154" y="503"/>
                </a:lnTo>
                <a:lnTo>
                  <a:pt x="154" y="492"/>
                </a:lnTo>
                <a:lnTo>
                  <a:pt x="145" y="492"/>
                </a:lnTo>
                <a:lnTo>
                  <a:pt x="145" y="482"/>
                </a:lnTo>
                <a:lnTo>
                  <a:pt x="136" y="482"/>
                </a:lnTo>
                <a:lnTo>
                  <a:pt x="145" y="472"/>
                </a:lnTo>
                <a:lnTo>
                  <a:pt x="136" y="472"/>
                </a:lnTo>
                <a:lnTo>
                  <a:pt x="136" y="462"/>
                </a:lnTo>
                <a:lnTo>
                  <a:pt x="145" y="451"/>
                </a:lnTo>
                <a:lnTo>
                  <a:pt x="136" y="462"/>
                </a:lnTo>
                <a:lnTo>
                  <a:pt x="127" y="462"/>
                </a:lnTo>
                <a:lnTo>
                  <a:pt x="127" y="451"/>
                </a:lnTo>
                <a:lnTo>
                  <a:pt x="118" y="451"/>
                </a:lnTo>
                <a:lnTo>
                  <a:pt x="109" y="451"/>
                </a:lnTo>
                <a:lnTo>
                  <a:pt x="109" y="441"/>
                </a:lnTo>
                <a:lnTo>
                  <a:pt x="100" y="441"/>
                </a:lnTo>
                <a:lnTo>
                  <a:pt x="91" y="441"/>
                </a:lnTo>
                <a:lnTo>
                  <a:pt x="82" y="441"/>
                </a:lnTo>
                <a:lnTo>
                  <a:pt x="73" y="441"/>
                </a:lnTo>
                <a:lnTo>
                  <a:pt x="73" y="431"/>
                </a:lnTo>
                <a:lnTo>
                  <a:pt x="64" y="431"/>
                </a:lnTo>
                <a:lnTo>
                  <a:pt x="55" y="431"/>
                </a:lnTo>
                <a:lnTo>
                  <a:pt x="45" y="421"/>
                </a:lnTo>
                <a:lnTo>
                  <a:pt x="36" y="410"/>
                </a:lnTo>
                <a:lnTo>
                  <a:pt x="36" y="400"/>
                </a:lnTo>
                <a:lnTo>
                  <a:pt x="27" y="390"/>
                </a:lnTo>
                <a:lnTo>
                  <a:pt x="27" y="380"/>
                </a:lnTo>
                <a:lnTo>
                  <a:pt x="18" y="380"/>
                </a:lnTo>
                <a:lnTo>
                  <a:pt x="27" y="380"/>
                </a:lnTo>
                <a:lnTo>
                  <a:pt x="27" y="369"/>
                </a:lnTo>
                <a:lnTo>
                  <a:pt x="27" y="359"/>
                </a:lnTo>
                <a:lnTo>
                  <a:pt x="27" y="349"/>
                </a:lnTo>
                <a:lnTo>
                  <a:pt x="27" y="328"/>
                </a:lnTo>
                <a:lnTo>
                  <a:pt x="18" y="328"/>
                </a:lnTo>
                <a:lnTo>
                  <a:pt x="18" y="318"/>
                </a:lnTo>
                <a:lnTo>
                  <a:pt x="18" y="308"/>
                </a:lnTo>
                <a:lnTo>
                  <a:pt x="18" y="298"/>
                </a:lnTo>
                <a:lnTo>
                  <a:pt x="18" y="287"/>
                </a:lnTo>
                <a:lnTo>
                  <a:pt x="18" y="277"/>
                </a:lnTo>
                <a:lnTo>
                  <a:pt x="18" y="267"/>
                </a:lnTo>
                <a:lnTo>
                  <a:pt x="18" y="257"/>
                </a:lnTo>
                <a:lnTo>
                  <a:pt x="18" y="246"/>
                </a:lnTo>
                <a:lnTo>
                  <a:pt x="18" y="236"/>
                </a:lnTo>
                <a:lnTo>
                  <a:pt x="9" y="236"/>
                </a:lnTo>
                <a:lnTo>
                  <a:pt x="0" y="236"/>
                </a:lnTo>
                <a:lnTo>
                  <a:pt x="0" y="226"/>
                </a:lnTo>
                <a:lnTo>
                  <a:pt x="0" y="216"/>
                </a:lnTo>
                <a:lnTo>
                  <a:pt x="9" y="216"/>
                </a:lnTo>
                <a:lnTo>
                  <a:pt x="18" y="216"/>
                </a:lnTo>
                <a:lnTo>
                  <a:pt x="18" y="205"/>
                </a:lnTo>
                <a:lnTo>
                  <a:pt x="18" y="195"/>
                </a:lnTo>
                <a:lnTo>
                  <a:pt x="18" y="185"/>
                </a:lnTo>
                <a:lnTo>
                  <a:pt x="18" y="175"/>
                </a:lnTo>
                <a:lnTo>
                  <a:pt x="27" y="175"/>
                </a:lnTo>
                <a:lnTo>
                  <a:pt x="27" y="164"/>
                </a:lnTo>
                <a:lnTo>
                  <a:pt x="36" y="164"/>
                </a:lnTo>
                <a:lnTo>
                  <a:pt x="45" y="164"/>
                </a:lnTo>
                <a:lnTo>
                  <a:pt x="55" y="164"/>
                </a:lnTo>
                <a:lnTo>
                  <a:pt x="64" y="164"/>
                </a:lnTo>
                <a:lnTo>
                  <a:pt x="64" y="154"/>
                </a:lnTo>
                <a:lnTo>
                  <a:pt x="73" y="154"/>
                </a:lnTo>
                <a:lnTo>
                  <a:pt x="82" y="154"/>
                </a:lnTo>
                <a:lnTo>
                  <a:pt x="82" y="144"/>
                </a:lnTo>
                <a:lnTo>
                  <a:pt x="82" y="134"/>
                </a:lnTo>
                <a:lnTo>
                  <a:pt x="82" y="123"/>
                </a:lnTo>
                <a:lnTo>
                  <a:pt x="91" y="103"/>
                </a:lnTo>
                <a:lnTo>
                  <a:pt x="91" y="93"/>
                </a:lnTo>
                <a:lnTo>
                  <a:pt x="91" y="72"/>
                </a:lnTo>
                <a:lnTo>
                  <a:pt x="91" y="62"/>
                </a:lnTo>
                <a:lnTo>
                  <a:pt x="109" y="62"/>
                </a:lnTo>
                <a:lnTo>
                  <a:pt x="118" y="62"/>
                </a:lnTo>
                <a:lnTo>
                  <a:pt x="127" y="62"/>
                </a:lnTo>
                <a:lnTo>
                  <a:pt x="136" y="62"/>
                </a:lnTo>
                <a:lnTo>
                  <a:pt x="136" y="72"/>
                </a:lnTo>
                <a:lnTo>
                  <a:pt x="145" y="72"/>
                </a:lnTo>
                <a:lnTo>
                  <a:pt x="145" y="62"/>
                </a:lnTo>
                <a:lnTo>
                  <a:pt x="145" y="52"/>
                </a:lnTo>
                <a:lnTo>
                  <a:pt x="154" y="52"/>
                </a:lnTo>
                <a:lnTo>
                  <a:pt x="154" y="41"/>
                </a:lnTo>
                <a:lnTo>
                  <a:pt x="163" y="41"/>
                </a:lnTo>
                <a:lnTo>
                  <a:pt x="172" y="41"/>
                </a:lnTo>
                <a:lnTo>
                  <a:pt x="172" y="31"/>
                </a:lnTo>
                <a:lnTo>
                  <a:pt x="181" y="31"/>
                </a:lnTo>
                <a:lnTo>
                  <a:pt x="181" y="21"/>
                </a:lnTo>
                <a:lnTo>
                  <a:pt x="190" y="21"/>
                </a:lnTo>
                <a:lnTo>
                  <a:pt x="190" y="11"/>
                </a:lnTo>
                <a:lnTo>
                  <a:pt x="199" y="11"/>
                </a:lnTo>
                <a:lnTo>
                  <a:pt x="199" y="0"/>
                </a:lnTo>
                <a:lnTo>
                  <a:pt x="235" y="0"/>
                </a:lnTo>
                <a:lnTo>
                  <a:pt x="254" y="0"/>
                </a:lnTo>
                <a:lnTo>
                  <a:pt x="263" y="0"/>
                </a:lnTo>
                <a:lnTo>
                  <a:pt x="263" y="11"/>
                </a:lnTo>
                <a:lnTo>
                  <a:pt x="263" y="0"/>
                </a:lnTo>
                <a:lnTo>
                  <a:pt x="263" y="11"/>
                </a:lnTo>
                <a:lnTo>
                  <a:pt x="272" y="11"/>
                </a:lnTo>
                <a:lnTo>
                  <a:pt x="272" y="2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Freeform 18"/>
          <p:cNvSpPr>
            <a:spLocks/>
          </p:cNvSpPr>
          <p:nvPr/>
        </p:nvSpPr>
        <p:spPr bwMode="auto">
          <a:xfrm>
            <a:off x="2548816" y="2060849"/>
            <a:ext cx="1425598" cy="1088505"/>
          </a:xfrm>
          <a:custGeom>
            <a:avLst/>
            <a:gdLst>
              <a:gd name="T0" fmla="*/ 748 w 642"/>
              <a:gd name="T1" fmla="*/ 57 h 533"/>
              <a:gd name="T2" fmla="*/ 782 w 642"/>
              <a:gd name="T3" fmla="*/ 101 h 533"/>
              <a:gd name="T4" fmla="*/ 816 w 642"/>
              <a:gd name="T5" fmla="*/ 114 h 533"/>
              <a:gd name="T6" fmla="*/ 850 w 642"/>
              <a:gd name="T7" fmla="*/ 101 h 533"/>
              <a:gd name="T8" fmla="*/ 919 w 642"/>
              <a:gd name="T9" fmla="*/ 85 h 533"/>
              <a:gd name="T10" fmla="*/ 987 w 642"/>
              <a:gd name="T11" fmla="*/ 101 h 533"/>
              <a:gd name="T12" fmla="*/ 1021 w 642"/>
              <a:gd name="T13" fmla="*/ 142 h 533"/>
              <a:gd name="T14" fmla="*/ 1021 w 642"/>
              <a:gd name="T15" fmla="*/ 186 h 533"/>
              <a:gd name="T16" fmla="*/ 1021 w 642"/>
              <a:gd name="T17" fmla="*/ 243 h 533"/>
              <a:gd name="T18" fmla="*/ 1004 w 642"/>
              <a:gd name="T19" fmla="*/ 272 h 533"/>
              <a:gd name="T20" fmla="*/ 1004 w 642"/>
              <a:gd name="T21" fmla="*/ 314 h 533"/>
              <a:gd name="T22" fmla="*/ 970 w 642"/>
              <a:gd name="T23" fmla="*/ 357 h 533"/>
              <a:gd name="T24" fmla="*/ 970 w 642"/>
              <a:gd name="T25" fmla="*/ 401 h 533"/>
              <a:gd name="T26" fmla="*/ 987 w 642"/>
              <a:gd name="T27" fmla="*/ 458 h 533"/>
              <a:gd name="T28" fmla="*/ 1038 w 642"/>
              <a:gd name="T29" fmla="*/ 486 h 533"/>
              <a:gd name="T30" fmla="*/ 1089 w 642"/>
              <a:gd name="T31" fmla="*/ 515 h 533"/>
              <a:gd name="T32" fmla="*/ 1122 w 642"/>
              <a:gd name="T33" fmla="*/ 558 h 533"/>
              <a:gd name="T34" fmla="*/ 1156 w 642"/>
              <a:gd name="T35" fmla="*/ 572 h 533"/>
              <a:gd name="T36" fmla="*/ 1156 w 642"/>
              <a:gd name="T37" fmla="*/ 616 h 533"/>
              <a:gd name="T38" fmla="*/ 1190 w 642"/>
              <a:gd name="T39" fmla="*/ 657 h 533"/>
              <a:gd name="T40" fmla="*/ 1207 w 642"/>
              <a:gd name="T41" fmla="*/ 730 h 533"/>
              <a:gd name="T42" fmla="*/ 1173 w 642"/>
              <a:gd name="T43" fmla="*/ 730 h 533"/>
              <a:gd name="T44" fmla="*/ 1139 w 642"/>
              <a:gd name="T45" fmla="*/ 673 h 533"/>
              <a:gd name="T46" fmla="*/ 1122 w 642"/>
              <a:gd name="T47" fmla="*/ 643 h 533"/>
              <a:gd name="T48" fmla="*/ 1072 w 642"/>
              <a:gd name="T49" fmla="*/ 572 h 533"/>
              <a:gd name="T50" fmla="*/ 1004 w 642"/>
              <a:gd name="T51" fmla="*/ 543 h 533"/>
              <a:gd name="T52" fmla="*/ 936 w 642"/>
              <a:gd name="T53" fmla="*/ 529 h 533"/>
              <a:gd name="T54" fmla="*/ 884 w 642"/>
              <a:gd name="T55" fmla="*/ 515 h 533"/>
              <a:gd name="T56" fmla="*/ 850 w 642"/>
              <a:gd name="T57" fmla="*/ 472 h 533"/>
              <a:gd name="T58" fmla="*/ 765 w 642"/>
              <a:gd name="T59" fmla="*/ 486 h 533"/>
              <a:gd name="T60" fmla="*/ 748 w 642"/>
              <a:gd name="T61" fmla="*/ 515 h 533"/>
              <a:gd name="T62" fmla="*/ 714 w 642"/>
              <a:gd name="T63" fmla="*/ 586 h 533"/>
              <a:gd name="T64" fmla="*/ 681 w 642"/>
              <a:gd name="T65" fmla="*/ 630 h 533"/>
              <a:gd name="T66" fmla="*/ 647 w 642"/>
              <a:gd name="T67" fmla="*/ 657 h 533"/>
              <a:gd name="T68" fmla="*/ 613 w 642"/>
              <a:gd name="T69" fmla="*/ 586 h 533"/>
              <a:gd name="T70" fmla="*/ 613 w 642"/>
              <a:gd name="T71" fmla="*/ 543 h 533"/>
              <a:gd name="T72" fmla="*/ 526 w 642"/>
              <a:gd name="T73" fmla="*/ 501 h 533"/>
              <a:gd name="T74" fmla="*/ 425 w 642"/>
              <a:gd name="T75" fmla="*/ 486 h 533"/>
              <a:gd name="T76" fmla="*/ 374 w 642"/>
              <a:gd name="T77" fmla="*/ 458 h 533"/>
              <a:gd name="T78" fmla="*/ 323 w 642"/>
              <a:gd name="T79" fmla="*/ 429 h 533"/>
              <a:gd name="T80" fmla="*/ 290 w 642"/>
              <a:gd name="T81" fmla="*/ 429 h 533"/>
              <a:gd name="T82" fmla="*/ 256 w 642"/>
              <a:gd name="T83" fmla="*/ 415 h 533"/>
              <a:gd name="T84" fmla="*/ 188 w 642"/>
              <a:gd name="T85" fmla="*/ 401 h 533"/>
              <a:gd name="T86" fmla="*/ 169 w 642"/>
              <a:gd name="T87" fmla="*/ 401 h 533"/>
              <a:gd name="T88" fmla="*/ 34 w 642"/>
              <a:gd name="T89" fmla="*/ 314 h 533"/>
              <a:gd name="T90" fmla="*/ 17 w 642"/>
              <a:gd name="T91" fmla="*/ 243 h 533"/>
              <a:gd name="T92" fmla="*/ 17 w 642"/>
              <a:gd name="T93" fmla="*/ 200 h 533"/>
              <a:gd name="T94" fmla="*/ 68 w 642"/>
              <a:gd name="T95" fmla="*/ 172 h 533"/>
              <a:gd name="T96" fmla="*/ 152 w 642"/>
              <a:gd name="T97" fmla="*/ 158 h 533"/>
              <a:gd name="T98" fmla="*/ 256 w 642"/>
              <a:gd name="T99" fmla="*/ 128 h 533"/>
              <a:gd name="T100" fmla="*/ 357 w 642"/>
              <a:gd name="T101" fmla="*/ 101 h 533"/>
              <a:gd name="T102" fmla="*/ 459 w 642"/>
              <a:gd name="T103" fmla="*/ 71 h 533"/>
              <a:gd name="T104" fmla="*/ 526 w 642"/>
              <a:gd name="T105" fmla="*/ 57 h 533"/>
              <a:gd name="T106" fmla="*/ 731 w 642"/>
              <a:gd name="T107" fmla="*/ 14 h 53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42"/>
              <a:gd name="T163" fmla="*/ 0 h 533"/>
              <a:gd name="T164" fmla="*/ 642 w 642"/>
              <a:gd name="T165" fmla="*/ 533 h 53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42" h="533">
                <a:moveTo>
                  <a:pt x="380" y="20"/>
                </a:moveTo>
                <a:lnTo>
                  <a:pt x="389" y="20"/>
                </a:lnTo>
                <a:lnTo>
                  <a:pt x="389" y="31"/>
                </a:lnTo>
                <a:lnTo>
                  <a:pt x="398" y="31"/>
                </a:lnTo>
                <a:lnTo>
                  <a:pt x="398" y="41"/>
                </a:lnTo>
                <a:lnTo>
                  <a:pt x="398" y="51"/>
                </a:lnTo>
                <a:lnTo>
                  <a:pt x="407" y="51"/>
                </a:lnTo>
                <a:lnTo>
                  <a:pt x="407" y="61"/>
                </a:lnTo>
                <a:lnTo>
                  <a:pt x="416" y="61"/>
                </a:lnTo>
                <a:lnTo>
                  <a:pt x="416" y="72"/>
                </a:lnTo>
                <a:lnTo>
                  <a:pt x="425" y="72"/>
                </a:lnTo>
                <a:lnTo>
                  <a:pt x="425" y="82"/>
                </a:lnTo>
                <a:lnTo>
                  <a:pt x="425" y="92"/>
                </a:lnTo>
                <a:lnTo>
                  <a:pt x="434" y="92"/>
                </a:lnTo>
                <a:lnTo>
                  <a:pt x="434" y="82"/>
                </a:lnTo>
                <a:lnTo>
                  <a:pt x="434" y="72"/>
                </a:lnTo>
                <a:lnTo>
                  <a:pt x="443" y="72"/>
                </a:lnTo>
                <a:lnTo>
                  <a:pt x="443" y="82"/>
                </a:lnTo>
                <a:lnTo>
                  <a:pt x="452" y="82"/>
                </a:lnTo>
                <a:lnTo>
                  <a:pt x="452" y="72"/>
                </a:lnTo>
                <a:lnTo>
                  <a:pt x="461" y="72"/>
                </a:lnTo>
                <a:lnTo>
                  <a:pt x="470" y="72"/>
                </a:lnTo>
                <a:lnTo>
                  <a:pt x="480" y="72"/>
                </a:lnTo>
                <a:lnTo>
                  <a:pt x="489" y="72"/>
                </a:lnTo>
                <a:lnTo>
                  <a:pt x="489" y="61"/>
                </a:lnTo>
                <a:lnTo>
                  <a:pt x="498" y="61"/>
                </a:lnTo>
                <a:lnTo>
                  <a:pt x="507" y="61"/>
                </a:lnTo>
                <a:lnTo>
                  <a:pt x="516" y="61"/>
                </a:lnTo>
                <a:lnTo>
                  <a:pt x="525" y="61"/>
                </a:lnTo>
                <a:lnTo>
                  <a:pt x="525" y="72"/>
                </a:lnTo>
                <a:lnTo>
                  <a:pt x="534" y="72"/>
                </a:lnTo>
                <a:lnTo>
                  <a:pt x="534" y="82"/>
                </a:lnTo>
                <a:lnTo>
                  <a:pt x="543" y="82"/>
                </a:lnTo>
                <a:lnTo>
                  <a:pt x="543" y="92"/>
                </a:lnTo>
                <a:lnTo>
                  <a:pt x="543" y="102"/>
                </a:lnTo>
                <a:lnTo>
                  <a:pt x="534" y="102"/>
                </a:lnTo>
                <a:lnTo>
                  <a:pt x="543" y="102"/>
                </a:lnTo>
                <a:lnTo>
                  <a:pt x="543" y="113"/>
                </a:lnTo>
                <a:lnTo>
                  <a:pt x="543" y="123"/>
                </a:lnTo>
                <a:lnTo>
                  <a:pt x="543" y="133"/>
                </a:lnTo>
                <a:lnTo>
                  <a:pt x="552" y="143"/>
                </a:lnTo>
                <a:lnTo>
                  <a:pt x="552" y="154"/>
                </a:lnTo>
                <a:lnTo>
                  <a:pt x="543" y="154"/>
                </a:lnTo>
                <a:lnTo>
                  <a:pt x="543" y="164"/>
                </a:lnTo>
                <a:lnTo>
                  <a:pt x="543" y="174"/>
                </a:lnTo>
                <a:lnTo>
                  <a:pt x="552" y="174"/>
                </a:lnTo>
                <a:lnTo>
                  <a:pt x="552" y="184"/>
                </a:lnTo>
                <a:lnTo>
                  <a:pt x="543" y="184"/>
                </a:lnTo>
                <a:lnTo>
                  <a:pt x="543" y="195"/>
                </a:lnTo>
                <a:lnTo>
                  <a:pt x="534" y="195"/>
                </a:lnTo>
                <a:lnTo>
                  <a:pt x="534" y="205"/>
                </a:lnTo>
                <a:lnTo>
                  <a:pt x="525" y="205"/>
                </a:lnTo>
                <a:lnTo>
                  <a:pt x="525" y="215"/>
                </a:lnTo>
                <a:lnTo>
                  <a:pt x="525" y="225"/>
                </a:lnTo>
                <a:lnTo>
                  <a:pt x="534" y="225"/>
                </a:lnTo>
                <a:lnTo>
                  <a:pt x="534" y="236"/>
                </a:lnTo>
                <a:lnTo>
                  <a:pt x="525" y="236"/>
                </a:lnTo>
                <a:lnTo>
                  <a:pt x="525" y="246"/>
                </a:lnTo>
                <a:lnTo>
                  <a:pt x="516" y="246"/>
                </a:lnTo>
                <a:lnTo>
                  <a:pt x="516" y="256"/>
                </a:lnTo>
                <a:lnTo>
                  <a:pt x="507" y="256"/>
                </a:lnTo>
                <a:lnTo>
                  <a:pt x="507" y="266"/>
                </a:lnTo>
                <a:lnTo>
                  <a:pt x="507" y="277"/>
                </a:lnTo>
                <a:lnTo>
                  <a:pt x="516" y="277"/>
                </a:lnTo>
                <a:lnTo>
                  <a:pt x="516" y="287"/>
                </a:lnTo>
                <a:lnTo>
                  <a:pt x="525" y="287"/>
                </a:lnTo>
                <a:lnTo>
                  <a:pt x="525" y="297"/>
                </a:lnTo>
                <a:lnTo>
                  <a:pt x="525" y="307"/>
                </a:lnTo>
                <a:lnTo>
                  <a:pt x="525" y="318"/>
                </a:lnTo>
                <a:lnTo>
                  <a:pt x="525" y="328"/>
                </a:lnTo>
                <a:lnTo>
                  <a:pt x="534" y="328"/>
                </a:lnTo>
                <a:lnTo>
                  <a:pt x="543" y="328"/>
                </a:lnTo>
                <a:lnTo>
                  <a:pt x="543" y="338"/>
                </a:lnTo>
                <a:lnTo>
                  <a:pt x="543" y="348"/>
                </a:lnTo>
                <a:lnTo>
                  <a:pt x="552" y="348"/>
                </a:lnTo>
                <a:lnTo>
                  <a:pt x="561" y="348"/>
                </a:lnTo>
                <a:lnTo>
                  <a:pt x="561" y="359"/>
                </a:lnTo>
                <a:lnTo>
                  <a:pt x="570" y="359"/>
                </a:lnTo>
                <a:lnTo>
                  <a:pt x="570" y="369"/>
                </a:lnTo>
                <a:lnTo>
                  <a:pt x="579" y="369"/>
                </a:lnTo>
                <a:lnTo>
                  <a:pt x="579" y="379"/>
                </a:lnTo>
                <a:lnTo>
                  <a:pt x="588" y="379"/>
                </a:lnTo>
                <a:lnTo>
                  <a:pt x="588" y="389"/>
                </a:lnTo>
                <a:lnTo>
                  <a:pt x="597" y="389"/>
                </a:lnTo>
                <a:lnTo>
                  <a:pt x="597" y="400"/>
                </a:lnTo>
                <a:lnTo>
                  <a:pt x="606" y="400"/>
                </a:lnTo>
                <a:lnTo>
                  <a:pt x="606" y="410"/>
                </a:lnTo>
                <a:lnTo>
                  <a:pt x="606" y="400"/>
                </a:lnTo>
                <a:lnTo>
                  <a:pt x="615" y="400"/>
                </a:lnTo>
                <a:lnTo>
                  <a:pt x="615" y="410"/>
                </a:lnTo>
                <a:lnTo>
                  <a:pt x="615" y="420"/>
                </a:lnTo>
                <a:lnTo>
                  <a:pt x="615" y="430"/>
                </a:lnTo>
                <a:lnTo>
                  <a:pt x="606" y="430"/>
                </a:lnTo>
                <a:lnTo>
                  <a:pt x="606" y="441"/>
                </a:lnTo>
                <a:lnTo>
                  <a:pt x="615" y="441"/>
                </a:lnTo>
                <a:lnTo>
                  <a:pt x="606" y="441"/>
                </a:lnTo>
                <a:lnTo>
                  <a:pt x="606" y="451"/>
                </a:lnTo>
                <a:lnTo>
                  <a:pt x="633" y="451"/>
                </a:lnTo>
                <a:lnTo>
                  <a:pt x="633" y="461"/>
                </a:lnTo>
                <a:lnTo>
                  <a:pt x="633" y="471"/>
                </a:lnTo>
                <a:lnTo>
                  <a:pt x="642" y="471"/>
                </a:lnTo>
                <a:lnTo>
                  <a:pt x="642" y="492"/>
                </a:lnTo>
                <a:lnTo>
                  <a:pt x="642" y="502"/>
                </a:lnTo>
                <a:lnTo>
                  <a:pt x="642" y="512"/>
                </a:lnTo>
                <a:lnTo>
                  <a:pt x="642" y="523"/>
                </a:lnTo>
                <a:lnTo>
                  <a:pt x="633" y="523"/>
                </a:lnTo>
                <a:lnTo>
                  <a:pt x="642" y="523"/>
                </a:lnTo>
                <a:lnTo>
                  <a:pt x="642" y="533"/>
                </a:lnTo>
                <a:lnTo>
                  <a:pt x="633" y="533"/>
                </a:lnTo>
                <a:lnTo>
                  <a:pt x="624" y="523"/>
                </a:lnTo>
                <a:lnTo>
                  <a:pt x="615" y="523"/>
                </a:lnTo>
                <a:lnTo>
                  <a:pt x="615" y="512"/>
                </a:lnTo>
                <a:lnTo>
                  <a:pt x="606" y="502"/>
                </a:lnTo>
                <a:lnTo>
                  <a:pt x="606" y="492"/>
                </a:lnTo>
                <a:lnTo>
                  <a:pt x="606" y="482"/>
                </a:lnTo>
                <a:lnTo>
                  <a:pt x="597" y="482"/>
                </a:lnTo>
                <a:lnTo>
                  <a:pt x="597" y="471"/>
                </a:lnTo>
                <a:lnTo>
                  <a:pt x="597" y="461"/>
                </a:lnTo>
                <a:lnTo>
                  <a:pt x="588" y="461"/>
                </a:lnTo>
                <a:lnTo>
                  <a:pt x="597" y="461"/>
                </a:lnTo>
                <a:lnTo>
                  <a:pt x="588" y="451"/>
                </a:lnTo>
                <a:lnTo>
                  <a:pt x="588" y="441"/>
                </a:lnTo>
                <a:lnTo>
                  <a:pt x="579" y="430"/>
                </a:lnTo>
                <a:lnTo>
                  <a:pt x="570" y="420"/>
                </a:lnTo>
                <a:lnTo>
                  <a:pt x="570" y="410"/>
                </a:lnTo>
                <a:lnTo>
                  <a:pt x="561" y="410"/>
                </a:lnTo>
                <a:lnTo>
                  <a:pt x="552" y="410"/>
                </a:lnTo>
                <a:lnTo>
                  <a:pt x="543" y="400"/>
                </a:lnTo>
                <a:lnTo>
                  <a:pt x="534" y="400"/>
                </a:lnTo>
                <a:lnTo>
                  <a:pt x="534" y="389"/>
                </a:lnTo>
                <a:lnTo>
                  <a:pt x="525" y="389"/>
                </a:lnTo>
                <a:lnTo>
                  <a:pt x="516" y="389"/>
                </a:lnTo>
                <a:lnTo>
                  <a:pt x="507" y="389"/>
                </a:lnTo>
                <a:lnTo>
                  <a:pt x="498" y="389"/>
                </a:lnTo>
                <a:lnTo>
                  <a:pt x="498" y="379"/>
                </a:lnTo>
                <a:lnTo>
                  <a:pt x="489" y="379"/>
                </a:lnTo>
                <a:lnTo>
                  <a:pt x="480" y="379"/>
                </a:lnTo>
                <a:lnTo>
                  <a:pt x="480" y="369"/>
                </a:lnTo>
                <a:lnTo>
                  <a:pt x="470" y="379"/>
                </a:lnTo>
                <a:lnTo>
                  <a:pt x="470" y="369"/>
                </a:lnTo>
                <a:lnTo>
                  <a:pt x="461" y="369"/>
                </a:lnTo>
                <a:lnTo>
                  <a:pt x="461" y="359"/>
                </a:lnTo>
                <a:lnTo>
                  <a:pt x="452" y="359"/>
                </a:lnTo>
                <a:lnTo>
                  <a:pt x="452" y="348"/>
                </a:lnTo>
                <a:lnTo>
                  <a:pt x="452" y="338"/>
                </a:lnTo>
                <a:lnTo>
                  <a:pt x="443" y="338"/>
                </a:lnTo>
                <a:lnTo>
                  <a:pt x="434" y="348"/>
                </a:lnTo>
                <a:lnTo>
                  <a:pt x="425" y="348"/>
                </a:lnTo>
                <a:lnTo>
                  <a:pt x="416" y="348"/>
                </a:lnTo>
                <a:lnTo>
                  <a:pt x="407" y="348"/>
                </a:lnTo>
                <a:lnTo>
                  <a:pt x="407" y="359"/>
                </a:lnTo>
                <a:lnTo>
                  <a:pt x="398" y="359"/>
                </a:lnTo>
                <a:lnTo>
                  <a:pt x="398" y="369"/>
                </a:lnTo>
                <a:lnTo>
                  <a:pt x="407" y="369"/>
                </a:lnTo>
                <a:lnTo>
                  <a:pt x="398" y="369"/>
                </a:lnTo>
                <a:lnTo>
                  <a:pt x="398" y="379"/>
                </a:lnTo>
                <a:lnTo>
                  <a:pt x="389" y="389"/>
                </a:lnTo>
                <a:lnTo>
                  <a:pt x="380" y="400"/>
                </a:lnTo>
                <a:lnTo>
                  <a:pt x="380" y="410"/>
                </a:lnTo>
                <a:lnTo>
                  <a:pt x="380" y="420"/>
                </a:lnTo>
                <a:lnTo>
                  <a:pt x="371" y="420"/>
                </a:lnTo>
                <a:lnTo>
                  <a:pt x="371" y="430"/>
                </a:lnTo>
                <a:lnTo>
                  <a:pt x="362" y="430"/>
                </a:lnTo>
                <a:lnTo>
                  <a:pt x="362" y="441"/>
                </a:lnTo>
                <a:lnTo>
                  <a:pt x="362" y="451"/>
                </a:lnTo>
                <a:lnTo>
                  <a:pt x="362" y="461"/>
                </a:lnTo>
                <a:lnTo>
                  <a:pt x="353" y="461"/>
                </a:lnTo>
                <a:lnTo>
                  <a:pt x="353" y="471"/>
                </a:lnTo>
                <a:lnTo>
                  <a:pt x="353" y="482"/>
                </a:lnTo>
                <a:lnTo>
                  <a:pt x="344" y="471"/>
                </a:lnTo>
                <a:lnTo>
                  <a:pt x="344" y="451"/>
                </a:lnTo>
                <a:lnTo>
                  <a:pt x="344" y="441"/>
                </a:lnTo>
                <a:lnTo>
                  <a:pt x="335" y="441"/>
                </a:lnTo>
                <a:lnTo>
                  <a:pt x="335" y="430"/>
                </a:lnTo>
                <a:lnTo>
                  <a:pt x="326" y="420"/>
                </a:lnTo>
                <a:lnTo>
                  <a:pt x="335" y="410"/>
                </a:lnTo>
                <a:lnTo>
                  <a:pt x="344" y="400"/>
                </a:lnTo>
                <a:lnTo>
                  <a:pt x="344" y="389"/>
                </a:lnTo>
                <a:lnTo>
                  <a:pt x="335" y="389"/>
                </a:lnTo>
                <a:lnTo>
                  <a:pt x="326" y="389"/>
                </a:lnTo>
                <a:lnTo>
                  <a:pt x="317" y="389"/>
                </a:lnTo>
                <a:lnTo>
                  <a:pt x="308" y="379"/>
                </a:lnTo>
                <a:lnTo>
                  <a:pt x="308" y="369"/>
                </a:lnTo>
                <a:lnTo>
                  <a:pt x="290" y="359"/>
                </a:lnTo>
                <a:lnTo>
                  <a:pt x="280" y="359"/>
                </a:lnTo>
                <a:lnTo>
                  <a:pt x="271" y="359"/>
                </a:lnTo>
                <a:lnTo>
                  <a:pt x="271" y="348"/>
                </a:lnTo>
                <a:lnTo>
                  <a:pt x="253" y="348"/>
                </a:lnTo>
                <a:lnTo>
                  <a:pt x="244" y="348"/>
                </a:lnTo>
                <a:lnTo>
                  <a:pt x="226" y="348"/>
                </a:lnTo>
                <a:lnTo>
                  <a:pt x="217" y="348"/>
                </a:lnTo>
                <a:lnTo>
                  <a:pt x="208" y="348"/>
                </a:lnTo>
                <a:lnTo>
                  <a:pt x="208" y="338"/>
                </a:lnTo>
                <a:lnTo>
                  <a:pt x="208" y="328"/>
                </a:lnTo>
                <a:lnTo>
                  <a:pt x="199" y="328"/>
                </a:lnTo>
                <a:lnTo>
                  <a:pt x="199" y="318"/>
                </a:lnTo>
                <a:lnTo>
                  <a:pt x="190" y="318"/>
                </a:lnTo>
                <a:lnTo>
                  <a:pt x="181" y="318"/>
                </a:lnTo>
                <a:lnTo>
                  <a:pt x="172" y="318"/>
                </a:lnTo>
                <a:lnTo>
                  <a:pt x="172" y="307"/>
                </a:lnTo>
                <a:lnTo>
                  <a:pt x="172" y="318"/>
                </a:lnTo>
                <a:lnTo>
                  <a:pt x="172" y="307"/>
                </a:lnTo>
                <a:lnTo>
                  <a:pt x="163" y="318"/>
                </a:lnTo>
                <a:lnTo>
                  <a:pt x="163" y="307"/>
                </a:lnTo>
                <a:lnTo>
                  <a:pt x="154" y="307"/>
                </a:lnTo>
                <a:lnTo>
                  <a:pt x="145" y="307"/>
                </a:lnTo>
                <a:lnTo>
                  <a:pt x="154" y="307"/>
                </a:lnTo>
                <a:lnTo>
                  <a:pt x="145" y="307"/>
                </a:lnTo>
                <a:lnTo>
                  <a:pt x="145" y="297"/>
                </a:lnTo>
                <a:lnTo>
                  <a:pt x="136" y="297"/>
                </a:lnTo>
                <a:lnTo>
                  <a:pt x="136" y="287"/>
                </a:lnTo>
                <a:lnTo>
                  <a:pt x="127" y="287"/>
                </a:lnTo>
                <a:lnTo>
                  <a:pt x="118" y="287"/>
                </a:lnTo>
                <a:lnTo>
                  <a:pt x="109" y="287"/>
                </a:lnTo>
                <a:lnTo>
                  <a:pt x="100" y="287"/>
                </a:lnTo>
                <a:lnTo>
                  <a:pt x="109" y="287"/>
                </a:lnTo>
                <a:lnTo>
                  <a:pt x="100" y="287"/>
                </a:lnTo>
                <a:lnTo>
                  <a:pt x="100" y="297"/>
                </a:lnTo>
                <a:lnTo>
                  <a:pt x="90" y="297"/>
                </a:lnTo>
                <a:lnTo>
                  <a:pt x="90" y="287"/>
                </a:lnTo>
                <a:lnTo>
                  <a:pt x="81" y="287"/>
                </a:lnTo>
                <a:lnTo>
                  <a:pt x="27" y="287"/>
                </a:lnTo>
                <a:lnTo>
                  <a:pt x="27" y="236"/>
                </a:lnTo>
                <a:lnTo>
                  <a:pt x="18" y="236"/>
                </a:lnTo>
                <a:lnTo>
                  <a:pt x="18" y="225"/>
                </a:lnTo>
                <a:lnTo>
                  <a:pt x="18" y="215"/>
                </a:lnTo>
                <a:lnTo>
                  <a:pt x="18" y="205"/>
                </a:lnTo>
                <a:lnTo>
                  <a:pt x="18" y="195"/>
                </a:lnTo>
                <a:lnTo>
                  <a:pt x="9" y="184"/>
                </a:lnTo>
                <a:lnTo>
                  <a:pt x="9" y="174"/>
                </a:lnTo>
                <a:lnTo>
                  <a:pt x="0" y="174"/>
                </a:lnTo>
                <a:lnTo>
                  <a:pt x="0" y="164"/>
                </a:lnTo>
                <a:lnTo>
                  <a:pt x="0" y="154"/>
                </a:lnTo>
                <a:lnTo>
                  <a:pt x="0" y="143"/>
                </a:lnTo>
                <a:lnTo>
                  <a:pt x="9" y="143"/>
                </a:lnTo>
                <a:lnTo>
                  <a:pt x="18" y="143"/>
                </a:lnTo>
                <a:lnTo>
                  <a:pt x="18" y="133"/>
                </a:lnTo>
                <a:lnTo>
                  <a:pt x="27" y="133"/>
                </a:lnTo>
                <a:lnTo>
                  <a:pt x="36" y="133"/>
                </a:lnTo>
                <a:lnTo>
                  <a:pt x="36" y="123"/>
                </a:lnTo>
                <a:lnTo>
                  <a:pt x="45" y="123"/>
                </a:lnTo>
                <a:lnTo>
                  <a:pt x="54" y="123"/>
                </a:lnTo>
                <a:lnTo>
                  <a:pt x="63" y="113"/>
                </a:lnTo>
                <a:lnTo>
                  <a:pt x="72" y="113"/>
                </a:lnTo>
                <a:lnTo>
                  <a:pt x="81" y="113"/>
                </a:lnTo>
                <a:lnTo>
                  <a:pt x="90" y="113"/>
                </a:lnTo>
                <a:lnTo>
                  <a:pt x="100" y="102"/>
                </a:lnTo>
                <a:lnTo>
                  <a:pt x="109" y="102"/>
                </a:lnTo>
                <a:lnTo>
                  <a:pt x="127" y="92"/>
                </a:lnTo>
                <a:lnTo>
                  <a:pt x="136" y="92"/>
                </a:lnTo>
                <a:lnTo>
                  <a:pt x="145" y="92"/>
                </a:lnTo>
                <a:lnTo>
                  <a:pt x="163" y="92"/>
                </a:lnTo>
                <a:lnTo>
                  <a:pt x="172" y="82"/>
                </a:lnTo>
                <a:lnTo>
                  <a:pt x="181" y="72"/>
                </a:lnTo>
                <a:lnTo>
                  <a:pt x="190" y="72"/>
                </a:lnTo>
                <a:lnTo>
                  <a:pt x="199" y="72"/>
                </a:lnTo>
                <a:lnTo>
                  <a:pt x="217" y="61"/>
                </a:lnTo>
                <a:lnTo>
                  <a:pt x="226" y="61"/>
                </a:lnTo>
                <a:lnTo>
                  <a:pt x="235" y="51"/>
                </a:lnTo>
                <a:lnTo>
                  <a:pt x="244" y="51"/>
                </a:lnTo>
                <a:lnTo>
                  <a:pt x="253" y="51"/>
                </a:lnTo>
                <a:lnTo>
                  <a:pt x="262" y="51"/>
                </a:lnTo>
                <a:lnTo>
                  <a:pt x="262" y="41"/>
                </a:lnTo>
                <a:lnTo>
                  <a:pt x="271" y="41"/>
                </a:lnTo>
                <a:lnTo>
                  <a:pt x="280" y="41"/>
                </a:lnTo>
                <a:lnTo>
                  <a:pt x="299" y="31"/>
                </a:lnTo>
                <a:lnTo>
                  <a:pt x="344" y="10"/>
                </a:lnTo>
                <a:lnTo>
                  <a:pt x="380" y="0"/>
                </a:lnTo>
                <a:lnTo>
                  <a:pt x="380" y="10"/>
                </a:lnTo>
                <a:lnTo>
                  <a:pt x="389" y="10"/>
                </a:lnTo>
                <a:lnTo>
                  <a:pt x="389" y="20"/>
                </a:lnTo>
                <a:lnTo>
                  <a:pt x="380" y="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3150002" y="3163034"/>
            <a:ext cx="604727" cy="1508399"/>
          </a:xfrm>
          <a:custGeom>
            <a:avLst/>
            <a:gdLst>
              <a:gd name="T0" fmla="*/ 358 w 272"/>
              <a:gd name="T1" fmla="*/ 502 h 738"/>
              <a:gd name="T2" fmla="*/ 393 w 272"/>
              <a:gd name="T3" fmla="*/ 516 h 738"/>
              <a:gd name="T4" fmla="*/ 324 w 272"/>
              <a:gd name="T5" fmla="*/ 644 h 738"/>
              <a:gd name="T6" fmla="*/ 341 w 272"/>
              <a:gd name="T7" fmla="*/ 715 h 738"/>
              <a:gd name="T8" fmla="*/ 290 w 272"/>
              <a:gd name="T9" fmla="*/ 715 h 738"/>
              <a:gd name="T10" fmla="*/ 256 w 272"/>
              <a:gd name="T11" fmla="*/ 731 h 738"/>
              <a:gd name="T12" fmla="*/ 256 w 272"/>
              <a:gd name="T13" fmla="*/ 773 h 738"/>
              <a:gd name="T14" fmla="*/ 307 w 272"/>
              <a:gd name="T15" fmla="*/ 830 h 738"/>
              <a:gd name="T16" fmla="*/ 324 w 272"/>
              <a:gd name="T17" fmla="*/ 859 h 738"/>
              <a:gd name="T18" fmla="*/ 358 w 272"/>
              <a:gd name="T19" fmla="*/ 916 h 738"/>
              <a:gd name="T20" fmla="*/ 375 w 272"/>
              <a:gd name="T21" fmla="*/ 974 h 738"/>
              <a:gd name="T22" fmla="*/ 324 w 272"/>
              <a:gd name="T23" fmla="*/ 1002 h 738"/>
              <a:gd name="T24" fmla="*/ 239 w 272"/>
              <a:gd name="T25" fmla="*/ 1017 h 738"/>
              <a:gd name="T26" fmla="*/ 171 w 272"/>
              <a:gd name="T27" fmla="*/ 1031 h 738"/>
              <a:gd name="T28" fmla="*/ 104 w 272"/>
              <a:gd name="T29" fmla="*/ 1017 h 738"/>
              <a:gd name="T30" fmla="*/ 36 w 272"/>
              <a:gd name="T31" fmla="*/ 1002 h 738"/>
              <a:gd name="T32" fmla="*/ 0 w 272"/>
              <a:gd name="T33" fmla="*/ 960 h 738"/>
              <a:gd name="T34" fmla="*/ 17 w 272"/>
              <a:gd name="T35" fmla="*/ 859 h 738"/>
              <a:gd name="T36" fmla="*/ 70 w 272"/>
              <a:gd name="T37" fmla="*/ 816 h 738"/>
              <a:gd name="T38" fmla="*/ 104 w 272"/>
              <a:gd name="T39" fmla="*/ 773 h 738"/>
              <a:gd name="T40" fmla="*/ 104 w 272"/>
              <a:gd name="T41" fmla="*/ 759 h 738"/>
              <a:gd name="T42" fmla="*/ 120 w 272"/>
              <a:gd name="T43" fmla="*/ 731 h 738"/>
              <a:gd name="T44" fmla="*/ 154 w 272"/>
              <a:gd name="T45" fmla="*/ 687 h 738"/>
              <a:gd name="T46" fmla="*/ 104 w 272"/>
              <a:gd name="T47" fmla="*/ 658 h 738"/>
              <a:gd name="T48" fmla="*/ 87 w 272"/>
              <a:gd name="T49" fmla="*/ 601 h 738"/>
              <a:gd name="T50" fmla="*/ 120 w 272"/>
              <a:gd name="T51" fmla="*/ 543 h 738"/>
              <a:gd name="T52" fmla="*/ 70 w 272"/>
              <a:gd name="T53" fmla="*/ 516 h 738"/>
              <a:gd name="T54" fmla="*/ 87 w 272"/>
              <a:gd name="T55" fmla="*/ 486 h 738"/>
              <a:gd name="T56" fmla="*/ 120 w 272"/>
              <a:gd name="T57" fmla="*/ 472 h 738"/>
              <a:gd name="T58" fmla="*/ 137 w 272"/>
              <a:gd name="T59" fmla="*/ 415 h 738"/>
              <a:gd name="T60" fmla="*/ 154 w 272"/>
              <a:gd name="T61" fmla="*/ 387 h 738"/>
              <a:gd name="T62" fmla="*/ 137 w 272"/>
              <a:gd name="T63" fmla="*/ 358 h 738"/>
              <a:gd name="T64" fmla="*/ 120 w 272"/>
              <a:gd name="T65" fmla="*/ 316 h 738"/>
              <a:gd name="T66" fmla="*/ 137 w 272"/>
              <a:gd name="T67" fmla="*/ 286 h 738"/>
              <a:gd name="T68" fmla="*/ 137 w 272"/>
              <a:gd name="T69" fmla="*/ 272 h 738"/>
              <a:gd name="T70" fmla="*/ 154 w 272"/>
              <a:gd name="T71" fmla="*/ 243 h 738"/>
              <a:gd name="T72" fmla="*/ 137 w 272"/>
              <a:gd name="T73" fmla="*/ 201 h 738"/>
              <a:gd name="T74" fmla="*/ 171 w 272"/>
              <a:gd name="T75" fmla="*/ 158 h 738"/>
              <a:gd name="T76" fmla="*/ 205 w 272"/>
              <a:gd name="T77" fmla="*/ 115 h 738"/>
              <a:gd name="T78" fmla="*/ 239 w 272"/>
              <a:gd name="T79" fmla="*/ 43 h 738"/>
              <a:gd name="T80" fmla="*/ 256 w 272"/>
              <a:gd name="T81" fmla="*/ 14 h 738"/>
              <a:gd name="T82" fmla="*/ 341 w 272"/>
              <a:gd name="T83" fmla="*/ 0 h 738"/>
              <a:gd name="T84" fmla="*/ 375 w 272"/>
              <a:gd name="T85" fmla="*/ 43 h 738"/>
              <a:gd name="T86" fmla="*/ 427 w 272"/>
              <a:gd name="T87" fmla="*/ 57 h 738"/>
              <a:gd name="T88" fmla="*/ 495 w 272"/>
              <a:gd name="T89" fmla="*/ 71 h 738"/>
              <a:gd name="T90" fmla="*/ 512 w 272"/>
              <a:gd name="T91" fmla="*/ 101 h 738"/>
              <a:gd name="T92" fmla="*/ 427 w 272"/>
              <a:gd name="T93" fmla="*/ 172 h 738"/>
              <a:gd name="T94" fmla="*/ 410 w 272"/>
              <a:gd name="T95" fmla="*/ 243 h 738"/>
              <a:gd name="T96" fmla="*/ 444 w 272"/>
              <a:gd name="T97" fmla="*/ 300 h 738"/>
              <a:gd name="T98" fmla="*/ 427 w 272"/>
              <a:gd name="T99" fmla="*/ 373 h 738"/>
              <a:gd name="T100" fmla="*/ 393 w 272"/>
              <a:gd name="T101" fmla="*/ 344 h 738"/>
              <a:gd name="T102" fmla="*/ 341 w 272"/>
              <a:gd name="T103" fmla="*/ 373 h 738"/>
              <a:gd name="T104" fmla="*/ 341 w 272"/>
              <a:gd name="T105" fmla="*/ 415 h 738"/>
              <a:gd name="T106" fmla="*/ 324 w 272"/>
              <a:gd name="T107" fmla="*/ 444 h 7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2"/>
              <a:gd name="T163" fmla="*/ 0 h 738"/>
              <a:gd name="T164" fmla="*/ 272 w 272"/>
              <a:gd name="T165" fmla="*/ 738 h 73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2" h="738">
                <a:moveTo>
                  <a:pt x="172" y="338"/>
                </a:moveTo>
                <a:lnTo>
                  <a:pt x="181" y="338"/>
                </a:lnTo>
                <a:lnTo>
                  <a:pt x="181" y="348"/>
                </a:lnTo>
                <a:lnTo>
                  <a:pt x="190" y="348"/>
                </a:lnTo>
                <a:lnTo>
                  <a:pt x="190" y="359"/>
                </a:lnTo>
                <a:lnTo>
                  <a:pt x="199" y="359"/>
                </a:lnTo>
                <a:lnTo>
                  <a:pt x="199" y="369"/>
                </a:lnTo>
                <a:lnTo>
                  <a:pt x="199" y="359"/>
                </a:lnTo>
                <a:lnTo>
                  <a:pt x="209" y="359"/>
                </a:lnTo>
                <a:lnTo>
                  <a:pt x="209" y="369"/>
                </a:lnTo>
                <a:lnTo>
                  <a:pt x="209" y="379"/>
                </a:lnTo>
                <a:lnTo>
                  <a:pt x="199" y="389"/>
                </a:lnTo>
                <a:lnTo>
                  <a:pt x="190" y="410"/>
                </a:lnTo>
                <a:lnTo>
                  <a:pt x="190" y="461"/>
                </a:lnTo>
                <a:lnTo>
                  <a:pt x="172" y="461"/>
                </a:lnTo>
                <a:lnTo>
                  <a:pt x="172" y="471"/>
                </a:lnTo>
                <a:lnTo>
                  <a:pt x="181" y="482"/>
                </a:lnTo>
                <a:lnTo>
                  <a:pt x="181" y="492"/>
                </a:lnTo>
                <a:lnTo>
                  <a:pt x="181" y="502"/>
                </a:lnTo>
                <a:lnTo>
                  <a:pt x="181" y="512"/>
                </a:lnTo>
                <a:lnTo>
                  <a:pt x="172" y="512"/>
                </a:lnTo>
                <a:lnTo>
                  <a:pt x="163" y="512"/>
                </a:lnTo>
                <a:lnTo>
                  <a:pt x="154" y="512"/>
                </a:lnTo>
                <a:lnTo>
                  <a:pt x="154" y="502"/>
                </a:lnTo>
                <a:lnTo>
                  <a:pt x="154" y="512"/>
                </a:lnTo>
                <a:lnTo>
                  <a:pt x="145" y="512"/>
                </a:lnTo>
                <a:lnTo>
                  <a:pt x="136" y="512"/>
                </a:lnTo>
                <a:lnTo>
                  <a:pt x="136" y="523"/>
                </a:lnTo>
                <a:lnTo>
                  <a:pt x="136" y="512"/>
                </a:lnTo>
                <a:lnTo>
                  <a:pt x="136" y="523"/>
                </a:lnTo>
                <a:lnTo>
                  <a:pt x="127" y="523"/>
                </a:lnTo>
                <a:lnTo>
                  <a:pt x="127" y="533"/>
                </a:lnTo>
                <a:lnTo>
                  <a:pt x="127" y="543"/>
                </a:lnTo>
                <a:lnTo>
                  <a:pt x="136" y="543"/>
                </a:lnTo>
                <a:lnTo>
                  <a:pt x="136" y="553"/>
                </a:lnTo>
                <a:lnTo>
                  <a:pt x="136" y="564"/>
                </a:lnTo>
                <a:lnTo>
                  <a:pt x="136" y="574"/>
                </a:lnTo>
                <a:lnTo>
                  <a:pt x="145" y="594"/>
                </a:lnTo>
                <a:lnTo>
                  <a:pt x="154" y="594"/>
                </a:lnTo>
                <a:lnTo>
                  <a:pt x="163" y="594"/>
                </a:lnTo>
                <a:lnTo>
                  <a:pt x="154" y="594"/>
                </a:lnTo>
                <a:lnTo>
                  <a:pt x="154" y="605"/>
                </a:lnTo>
                <a:lnTo>
                  <a:pt x="163" y="605"/>
                </a:lnTo>
                <a:lnTo>
                  <a:pt x="163" y="615"/>
                </a:lnTo>
                <a:lnTo>
                  <a:pt x="172" y="615"/>
                </a:lnTo>
                <a:lnTo>
                  <a:pt x="172" y="625"/>
                </a:lnTo>
                <a:lnTo>
                  <a:pt x="181" y="625"/>
                </a:lnTo>
                <a:lnTo>
                  <a:pt x="190" y="625"/>
                </a:lnTo>
                <a:lnTo>
                  <a:pt x="190" y="635"/>
                </a:lnTo>
                <a:lnTo>
                  <a:pt x="190" y="656"/>
                </a:lnTo>
                <a:lnTo>
                  <a:pt x="199" y="656"/>
                </a:lnTo>
                <a:lnTo>
                  <a:pt x="218" y="666"/>
                </a:lnTo>
                <a:lnTo>
                  <a:pt x="218" y="676"/>
                </a:lnTo>
                <a:lnTo>
                  <a:pt x="209" y="687"/>
                </a:lnTo>
                <a:lnTo>
                  <a:pt x="199" y="697"/>
                </a:lnTo>
                <a:lnTo>
                  <a:pt x="199" y="707"/>
                </a:lnTo>
                <a:lnTo>
                  <a:pt x="190" y="707"/>
                </a:lnTo>
                <a:lnTo>
                  <a:pt x="190" y="717"/>
                </a:lnTo>
                <a:lnTo>
                  <a:pt x="181" y="717"/>
                </a:lnTo>
                <a:lnTo>
                  <a:pt x="172" y="717"/>
                </a:lnTo>
                <a:lnTo>
                  <a:pt x="163" y="717"/>
                </a:lnTo>
                <a:lnTo>
                  <a:pt x="154" y="717"/>
                </a:lnTo>
                <a:lnTo>
                  <a:pt x="145" y="717"/>
                </a:lnTo>
                <a:lnTo>
                  <a:pt x="136" y="717"/>
                </a:lnTo>
                <a:lnTo>
                  <a:pt x="127" y="728"/>
                </a:lnTo>
                <a:lnTo>
                  <a:pt x="118" y="728"/>
                </a:lnTo>
                <a:lnTo>
                  <a:pt x="109" y="728"/>
                </a:lnTo>
                <a:lnTo>
                  <a:pt x="100" y="728"/>
                </a:lnTo>
                <a:lnTo>
                  <a:pt x="91" y="728"/>
                </a:lnTo>
                <a:lnTo>
                  <a:pt x="91" y="738"/>
                </a:lnTo>
                <a:lnTo>
                  <a:pt x="82" y="738"/>
                </a:lnTo>
                <a:lnTo>
                  <a:pt x="73" y="738"/>
                </a:lnTo>
                <a:lnTo>
                  <a:pt x="73" y="728"/>
                </a:lnTo>
                <a:lnTo>
                  <a:pt x="64" y="728"/>
                </a:lnTo>
                <a:lnTo>
                  <a:pt x="55" y="728"/>
                </a:lnTo>
                <a:lnTo>
                  <a:pt x="46" y="728"/>
                </a:lnTo>
                <a:lnTo>
                  <a:pt x="46" y="717"/>
                </a:lnTo>
                <a:lnTo>
                  <a:pt x="37" y="717"/>
                </a:lnTo>
                <a:lnTo>
                  <a:pt x="28" y="717"/>
                </a:lnTo>
                <a:lnTo>
                  <a:pt x="19" y="717"/>
                </a:lnTo>
                <a:lnTo>
                  <a:pt x="19" y="707"/>
                </a:lnTo>
                <a:lnTo>
                  <a:pt x="9" y="707"/>
                </a:lnTo>
                <a:lnTo>
                  <a:pt x="9" y="697"/>
                </a:lnTo>
                <a:lnTo>
                  <a:pt x="0" y="697"/>
                </a:lnTo>
                <a:lnTo>
                  <a:pt x="0" y="687"/>
                </a:lnTo>
                <a:lnTo>
                  <a:pt x="0" y="676"/>
                </a:lnTo>
                <a:lnTo>
                  <a:pt x="9" y="656"/>
                </a:lnTo>
                <a:lnTo>
                  <a:pt x="19" y="646"/>
                </a:lnTo>
                <a:lnTo>
                  <a:pt x="9" y="625"/>
                </a:lnTo>
                <a:lnTo>
                  <a:pt x="9" y="615"/>
                </a:lnTo>
                <a:lnTo>
                  <a:pt x="9" y="605"/>
                </a:lnTo>
                <a:lnTo>
                  <a:pt x="19" y="605"/>
                </a:lnTo>
                <a:lnTo>
                  <a:pt x="19" y="594"/>
                </a:lnTo>
                <a:lnTo>
                  <a:pt x="37" y="594"/>
                </a:lnTo>
                <a:lnTo>
                  <a:pt x="37" y="584"/>
                </a:lnTo>
                <a:lnTo>
                  <a:pt x="46" y="574"/>
                </a:lnTo>
                <a:lnTo>
                  <a:pt x="55" y="574"/>
                </a:lnTo>
                <a:lnTo>
                  <a:pt x="55" y="564"/>
                </a:lnTo>
                <a:lnTo>
                  <a:pt x="64" y="553"/>
                </a:lnTo>
                <a:lnTo>
                  <a:pt x="55" y="553"/>
                </a:lnTo>
                <a:lnTo>
                  <a:pt x="64" y="553"/>
                </a:lnTo>
                <a:lnTo>
                  <a:pt x="55" y="553"/>
                </a:lnTo>
                <a:lnTo>
                  <a:pt x="55" y="543"/>
                </a:lnTo>
                <a:lnTo>
                  <a:pt x="64" y="543"/>
                </a:lnTo>
                <a:lnTo>
                  <a:pt x="55" y="543"/>
                </a:lnTo>
                <a:lnTo>
                  <a:pt x="64" y="533"/>
                </a:lnTo>
                <a:lnTo>
                  <a:pt x="55" y="533"/>
                </a:lnTo>
                <a:lnTo>
                  <a:pt x="64" y="533"/>
                </a:lnTo>
                <a:lnTo>
                  <a:pt x="73" y="533"/>
                </a:lnTo>
                <a:lnTo>
                  <a:pt x="64" y="523"/>
                </a:lnTo>
                <a:lnTo>
                  <a:pt x="73" y="523"/>
                </a:lnTo>
                <a:lnTo>
                  <a:pt x="82" y="523"/>
                </a:lnTo>
                <a:lnTo>
                  <a:pt x="82" y="512"/>
                </a:lnTo>
                <a:lnTo>
                  <a:pt x="82" y="502"/>
                </a:lnTo>
                <a:lnTo>
                  <a:pt x="82" y="492"/>
                </a:lnTo>
                <a:lnTo>
                  <a:pt x="82" y="482"/>
                </a:lnTo>
                <a:lnTo>
                  <a:pt x="73" y="482"/>
                </a:lnTo>
                <a:lnTo>
                  <a:pt x="73" y="471"/>
                </a:lnTo>
                <a:lnTo>
                  <a:pt x="64" y="471"/>
                </a:lnTo>
                <a:lnTo>
                  <a:pt x="55" y="471"/>
                </a:lnTo>
                <a:lnTo>
                  <a:pt x="55" y="461"/>
                </a:lnTo>
                <a:lnTo>
                  <a:pt x="55" y="451"/>
                </a:lnTo>
                <a:lnTo>
                  <a:pt x="55" y="441"/>
                </a:lnTo>
                <a:lnTo>
                  <a:pt x="46" y="441"/>
                </a:lnTo>
                <a:lnTo>
                  <a:pt x="46" y="430"/>
                </a:lnTo>
                <a:lnTo>
                  <a:pt x="46" y="420"/>
                </a:lnTo>
                <a:lnTo>
                  <a:pt x="55" y="420"/>
                </a:lnTo>
                <a:lnTo>
                  <a:pt x="55" y="410"/>
                </a:lnTo>
                <a:lnTo>
                  <a:pt x="55" y="400"/>
                </a:lnTo>
                <a:lnTo>
                  <a:pt x="64" y="389"/>
                </a:lnTo>
                <a:lnTo>
                  <a:pt x="55" y="389"/>
                </a:lnTo>
                <a:lnTo>
                  <a:pt x="55" y="379"/>
                </a:lnTo>
                <a:lnTo>
                  <a:pt x="46" y="379"/>
                </a:lnTo>
                <a:lnTo>
                  <a:pt x="37" y="379"/>
                </a:lnTo>
                <a:lnTo>
                  <a:pt x="37" y="369"/>
                </a:lnTo>
                <a:lnTo>
                  <a:pt x="46" y="369"/>
                </a:lnTo>
                <a:lnTo>
                  <a:pt x="46" y="359"/>
                </a:lnTo>
                <a:lnTo>
                  <a:pt x="37" y="359"/>
                </a:lnTo>
                <a:lnTo>
                  <a:pt x="37" y="348"/>
                </a:lnTo>
                <a:lnTo>
                  <a:pt x="46" y="348"/>
                </a:lnTo>
                <a:lnTo>
                  <a:pt x="55" y="348"/>
                </a:lnTo>
                <a:lnTo>
                  <a:pt x="55" y="338"/>
                </a:lnTo>
                <a:lnTo>
                  <a:pt x="55" y="348"/>
                </a:lnTo>
                <a:lnTo>
                  <a:pt x="64" y="348"/>
                </a:lnTo>
                <a:lnTo>
                  <a:pt x="64" y="338"/>
                </a:lnTo>
                <a:lnTo>
                  <a:pt x="73" y="338"/>
                </a:lnTo>
                <a:lnTo>
                  <a:pt x="73" y="328"/>
                </a:lnTo>
                <a:lnTo>
                  <a:pt x="64" y="318"/>
                </a:lnTo>
                <a:lnTo>
                  <a:pt x="64" y="308"/>
                </a:lnTo>
                <a:lnTo>
                  <a:pt x="73" y="297"/>
                </a:lnTo>
                <a:lnTo>
                  <a:pt x="73" y="308"/>
                </a:lnTo>
                <a:lnTo>
                  <a:pt x="73" y="297"/>
                </a:lnTo>
                <a:lnTo>
                  <a:pt x="82" y="297"/>
                </a:lnTo>
                <a:lnTo>
                  <a:pt x="82" y="287"/>
                </a:lnTo>
                <a:lnTo>
                  <a:pt x="82" y="277"/>
                </a:lnTo>
                <a:lnTo>
                  <a:pt x="82" y="267"/>
                </a:lnTo>
                <a:lnTo>
                  <a:pt x="82" y="256"/>
                </a:lnTo>
                <a:lnTo>
                  <a:pt x="73" y="256"/>
                </a:lnTo>
                <a:lnTo>
                  <a:pt x="82" y="256"/>
                </a:lnTo>
                <a:lnTo>
                  <a:pt x="73" y="256"/>
                </a:lnTo>
                <a:lnTo>
                  <a:pt x="73" y="246"/>
                </a:lnTo>
                <a:lnTo>
                  <a:pt x="73" y="236"/>
                </a:lnTo>
                <a:lnTo>
                  <a:pt x="64" y="236"/>
                </a:lnTo>
                <a:lnTo>
                  <a:pt x="73" y="236"/>
                </a:lnTo>
                <a:lnTo>
                  <a:pt x="64" y="226"/>
                </a:lnTo>
                <a:lnTo>
                  <a:pt x="73" y="226"/>
                </a:lnTo>
                <a:lnTo>
                  <a:pt x="73" y="215"/>
                </a:lnTo>
                <a:lnTo>
                  <a:pt x="73" y="226"/>
                </a:lnTo>
                <a:lnTo>
                  <a:pt x="73" y="215"/>
                </a:lnTo>
                <a:lnTo>
                  <a:pt x="73" y="205"/>
                </a:lnTo>
                <a:lnTo>
                  <a:pt x="82" y="205"/>
                </a:lnTo>
                <a:lnTo>
                  <a:pt x="73" y="205"/>
                </a:lnTo>
                <a:lnTo>
                  <a:pt x="82" y="205"/>
                </a:lnTo>
                <a:lnTo>
                  <a:pt x="82" y="195"/>
                </a:lnTo>
                <a:lnTo>
                  <a:pt x="73" y="195"/>
                </a:lnTo>
                <a:lnTo>
                  <a:pt x="82" y="195"/>
                </a:lnTo>
                <a:lnTo>
                  <a:pt x="73" y="195"/>
                </a:lnTo>
                <a:lnTo>
                  <a:pt x="82" y="195"/>
                </a:lnTo>
                <a:lnTo>
                  <a:pt x="82" y="185"/>
                </a:lnTo>
                <a:lnTo>
                  <a:pt x="82" y="174"/>
                </a:lnTo>
                <a:lnTo>
                  <a:pt x="73" y="174"/>
                </a:lnTo>
                <a:lnTo>
                  <a:pt x="73" y="164"/>
                </a:lnTo>
                <a:lnTo>
                  <a:pt x="73" y="154"/>
                </a:lnTo>
                <a:lnTo>
                  <a:pt x="82" y="154"/>
                </a:lnTo>
                <a:lnTo>
                  <a:pt x="73" y="144"/>
                </a:lnTo>
                <a:lnTo>
                  <a:pt x="82" y="144"/>
                </a:lnTo>
                <a:lnTo>
                  <a:pt x="82" y="133"/>
                </a:lnTo>
                <a:lnTo>
                  <a:pt x="82" y="123"/>
                </a:lnTo>
                <a:lnTo>
                  <a:pt x="91" y="123"/>
                </a:lnTo>
                <a:lnTo>
                  <a:pt x="91" y="113"/>
                </a:lnTo>
                <a:lnTo>
                  <a:pt x="91" y="103"/>
                </a:lnTo>
                <a:lnTo>
                  <a:pt x="91" y="92"/>
                </a:lnTo>
                <a:lnTo>
                  <a:pt x="100" y="92"/>
                </a:lnTo>
                <a:lnTo>
                  <a:pt x="100" y="82"/>
                </a:lnTo>
                <a:lnTo>
                  <a:pt x="109" y="82"/>
                </a:lnTo>
                <a:lnTo>
                  <a:pt x="109" y="72"/>
                </a:lnTo>
                <a:lnTo>
                  <a:pt x="109" y="62"/>
                </a:lnTo>
                <a:lnTo>
                  <a:pt x="118" y="51"/>
                </a:lnTo>
                <a:lnTo>
                  <a:pt x="127" y="41"/>
                </a:lnTo>
                <a:lnTo>
                  <a:pt x="127" y="31"/>
                </a:lnTo>
                <a:lnTo>
                  <a:pt x="136" y="31"/>
                </a:lnTo>
                <a:lnTo>
                  <a:pt x="127" y="31"/>
                </a:lnTo>
                <a:lnTo>
                  <a:pt x="127" y="21"/>
                </a:lnTo>
                <a:lnTo>
                  <a:pt x="136" y="21"/>
                </a:lnTo>
                <a:lnTo>
                  <a:pt x="136" y="10"/>
                </a:lnTo>
                <a:lnTo>
                  <a:pt x="145" y="10"/>
                </a:lnTo>
                <a:lnTo>
                  <a:pt x="154" y="10"/>
                </a:lnTo>
                <a:lnTo>
                  <a:pt x="163" y="10"/>
                </a:lnTo>
                <a:lnTo>
                  <a:pt x="172" y="0"/>
                </a:lnTo>
                <a:lnTo>
                  <a:pt x="181" y="0"/>
                </a:lnTo>
                <a:lnTo>
                  <a:pt x="181" y="10"/>
                </a:lnTo>
                <a:lnTo>
                  <a:pt x="181" y="21"/>
                </a:lnTo>
                <a:lnTo>
                  <a:pt x="190" y="21"/>
                </a:lnTo>
                <a:lnTo>
                  <a:pt x="190" y="31"/>
                </a:lnTo>
                <a:lnTo>
                  <a:pt x="199" y="31"/>
                </a:lnTo>
                <a:lnTo>
                  <a:pt x="199" y="41"/>
                </a:lnTo>
                <a:lnTo>
                  <a:pt x="209" y="31"/>
                </a:lnTo>
                <a:lnTo>
                  <a:pt x="209" y="41"/>
                </a:lnTo>
                <a:lnTo>
                  <a:pt x="218" y="41"/>
                </a:lnTo>
                <a:lnTo>
                  <a:pt x="227" y="41"/>
                </a:lnTo>
                <a:lnTo>
                  <a:pt x="227" y="51"/>
                </a:lnTo>
                <a:lnTo>
                  <a:pt x="236" y="51"/>
                </a:lnTo>
                <a:lnTo>
                  <a:pt x="245" y="51"/>
                </a:lnTo>
                <a:lnTo>
                  <a:pt x="254" y="51"/>
                </a:lnTo>
                <a:lnTo>
                  <a:pt x="263" y="51"/>
                </a:lnTo>
                <a:lnTo>
                  <a:pt x="263" y="62"/>
                </a:lnTo>
                <a:lnTo>
                  <a:pt x="272" y="62"/>
                </a:lnTo>
                <a:lnTo>
                  <a:pt x="263" y="62"/>
                </a:lnTo>
                <a:lnTo>
                  <a:pt x="263" y="72"/>
                </a:lnTo>
                <a:lnTo>
                  <a:pt x="272" y="72"/>
                </a:lnTo>
                <a:lnTo>
                  <a:pt x="263" y="92"/>
                </a:lnTo>
                <a:lnTo>
                  <a:pt x="254" y="92"/>
                </a:lnTo>
                <a:lnTo>
                  <a:pt x="236" y="92"/>
                </a:lnTo>
                <a:lnTo>
                  <a:pt x="236" y="103"/>
                </a:lnTo>
                <a:lnTo>
                  <a:pt x="227" y="123"/>
                </a:lnTo>
                <a:lnTo>
                  <a:pt x="227" y="133"/>
                </a:lnTo>
                <a:lnTo>
                  <a:pt x="227" y="144"/>
                </a:lnTo>
                <a:lnTo>
                  <a:pt x="227" y="154"/>
                </a:lnTo>
                <a:lnTo>
                  <a:pt x="227" y="164"/>
                </a:lnTo>
                <a:lnTo>
                  <a:pt x="218" y="174"/>
                </a:lnTo>
                <a:lnTo>
                  <a:pt x="218" y="185"/>
                </a:lnTo>
                <a:lnTo>
                  <a:pt x="227" y="195"/>
                </a:lnTo>
                <a:lnTo>
                  <a:pt x="227" y="205"/>
                </a:lnTo>
                <a:lnTo>
                  <a:pt x="227" y="215"/>
                </a:lnTo>
                <a:lnTo>
                  <a:pt x="236" y="215"/>
                </a:lnTo>
                <a:lnTo>
                  <a:pt x="236" y="226"/>
                </a:lnTo>
                <a:lnTo>
                  <a:pt x="236" y="236"/>
                </a:lnTo>
                <a:lnTo>
                  <a:pt x="236" y="246"/>
                </a:lnTo>
                <a:lnTo>
                  <a:pt x="236" y="267"/>
                </a:lnTo>
                <a:lnTo>
                  <a:pt x="227" y="267"/>
                </a:lnTo>
                <a:lnTo>
                  <a:pt x="227" y="256"/>
                </a:lnTo>
                <a:lnTo>
                  <a:pt x="218" y="267"/>
                </a:lnTo>
                <a:lnTo>
                  <a:pt x="209" y="267"/>
                </a:lnTo>
                <a:lnTo>
                  <a:pt x="209" y="256"/>
                </a:lnTo>
                <a:lnTo>
                  <a:pt x="209" y="246"/>
                </a:lnTo>
                <a:lnTo>
                  <a:pt x="199" y="246"/>
                </a:lnTo>
                <a:lnTo>
                  <a:pt x="199" y="256"/>
                </a:lnTo>
                <a:lnTo>
                  <a:pt x="199" y="246"/>
                </a:lnTo>
                <a:lnTo>
                  <a:pt x="190" y="256"/>
                </a:lnTo>
                <a:lnTo>
                  <a:pt x="181" y="267"/>
                </a:lnTo>
                <a:lnTo>
                  <a:pt x="181" y="277"/>
                </a:lnTo>
                <a:lnTo>
                  <a:pt x="181" y="287"/>
                </a:lnTo>
                <a:lnTo>
                  <a:pt x="181" y="297"/>
                </a:lnTo>
                <a:lnTo>
                  <a:pt x="181" y="287"/>
                </a:lnTo>
                <a:lnTo>
                  <a:pt x="181" y="297"/>
                </a:lnTo>
                <a:lnTo>
                  <a:pt x="181" y="308"/>
                </a:lnTo>
                <a:lnTo>
                  <a:pt x="190" y="308"/>
                </a:lnTo>
                <a:lnTo>
                  <a:pt x="181" y="308"/>
                </a:lnTo>
                <a:lnTo>
                  <a:pt x="172" y="308"/>
                </a:lnTo>
                <a:lnTo>
                  <a:pt x="172" y="318"/>
                </a:lnTo>
                <a:lnTo>
                  <a:pt x="163" y="328"/>
                </a:lnTo>
                <a:lnTo>
                  <a:pt x="172" y="338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Freeform 21"/>
          <p:cNvSpPr>
            <a:spLocks/>
          </p:cNvSpPr>
          <p:nvPr/>
        </p:nvSpPr>
        <p:spPr bwMode="auto">
          <a:xfrm>
            <a:off x="4572436" y="1962631"/>
            <a:ext cx="1144732" cy="1005991"/>
          </a:xfrm>
          <a:custGeom>
            <a:avLst/>
            <a:gdLst>
              <a:gd name="T0" fmla="*/ 17 w 516"/>
              <a:gd name="T1" fmla="*/ 301 h 492"/>
              <a:gd name="T2" fmla="*/ 34 w 516"/>
              <a:gd name="T3" fmla="*/ 287 h 492"/>
              <a:gd name="T4" fmla="*/ 68 w 516"/>
              <a:gd name="T5" fmla="*/ 257 h 492"/>
              <a:gd name="T6" fmla="*/ 103 w 516"/>
              <a:gd name="T7" fmla="*/ 229 h 492"/>
              <a:gd name="T8" fmla="*/ 137 w 516"/>
              <a:gd name="T9" fmla="*/ 229 h 492"/>
              <a:gd name="T10" fmla="*/ 171 w 516"/>
              <a:gd name="T11" fmla="*/ 200 h 492"/>
              <a:gd name="T12" fmla="*/ 205 w 516"/>
              <a:gd name="T13" fmla="*/ 172 h 492"/>
              <a:gd name="T14" fmla="*/ 272 w 516"/>
              <a:gd name="T15" fmla="*/ 172 h 492"/>
              <a:gd name="T16" fmla="*/ 306 w 516"/>
              <a:gd name="T17" fmla="*/ 172 h 492"/>
              <a:gd name="T18" fmla="*/ 357 w 516"/>
              <a:gd name="T19" fmla="*/ 158 h 492"/>
              <a:gd name="T20" fmla="*/ 424 w 516"/>
              <a:gd name="T21" fmla="*/ 143 h 492"/>
              <a:gd name="T22" fmla="*/ 494 w 516"/>
              <a:gd name="T23" fmla="*/ 143 h 492"/>
              <a:gd name="T24" fmla="*/ 528 w 516"/>
              <a:gd name="T25" fmla="*/ 115 h 492"/>
              <a:gd name="T26" fmla="*/ 578 w 516"/>
              <a:gd name="T27" fmla="*/ 101 h 492"/>
              <a:gd name="T28" fmla="*/ 612 w 516"/>
              <a:gd name="T29" fmla="*/ 85 h 492"/>
              <a:gd name="T30" fmla="*/ 663 w 516"/>
              <a:gd name="T31" fmla="*/ 71 h 492"/>
              <a:gd name="T32" fmla="*/ 714 w 516"/>
              <a:gd name="T33" fmla="*/ 57 h 492"/>
              <a:gd name="T34" fmla="*/ 764 w 516"/>
              <a:gd name="T35" fmla="*/ 43 h 492"/>
              <a:gd name="T36" fmla="*/ 800 w 516"/>
              <a:gd name="T37" fmla="*/ 0 h 492"/>
              <a:gd name="T38" fmla="*/ 851 w 516"/>
              <a:gd name="T39" fmla="*/ 14 h 492"/>
              <a:gd name="T40" fmla="*/ 901 w 516"/>
              <a:gd name="T41" fmla="*/ 14 h 492"/>
              <a:gd name="T42" fmla="*/ 918 w 516"/>
              <a:gd name="T43" fmla="*/ 85 h 492"/>
              <a:gd name="T44" fmla="*/ 918 w 516"/>
              <a:gd name="T45" fmla="*/ 143 h 492"/>
              <a:gd name="T46" fmla="*/ 918 w 516"/>
              <a:gd name="T47" fmla="*/ 172 h 492"/>
              <a:gd name="T48" fmla="*/ 935 w 516"/>
              <a:gd name="T49" fmla="*/ 186 h 492"/>
              <a:gd name="T50" fmla="*/ 935 w 516"/>
              <a:gd name="T51" fmla="*/ 200 h 492"/>
              <a:gd name="T52" fmla="*/ 969 w 516"/>
              <a:gd name="T53" fmla="*/ 229 h 492"/>
              <a:gd name="T54" fmla="*/ 952 w 516"/>
              <a:gd name="T55" fmla="*/ 287 h 492"/>
              <a:gd name="T56" fmla="*/ 952 w 516"/>
              <a:gd name="T57" fmla="*/ 301 h 492"/>
              <a:gd name="T58" fmla="*/ 952 w 516"/>
              <a:gd name="T59" fmla="*/ 330 h 492"/>
              <a:gd name="T60" fmla="*/ 901 w 516"/>
              <a:gd name="T61" fmla="*/ 344 h 492"/>
              <a:gd name="T62" fmla="*/ 918 w 516"/>
              <a:gd name="T63" fmla="*/ 344 h 492"/>
              <a:gd name="T64" fmla="*/ 918 w 516"/>
              <a:gd name="T65" fmla="*/ 401 h 492"/>
              <a:gd name="T66" fmla="*/ 884 w 516"/>
              <a:gd name="T67" fmla="*/ 429 h 492"/>
              <a:gd name="T68" fmla="*/ 817 w 516"/>
              <a:gd name="T69" fmla="*/ 502 h 492"/>
              <a:gd name="T70" fmla="*/ 764 w 516"/>
              <a:gd name="T71" fmla="*/ 559 h 492"/>
              <a:gd name="T72" fmla="*/ 731 w 516"/>
              <a:gd name="T73" fmla="*/ 601 h 492"/>
              <a:gd name="T74" fmla="*/ 680 w 516"/>
              <a:gd name="T75" fmla="*/ 631 h 492"/>
              <a:gd name="T76" fmla="*/ 612 w 516"/>
              <a:gd name="T77" fmla="*/ 659 h 492"/>
              <a:gd name="T78" fmla="*/ 578 w 516"/>
              <a:gd name="T79" fmla="*/ 688 h 492"/>
              <a:gd name="T80" fmla="*/ 545 w 516"/>
              <a:gd name="T81" fmla="*/ 659 h 492"/>
              <a:gd name="T82" fmla="*/ 545 w 516"/>
              <a:gd name="T83" fmla="*/ 631 h 492"/>
              <a:gd name="T84" fmla="*/ 545 w 516"/>
              <a:gd name="T85" fmla="*/ 573 h 492"/>
              <a:gd name="T86" fmla="*/ 511 w 516"/>
              <a:gd name="T87" fmla="*/ 544 h 492"/>
              <a:gd name="T88" fmla="*/ 528 w 516"/>
              <a:gd name="T89" fmla="*/ 530 h 492"/>
              <a:gd name="T90" fmla="*/ 494 w 516"/>
              <a:gd name="T91" fmla="*/ 502 h 492"/>
              <a:gd name="T92" fmla="*/ 477 w 516"/>
              <a:gd name="T93" fmla="*/ 459 h 492"/>
              <a:gd name="T94" fmla="*/ 443 w 516"/>
              <a:gd name="T95" fmla="*/ 459 h 492"/>
              <a:gd name="T96" fmla="*/ 408 w 516"/>
              <a:gd name="T97" fmla="*/ 429 h 492"/>
              <a:gd name="T98" fmla="*/ 374 w 516"/>
              <a:gd name="T99" fmla="*/ 415 h 492"/>
              <a:gd name="T100" fmla="*/ 340 w 516"/>
              <a:gd name="T101" fmla="*/ 387 h 492"/>
              <a:gd name="T102" fmla="*/ 306 w 516"/>
              <a:gd name="T103" fmla="*/ 387 h 492"/>
              <a:gd name="T104" fmla="*/ 289 w 516"/>
              <a:gd name="T105" fmla="*/ 372 h 492"/>
              <a:gd name="T106" fmla="*/ 238 w 516"/>
              <a:gd name="T107" fmla="*/ 358 h 492"/>
              <a:gd name="T108" fmla="*/ 205 w 516"/>
              <a:gd name="T109" fmla="*/ 358 h 492"/>
              <a:gd name="T110" fmla="*/ 171 w 516"/>
              <a:gd name="T111" fmla="*/ 358 h 492"/>
              <a:gd name="T112" fmla="*/ 120 w 516"/>
              <a:gd name="T113" fmla="*/ 330 h 492"/>
              <a:gd name="T114" fmla="*/ 103 w 516"/>
              <a:gd name="T115" fmla="*/ 315 h 4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16"/>
              <a:gd name="T175" fmla="*/ 0 h 492"/>
              <a:gd name="T176" fmla="*/ 516 w 516"/>
              <a:gd name="T177" fmla="*/ 492 h 4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16" h="492">
                <a:moveTo>
                  <a:pt x="36" y="225"/>
                </a:moveTo>
                <a:lnTo>
                  <a:pt x="0" y="225"/>
                </a:lnTo>
                <a:lnTo>
                  <a:pt x="0" y="215"/>
                </a:lnTo>
                <a:lnTo>
                  <a:pt x="9" y="215"/>
                </a:lnTo>
                <a:lnTo>
                  <a:pt x="9" y="205"/>
                </a:lnTo>
                <a:lnTo>
                  <a:pt x="18" y="205"/>
                </a:lnTo>
                <a:lnTo>
                  <a:pt x="9" y="205"/>
                </a:lnTo>
                <a:lnTo>
                  <a:pt x="18" y="205"/>
                </a:lnTo>
                <a:lnTo>
                  <a:pt x="18" y="195"/>
                </a:lnTo>
                <a:lnTo>
                  <a:pt x="27" y="195"/>
                </a:lnTo>
                <a:lnTo>
                  <a:pt x="27" y="184"/>
                </a:lnTo>
                <a:lnTo>
                  <a:pt x="36" y="184"/>
                </a:lnTo>
                <a:lnTo>
                  <a:pt x="36" y="174"/>
                </a:lnTo>
                <a:lnTo>
                  <a:pt x="46" y="174"/>
                </a:lnTo>
                <a:lnTo>
                  <a:pt x="55" y="174"/>
                </a:lnTo>
                <a:lnTo>
                  <a:pt x="55" y="164"/>
                </a:lnTo>
                <a:lnTo>
                  <a:pt x="55" y="174"/>
                </a:lnTo>
                <a:lnTo>
                  <a:pt x="64" y="174"/>
                </a:lnTo>
                <a:lnTo>
                  <a:pt x="64" y="164"/>
                </a:lnTo>
                <a:lnTo>
                  <a:pt x="73" y="164"/>
                </a:lnTo>
                <a:lnTo>
                  <a:pt x="82" y="164"/>
                </a:lnTo>
                <a:lnTo>
                  <a:pt x="82" y="154"/>
                </a:lnTo>
                <a:lnTo>
                  <a:pt x="91" y="154"/>
                </a:lnTo>
                <a:lnTo>
                  <a:pt x="91" y="143"/>
                </a:lnTo>
                <a:lnTo>
                  <a:pt x="100" y="143"/>
                </a:lnTo>
                <a:lnTo>
                  <a:pt x="109" y="143"/>
                </a:lnTo>
                <a:lnTo>
                  <a:pt x="109" y="133"/>
                </a:lnTo>
                <a:lnTo>
                  <a:pt x="109" y="123"/>
                </a:lnTo>
                <a:lnTo>
                  <a:pt x="118" y="123"/>
                </a:lnTo>
                <a:lnTo>
                  <a:pt x="127" y="123"/>
                </a:lnTo>
                <a:lnTo>
                  <a:pt x="136" y="123"/>
                </a:lnTo>
                <a:lnTo>
                  <a:pt x="145" y="123"/>
                </a:lnTo>
                <a:lnTo>
                  <a:pt x="145" y="133"/>
                </a:lnTo>
                <a:lnTo>
                  <a:pt x="154" y="133"/>
                </a:lnTo>
                <a:lnTo>
                  <a:pt x="154" y="123"/>
                </a:lnTo>
                <a:lnTo>
                  <a:pt x="163" y="123"/>
                </a:lnTo>
                <a:lnTo>
                  <a:pt x="172" y="123"/>
                </a:lnTo>
                <a:lnTo>
                  <a:pt x="181" y="123"/>
                </a:lnTo>
                <a:lnTo>
                  <a:pt x="181" y="113"/>
                </a:lnTo>
                <a:lnTo>
                  <a:pt x="190" y="113"/>
                </a:lnTo>
                <a:lnTo>
                  <a:pt x="199" y="102"/>
                </a:lnTo>
                <a:lnTo>
                  <a:pt x="208" y="102"/>
                </a:lnTo>
                <a:lnTo>
                  <a:pt x="217" y="102"/>
                </a:lnTo>
                <a:lnTo>
                  <a:pt x="226" y="102"/>
                </a:lnTo>
                <a:lnTo>
                  <a:pt x="236" y="102"/>
                </a:lnTo>
                <a:lnTo>
                  <a:pt x="245" y="102"/>
                </a:lnTo>
                <a:lnTo>
                  <a:pt x="254" y="102"/>
                </a:lnTo>
                <a:lnTo>
                  <a:pt x="263" y="102"/>
                </a:lnTo>
                <a:lnTo>
                  <a:pt x="272" y="102"/>
                </a:lnTo>
                <a:lnTo>
                  <a:pt x="272" y="92"/>
                </a:lnTo>
                <a:lnTo>
                  <a:pt x="281" y="92"/>
                </a:lnTo>
                <a:lnTo>
                  <a:pt x="281" y="82"/>
                </a:lnTo>
                <a:lnTo>
                  <a:pt x="290" y="82"/>
                </a:lnTo>
                <a:lnTo>
                  <a:pt x="299" y="82"/>
                </a:lnTo>
                <a:lnTo>
                  <a:pt x="299" y="72"/>
                </a:lnTo>
                <a:lnTo>
                  <a:pt x="308" y="72"/>
                </a:lnTo>
                <a:lnTo>
                  <a:pt x="308" y="82"/>
                </a:lnTo>
                <a:lnTo>
                  <a:pt x="317" y="72"/>
                </a:lnTo>
                <a:lnTo>
                  <a:pt x="326" y="72"/>
                </a:lnTo>
                <a:lnTo>
                  <a:pt x="326" y="61"/>
                </a:lnTo>
                <a:lnTo>
                  <a:pt x="335" y="61"/>
                </a:lnTo>
                <a:lnTo>
                  <a:pt x="344" y="61"/>
                </a:lnTo>
                <a:lnTo>
                  <a:pt x="344" y="51"/>
                </a:lnTo>
                <a:lnTo>
                  <a:pt x="353" y="51"/>
                </a:lnTo>
                <a:lnTo>
                  <a:pt x="362" y="51"/>
                </a:lnTo>
                <a:lnTo>
                  <a:pt x="362" y="41"/>
                </a:lnTo>
                <a:lnTo>
                  <a:pt x="371" y="41"/>
                </a:lnTo>
                <a:lnTo>
                  <a:pt x="380" y="41"/>
                </a:lnTo>
                <a:lnTo>
                  <a:pt x="389" y="41"/>
                </a:lnTo>
                <a:lnTo>
                  <a:pt x="398" y="41"/>
                </a:lnTo>
                <a:lnTo>
                  <a:pt x="398" y="31"/>
                </a:lnTo>
                <a:lnTo>
                  <a:pt x="407" y="31"/>
                </a:lnTo>
                <a:lnTo>
                  <a:pt x="407" y="20"/>
                </a:lnTo>
                <a:lnTo>
                  <a:pt x="416" y="10"/>
                </a:lnTo>
                <a:lnTo>
                  <a:pt x="426" y="10"/>
                </a:lnTo>
                <a:lnTo>
                  <a:pt x="426" y="0"/>
                </a:lnTo>
                <a:lnTo>
                  <a:pt x="426" y="10"/>
                </a:lnTo>
                <a:lnTo>
                  <a:pt x="435" y="10"/>
                </a:lnTo>
                <a:lnTo>
                  <a:pt x="444" y="10"/>
                </a:lnTo>
                <a:lnTo>
                  <a:pt x="453" y="10"/>
                </a:lnTo>
                <a:lnTo>
                  <a:pt x="462" y="10"/>
                </a:lnTo>
                <a:lnTo>
                  <a:pt x="471" y="10"/>
                </a:lnTo>
                <a:lnTo>
                  <a:pt x="471" y="20"/>
                </a:lnTo>
                <a:lnTo>
                  <a:pt x="480" y="10"/>
                </a:lnTo>
                <a:lnTo>
                  <a:pt x="480" y="20"/>
                </a:lnTo>
                <a:lnTo>
                  <a:pt x="480" y="31"/>
                </a:lnTo>
                <a:lnTo>
                  <a:pt x="480" y="41"/>
                </a:lnTo>
                <a:lnTo>
                  <a:pt x="489" y="61"/>
                </a:lnTo>
                <a:lnTo>
                  <a:pt x="489" y="72"/>
                </a:lnTo>
                <a:lnTo>
                  <a:pt x="489" y="82"/>
                </a:lnTo>
                <a:lnTo>
                  <a:pt x="489" y="92"/>
                </a:lnTo>
                <a:lnTo>
                  <a:pt x="489" y="102"/>
                </a:lnTo>
                <a:lnTo>
                  <a:pt x="480" y="102"/>
                </a:lnTo>
                <a:lnTo>
                  <a:pt x="480" y="113"/>
                </a:lnTo>
                <a:lnTo>
                  <a:pt x="489" y="113"/>
                </a:lnTo>
                <a:lnTo>
                  <a:pt x="489" y="123"/>
                </a:lnTo>
                <a:lnTo>
                  <a:pt x="498" y="113"/>
                </a:lnTo>
                <a:lnTo>
                  <a:pt x="507" y="123"/>
                </a:lnTo>
                <a:lnTo>
                  <a:pt x="507" y="133"/>
                </a:lnTo>
                <a:lnTo>
                  <a:pt x="498" y="133"/>
                </a:lnTo>
                <a:lnTo>
                  <a:pt x="489" y="133"/>
                </a:lnTo>
                <a:lnTo>
                  <a:pt x="489" y="143"/>
                </a:lnTo>
                <a:lnTo>
                  <a:pt x="489" y="154"/>
                </a:lnTo>
                <a:lnTo>
                  <a:pt x="498" y="143"/>
                </a:lnTo>
                <a:lnTo>
                  <a:pt x="507" y="143"/>
                </a:lnTo>
                <a:lnTo>
                  <a:pt x="516" y="143"/>
                </a:lnTo>
                <a:lnTo>
                  <a:pt x="516" y="154"/>
                </a:lnTo>
                <a:lnTo>
                  <a:pt x="516" y="164"/>
                </a:lnTo>
                <a:lnTo>
                  <a:pt x="516" y="174"/>
                </a:lnTo>
                <a:lnTo>
                  <a:pt x="516" y="184"/>
                </a:lnTo>
                <a:lnTo>
                  <a:pt x="516" y="205"/>
                </a:lnTo>
                <a:lnTo>
                  <a:pt x="507" y="205"/>
                </a:lnTo>
                <a:lnTo>
                  <a:pt x="498" y="215"/>
                </a:lnTo>
                <a:lnTo>
                  <a:pt x="489" y="215"/>
                </a:lnTo>
                <a:lnTo>
                  <a:pt x="498" y="215"/>
                </a:lnTo>
                <a:lnTo>
                  <a:pt x="507" y="215"/>
                </a:lnTo>
                <a:lnTo>
                  <a:pt x="507" y="225"/>
                </a:lnTo>
                <a:lnTo>
                  <a:pt x="489" y="225"/>
                </a:lnTo>
                <a:lnTo>
                  <a:pt x="498" y="236"/>
                </a:lnTo>
                <a:lnTo>
                  <a:pt x="507" y="236"/>
                </a:lnTo>
                <a:lnTo>
                  <a:pt x="498" y="246"/>
                </a:lnTo>
                <a:lnTo>
                  <a:pt x="489" y="236"/>
                </a:lnTo>
                <a:lnTo>
                  <a:pt x="489" y="246"/>
                </a:lnTo>
                <a:lnTo>
                  <a:pt x="480" y="246"/>
                </a:lnTo>
                <a:lnTo>
                  <a:pt x="471" y="246"/>
                </a:lnTo>
                <a:lnTo>
                  <a:pt x="471" y="256"/>
                </a:lnTo>
                <a:lnTo>
                  <a:pt x="480" y="256"/>
                </a:lnTo>
                <a:lnTo>
                  <a:pt x="489" y="246"/>
                </a:lnTo>
                <a:lnTo>
                  <a:pt x="498" y="256"/>
                </a:lnTo>
                <a:lnTo>
                  <a:pt x="498" y="266"/>
                </a:lnTo>
                <a:lnTo>
                  <a:pt x="489" y="277"/>
                </a:lnTo>
                <a:lnTo>
                  <a:pt x="489" y="287"/>
                </a:lnTo>
                <a:lnTo>
                  <a:pt x="480" y="287"/>
                </a:lnTo>
                <a:lnTo>
                  <a:pt x="480" y="297"/>
                </a:lnTo>
                <a:lnTo>
                  <a:pt x="480" y="307"/>
                </a:lnTo>
                <a:lnTo>
                  <a:pt x="471" y="307"/>
                </a:lnTo>
                <a:lnTo>
                  <a:pt x="462" y="318"/>
                </a:lnTo>
                <a:lnTo>
                  <a:pt x="462" y="328"/>
                </a:lnTo>
                <a:lnTo>
                  <a:pt x="444" y="348"/>
                </a:lnTo>
                <a:lnTo>
                  <a:pt x="435" y="359"/>
                </a:lnTo>
                <a:lnTo>
                  <a:pt x="426" y="369"/>
                </a:lnTo>
                <a:lnTo>
                  <a:pt x="426" y="379"/>
                </a:lnTo>
                <a:lnTo>
                  <a:pt x="416" y="389"/>
                </a:lnTo>
                <a:lnTo>
                  <a:pt x="407" y="400"/>
                </a:lnTo>
                <a:lnTo>
                  <a:pt x="407" y="410"/>
                </a:lnTo>
                <a:lnTo>
                  <a:pt x="398" y="420"/>
                </a:lnTo>
                <a:lnTo>
                  <a:pt x="398" y="430"/>
                </a:lnTo>
                <a:lnTo>
                  <a:pt x="389" y="430"/>
                </a:lnTo>
                <a:lnTo>
                  <a:pt x="389" y="441"/>
                </a:lnTo>
                <a:lnTo>
                  <a:pt x="380" y="441"/>
                </a:lnTo>
                <a:lnTo>
                  <a:pt x="371" y="451"/>
                </a:lnTo>
                <a:lnTo>
                  <a:pt x="362" y="451"/>
                </a:lnTo>
                <a:lnTo>
                  <a:pt x="353" y="461"/>
                </a:lnTo>
                <a:lnTo>
                  <a:pt x="344" y="471"/>
                </a:lnTo>
                <a:lnTo>
                  <a:pt x="335" y="471"/>
                </a:lnTo>
                <a:lnTo>
                  <a:pt x="326" y="471"/>
                </a:lnTo>
                <a:lnTo>
                  <a:pt x="326" y="482"/>
                </a:lnTo>
                <a:lnTo>
                  <a:pt x="317" y="482"/>
                </a:lnTo>
                <a:lnTo>
                  <a:pt x="308" y="482"/>
                </a:lnTo>
                <a:lnTo>
                  <a:pt x="308" y="492"/>
                </a:lnTo>
                <a:lnTo>
                  <a:pt x="299" y="492"/>
                </a:lnTo>
                <a:lnTo>
                  <a:pt x="299" y="482"/>
                </a:lnTo>
                <a:lnTo>
                  <a:pt x="299" y="471"/>
                </a:lnTo>
                <a:lnTo>
                  <a:pt x="290" y="471"/>
                </a:lnTo>
                <a:lnTo>
                  <a:pt x="290" y="461"/>
                </a:lnTo>
                <a:lnTo>
                  <a:pt x="281" y="461"/>
                </a:lnTo>
                <a:lnTo>
                  <a:pt x="281" y="451"/>
                </a:lnTo>
                <a:lnTo>
                  <a:pt x="290" y="451"/>
                </a:lnTo>
                <a:lnTo>
                  <a:pt x="290" y="441"/>
                </a:lnTo>
                <a:lnTo>
                  <a:pt x="290" y="430"/>
                </a:lnTo>
                <a:lnTo>
                  <a:pt x="290" y="420"/>
                </a:lnTo>
                <a:lnTo>
                  <a:pt x="290" y="410"/>
                </a:lnTo>
                <a:lnTo>
                  <a:pt x="281" y="410"/>
                </a:lnTo>
                <a:lnTo>
                  <a:pt x="281" y="400"/>
                </a:lnTo>
                <a:lnTo>
                  <a:pt x="272" y="400"/>
                </a:lnTo>
                <a:lnTo>
                  <a:pt x="272" y="389"/>
                </a:lnTo>
                <a:lnTo>
                  <a:pt x="281" y="389"/>
                </a:lnTo>
                <a:lnTo>
                  <a:pt x="272" y="389"/>
                </a:lnTo>
                <a:lnTo>
                  <a:pt x="281" y="389"/>
                </a:lnTo>
                <a:lnTo>
                  <a:pt x="281" y="379"/>
                </a:lnTo>
                <a:lnTo>
                  <a:pt x="272" y="379"/>
                </a:lnTo>
                <a:lnTo>
                  <a:pt x="272" y="369"/>
                </a:lnTo>
                <a:lnTo>
                  <a:pt x="272" y="359"/>
                </a:lnTo>
                <a:lnTo>
                  <a:pt x="263" y="359"/>
                </a:lnTo>
                <a:lnTo>
                  <a:pt x="263" y="348"/>
                </a:lnTo>
                <a:lnTo>
                  <a:pt x="263" y="338"/>
                </a:lnTo>
                <a:lnTo>
                  <a:pt x="254" y="338"/>
                </a:lnTo>
                <a:lnTo>
                  <a:pt x="254" y="328"/>
                </a:lnTo>
                <a:lnTo>
                  <a:pt x="245" y="328"/>
                </a:lnTo>
                <a:lnTo>
                  <a:pt x="245" y="318"/>
                </a:lnTo>
                <a:lnTo>
                  <a:pt x="245" y="328"/>
                </a:lnTo>
                <a:lnTo>
                  <a:pt x="236" y="328"/>
                </a:lnTo>
                <a:lnTo>
                  <a:pt x="236" y="318"/>
                </a:lnTo>
                <a:lnTo>
                  <a:pt x="226" y="318"/>
                </a:lnTo>
                <a:lnTo>
                  <a:pt x="226" y="307"/>
                </a:lnTo>
                <a:lnTo>
                  <a:pt x="217" y="307"/>
                </a:lnTo>
                <a:lnTo>
                  <a:pt x="217" y="297"/>
                </a:lnTo>
                <a:lnTo>
                  <a:pt x="208" y="297"/>
                </a:lnTo>
                <a:lnTo>
                  <a:pt x="208" y="287"/>
                </a:lnTo>
                <a:lnTo>
                  <a:pt x="199" y="297"/>
                </a:lnTo>
                <a:lnTo>
                  <a:pt x="199" y="287"/>
                </a:lnTo>
                <a:lnTo>
                  <a:pt x="190" y="287"/>
                </a:lnTo>
                <a:lnTo>
                  <a:pt x="181" y="287"/>
                </a:lnTo>
                <a:lnTo>
                  <a:pt x="181" y="277"/>
                </a:lnTo>
                <a:lnTo>
                  <a:pt x="172" y="277"/>
                </a:lnTo>
                <a:lnTo>
                  <a:pt x="181" y="277"/>
                </a:lnTo>
                <a:lnTo>
                  <a:pt x="172" y="277"/>
                </a:lnTo>
                <a:lnTo>
                  <a:pt x="163" y="277"/>
                </a:lnTo>
                <a:lnTo>
                  <a:pt x="163" y="266"/>
                </a:lnTo>
                <a:lnTo>
                  <a:pt x="163" y="277"/>
                </a:lnTo>
                <a:lnTo>
                  <a:pt x="163" y="266"/>
                </a:lnTo>
                <a:lnTo>
                  <a:pt x="154" y="266"/>
                </a:lnTo>
                <a:lnTo>
                  <a:pt x="154" y="256"/>
                </a:lnTo>
                <a:lnTo>
                  <a:pt x="145" y="256"/>
                </a:lnTo>
                <a:lnTo>
                  <a:pt x="136" y="256"/>
                </a:lnTo>
                <a:lnTo>
                  <a:pt x="127" y="256"/>
                </a:lnTo>
                <a:lnTo>
                  <a:pt x="127" y="266"/>
                </a:lnTo>
                <a:lnTo>
                  <a:pt x="118" y="266"/>
                </a:lnTo>
                <a:lnTo>
                  <a:pt x="118" y="256"/>
                </a:lnTo>
                <a:lnTo>
                  <a:pt x="109" y="256"/>
                </a:lnTo>
                <a:lnTo>
                  <a:pt x="109" y="246"/>
                </a:lnTo>
                <a:lnTo>
                  <a:pt x="100" y="246"/>
                </a:lnTo>
                <a:lnTo>
                  <a:pt x="91" y="246"/>
                </a:lnTo>
                <a:lnTo>
                  <a:pt x="91" y="256"/>
                </a:lnTo>
                <a:lnTo>
                  <a:pt x="82" y="246"/>
                </a:lnTo>
                <a:lnTo>
                  <a:pt x="73" y="246"/>
                </a:lnTo>
                <a:lnTo>
                  <a:pt x="73" y="236"/>
                </a:lnTo>
                <a:lnTo>
                  <a:pt x="64" y="236"/>
                </a:lnTo>
                <a:lnTo>
                  <a:pt x="64" y="225"/>
                </a:lnTo>
                <a:lnTo>
                  <a:pt x="64" y="236"/>
                </a:lnTo>
                <a:lnTo>
                  <a:pt x="64" y="225"/>
                </a:lnTo>
                <a:lnTo>
                  <a:pt x="55" y="225"/>
                </a:lnTo>
                <a:lnTo>
                  <a:pt x="36" y="22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>
            <a:off x="4067944" y="1052737"/>
            <a:ext cx="1041954" cy="1237017"/>
          </a:xfrm>
          <a:custGeom>
            <a:avLst/>
            <a:gdLst>
              <a:gd name="T0" fmla="*/ 424 w 470"/>
              <a:gd name="T1" fmla="*/ 87 h 605"/>
              <a:gd name="T2" fmla="*/ 458 w 470"/>
              <a:gd name="T3" fmla="*/ 101 h 605"/>
              <a:gd name="T4" fmla="*/ 492 w 470"/>
              <a:gd name="T5" fmla="*/ 57 h 605"/>
              <a:gd name="T6" fmla="*/ 561 w 470"/>
              <a:gd name="T7" fmla="*/ 73 h 605"/>
              <a:gd name="T8" fmla="*/ 612 w 470"/>
              <a:gd name="T9" fmla="*/ 87 h 605"/>
              <a:gd name="T10" fmla="*/ 679 w 470"/>
              <a:gd name="T11" fmla="*/ 73 h 605"/>
              <a:gd name="T12" fmla="*/ 730 w 470"/>
              <a:gd name="T13" fmla="*/ 43 h 605"/>
              <a:gd name="T14" fmla="*/ 764 w 470"/>
              <a:gd name="T15" fmla="*/ 0 h 605"/>
              <a:gd name="T16" fmla="*/ 831 w 470"/>
              <a:gd name="T17" fmla="*/ 15 h 605"/>
              <a:gd name="T18" fmla="*/ 882 w 470"/>
              <a:gd name="T19" fmla="*/ 57 h 605"/>
              <a:gd name="T20" fmla="*/ 865 w 470"/>
              <a:gd name="T21" fmla="*/ 130 h 605"/>
              <a:gd name="T22" fmla="*/ 848 w 470"/>
              <a:gd name="T23" fmla="*/ 172 h 605"/>
              <a:gd name="T24" fmla="*/ 814 w 470"/>
              <a:gd name="T25" fmla="*/ 215 h 605"/>
              <a:gd name="T26" fmla="*/ 781 w 470"/>
              <a:gd name="T27" fmla="*/ 259 h 605"/>
              <a:gd name="T28" fmla="*/ 781 w 470"/>
              <a:gd name="T29" fmla="*/ 330 h 605"/>
              <a:gd name="T30" fmla="*/ 798 w 470"/>
              <a:gd name="T31" fmla="*/ 373 h 605"/>
              <a:gd name="T32" fmla="*/ 814 w 470"/>
              <a:gd name="T33" fmla="*/ 401 h 605"/>
              <a:gd name="T34" fmla="*/ 798 w 470"/>
              <a:gd name="T35" fmla="*/ 445 h 605"/>
              <a:gd name="T36" fmla="*/ 831 w 470"/>
              <a:gd name="T37" fmla="*/ 516 h 605"/>
              <a:gd name="T38" fmla="*/ 848 w 470"/>
              <a:gd name="T39" fmla="*/ 559 h 605"/>
              <a:gd name="T40" fmla="*/ 814 w 470"/>
              <a:gd name="T41" fmla="*/ 589 h 605"/>
              <a:gd name="T42" fmla="*/ 764 w 470"/>
              <a:gd name="T43" fmla="*/ 617 h 605"/>
              <a:gd name="T44" fmla="*/ 696 w 470"/>
              <a:gd name="T45" fmla="*/ 603 h 605"/>
              <a:gd name="T46" fmla="*/ 646 w 470"/>
              <a:gd name="T47" fmla="*/ 631 h 605"/>
              <a:gd name="T48" fmla="*/ 595 w 470"/>
              <a:gd name="T49" fmla="*/ 660 h 605"/>
              <a:gd name="T50" fmla="*/ 561 w 470"/>
              <a:gd name="T51" fmla="*/ 674 h 605"/>
              <a:gd name="T52" fmla="*/ 509 w 470"/>
              <a:gd name="T53" fmla="*/ 703 h 605"/>
              <a:gd name="T54" fmla="*/ 492 w 470"/>
              <a:gd name="T55" fmla="*/ 731 h 605"/>
              <a:gd name="T56" fmla="*/ 458 w 470"/>
              <a:gd name="T57" fmla="*/ 775 h 605"/>
              <a:gd name="T58" fmla="*/ 407 w 470"/>
              <a:gd name="T59" fmla="*/ 803 h 605"/>
              <a:gd name="T60" fmla="*/ 373 w 470"/>
              <a:gd name="T61" fmla="*/ 846 h 605"/>
              <a:gd name="T62" fmla="*/ 306 w 470"/>
              <a:gd name="T63" fmla="*/ 832 h 605"/>
              <a:gd name="T64" fmla="*/ 272 w 470"/>
              <a:gd name="T65" fmla="*/ 745 h 605"/>
              <a:gd name="T66" fmla="*/ 186 w 470"/>
              <a:gd name="T67" fmla="*/ 603 h 605"/>
              <a:gd name="T68" fmla="*/ 101 w 470"/>
              <a:gd name="T69" fmla="*/ 502 h 605"/>
              <a:gd name="T70" fmla="*/ 34 w 470"/>
              <a:gd name="T71" fmla="*/ 445 h 605"/>
              <a:gd name="T72" fmla="*/ 34 w 470"/>
              <a:gd name="T73" fmla="*/ 401 h 605"/>
              <a:gd name="T74" fmla="*/ 17 w 470"/>
              <a:gd name="T75" fmla="*/ 344 h 605"/>
              <a:gd name="T76" fmla="*/ 34 w 470"/>
              <a:gd name="T77" fmla="*/ 287 h 605"/>
              <a:gd name="T78" fmla="*/ 0 w 470"/>
              <a:gd name="T79" fmla="*/ 245 h 605"/>
              <a:gd name="T80" fmla="*/ 17 w 470"/>
              <a:gd name="T81" fmla="*/ 187 h 605"/>
              <a:gd name="T82" fmla="*/ 34 w 470"/>
              <a:gd name="T83" fmla="*/ 158 h 605"/>
              <a:gd name="T84" fmla="*/ 68 w 470"/>
              <a:gd name="T85" fmla="*/ 101 h 605"/>
              <a:gd name="T86" fmla="*/ 118 w 470"/>
              <a:gd name="T87" fmla="*/ 73 h 605"/>
              <a:gd name="T88" fmla="*/ 152 w 470"/>
              <a:gd name="T89" fmla="*/ 73 h 605"/>
              <a:gd name="T90" fmla="*/ 186 w 470"/>
              <a:gd name="T91" fmla="*/ 57 h 605"/>
              <a:gd name="T92" fmla="*/ 205 w 470"/>
              <a:gd name="T93" fmla="*/ 57 h 605"/>
              <a:gd name="T94" fmla="*/ 221 w 470"/>
              <a:gd name="T95" fmla="*/ 57 h 605"/>
              <a:gd name="T96" fmla="*/ 272 w 470"/>
              <a:gd name="T97" fmla="*/ 29 h 605"/>
              <a:gd name="T98" fmla="*/ 306 w 470"/>
              <a:gd name="T99" fmla="*/ 43 h 605"/>
              <a:gd name="T100" fmla="*/ 357 w 470"/>
              <a:gd name="T101" fmla="*/ 73 h 605"/>
              <a:gd name="T102" fmla="*/ 373 w 470"/>
              <a:gd name="T103" fmla="*/ 87 h 6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70"/>
              <a:gd name="T157" fmla="*/ 0 h 605"/>
              <a:gd name="T158" fmla="*/ 470 w 470"/>
              <a:gd name="T159" fmla="*/ 605 h 60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70" h="605">
                <a:moveTo>
                  <a:pt x="199" y="72"/>
                </a:moveTo>
                <a:lnTo>
                  <a:pt x="199" y="62"/>
                </a:lnTo>
                <a:lnTo>
                  <a:pt x="208" y="62"/>
                </a:lnTo>
                <a:lnTo>
                  <a:pt x="217" y="62"/>
                </a:lnTo>
                <a:lnTo>
                  <a:pt x="226" y="62"/>
                </a:lnTo>
                <a:lnTo>
                  <a:pt x="226" y="72"/>
                </a:lnTo>
                <a:lnTo>
                  <a:pt x="235" y="72"/>
                </a:lnTo>
                <a:lnTo>
                  <a:pt x="235" y="62"/>
                </a:lnTo>
                <a:lnTo>
                  <a:pt x="235" y="72"/>
                </a:lnTo>
                <a:lnTo>
                  <a:pt x="244" y="72"/>
                </a:lnTo>
                <a:lnTo>
                  <a:pt x="244" y="62"/>
                </a:lnTo>
                <a:lnTo>
                  <a:pt x="253" y="62"/>
                </a:lnTo>
                <a:lnTo>
                  <a:pt x="262" y="62"/>
                </a:lnTo>
                <a:lnTo>
                  <a:pt x="262" y="52"/>
                </a:lnTo>
                <a:lnTo>
                  <a:pt x="262" y="41"/>
                </a:lnTo>
                <a:lnTo>
                  <a:pt x="262" y="52"/>
                </a:lnTo>
                <a:lnTo>
                  <a:pt x="271" y="52"/>
                </a:lnTo>
                <a:lnTo>
                  <a:pt x="280" y="52"/>
                </a:lnTo>
                <a:lnTo>
                  <a:pt x="289" y="52"/>
                </a:lnTo>
                <a:lnTo>
                  <a:pt x="299" y="52"/>
                </a:lnTo>
                <a:lnTo>
                  <a:pt x="308" y="52"/>
                </a:lnTo>
                <a:lnTo>
                  <a:pt x="308" y="62"/>
                </a:lnTo>
                <a:lnTo>
                  <a:pt x="317" y="62"/>
                </a:lnTo>
                <a:lnTo>
                  <a:pt x="326" y="52"/>
                </a:lnTo>
                <a:lnTo>
                  <a:pt x="326" y="62"/>
                </a:lnTo>
                <a:lnTo>
                  <a:pt x="335" y="62"/>
                </a:lnTo>
                <a:lnTo>
                  <a:pt x="344" y="62"/>
                </a:lnTo>
                <a:lnTo>
                  <a:pt x="344" y="52"/>
                </a:lnTo>
                <a:lnTo>
                  <a:pt x="353" y="52"/>
                </a:lnTo>
                <a:lnTo>
                  <a:pt x="362" y="52"/>
                </a:lnTo>
                <a:lnTo>
                  <a:pt x="371" y="52"/>
                </a:lnTo>
                <a:lnTo>
                  <a:pt x="371" y="41"/>
                </a:lnTo>
                <a:lnTo>
                  <a:pt x="380" y="41"/>
                </a:lnTo>
                <a:lnTo>
                  <a:pt x="389" y="41"/>
                </a:lnTo>
                <a:lnTo>
                  <a:pt x="389" y="31"/>
                </a:lnTo>
                <a:lnTo>
                  <a:pt x="389" y="21"/>
                </a:lnTo>
                <a:lnTo>
                  <a:pt x="389" y="11"/>
                </a:lnTo>
                <a:lnTo>
                  <a:pt x="398" y="11"/>
                </a:lnTo>
                <a:lnTo>
                  <a:pt x="398" y="0"/>
                </a:lnTo>
                <a:lnTo>
                  <a:pt x="407" y="0"/>
                </a:lnTo>
                <a:lnTo>
                  <a:pt x="416" y="0"/>
                </a:lnTo>
                <a:lnTo>
                  <a:pt x="425" y="0"/>
                </a:lnTo>
                <a:lnTo>
                  <a:pt x="434" y="0"/>
                </a:lnTo>
                <a:lnTo>
                  <a:pt x="443" y="0"/>
                </a:lnTo>
                <a:lnTo>
                  <a:pt x="443" y="11"/>
                </a:lnTo>
                <a:lnTo>
                  <a:pt x="452" y="11"/>
                </a:lnTo>
                <a:lnTo>
                  <a:pt x="461" y="21"/>
                </a:lnTo>
                <a:lnTo>
                  <a:pt x="470" y="21"/>
                </a:lnTo>
                <a:lnTo>
                  <a:pt x="470" y="31"/>
                </a:lnTo>
                <a:lnTo>
                  <a:pt x="470" y="41"/>
                </a:lnTo>
                <a:lnTo>
                  <a:pt x="461" y="52"/>
                </a:lnTo>
                <a:lnTo>
                  <a:pt x="461" y="62"/>
                </a:lnTo>
                <a:lnTo>
                  <a:pt x="461" y="72"/>
                </a:lnTo>
                <a:lnTo>
                  <a:pt x="470" y="82"/>
                </a:lnTo>
                <a:lnTo>
                  <a:pt x="461" y="93"/>
                </a:lnTo>
                <a:lnTo>
                  <a:pt x="470" y="93"/>
                </a:lnTo>
                <a:lnTo>
                  <a:pt x="461" y="103"/>
                </a:lnTo>
                <a:lnTo>
                  <a:pt x="461" y="113"/>
                </a:lnTo>
                <a:lnTo>
                  <a:pt x="461" y="123"/>
                </a:lnTo>
                <a:lnTo>
                  <a:pt x="452" y="123"/>
                </a:lnTo>
                <a:lnTo>
                  <a:pt x="443" y="134"/>
                </a:lnTo>
                <a:lnTo>
                  <a:pt x="443" y="144"/>
                </a:lnTo>
                <a:lnTo>
                  <a:pt x="434" y="154"/>
                </a:lnTo>
                <a:lnTo>
                  <a:pt x="443" y="154"/>
                </a:lnTo>
                <a:lnTo>
                  <a:pt x="434" y="154"/>
                </a:lnTo>
                <a:lnTo>
                  <a:pt x="434" y="164"/>
                </a:lnTo>
                <a:lnTo>
                  <a:pt x="425" y="164"/>
                </a:lnTo>
                <a:lnTo>
                  <a:pt x="425" y="175"/>
                </a:lnTo>
                <a:lnTo>
                  <a:pt x="425" y="185"/>
                </a:lnTo>
                <a:lnTo>
                  <a:pt x="416" y="185"/>
                </a:lnTo>
                <a:lnTo>
                  <a:pt x="416" y="195"/>
                </a:lnTo>
                <a:lnTo>
                  <a:pt x="416" y="205"/>
                </a:lnTo>
                <a:lnTo>
                  <a:pt x="416" y="216"/>
                </a:lnTo>
                <a:lnTo>
                  <a:pt x="416" y="226"/>
                </a:lnTo>
                <a:lnTo>
                  <a:pt x="416" y="236"/>
                </a:lnTo>
                <a:lnTo>
                  <a:pt x="416" y="246"/>
                </a:lnTo>
                <a:lnTo>
                  <a:pt x="407" y="246"/>
                </a:lnTo>
                <a:lnTo>
                  <a:pt x="407" y="257"/>
                </a:lnTo>
                <a:lnTo>
                  <a:pt x="416" y="267"/>
                </a:lnTo>
                <a:lnTo>
                  <a:pt x="425" y="267"/>
                </a:lnTo>
                <a:lnTo>
                  <a:pt x="434" y="267"/>
                </a:lnTo>
                <a:lnTo>
                  <a:pt x="443" y="267"/>
                </a:lnTo>
                <a:lnTo>
                  <a:pt x="443" y="277"/>
                </a:lnTo>
                <a:lnTo>
                  <a:pt x="434" y="277"/>
                </a:lnTo>
                <a:lnTo>
                  <a:pt x="434" y="287"/>
                </a:lnTo>
                <a:lnTo>
                  <a:pt x="434" y="298"/>
                </a:lnTo>
                <a:lnTo>
                  <a:pt x="425" y="298"/>
                </a:lnTo>
                <a:lnTo>
                  <a:pt x="425" y="308"/>
                </a:lnTo>
                <a:lnTo>
                  <a:pt x="416" y="308"/>
                </a:lnTo>
                <a:lnTo>
                  <a:pt x="425" y="318"/>
                </a:lnTo>
                <a:lnTo>
                  <a:pt x="434" y="328"/>
                </a:lnTo>
                <a:lnTo>
                  <a:pt x="434" y="339"/>
                </a:lnTo>
                <a:lnTo>
                  <a:pt x="434" y="349"/>
                </a:lnTo>
                <a:lnTo>
                  <a:pt x="434" y="359"/>
                </a:lnTo>
                <a:lnTo>
                  <a:pt x="443" y="369"/>
                </a:lnTo>
                <a:lnTo>
                  <a:pt x="434" y="369"/>
                </a:lnTo>
                <a:lnTo>
                  <a:pt x="443" y="369"/>
                </a:lnTo>
                <a:lnTo>
                  <a:pt x="443" y="380"/>
                </a:lnTo>
                <a:lnTo>
                  <a:pt x="452" y="390"/>
                </a:lnTo>
                <a:lnTo>
                  <a:pt x="452" y="400"/>
                </a:lnTo>
                <a:lnTo>
                  <a:pt x="461" y="400"/>
                </a:lnTo>
                <a:lnTo>
                  <a:pt x="461" y="410"/>
                </a:lnTo>
                <a:lnTo>
                  <a:pt x="452" y="410"/>
                </a:lnTo>
                <a:lnTo>
                  <a:pt x="443" y="421"/>
                </a:lnTo>
                <a:lnTo>
                  <a:pt x="434" y="421"/>
                </a:lnTo>
                <a:lnTo>
                  <a:pt x="434" y="431"/>
                </a:lnTo>
                <a:lnTo>
                  <a:pt x="425" y="431"/>
                </a:lnTo>
                <a:lnTo>
                  <a:pt x="416" y="431"/>
                </a:lnTo>
                <a:lnTo>
                  <a:pt x="407" y="431"/>
                </a:lnTo>
                <a:lnTo>
                  <a:pt x="407" y="441"/>
                </a:lnTo>
                <a:lnTo>
                  <a:pt x="398" y="441"/>
                </a:lnTo>
                <a:lnTo>
                  <a:pt x="398" y="431"/>
                </a:lnTo>
                <a:lnTo>
                  <a:pt x="389" y="431"/>
                </a:lnTo>
                <a:lnTo>
                  <a:pt x="380" y="431"/>
                </a:lnTo>
                <a:lnTo>
                  <a:pt x="371" y="431"/>
                </a:lnTo>
                <a:lnTo>
                  <a:pt x="362" y="431"/>
                </a:lnTo>
                <a:lnTo>
                  <a:pt x="362" y="441"/>
                </a:lnTo>
                <a:lnTo>
                  <a:pt x="362" y="451"/>
                </a:lnTo>
                <a:lnTo>
                  <a:pt x="353" y="451"/>
                </a:lnTo>
                <a:lnTo>
                  <a:pt x="344" y="451"/>
                </a:lnTo>
                <a:lnTo>
                  <a:pt x="344" y="462"/>
                </a:lnTo>
                <a:lnTo>
                  <a:pt x="335" y="462"/>
                </a:lnTo>
                <a:lnTo>
                  <a:pt x="335" y="472"/>
                </a:lnTo>
                <a:lnTo>
                  <a:pt x="326" y="472"/>
                </a:lnTo>
                <a:lnTo>
                  <a:pt x="317" y="472"/>
                </a:lnTo>
                <a:lnTo>
                  <a:pt x="317" y="482"/>
                </a:lnTo>
                <a:lnTo>
                  <a:pt x="308" y="482"/>
                </a:lnTo>
                <a:lnTo>
                  <a:pt x="308" y="472"/>
                </a:lnTo>
                <a:lnTo>
                  <a:pt x="308" y="482"/>
                </a:lnTo>
                <a:lnTo>
                  <a:pt x="299" y="482"/>
                </a:lnTo>
                <a:lnTo>
                  <a:pt x="289" y="482"/>
                </a:lnTo>
                <a:lnTo>
                  <a:pt x="289" y="492"/>
                </a:lnTo>
                <a:lnTo>
                  <a:pt x="280" y="492"/>
                </a:lnTo>
                <a:lnTo>
                  <a:pt x="280" y="503"/>
                </a:lnTo>
                <a:lnTo>
                  <a:pt x="271" y="503"/>
                </a:lnTo>
                <a:lnTo>
                  <a:pt x="271" y="513"/>
                </a:lnTo>
                <a:lnTo>
                  <a:pt x="262" y="513"/>
                </a:lnTo>
                <a:lnTo>
                  <a:pt x="271" y="513"/>
                </a:lnTo>
                <a:lnTo>
                  <a:pt x="262" y="513"/>
                </a:lnTo>
                <a:lnTo>
                  <a:pt x="262" y="523"/>
                </a:lnTo>
                <a:lnTo>
                  <a:pt x="253" y="523"/>
                </a:lnTo>
                <a:lnTo>
                  <a:pt x="253" y="533"/>
                </a:lnTo>
                <a:lnTo>
                  <a:pt x="253" y="544"/>
                </a:lnTo>
                <a:lnTo>
                  <a:pt x="244" y="544"/>
                </a:lnTo>
                <a:lnTo>
                  <a:pt x="244" y="554"/>
                </a:lnTo>
                <a:lnTo>
                  <a:pt x="235" y="554"/>
                </a:lnTo>
                <a:lnTo>
                  <a:pt x="235" y="564"/>
                </a:lnTo>
                <a:lnTo>
                  <a:pt x="226" y="564"/>
                </a:lnTo>
                <a:lnTo>
                  <a:pt x="226" y="574"/>
                </a:lnTo>
                <a:lnTo>
                  <a:pt x="217" y="574"/>
                </a:lnTo>
                <a:lnTo>
                  <a:pt x="208" y="574"/>
                </a:lnTo>
                <a:lnTo>
                  <a:pt x="208" y="585"/>
                </a:lnTo>
                <a:lnTo>
                  <a:pt x="199" y="585"/>
                </a:lnTo>
                <a:lnTo>
                  <a:pt x="199" y="595"/>
                </a:lnTo>
                <a:lnTo>
                  <a:pt x="199" y="605"/>
                </a:lnTo>
                <a:lnTo>
                  <a:pt x="190" y="605"/>
                </a:lnTo>
                <a:lnTo>
                  <a:pt x="190" y="595"/>
                </a:lnTo>
                <a:lnTo>
                  <a:pt x="181" y="595"/>
                </a:lnTo>
                <a:lnTo>
                  <a:pt x="172" y="595"/>
                </a:lnTo>
                <a:lnTo>
                  <a:pt x="163" y="595"/>
                </a:lnTo>
                <a:lnTo>
                  <a:pt x="145" y="595"/>
                </a:lnTo>
                <a:lnTo>
                  <a:pt x="145" y="585"/>
                </a:lnTo>
                <a:lnTo>
                  <a:pt x="136" y="574"/>
                </a:lnTo>
                <a:lnTo>
                  <a:pt x="136" y="554"/>
                </a:lnTo>
                <a:lnTo>
                  <a:pt x="145" y="533"/>
                </a:lnTo>
                <a:lnTo>
                  <a:pt x="154" y="523"/>
                </a:lnTo>
                <a:lnTo>
                  <a:pt x="145" y="523"/>
                </a:lnTo>
                <a:lnTo>
                  <a:pt x="145" y="492"/>
                </a:lnTo>
                <a:lnTo>
                  <a:pt x="145" y="482"/>
                </a:lnTo>
                <a:lnTo>
                  <a:pt x="99" y="431"/>
                </a:lnTo>
                <a:lnTo>
                  <a:pt x="99" y="421"/>
                </a:lnTo>
                <a:lnTo>
                  <a:pt x="90" y="400"/>
                </a:lnTo>
                <a:lnTo>
                  <a:pt x="81" y="390"/>
                </a:lnTo>
                <a:lnTo>
                  <a:pt x="63" y="380"/>
                </a:lnTo>
                <a:lnTo>
                  <a:pt x="54" y="359"/>
                </a:lnTo>
                <a:lnTo>
                  <a:pt x="54" y="349"/>
                </a:lnTo>
                <a:lnTo>
                  <a:pt x="45" y="349"/>
                </a:lnTo>
                <a:lnTo>
                  <a:pt x="36" y="339"/>
                </a:lnTo>
                <a:lnTo>
                  <a:pt x="27" y="328"/>
                </a:lnTo>
                <a:lnTo>
                  <a:pt x="18" y="318"/>
                </a:lnTo>
                <a:lnTo>
                  <a:pt x="18" y="308"/>
                </a:lnTo>
                <a:lnTo>
                  <a:pt x="18" y="298"/>
                </a:lnTo>
                <a:lnTo>
                  <a:pt x="9" y="298"/>
                </a:lnTo>
                <a:lnTo>
                  <a:pt x="9" y="287"/>
                </a:lnTo>
                <a:lnTo>
                  <a:pt x="18" y="287"/>
                </a:lnTo>
                <a:lnTo>
                  <a:pt x="9" y="287"/>
                </a:lnTo>
                <a:lnTo>
                  <a:pt x="9" y="277"/>
                </a:lnTo>
                <a:lnTo>
                  <a:pt x="9" y="267"/>
                </a:lnTo>
                <a:lnTo>
                  <a:pt x="9" y="257"/>
                </a:lnTo>
                <a:lnTo>
                  <a:pt x="9" y="246"/>
                </a:lnTo>
                <a:lnTo>
                  <a:pt x="9" y="236"/>
                </a:lnTo>
                <a:lnTo>
                  <a:pt x="9" y="226"/>
                </a:lnTo>
                <a:lnTo>
                  <a:pt x="9" y="216"/>
                </a:lnTo>
                <a:lnTo>
                  <a:pt x="18" y="216"/>
                </a:lnTo>
                <a:lnTo>
                  <a:pt x="18" y="205"/>
                </a:lnTo>
                <a:lnTo>
                  <a:pt x="9" y="205"/>
                </a:lnTo>
                <a:lnTo>
                  <a:pt x="9" y="195"/>
                </a:lnTo>
                <a:lnTo>
                  <a:pt x="9" y="185"/>
                </a:lnTo>
                <a:lnTo>
                  <a:pt x="0" y="185"/>
                </a:lnTo>
                <a:lnTo>
                  <a:pt x="0" y="175"/>
                </a:lnTo>
                <a:lnTo>
                  <a:pt x="0" y="164"/>
                </a:lnTo>
                <a:lnTo>
                  <a:pt x="0" y="154"/>
                </a:lnTo>
                <a:lnTo>
                  <a:pt x="0" y="144"/>
                </a:lnTo>
                <a:lnTo>
                  <a:pt x="0" y="134"/>
                </a:lnTo>
                <a:lnTo>
                  <a:pt x="9" y="134"/>
                </a:lnTo>
                <a:lnTo>
                  <a:pt x="9" y="123"/>
                </a:lnTo>
                <a:lnTo>
                  <a:pt x="18" y="123"/>
                </a:lnTo>
                <a:lnTo>
                  <a:pt x="18" y="113"/>
                </a:lnTo>
                <a:lnTo>
                  <a:pt x="27" y="113"/>
                </a:lnTo>
                <a:lnTo>
                  <a:pt x="18" y="113"/>
                </a:lnTo>
                <a:lnTo>
                  <a:pt x="27" y="103"/>
                </a:lnTo>
                <a:lnTo>
                  <a:pt x="27" y="93"/>
                </a:lnTo>
                <a:lnTo>
                  <a:pt x="27" y="82"/>
                </a:lnTo>
                <a:lnTo>
                  <a:pt x="27" y="72"/>
                </a:lnTo>
                <a:lnTo>
                  <a:pt x="36" y="72"/>
                </a:lnTo>
                <a:lnTo>
                  <a:pt x="36" y="62"/>
                </a:lnTo>
                <a:lnTo>
                  <a:pt x="36" y="52"/>
                </a:lnTo>
                <a:lnTo>
                  <a:pt x="45" y="52"/>
                </a:lnTo>
                <a:lnTo>
                  <a:pt x="54" y="52"/>
                </a:lnTo>
                <a:lnTo>
                  <a:pt x="63" y="52"/>
                </a:lnTo>
                <a:lnTo>
                  <a:pt x="63" y="41"/>
                </a:lnTo>
                <a:lnTo>
                  <a:pt x="72" y="52"/>
                </a:lnTo>
                <a:lnTo>
                  <a:pt x="81" y="52"/>
                </a:lnTo>
                <a:lnTo>
                  <a:pt x="81" y="41"/>
                </a:lnTo>
                <a:lnTo>
                  <a:pt x="81" y="52"/>
                </a:lnTo>
                <a:lnTo>
                  <a:pt x="90" y="52"/>
                </a:lnTo>
                <a:lnTo>
                  <a:pt x="90" y="41"/>
                </a:lnTo>
                <a:lnTo>
                  <a:pt x="90" y="52"/>
                </a:lnTo>
                <a:lnTo>
                  <a:pt x="99" y="52"/>
                </a:lnTo>
                <a:lnTo>
                  <a:pt x="99" y="41"/>
                </a:lnTo>
                <a:lnTo>
                  <a:pt x="99" y="52"/>
                </a:lnTo>
                <a:lnTo>
                  <a:pt x="109" y="52"/>
                </a:lnTo>
                <a:lnTo>
                  <a:pt x="99" y="52"/>
                </a:lnTo>
                <a:lnTo>
                  <a:pt x="99" y="41"/>
                </a:lnTo>
                <a:lnTo>
                  <a:pt x="109" y="41"/>
                </a:lnTo>
                <a:lnTo>
                  <a:pt x="109" y="52"/>
                </a:lnTo>
                <a:lnTo>
                  <a:pt x="109" y="41"/>
                </a:lnTo>
                <a:lnTo>
                  <a:pt x="109" y="52"/>
                </a:lnTo>
                <a:lnTo>
                  <a:pt x="109" y="41"/>
                </a:lnTo>
                <a:lnTo>
                  <a:pt x="118" y="41"/>
                </a:lnTo>
                <a:lnTo>
                  <a:pt x="127" y="41"/>
                </a:lnTo>
                <a:lnTo>
                  <a:pt x="127" y="31"/>
                </a:lnTo>
                <a:lnTo>
                  <a:pt x="136" y="31"/>
                </a:lnTo>
                <a:lnTo>
                  <a:pt x="136" y="21"/>
                </a:lnTo>
                <a:lnTo>
                  <a:pt x="145" y="21"/>
                </a:lnTo>
                <a:lnTo>
                  <a:pt x="145" y="31"/>
                </a:lnTo>
                <a:lnTo>
                  <a:pt x="154" y="31"/>
                </a:lnTo>
                <a:lnTo>
                  <a:pt x="154" y="21"/>
                </a:lnTo>
                <a:lnTo>
                  <a:pt x="154" y="31"/>
                </a:lnTo>
                <a:lnTo>
                  <a:pt x="163" y="31"/>
                </a:lnTo>
                <a:lnTo>
                  <a:pt x="172" y="31"/>
                </a:lnTo>
                <a:lnTo>
                  <a:pt x="172" y="41"/>
                </a:lnTo>
                <a:lnTo>
                  <a:pt x="181" y="41"/>
                </a:lnTo>
                <a:lnTo>
                  <a:pt x="190" y="41"/>
                </a:lnTo>
                <a:lnTo>
                  <a:pt x="190" y="52"/>
                </a:lnTo>
                <a:lnTo>
                  <a:pt x="181" y="52"/>
                </a:lnTo>
                <a:lnTo>
                  <a:pt x="190" y="62"/>
                </a:lnTo>
                <a:lnTo>
                  <a:pt x="181" y="62"/>
                </a:lnTo>
                <a:lnTo>
                  <a:pt x="190" y="62"/>
                </a:lnTo>
                <a:lnTo>
                  <a:pt x="199" y="62"/>
                </a:lnTo>
                <a:lnTo>
                  <a:pt x="199" y="7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Freeform 23"/>
          <p:cNvSpPr>
            <a:spLocks/>
          </p:cNvSpPr>
          <p:nvPr/>
        </p:nvSpPr>
        <p:spPr bwMode="auto">
          <a:xfrm>
            <a:off x="5121195" y="908721"/>
            <a:ext cx="744253" cy="1065940"/>
          </a:xfrm>
          <a:custGeom>
            <a:avLst/>
            <a:gdLst>
              <a:gd name="T0" fmla="*/ 613 w 335"/>
              <a:gd name="T1" fmla="*/ 0 h 522"/>
              <a:gd name="T2" fmla="*/ 613 w 335"/>
              <a:gd name="T3" fmla="*/ 28 h 522"/>
              <a:gd name="T4" fmla="*/ 630 w 335"/>
              <a:gd name="T5" fmla="*/ 42 h 522"/>
              <a:gd name="T6" fmla="*/ 613 w 335"/>
              <a:gd name="T7" fmla="*/ 71 h 522"/>
              <a:gd name="T8" fmla="*/ 596 w 335"/>
              <a:gd name="T9" fmla="*/ 99 h 522"/>
              <a:gd name="T10" fmla="*/ 596 w 335"/>
              <a:gd name="T11" fmla="*/ 128 h 522"/>
              <a:gd name="T12" fmla="*/ 579 w 335"/>
              <a:gd name="T13" fmla="*/ 172 h 522"/>
              <a:gd name="T14" fmla="*/ 579 w 335"/>
              <a:gd name="T15" fmla="*/ 186 h 522"/>
              <a:gd name="T16" fmla="*/ 579 w 335"/>
              <a:gd name="T17" fmla="*/ 214 h 522"/>
              <a:gd name="T18" fmla="*/ 579 w 335"/>
              <a:gd name="T19" fmla="*/ 243 h 522"/>
              <a:gd name="T20" fmla="*/ 596 w 335"/>
              <a:gd name="T21" fmla="*/ 271 h 522"/>
              <a:gd name="T22" fmla="*/ 613 w 335"/>
              <a:gd name="T23" fmla="*/ 300 h 522"/>
              <a:gd name="T24" fmla="*/ 613 w 335"/>
              <a:gd name="T25" fmla="*/ 328 h 522"/>
              <a:gd name="T26" fmla="*/ 596 w 335"/>
              <a:gd name="T27" fmla="*/ 358 h 522"/>
              <a:gd name="T28" fmla="*/ 596 w 335"/>
              <a:gd name="T29" fmla="*/ 385 h 522"/>
              <a:gd name="T30" fmla="*/ 613 w 335"/>
              <a:gd name="T31" fmla="*/ 415 h 522"/>
              <a:gd name="T32" fmla="*/ 630 w 335"/>
              <a:gd name="T33" fmla="*/ 458 h 522"/>
              <a:gd name="T34" fmla="*/ 579 w 335"/>
              <a:gd name="T35" fmla="*/ 486 h 522"/>
              <a:gd name="T36" fmla="*/ 630 w 335"/>
              <a:gd name="T37" fmla="*/ 500 h 522"/>
              <a:gd name="T38" fmla="*/ 613 w 335"/>
              <a:gd name="T39" fmla="*/ 601 h 522"/>
              <a:gd name="T40" fmla="*/ 562 w 335"/>
              <a:gd name="T41" fmla="*/ 601 h 522"/>
              <a:gd name="T42" fmla="*/ 512 w 335"/>
              <a:gd name="T43" fmla="*/ 587 h 522"/>
              <a:gd name="T44" fmla="*/ 476 w 335"/>
              <a:gd name="T45" fmla="*/ 630 h 522"/>
              <a:gd name="T46" fmla="*/ 425 w 335"/>
              <a:gd name="T47" fmla="*/ 644 h 522"/>
              <a:gd name="T48" fmla="*/ 374 w 335"/>
              <a:gd name="T49" fmla="*/ 658 h 522"/>
              <a:gd name="T50" fmla="*/ 323 w 335"/>
              <a:gd name="T51" fmla="*/ 672 h 522"/>
              <a:gd name="T52" fmla="*/ 290 w 335"/>
              <a:gd name="T53" fmla="*/ 687 h 522"/>
              <a:gd name="T54" fmla="*/ 239 w 335"/>
              <a:gd name="T55" fmla="*/ 701 h 522"/>
              <a:gd name="T56" fmla="*/ 205 w 335"/>
              <a:gd name="T57" fmla="*/ 729 h 522"/>
              <a:gd name="T58" fmla="*/ 135 w 335"/>
              <a:gd name="T59" fmla="*/ 729 h 522"/>
              <a:gd name="T60" fmla="*/ 85 w 335"/>
              <a:gd name="T61" fmla="*/ 715 h 522"/>
              <a:gd name="T62" fmla="*/ 51 w 335"/>
              <a:gd name="T63" fmla="*/ 672 h 522"/>
              <a:gd name="T64" fmla="*/ 51 w 335"/>
              <a:gd name="T65" fmla="*/ 630 h 522"/>
              <a:gd name="T66" fmla="*/ 34 w 335"/>
              <a:gd name="T67" fmla="*/ 587 h 522"/>
              <a:gd name="T68" fmla="*/ 51 w 335"/>
              <a:gd name="T69" fmla="*/ 543 h 522"/>
              <a:gd name="T70" fmla="*/ 34 w 335"/>
              <a:gd name="T71" fmla="*/ 529 h 522"/>
              <a:gd name="T72" fmla="*/ 17 w 335"/>
              <a:gd name="T73" fmla="*/ 500 h 522"/>
              <a:gd name="T74" fmla="*/ 17 w 335"/>
              <a:gd name="T75" fmla="*/ 443 h 522"/>
              <a:gd name="T76" fmla="*/ 34 w 335"/>
              <a:gd name="T77" fmla="*/ 401 h 522"/>
              <a:gd name="T78" fmla="*/ 68 w 335"/>
              <a:gd name="T79" fmla="*/ 371 h 522"/>
              <a:gd name="T80" fmla="*/ 85 w 335"/>
              <a:gd name="T81" fmla="*/ 328 h 522"/>
              <a:gd name="T82" fmla="*/ 118 w 335"/>
              <a:gd name="T83" fmla="*/ 286 h 522"/>
              <a:gd name="T84" fmla="*/ 102 w 335"/>
              <a:gd name="T85" fmla="*/ 243 h 522"/>
              <a:gd name="T86" fmla="*/ 135 w 335"/>
              <a:gd name="T87" fmla="*/ 186 h 522"/>
              <a:gd name="T88" fmla="*/ 188 w 335"/>
              <a:gd name="T89" fmla="*/ 156 h 522"/>
              <a:gd name="T90" fmla="*/ 239 w 335"/>
              <a:gd name="T91" fmla="*/ 142 h 522"/>
              <a:gd name="T92" fmla="*/ 307 w 335"/>
              <a:gd name="T93" fmla="*/ 142 h 522"/>
              <a:gd name="T94" fmla="*/ 340 w 335"/>
              <a:gd name="T95" fmla="*/ 115 h 522"/>
              <a:gd name="T96" fmla="*/ 391 w 335"/>
              <a:gd name="T97" fmla="*/ 99 h 522"/>
              <a:gd name="T98" fmla="*/ 442 w 335"/>
              <a:gd name="T99" fmla="*/ 85 h 522"/>
              <a:gd name="T100" fmla="*/ 493 w 335"/>
              <a:gd name="T101" fmla="*/ 57 h 522"/>
              <a:gd name="T102" fmla="*/ 528 w 335"/>
              <a:gd name="T103" fmla="*/ 28 h 52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5"/>
              <a:gd name="T157" fmla="*/ 0 h 522"/>
              <a:gd name="T158" fmla="*/ 335 w 335"/>
              <a:gd name="T159" fmla="*/ 522 h 52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5" h="522">
                <a:moveTo>
                  <a:pt x="308" y="10"/>
                </a:moveTo>
                <a:lnTo>
                  <a:pt x="317" y="0"/>
                </a:lnTo>
                <a:lnTo>
                  <a:pt x="317" y="10"/>
                </a:lnTo>
                <a:lnTo>
                  <a:pt x="326" y="0"/>
                </a:lnTo>
                <a:lnTo>
                  <a:pt x="326" y="10"/>
                </a:lnTo>
                <a:lnTo>
                  <a:pt x="326" y="20"/>
                </a:lnTo>
                <a:lnTo>
                  <a:pt x="317" y="20"/>
                </a:lnTo>
                <a:lnTo>
                  <a:pt x="326" y="20"/>
                </a:lnTo>
                <a:lnTo>
                  <a:pt x="335" y="20"/>
                </a:lnTo>
                <a:lnTo>
                  <a:pt x="326" y="20"/>
                </a:lnTo>
                <a:lnTo>
                  <a:pt x="326" y="30"/>
                </a:lnTo>
                <a:lnTo>
                  <a:pt x="335" y="30"/>
                </a:lnTo>
                <a:lnTo>
                  <a:pt x="326" y="30"/>
                </a:lnTo>
                <a:lnTo>
                  <a:pt x="326" y="41"/>
                </a:lnTo>
                <a:lnTo>
                  <a:pt x="317" y="41"/>
                </a:lnTo>
                <a:lnTo>
                  <a:pt x="326" y="51"/>
                </a:lnTo>
                <a:lnTo>
                  <a:pt x="335" y="51"/>
                </a:lnTo>
                <a:lnTo>
                  <a:pt x="335" y="61"/>
                </a:lnTo>
                <a:lnTo>
                  <a:pt x="326" y="61"/>
                </a:lnTo>
                <a:lnTo>
                  <a:pt x="317" y="71"/>
                </a:lnTo>
                <a:lnTo>
                  <a:pt x="317" y="82"/>
                </a:lnTo>
                <a:lnTo>
                  <a:pt x="326" y="82"/>
                </a:lnTo>
                <a:lnTo>
                  <a:pt x="326" y="92"/>
                </a:lnTo>
                <a:lnTo>
                  <a:pt x="317" y="92"/>
                </a:lnTo>
                <a:lnTo>
                  <a:pt x="317" y="102"/>
                </a:lnTo>
                <a:lnTo>
                  <a:pt x="317" y="112"/>
                </a:lnTo>
                <a:lnTo>
                  <a:pt x="308" y="112"/>
                </a:lnTo>
                <a:lnTo>
                  <a:pt x="308" y="123"/>
                </a:lnTo>
                <a:lnTo>
                  <a:pt x="299" y="123"/>
                </a:lnTo>
                <a:lnTo>
                  <a:pt x="308" y="133"/>
                </a:lnTo>
                <a:lnTo>
                  <a:pt x="308" y="123"/>
                </a:lnTo>
                <a:lnTo>
                  <a:pt x="308" y="133"/>
                </a:lnTo>
                <a:lnTo>
                  <a:pt x="317" y="133"/>
                </a:lnTo>
                <a:lnTo>
                  <a:pt x="317" y="143"/>
                </a:lnTo>
                <a:lnTo>
                  <a:pt x="317" y="153"/>
                </a:lnTo>
                <a:lnTo>
                  <a:pt x="308" y="153"/>
                </a:lnTo>
                <a:lnTo>
                  <a:pt x="308" y="164"/>
                </a:lnTo>
                <a:lnTo>
                  <a:pt x="317" y="164"/>
                </a:lnTo>
                <a:lnTo>
                  <a:pt x="308" y="164"/>
                </a:lnTo>
                <a:lnTo>
                  <a:pt x="308" y="174"/>
                </a:lnTo>
                <a:lnTo>
                  <a:pt x="317" y="174"/>
                </a:lnTo>
                <a:lnTo>
                  <a:pt x="308" y="174"/>
                </a:lnTo>
                <a:lnTo>
                  <a:pt x="317" y="184"/>
                </a:lnTo>
                <a:lnTo>
                  <a:pt x="317" y="194"/>
                </a:lnTo>
                <a:lnTo>
                  <a:pt x="326" y="194"/>
                </a:lnTo>
                <a:lnTo>
                  <a:pt x="317" y="205"/>
                </a:lnTo>
                <a:lnTo>
                  <a:pt x="317" y="215"/>
                </a:lnTo>
                <a:lnTo>
                  <a:pt x="326" y="215"/>
                </a:lnTo>
                <a:lnTo>
                  <a:pt x="326" y="225"/>
                </a:lnTo>
                <a:lnTo>
                  <a:pt x="317" y="225"/>
                </a:lnTo>
                <a:lnTo>
                  <a:pt x="317" y="235"/>
                </a:lnTo>
                <a:lnTo>
                  <a:pt x="326" y="235"/>
                </a:lnTo>
                <a:lnTo>
                  <a:pt x="317" y="235"/>
                </a:lnTo>
                <a:lnTo>
                  <a:pt x="317" y="246"/>
                </a:lnTo>
                <a:lnTo>
                  <a:pt x="326" y="246"/>
                </a:lnTo>
                <a:lnTo>
                  <a:pt x="317" y="256"/>
                </a:lnTo>
                <a:lnTo>
                  <a:pt x="317" y="266"/>
                </a:lnTo>
                <a:lnTo>
                  <a:pt x="326" y="266"/>
                </a:lnTo>
                <a:lnTo>
                  <a:pt x="317" y="266"/>
                </a:lnTo>
                <a:lnTo>
                  <a:pt x="317" y="276"/>
                </a:lnTo>
                <a:lnTo>
                  <a:pt x="326" y="276"/>
                </a:lnTo>
                <a:lnTo>
                  <a:pt x="317" y="287"/>
                </a:lnTo>
                <a:lnTo>
                  <a:pt x="317" y="297"/>
                </a:lnTo>
                <a:lnTo>
                  <a:pt x="326" y="297"/>
                </a:lnTo>
                <a:lnTo>
                  <a:pt x="326" y="307"/>
                </a:lnTo>
                <a:lnTo>
                  <a:pt x="326" y="317"/>
                </a:lnTo>
                <a:lnTo>
                  <a:pt x="335" y="317"/>
                </a:lnTo>
                <a:lnTo>
                  <a:pt x="335" y="328"/>
                </a:lnTo>
                <a:lnTo>
                  <a:pt x="335" y="338"/>
                </a:lnTo>
                <a:lnTo>
                  <a:pt x="326" y="338"/>
                </a:lnTo>
                <a:lnTo>
                  <a:pt x="317" y="348"/>
                </a:lnTo>
                <a:lnTo>
                  <a:pt x="308" y="348"/>
                </a:lnTo>
                <a:lnTo>
                  <a:pt x="308" y="358"/>
                </a:lnTo>
                <a:lnTo>
                  <a:pt x="317" y="369"/>
                </a:lnTo>
                <a:lnTo>
                  <a:pt x="326" y="358"/>
                </a:lnTo>
                <a:lnTo>
                  <a:pt x="335" y="358"/>
                </a:lnTo>
                <a:lnTo>
                  <a:pt x="326" y="369"/>
                </a:lnTo>
                <a:lnTo>
                  <a:pt x="326" y="410"/>
                </a:lnTo>
                <a:lnTo>
                  <a:pt x="326" y="420"/>
                </a:lnTo>
                <a:lnTo>
                  <a:pt x="326" y="430"/>
                </a:lnTo>
                <a:lnTo>
                  <a:pt x="317" y="440"/>
                </a:lnTo>
                <a:lnTo>
                  <a:pt x="317" y="430"/>
                </a:lnTo>
                <a:lnTo>
                  <a:pt x="308" y="430"/>
                </a:lnTo>
                <a:lnTo>
                  <a:pt x="299" y="430"/>
                </a:lnTo>
                <a:lnTo>
                  <a:pt x="290" y="430"/>
                </a:lnTo>
                <a:lnTo>
                  <a:pt x="281" y="430"/>
                </a:lnTo>
                <a:lnTo>
                  <a:pt x="272" y="430"/>
                </a:lnTo>
                <a:lnTo>
                  <a:pt x="272" y="420"/>
                </a:lnTo>
                <a:lnTo>
                  <a:pt x="272" y="430"/>
                </a:lnTo>
                <a:lnTo>
                  <a:pt x="262" y="430"/>
                </a:lnTo>
                <a:lnTo>
                  <a:pt x="253" y="440"/>
                </a:lnTo>
                <a:lnTo>
                  <a:pt x="253" y="451"/>
                </a:lnTo>
                <a:lnTo>
                  <a:pt x="244" y="451"/>
                </a:lnTo>
                <a:lnTo>
                  <a:pt x="244" y="461"/>
                </a:lnTo>
                <a:lnTo>
                  <a:pt x="235" y="461"/>
                </a:lnTo>
                <a:lnTo>
                  <a:pt x="226" y="461"/>
                </a:lnTo>
                <a:lnTo>
                  <a:pt x="217" y="461"/>
                </a:lnTo>
                <a:lnTo>
                  <a:pt x="208" y="461"/>
                </a:lnTo>
                <a:lnTo>
                  <a:pt x="208" y="471"/>
                </a:lnTo>
                <a:lnTo>
                  <a:pt x="199" y="471"/>
                </a:lnTo>
                <a:lnTo>
                  <a:pt x="190" y="471"/>
                </a:lnTo>
                <a:lnTo>
                  <a:pt x="190" y="481"/>
                </a:lnTo>
                <a:lnTo>
                  <a:pt x="181" y="481"/>
                </a:lnTo>
                <a:lnTo>
                  <a:pt x="172" y="481"/>
                </a:lnTo>
                <a:lnTo>
                  <a:pt x="172" y="492"/>
                </a:lnTo>
                <a:lnTo>
                  <a:pt x="163" y="492"/>
                </a:lnTo>
                <a:lnTo>
                  <a:pt x="154" y="502"/>
                </a:lnTo>
                <a:lnTo>
                  <a:pt x="154" y="492"/>
                </a:lnTo>
                <a:lnTo>
                  <a:pt x="145" y="492"/>
                </a:lnTo>
                <a:lnTo>
                  <a:pt x="145" y="502"/>
                </a:lnTo>
                <a:lnTo>
                  <a:pt x="136" y="502"/>
                </a:lnTo>
                <a:lnTo>
                  <a:pt x="127" y="502"/>
                </a:lnTo>
                <a:lnTo>
                  <a:pt x="127" y="512"/>
                </a:lnTo>
                <a:lnTo>
                  <a:pt x="118" y="512"/>
                </a:lnTo>
                <a:lnTo>
                  <a:pt x="118" y="522"/>
                </a:lnTo>
                <a:lnTo>
                  <a:pt x="109" y="522"/>
                </a:lnTo>
                <a:lnTo>
                  <a:pt x="100" y="522"/>
                </a:lnTo>
                <a:lnTo>
                  <a:pt x="91" y="522"/>
                </a:lnTo>
                <a:lnTo>
                  <a:pt x="82" y="522"/>
                </a:lnTo>
                <a:lnTo>
                  <a:pt x="72" y="522"/>
                </a:lnTo>
                <a:lnTo>
                  <a:pt x="63" y="522"/>
                </a:lnTo>
                <a:lnTo>
                  <a:pt x="54" y="522"/>
                </a:lnTo>
                <a:lnTo>
                  <a:pt x="54" y="512"/>
                </a:lnTo>
                <a:lnTo>
                  <a:pt x="45" y="512"/>
                </a:lnTo>
                <a:lnTo>
                  <a:pt x="45" y="502"/>
                </a:lnTo>
                <a:lnTo>
                  <a:pt x="36" y="492"/>
                </a:lnTo>
                <a:lnTo>
                  <a:pt x="36" y="481"/>
                </a:lnTo>
                <a:lnTo>
                  <a:pt x="27" y="481"/>
                </a:lnTo>
                <a:lnTo>
                  <a:pt x="36" y="481"/>
                </a:lnTo>
                <a:lnTo>
                  <a:pt x="27" y="471"/>
                </a:lnTo>
                <a:lnTo>
                  <a:pt x="27" y="461"/>
                </a:lnTo>
                <a:lnTo>
                  <a:pt x="27" y="451"/>
                </a:lnTo>
                <a:lnTo>
                  <a:pt x="27" y="440"/>
                </a:lnTo>
                <a:lnTo>
                  <a:pt x="18" y="430"/>
                </a:lnTo>
                <a:lnTo>
                  <a:pt x="9" y="420"/>
                </a:lnTo>
                <a:lnTo>
                  <a:pt x="18" y="420"/>
                </a:lnTo>
                <a:lnTo>
                  <a:pt x="18" y="410"/>
                </a:lnTo>
                <a:lnTo>
                  <a:pt x="27" y="410"/>
                </a:lnTo>
                <a:lnTo>
                  <a:pt x="27" y="399"/>
                </a:lnTo>
                <a:lnTo>
                  <a:pt x="27" y="389"/>
                </a:lnTo>
                <a:lnTo>
                  <a:pt x="36" y="389"/>
                </a:lnTo>
                <a:lnTo>
                  <a:pt x="36" y="379"/>
                </a:lnTo>
                <a:lnTo>
                  <a:pt x="27" y="379"/>
                </a:lnTo>
                <a:lnTo>
                  <a:pt x="18" y="379"/>
                </a:lnTo>
                <a:lnTo>
                  <a:pt x="9" y="379"/>
                </a:lnTo>
                <a:lnTo>
                  <a:pt x="0" y="369"/>
                </a:lnTo>
                <a:lnTo>
                  <a:pt x="0" y="358"/>
                </a:lnTo>
                <a:lnTo>
                  <a:pt x="9" y="358"/>
                </a:lnTo>
                <a:lnTo>
                  <a:pt x="9" y="348"/>
                </a:lnTo>
                <a:lnTo>
                  <a:pt x="9" y="338"/>
                </a:lnTo>
                <a:lnTo>
                  <a:pt x="9" y="328"/>
                </a:lnTo>
                <a:lnTo>
                  <a:pt x="9" y="317"/>
                </a:lnTo>
                <a:lnTo>
                  <a:pt x="9" y="307"/>
                </a:lnTo>
                <a:lnTo>
                  <a:pt x="9" y="297"/>
                </a:lnTo>
                <a:lnTo>
                  <a:pt x="18" y="297"/>
                </a:lnTo>
                <a:lnTo>
                  <a:pt x="18" y="287"/>
                </a:lnTo>
                <a:lnTo>
                  <a:pt x="18" y="276"/>
                </a:lnTo>
                <a:lnTo>
                  <a:pt x="27" y="276"/>
                </a:lnTo>
                <a:lnTo>
                  <a:pt x="27" y="266"/>
                </a:lnTo>
                <a:lnTo>
                  <a:pt x="36" y="266"/>
                </a:lnTo>
                <a:lnTo>
                  <a:pt x="27" y="266"/>
                </a:lnTo>
                <a:lnTo>
                  <a:pt x="36" y="256"/>
                </a:lnTo>
                <a:lnTo>
                  <a:pt x="36" y="246"/>
                </a:lnTo>
                <a:lnTo>
                  <a:pt x="45" y="235"/>
                </a:lnTo>
                <a:lnTo>
                  <a:pt x="54" y="235"/>
                </a:lnTo>
                <a:lnTo>
                  <a:pt x="54" y="225"/>
                </a:lnTo>
                <a:lnTo>
                  <a:pt x="54" y="215"/>
                </a:lnTo>
                <a:lnTo>
                  <a:pt x="63" y="205"/>
                </a:lnTo>
                <a:lnTo>
                  <a:pt x="54" y="205"/>
                </a:lnTo>
                <a:lnTo>
                  <a:pt x="63" y="194"/>
                </a:lnTo>
                <a:lnTo>
                  <a:pt x="54" y="184"/>
                </a:lnTo>
                <a:lnTo>
                  <a:pt x="54" y="174"/>
                </a:lnTo>
                <a:lnTo>
                  <a:pt x="54" y="164"/>
                </a:lnTo>
                <a:lnTo>
                  <a:pt x="63" y="153"/>
                </a:lnTo>
                <a:lnTo>
                  <a:pt x="63" y="143"/>
                </a:lnTo>
                <a:lnTo>
                  <a:pt x="72" y="133"/>
                </a:lnTo>
                <a:lnTo>
                  <a:pt x="72" y="123"/>
                </a:lnTo>
                <a:lnTo>
                  <a:pt x="82" y="123"/>
                </a:lnTo>
                <a:lnTo>
                  <a:pt x="91" y="112"/>
                </a:lnTo>
                <a:lnTo>
                  <a:pt x="100" y="112"/>
                </a:lnTo>
                <a:lnTo>
                  <a:pt x="109" y="112"/>
                </a:lnTo>
                <a:lnTo>
                  <a:pt x="109" y="102"/>
                </a:lnTo>
                <a:lnTo>
                  <a:pt x="118" y="102"/>
                </a:lnTo>
                <a:lnTo>
                  <a:pt x="127" y="102"/>
                </a:lnTo>
                <a:lnTo>
                  <a:pt x="136" y="102"/>
                </a:lnTo>
                <a:lnTo>
                  <a:pt x="145" y="102"/>
                </a:lnTo>
                <a:lnTo>
                  <a:pt x="154" y="102"/>
                </a:lnTo>
                <a:lnTo>
                  <a:pt x="163" y="102"/>
                </a:lnTo>
                <a:lnTo>
                  <a:pt x="172" y="102"/>
                </a:lnTo>
                <a:lnTo>
                  <a:pt x="172" y="92"/>
                </a:lnTo>
                <a:lnTo>
                  <a:pt x="181" y="92"/>
                </a:lnTo>
                <a:lnTo>
                  <a:pt x="181" y="82"/>
                </a:lnTo>
                <a:lnTo>
                  <a:pt x="190" y="82"/>
                </a:lnTo>
                <a:lnTo>
                  <a:pt x="199" y="82"/>
                </a:lnTo>
                <a:lnTo>
                  <a:pt x="199" y="71"/>
                </a:lnTo>
                <a:lnTo>
                  <a:pt x="208" y="71"/>
                </a:lnTo>
                <a:lnTo>
                  <a:pt x="217" y="71"/>
                </a:lnTo>
                <a:lnTo>
                  <a:pt x="226" y="71"/>
                </a:lnTo>
                <a:lnTo>
                  <a:pt x="226" y="61"/>
                </a:lnTo>
                <a:lnTo>
                  <a:pt x="235" y="61"/>
                </a:lnTo>
                <a:lnTo>
                  <a:pt x="244" y="61"/>
                </a:lnTo>
                <a:lnTo>
                  <a:pt x="244" y="51"/>
                </a:lnTo>
                <a:lnTo>
                  <a:pt x="253" y="51"/>
                </a:lnTo>
                <a:lnTo>
                  <a:pt x="262" y="41"/>
                </a:lnTo>
                <a:lnTo>
                  <a:pt x="272" y="41"/>
                </a:lnTo>
                <a:lnTo>
                  <a:pt x="272" y="30"/>
                </a:lnTo>
                <a:lnTo>
                  <a:pt x="281" y="30"/>
                </a:lnTo>
                <a:lnTo>
                  <a:pt x="281" y="20"/>
                </a:lnTo>
                <a:lnTo>
                  <a:pt x="290" y="20"/>
                </a:lnTo>
                <a:lnTo>
                  <a:pt x="299" y="20"/>
                </a:lnTo>
                <a:lnTo>
                  <a:pt x="308" y="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5-Point Star 13"/>
          <p:cNvSpPr/>
          <p:nvPr/>
        </p:nvSpPr>
        <p:spPr>
          <a:xfrm flipH="1">
            <a:off x="5435601" y="13398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5-Point Star 14"/>
          <p:cNvSpPr/>
          <p:nvPr/>
        </p:nvSpPr>
        <p:spPr>
          <a:xfrm flipH="1">
            <a:off x="5580064" y="1555751"/>
            <a:ext cx="71437" cy="74083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5-Point Star 15"/>
          <p:cNvSpPr/>
          <p:nvPr/>
        </p:nvSpPr>
        <p:spPr>
          <a:xfrm flipH="1">
            <a:off x="4356100" y="1411818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5-Point Star 16"/>
          <p:cNvSpPr/>
          <p:nvPr/>
        </p:nvSpPr>
        <p:spPr>
          <a:xfrm flipH="1">
            <a:off x="5580064" y="1267885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5-Point Star 17"/>
          <p:cNvSpPr/>
          <p:nvPr/>
        </p:nvSpPr>
        <p:spPr>
          <a:xfrm flipH="1">
            <a:off x="2987675" y="24934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 flipH="1">
            <a:off x="5364164" y="1629834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5-Point Star 19"/>
          <p:cNvSpPr/>
          <p:nvPr/>
        </p:nvSpPr>
        <p:spPr>
          <a:xfrm flipH="1">
            <a:off x="5219701" y="1555751"/>
            <a:ext cx="73025" cy="74083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5-Point Star 20"/>
          <p:cNvSpPr/>
          <p:nvPr/>
        </p:nvSpPr>
        <p:spPr>
          <a:xfrm flipH="1">
            <a:off x="4965700" y="23114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5-Point Star 21"/>
          <p:cNvSpPr/>
          <p:nvPr/>
        </p:nvSpPr>
        <p:spPr>
          <a:xfrm flipH="1">
            <a:off x="5118100" y="24638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5-Point Star 22"/>
          <p:cNvSpPr/>
          <p:nvPr/>
        </p:nvSpPr>
        <p:spPr>
          <a:xfrm flipH="1">
            <a:off x="5364164" y="21336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5-Point Star 23"/>
          <p:cNvSpPr/>
          <p:nvPr/>
        </p:nvSpPr>
        <p:spPr>
          <a:xfrm flipH="1">
            <a:off x="5580064" y="23495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5-Point Star 24"/>
          <p:cNvSpPr/>
          <p:nvPr/>
        </p:nvSpPr>
        <p:spPr>
          <a:xfrm flipH="1">
            <a:off x="5435601" y="256540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5-Point Star 25"/>
          <p:cNvSpPr/>
          <p:nvPr/>
        </p:nvSpPr>
        <p:spPr>
          <a:xfrm flipH="1">
            <a:off x="5292725" y="27093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5-Point Star 26"/>
          <p:cNvSpPr/>
          <p:nvPr/>
        </p:nvSpPr>
        <p:spPr>
          <a:xfrm flipH="1">
            <a:off x="5435600" y="2421467"/>
            <a:ext cx="216519" cy="14343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5-Point Star 27"/>
          <p:cNvSpPr/>
          <p:nvPr/>
        </p:nvSpPr>
        <p:spPr>
          <a:xfrm flipH="1">
            <a:off x="5292725" y="22775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5-Point Star 28"/>
          <p:cNvSpPr/>
          <p:nvPr/>
        </p:nvSpPr>
        <p:spPr>
          <a:xfrm flipH="1">
            <a:off x="5292725" y="23495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5-Point Star 29"/>
          <p:cNvSpPr/>
          <p:nvPr/>
        </p:nvSpPr>
        <p:spPr>
          <a:xfrm flipH="1">
            <a:off x="5508625" y="2205567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5-Point Star 30"/>
          <p:cNvSpPr/>
          <p:nvPr/>
        </p:nvSpPr>
        <p:spPr>
          <a:xfrm flipH="1">
            <a:off x="5148264" y="21336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5-Point Star 31"/>
          <p:cNvSpPr/>
          <p:nvPr/>
        </p:nvSpPr>
        <p:spPr>
          <a:xfrm flipH="1">
            <a:off x="3995739" y="5228167"/>
            <a:ext cx="71437" cy="74084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5-Point Star 32"/>
          <p:cNvSpPr/>
          <p:nvPr/>
        </p:nvSpPr>
        <p:spPr>
          <a:xfrm flipH="1">
            <a:off x="4716464" y="23495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5-Point Star 33"/>
          <p:cNvSpPr/>
          <p:nvPr/>
        </p:nvSpPr>
        <p:spPr>
          <a:xfrm flipH="1">
            <a:off x="5292725" y="25654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5-Point Star 34"/>
          <p:cNvSpPr/>
          <p:nvPr/>
        </p:nvSpPr>
        <p:spPr>
          <a:xfrm flipH="1">
            <a:off x="5270500" y="26162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5-Point Star 35"/>
          <p:cNvSpPr/>
          <p:nvPr/>
        </p:nvSpPr>
        <p:spPr>
          <a:xfrm flipH="1">
            <a:off x="5422900" y="27686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5-Point Star 36"/>
          <p:cNvSpPr/>
          <p:nvPr/>
        </p:nvSpPr>
        <p:spPr>
          <a:xfrm flipH="1">
            <a:off x="4643439" y="299720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5-Point Star 37"/>
          <p:cNvSpPr/>
          <p:nvPr/>
        </p:nvSpPr>
        <p:spPr>
          <a:xfrm flipH="1">
            <a:off x="4500564" y="27813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5-Point Star 38"/>
          <p:cNvSpPr/>
          <p:nvPr/>
        </p:nvSpPr>
        <p:spPr>
          <a:xfrm flipH="1">
            <a:off x="4859339" y="2925234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5-Point Star 39"/>
          <p:cNvSpPr/>
          <p:nvPr/>
        </p:nvSpPr>
        <p:spPr>
          <a:xfrm flipH="1">
            <a:off x="4356100" y="3069167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5-Point Star 40"/>
          <p:cNvSpPr/>
          <p:nvPr/>
        </p:nvSpPr>
        <p:spPr>
          <a:xfrm flipH="1">
            <a:off x="4716464" y="27813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5-Point Star 41"/>
          <p:cNvSpPr/>
          <p:nvPr/>
        </p:nvSpPr>
        <p:spPr>
          <a:xfrm flipH="1">
            <a:off x="4500564" y="3141134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5-Point Star 42"/>
          <p:cNvSpPr/>
          <p:nvPr/>
        </p:nvSpPr>
        <p:spPr>
          <a:xfrm flipH="1">
            <a:off x="4500564" y="29972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5-Point Star 47"/>
          <p:cNvSpPr/>
          <p:nvPr/>
        </p:nvSpPr>
        <p:spPr>
          <a:xfrm flipH="1">
            <a:off x="4500564" y="1773767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5-Point Star 48"/>
          <p:cNvSpPr/>
          <p:nvPr/>
        </p:nvSpPr>
        <p:spPr>
          <a:xfrm flipH="1">
            <a:off x="3276600" y="24934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5-Point Star 49"/>
          <p:cNvSpPr/>
          <p:nvPr/>
        </p:nvSpPr>
        <p:spPr>
          <a:xfrm flipH="1">
            <a:off x="3203576" y="2205567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5-Point Star 50"/>
          <p:cNvSpPr/>
          <p:nvPr/>
        </p:nvSpPr>
        <p:spPr>
          <a:xfrm flipH="1">
            <a:off x="2916239" y="2277534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5-Point Star 51"/>
          <p:cNvSpPr/>
          <p:nvPr/>
        </p:nvSpPr>
        <p:spPr>
          <a:xfrm flipH="1">
            <a:off x="3276600" y="42206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5-Point Star 52"/>
          <p:cNvSpPr/>
          <p:nvPr/>
        </p:nvSpPr>
        <p:spPr>
          <a:xfrm flipH="1">
            <a:off x="3276600" y="38608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5-Point Star 53"/>
          <p:cNvSpPr/>
          <p:nvPr/>
        </p:nvSpPr>
        <p:spPr>
          <a:xfrm flipH="1">
            <a:off x="3419476" y="386080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5-Point Star 54"/>
          <p:cNvSpPr/>
          <p:nvPr/>
        </p:nvSpPr>
        <p:spPr>
          <a:xfrm flipH="1">
            <a:off x="3419476" y="3500967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3995739" y="4076701"/>
            <a:ext cx="144213" cy="216395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5-Point Star 56"/>
          <p:cNvSpPr/>
          <p:nvPr/>
        </p:nvSpPr>
        <p:spPr>
          <a:xfrm flipH="1">
            <a:off x="3924300" y="3932767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5-Point Star 57"/>
          <p:cNvSpPr/>
          <p:nvPr/>
        </p:nvSpPr>
        <p:spPr>
          <a:xfrm flipH="1">
            <a:off x="3995739" y="3500967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5-Point Star 58"/>
          <p:cNvSpPr/>
          <p:nvPr/>
        </p:nvSpPr>
        <p:spPr>
          <a:xfrm flipH="1">
            <a:off x="3995739" y="3716867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5-Point Star 59"/>
          <p:cNvSpPr/>
          <p:nvPr/>
        </p:nvSpPr>
        <p:spPr>
          <a:xfrm flipH="1">
            <a:off x="3779839" y="4148667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5-Point Star 60"/>
          <p:cNvSpPr/>
          <p:nvPr/>
        </p:nvSpPr>
        <p:spPr>
          <a:xfrm flipH="1">
            <a:off x="3924300" y="42926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5-Point Star 61"/>
          <p:cNvSpPr/>
          <p:nvPr/>
        </p:nvSpPr>
        <p:spPr>
          <a:xfrm flipH="1">
            <a:off x="4140200" y="37888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5-Point Star 62"/>
          <p:cNvSpPr/>
          <p:nvPr/>
        </p:nvSpPr>
        <p:spPr>
          <a:xfrm flipH="1">
            <a:off x="3851276" y="53022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5-Point Star 63"/>
          <p:cNvSpPr/>
          <p:nvPr/>
        </p:nvSpPr>
        <p:spPr>
          <a:xfrm flipH="1">
            <a:off x="3924300" y="5446185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5-Point Star 64"/>
          <p:cNvSpPr/>
          <p:nvPr/>
        </p:nvSpPr>
        <p:spPr>
          <a:xfrm flipH="1">
            <a:off x="3924300" y="4796367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5-Point Star 65"/>
          <p:cNvSpPr/>
          <p:nvPr/>
        </p:nvSpPr>
        <p:spPr>
          <a:xfrm flipH="1">
            <a:off x="5046664" y="2245785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5-Point Star 66"/>
          <p:cNvSpPr/>
          <p:nvPr/>
        </p:nvSpPr>
        <p:spPr>
          <a:xfrm flipH="1">
            <a:off x="3348039" y="5374218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5-Point Star 67"/>
          <p:cNvSpPr/>
          <p:nvPr/>
        </p:nvSpPr>
        <p:spPr>
          <a:xfrm flipH="1">
            <a:off x="3276600" y="5228167"/>
            <a:ext cx="71438" cy="74084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5-Point Star 68"/>
          <p:cNvSpPr/>
          <p:nvPr/>
        </p:nvSpPr>
        <p:spPr>
          <a:xfrm flipH="1">
            <a:off x="3924300" y="50842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5-Point Star 69"/>
          <p:cNvSpPr/>
          <p:nvPr/>
        </p:nvSpPr>
        <p:spPr>
          <a:xfrm flipH="1">
            <a:off x="3419476" y="55181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5-Point Star 70"/>
          <p:cNvSpPr/>
          <p:nvPr/>
        </p:nvSpPr>
        <p:spPr>
          <a:xfrm flipH="1">
            <a:off x="3203576" y="5374218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5-Point Star 71"/>
          <p:cNvSpPr/>
          <p:nvPr/>
        </p:nvSpPr>
        <p:spPr>
          <a:xfrm flipH="1">
            <a:off x="3132139" y="5446185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5-Point Star 72"/>
          <p:cNvSpPr/>
          <p:nvPr/>
        </p:nvSpPr>
        <p:spPr>
          <a:xfrm flipH="1">
            <a:off x="3276600" y="6093885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5-Point Star 73"/>
          <p:cNvSpPr/>
          <p:nvPr/>
        </p:nvSpPr>
        <p:spPr>
          <a:xfrm flipH="1">
            <a:off x="3132139" y="6093885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5-Point Star 74"/>
          <p:cNvSpPr/>
          <p:nvPr/>
        </p:nvSpPr>
        <p:spPr>
          <a:xfrm flipH="1">
            <a:off x="3203576" y="59499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5-Point Star 75"/>
          <p:cNvSpPr/>
          <p:nvPr/>
        </p:nvSpPr>
        <p:spPr>
          <a:xfrm flipH="1">
            <a:off x="3132139" y="6453718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5-Point Star 76"/>
          <p:cNvSpPr/>
          <p:nvPr/>
        </p:nvSpPr>
        <p:spPr>
          <a:xfrm flipH="1">
            <a:off x="3059114" y="6309785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5-Point Star 77"/>
          <p:cNvSpPr/>
          <p:nvPr/>
        </p:nvSpPr>
        <p:spPr>
          <a:xfrm flipH="1">
            <a:off x="3203848" y="6309320"/>
            <a:ext cx="216024" cy="216024"/>
          </a:xfrm>
          <a:prstGeom prst="star5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9" name="5-Point Star 78"/>
          <p:cNvSpPr/>
          <p:nvPr/>
        </p:nvSpPr>
        <p:spPr>
          <a:xfrm flipH="1">
            <a:off x="2987675" y="594995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5-Point Star 79"/>
          <p:cNvSpPr/>
          <p:nvPr/>
        </p:nvSpPr>
        <p:spPr>
          <a:xfrm flipH="1">
            <a:off x="3059114" y="5806018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5-Point Star 80"/>
          <p:cNvSpPr/>
          <p:nvPr/>
        </p:nvSpPr>
        <p:spPr>
          <a:xfrm flipH="1">
            <a:off x="3059114" y="61658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36" name="TextBox 81"/>
          <p:cNvSpPr txBox="1">
            <a:spLocks noChangeArrowheads="1"/>
          </p:cNvSpPr>
          <p:nvPr/>
        </p:nvSpPr>
        <p:spPr bwMode="auto">
          <a:xfrm>
            <a:off x="323528" y="279400"/>
            <a:ext cx="7992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Destribuição de Serviços de Radiologia 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Content Placeholder 2"/>
          <p:cNvSpPr>
            <a:spLocks noGrp="1"/>
          </p:cNvSpPr>
          <p:nvPr>
            <p:ph idx="1"/>
          </p:nvPr>
        </p:nvSpPr>
        <p:spPr>
          <a:xfrm>
            <a:off x="4572000" y="3573016"/>
            <a:ext cx="4499992" cy="288032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Font typeface="Arial" charset="0"/>
              <a:buNone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pt-PT" sz="2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HC Maputo</a:t>
            </a:r>
          </a:p>
          <a:p>
            <a:pPr marL="400050" lvl="2" indent="0" algn="just">
              <a:buFont typeface="Wingdings" pitchFamily="2" charset="2"/>
              <a:buChar char="Ø"/>
            </a:pPr>
            <a:r>
              <a:rPr lang="pt-PT" sz="1900" dirty="0" smtClean="0">
                <a:latin typeface="Times New Roman" pitchFamily="18" charset="0"/>
                <a:cs typeface="Times New Roman" pitchFamily="18" charset="0"/>
              </a:rPr>
              <a:t>RMI, TC, Mamog. RF, e Hemodinamica</a:t>
            </a:r>
          </a:p>
          <a:p>
            <a:pPr marL="0" indent="0" algn="just">
              <a:buFont typeface="Wingdings" pitchFamily="2" charset="2"/>
              <a:buChar char="Ø"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pt-PT" sz="2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HC Beira &amp;  Nampula</a:t>
            </a:r>
          </a:p>
          <a:p>
            <a:pPr marL="400050" lvl="2" indent="0" algn="just">
              <a:buFont typeface="Wingdings" pitchFamily="2" charset="2"/>
              <a:buChar char="Ø"/>
            </a:pPr>
            <a:r>
              <a:rPr lang="pt-PT" sz="1500" dirty="0" smtClean="0">
                <a:latin typeface="Times New Roman" pitchFamily="18" charset="0"/>
                <a:cs typeface="Times New Roman" pitchFamily="18" charset="0"/>
              </a:rPr>
              <a:t>TC, Mamog e RF</a:t>
            </a:r>
          </a:p>
          <a:p>
            <a:pPr marL="0" indent="0" algn="just">
              <a:buFont typeface="Wingdings" pitchFamily="2" charset="2"/>
              <a:buChar char="Ø"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pt-PT" sz="2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Futuro HC Quelimane, Tete e Mavalane</a:t>
            </a:r>
          </a:p>
          <a:p>
            <a:pPr marL="400050" lvl="1" indent="0" algn="just">
              <a:buFont typeface="Wingdings" pitchFamily="2" charset="2"/>
              <a:buChar char="Ø"/>
            </a:pPr>
            <a:r>
              <a:rPr lang="pt-PT" sz="1900" dirty="0" smtClean="0">
                <a:latin typeface="Times New Roman" pitchFamily="18" charset="0"/>
                <a:cs typeface="Times New Roman" pitchFamily="18" charset="0"/>
              </a:rPr>
              <a:t>TC, Mamog e RF</a:t>
            </a:r>
          </a:p>
          <a:p>
            <a:pPr marL="400050" lvl="1" indent="0" algn="just">
              <a:buNone/>
            </a:pPr>
            <a:endParaRPr lang="pt-PT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 algn="just">
              <a:buNone/>
            </a:pPr>
            <a:endParaRPr lang="pt-PT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 algn="just">
              <a:buFont typeface="Wingdings" pitchFamily="2" charset="2"/>
              <a:buChar char="Ø"/>
            </a:pPr>
            <a:endParaRPr lang="pt-PT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endParaRPr lang="pt-PT" sz="1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F7C3C-0C08-4B06-9F22-64F00909821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0028"/>
            <a:ext cx="8371656" cy="523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381000"/>
          <a:ext cx="83058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Cobertura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Nacional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Explosion 1 3"/>
          <p:cNvSpPr/>
          <p:nvPr/>
        </p:nvSpPr>
        <p:spPr>
          <a:xfrm>
            <a:off x="4953000" y="1193800"/>
            <a:ext cx="1981200" cy="1727200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1431US`S=4.3%</a:t>
            </a:r>
          </a:p>
        </p:txBody>
      </p:sp>
      <p:sp>
        <p:nvSpPr>
          <p:cNvPr id="6" name="Oval 5"/>
          <p:cNvSpPr/>
          <p:nvPr/>
        </p:nvSpPr>
        <p:spPr>
          <a:xfrm>
            <a:off x="6629400" y="36322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9600" y="38354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52600" y="23114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19200" y="52578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96000" y="43434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14600" y="39370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56FA7-D311-4227-B654-42C362CC1A0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1601" y="1124745"/>
          <a:ext cx="7056783" cy="5117482"/>
        </p:xfrm>
        <a:graphic>
          <a:graphicData uri="http://schemas.openxmlformats.org/drawingml/2006/table">
            <a:tbl>
              <a:tblPr/>
              <a:tblGrid>
                <a:gridCol w="1143403"/>
                <a:gridCol w="1137261"/>
                <a:gridCol w="1137261"/>
                <a:gridCol w="1077799"/>
                <a:gridCol w="958627"/>
                <a:gridCol w="801216"/>
                <a:gridCol w="801216"/>
              </a:tblGrid>
              <a:tr h="29165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Províncias</a:t>
                      </a:r>
                      <a:endParaRPr lang="pt-PT" sz="1400" b="1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Medicos Radiolog.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Tec.</a:t>
                      </a:r>
                      <a:r>
                        <a:rPr lang="pt-PT" sz="1400" b="1" i="0" u="none" strike="noStrike" baseline="0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Superior 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Tec. médio 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Básico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1653">
                <a:tc vMerge="1">
                  <a:txBody>
                    <a:bodyPr/>
                    <a:lstStyle/>
                    <a:p>
                      <a:pPr algn="ctr" fontAlgn="b"/>
                      <a:endParaRPr lang="pt-PT" sz="1400" b="1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noProof="0" smtClean="0">
                          <a:latin typeface="Arial" pitchFamily="34" charset="0"/>
                          <a:cs typeface="Arial" pitchFamily="34" charset="0"/>
                        </a:rPr>
                        <a:t>estrageniros</a:t>
                      </a:r>
                      <a:endParaRPr lang="pt-PT" sz="1200" b="1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noProof="0" smtClean="0">
                          <a:latin typeface="Arial" pitchFamily="34" charset="0"/>
                          <a:cs typeface="Arial" pitchFamily="34" charset="0"/>
                        </a:rPr>
                        <a:t> Mocamb.</a:t>
                      </a:r>
                      <a:endParaRPr lang="pt-PT" sz="1200" b="1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C.D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Niassa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Nampula 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HCN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Zambezia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Tete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Manica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Sofala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HCB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I´bane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b="0" i="0" u="none" strike="noStrike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pt-PT" sz="1400" b="0" i="0" u="none" strike="noStrike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PT" sz="1400" b="0" i="0" u="none" strike="noStrike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Gaza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Maputo prov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HCM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2179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Maputo Cidade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5967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Nacional 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/>
                        <a:t>6</a:t>
                      </a:r>
                      <a:endParaRPr lang="pt-PT" sz="1400" noProof="0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/>
                        <a:t>2</a:t>
                      </a:r>
                      <a:endParaRPr lang="pt-PT" sz="1400" noProof="0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234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296</a:t>
                      </a:r>
                      <a:endParaRPr lang="pt-PT" sz="20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15616" y="6453336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N.B- informar que temos 11 medicos moçambicanos em pos-graduaçao</a:t>
            </a:r>
            <a:endParaRPr lang="pt-PT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99592" y="404664"/>
          <a:ext cx="7128792" cy="4944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28792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Quadro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de </a:t>
                      </a:r>
                      <a:r>
                        <a:rPr lang="en-US" sz="2400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Recursos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Humanos</a:t>
                      </a:r>
                      <a:endParaRPr lang="en-US" sz="24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DA1D3-29D9-4239-A2EA-A6A7FE5C03A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93800"/>
            <a:ext cx="8458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71600" y="381000"/>
          <a:ext cx="7128792" cy="4944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28792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RÁCIO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TÉCNICO DE RADIOLOGIA- HABITANTE</a:t>
                      </a:r>
                      <a:endParaRPr lang="en-US" sz="20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  <p:sp>
        <p:nvSpPr>
          <p:cNvPr id="7" name="Explosion 1 6"/>
          <p:cNvSpPr/>
          <p:nvPr/>
        </p:nvSpPr>
        <p:spPr>
          <a:xfrm>
            <a:off x="5791200" y="1295400"/>
            <a:ext cx="1981200" cy="1727200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 </a:t>
            </a:r>
            <a:r>
              <a:rPr lang="en-US" dirty="0" err="1"/>
              <a:t>por</a:t>
            </a:r>
            <a:r>
              <a:rPr lang="en-US" dirty="0"/>
              <a:t> 118,282</a:t>
            </a:r>
          </a:p>
        </p:txBody>
      </p:sp>
      <p:sp>
        <p:nvSpPr>
          <p:cNvPr id="6" name="Oval 5"/>
          <p:cNvSpPr/>
          <p:nvPr/>
        </p:nvSpPr>
        <p:spPr>
          <a:xfrm>
            <a:off x="5181600" y="50546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96200" y="51562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45466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41402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24200" y="43434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95400" y="49530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seño predeterminado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iseño predeterminado">
    <a:majorFont>
      <a:latin typeface="Times New Roman"/>
      <a:ea typeface=""/>
      <a:cs typeface="Times New Roman"/>
    </a:majorFont>
    <a:minorFont>
      <a:latin typeface="Times New Roman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4760</TotalTime>
  <Words>1889</Words>
  <Application>Microsoft Office PowerPoint</Application>
  <PresentationFormat>Apresentação no Ecrã (4:3)</PresentationFormat>
  <Paragraphs>460</Paragraphs>
  <Slides>46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46</vt:i4>
      </vt:variant>
    </vt:vector>
  </HeadingPairs>
  <TitlesOfParts>
    <vt:vector size="47" baseType="lpstr">
      <vt:lpstr>Office Theme</vt:lpstr>
      <vt:lpstr>Aplicação das radiações ionizantes na Saúde em Moçambique</vt:lpstr>
      <vt:lpstr>Índice</vt:lpstr>
      <vt:lpstr>Moçambique</vt:lpstr>
      <vt:lpstr>Diagnóstico Radiologia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informação epidemiológica</vt:lpstr>
      <vt:lpstr>Apresentação do PowerPoint</vt:lpstr>
      <vt:lpstr>Apresentação do PowerPoint</vt:lpstr>
      <vt:lpstr>Apresentação do PowerPoint</vt:lpstr>
      <vt:lpstr>Recursos… </vt:lpstr>
      <vt:lpstr>Políticas Nacional Para Controle do cancro </vt:lpstr>
      <vt:lpstr>Apresentação do PowerPoint</vt:lpstr>
      <vt:lpstr>Apresentação do PowerPoint</vt:lpstr>
      <vt:lpstr>Apresentação do PowerPoint</vt:lpstr>
      <vt:lpstr>Tratamento Radio/ Braqui-terapia</vt:lpstr>
      <vt:lpstr>Apresentação do PowerPoint</vt:lpstr>
      <vt:lpstr>Apresentação do PowerPoint</vt:lpstr>
      <vt:lpstr>Remoção de resíduos radioactivos no Hospital Central de Maputo</vt:lpstr>
      <vt:lpstr> Deposito temporário de Resíduos Radioactivos </vt:lpstr>
      <vt:lpstr>Espaço Alocado  para construir  um novo Bunker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Protecçao e Seg. Radiologica</vt:lpstr>
      <vt:lpstr>Laboratório de Protecção e Segurança Radiológica</vt:lpstr>
      <vt:lpstr>Laboratório de Protecção e Segurança Radiológica</vt:lpstr>
      <vt:lpstr>Equipamentos Disponíveis</vt:lpstr>
      <vt:lpstr>Actividade desenvolvida</vt:lpstr>
      <vt:lpstr>Apresentação do PowerPoint</vt:lpstr>
      <vt:lpstr>Apresentação do PowerPoint</vt:lpstr>
      <vt:lpstr>Apresentação do PowerPoint</vt:lpstr>
      <vt:lpstr>Apresentação do PowerPoint</vt:lpstr>
      <vt:lpstr>Constrangimentos </vt:lpstr>
      <vt:lpstr>Perspectivas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Ponto de situação de Radiologia</dc:title>
  <dc:creator>User</dc:creator>
  <cp:lastModifiedBy>ANFITEATRO</cp:lastModifiedBy>
  <cp:revision>231</cp:revision>
  <dcterms:created xsi:type="dcterms:W3CDTF">2011-03-21T07:38:56Z</dcterms:created>
  <dcterms:modified xsi:type="dcterms:W3CDTF">2015-09-10T15:31:09Z</dcterms:modified>
</cp:coreProperties>
</file>