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2" r:id="rId4"/>
    <p:sldId id="293" r:id="rId5"/>
    <p:sldId id="325" r:id="rId6"/>
    <p:sldId id="274" r:id="rId7"/>
    <p:sldId id="257" r:id="rId8"/>
    <p:sldId id="258" r:id="rId9"/>
    <p:sldId id="296" r:id="rId10"/>
    <p:sldId id="281" r:id="rId11"/>
    <p:sldId id="282" r:id="rId12"/>
    <p:sldId id="323" r:id="rId13"/>
    <p:sldId id="284" r:id="rId14"/>
    <p:sldId id="302" r:id="rId15"/>
    <p:sldId id="290" r:id="rId16"/>
    <p:sldId id="260" r:id="rId17"/>
    <p:sldId id="307" r:id="rId18"/>
    <p:sldId id="310" r:id="rId19"/>
    <p:sldId id="312" r:id="rId20"/>
    <p:sldId id="306" r:id="rId21"/>
    <p:sldId id="263" r:id="rId22"/>
    <p:sldId id="304" r:id="rId23"/>
    <p:sldId id="319" r:id="rId24"/>
    <p:sldId id="299" r:id="rId25"/>
    <p:sldId id="301" r:id="rId26"/>
    <p:sldId id="320" r:id="rId27"/>
    <p:sldId id="305" r:id="rId28"/>
    <p:sldId id="321" r:id="rId29"/>
    <p:sldId id="326" r:id="rId30"/>
    <p:sldId id="313" r:id="rId31"/>
    <p:sldId id="322" r:id="rId32"/>
    <p:sldId id="316" r:id="rId33"/>
    <p:sldId id="315" r:id="rId34"/>
    <p:sldId id="324" r:id="rId35"/>
    <p:sldId id="317" r:id="rId36"/>
    <p:sldId id="31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>
      <p:cViewPr>
        <p:scale>
          <a:sx n="80" d="100"/>
          <a:sy n="80" d="100"/>
        </p:scale>
        <p:origin x="-1026" y="-72"/>
      </p:cViewPr>
      <p:guideLst>
        <p:guide orient="horz" pos="2025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9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67DF7-55B8-4926-87D3-5CC4247933CB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E7347-D440-49CB-9D4E-BDB94CE3DCE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3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67DF7-55B8-4926-87D3-5CC4247933CB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E7347-D440-49CB-9D4E-BDB94CE3DCE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8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67DF7-55B8-4926-87D3-5CC4247933CB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E7347-D440-49CB-9D4E-BDB94CE3DCE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08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67DF7-55B8-4926-87D3-5CC4247933CB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E7347-D440-49CB-9D4E-BDB94CE3DCE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72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67DF7-55B8-4926-87D3-5CC4247933CB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E7347-D440-49CB-9D4E-BDB94CE3DCE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0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67DF7-55B8-4926-87D3-5CC4247933CB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E7347-D440-49CB-9D4E-BDB94CE3DCE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0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67DF7-55B8-4926-87D3-5CC4247933CB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E7347-D440-49CB-9D4E-BDB94CE3DCE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04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67DF7-55B8-4926-87D3-5CC4247933CB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E7347-D440-49CB-9D4E-BDB94CE3DCE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53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67DF7-55B8-4926-87D3-5CC4247933CB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E7347-D440-49CB-9D4E-BDB94CE3DCE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6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67DF7-55B8-4926-87D3-5CC4247933CB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E7347-D440-49CB-9D4E-BDB94CE3DCE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53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380" y="116632"/>
            <a:ext cx="61139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8856984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54380" y="1196752"/>
            <a:ext cx="61139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1446876" cy="572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49866"/>
            <a:ext cx="1296144" cy="6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0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800" i="1" dirty="0" smtClean="0"/>
              <a:t>O papel das entidades reguladoras na </a:t>
            </a:r>
            <a:br>
              <a:rPr lang="pt-BR" sz="2800" i="1" dirty="0" smtClean="0"/>
            </a:br>
            <a:r>
              <a:rPr lang="pt-BR" sz="2800" i="1" dirty="0" smtClean="0"/>
              <a:t>justificação e optimização </a:t>
            </a:r>
            <a:br>
              <a:rPr lang="pt-BR" sz="2800" i="1" dirty="0" smtClean="0"/>
            </a:br>
            <a:r>
              <a:rPr lang="pt-BR" sz="2800" i="1" dirty="0" smtClean="0"/>
              <a:t>(das exposições médicas a radiações ionizantes)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344816" cy="1752600"/>
          </a:xfrm>
        </p:spPr>
        <p:txBody>
          <a:bodyPr>
            <a:normAutofit fontScale="85000" lnSpcReduction="10000"/>
          </a:bodyPr>
          <a:lstStyle/>
          <a:p>
            <a:endParaRPr lang="pt-PT" dirty="0" smtClean="0">
              <a:solidFill>
                <a:srgbClr val="002060"/>
              </a:solidFill>
            </a:endParaRPr>
          </a:p>
          <a:p>
            <a:r>
              <a:rPr lang="pt-PT" sz="2100" dirty="0" smtClean="0">
                <a:solidFill>
                  <a:srgbClr val="002060"/>
                </a:solidFill>
              </a:rPr>
              <a:t>Maria M. Meruje, Pedro Vaz</a:t>
            </a:r>
            <a:endParaRPr lang="pt-PT" sz="2100" dirty="0">
              <a:solidFill>
                <a:srgbClr val="002060"/>
              </a:solidFill>
            </a:endParaRPr>
          </a:p>
          <a:p>
            <a:r>
              <a:rPr lang="pt-PT" sz="2100" dirty="0" smtClean="0">
                <a:solidFill>
                  <a:srgbClr val="002060"/>
                </a:solidFill>
              </a:rPr>
              <a:t>(Instituto Superior Técnico)</a:t>
            </a:r>
            <a:endParaRPr lang="pt-PT" sz="2100" dirty="0">
              <a:solidFill>
                <a:srgbClr val="002060"/>
              </a:solidFill>
            </a:endParaRPr>
          </a:p>
          <a:p>
            <a:endParaRPr lang="pt-PT" dirty="0" smtClean="0">
              <a:solidFill>
                <a:srgbClr val="002060"/>
              </a:solidFill>
            </a:endParaRPr>
          </a:p>
          <a:p>
            <a:r>
              <a:rPr lang="pt-PT" sz="1800" dirty="0" smtClean="0">
                <a:solidFill>
                  <a:srgbClr val="FF0000"/>
                </a:solidFill>
              </a:rPr>
              <a:t>Workshop “Justificação e Optimização das Exposições Médicas a Radiações Ionizantes”</a:t>
            </a:r>
          </a:p>
          <a:p>
            <a:r>
              <a:rPr lang="pt-PT" sz="1800" dirty="0" smtClean="0">
                <a:solidFill>
                  <a:srgbClr val="FF0000"/>
                </a:solidFill>
              </a:rPr>
              <a:t>IPOLFG, Lisboa, 10 de Setembro de 2015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Justificação</a:t>
            </a:r>
            <a:r>
              <a:rPr lang="en-US" dirty="0" smtClean="0"/>
              <a:t> das </a:t>
            </a:r>
            <a:r>
              <a:rPr lang="en-US" dirty="0" err="1" smtClean="0"/>
              <a:t>exposições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Imagiologia</a:t>
            </a:r>
            <a:r>
              <a:rPr lang="en-US" dirty="0" smtClean="0"/>
              <a:t> </a:t>
            </a:r>
            <a:r>
              <a:rPr lang="en-US" dirty="0" err="1" smtClean="0"/>
              <a:t>Médica</a:t>
            </a:r>
            <a:r>
              <a:rPr lang="en-US" dirty="0" smtClean="0"/>
              <a:t> (1)</a:t>
            </a: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63" y="2852936"/>
            <a:ext cx="7091833" cy="368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71800" y="2132856"/>
            <a:ext cx="5543550" cy="431800"/>
          </a:xfrm>
          <a:prstGeom prst="roundRect">
            <a:avLst/>
          </a:prstGeom>
          <a:noFill/>
          <a:ln w="38100"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467A"/>
                </a:solidFill>
              </a:rPr>
              <a:t>3 </a:t>
            </a:r>
            <a:r>
              <a:rPr lang="en-US" dirty="0" err="1" smtClean="0">
                <a:solidFill>
                  <a:srgbClr val="00467A"/>
                </a:solidFill>
              </a:rPr>
              <a:t>níveis</a:t>
            </a:r>
            <a:r>
              <a:rPr lang="en-US" dirty="0" smtClean="0">
                <a:solidFill>
                  <a:srgbClr val="00467A"/>
                </a:solidFill>
              </a:rPr>
              <a:t> de </a:t>
            </a:r>
            <a:r>
              <a:rPr lang="en-US" dirty="0" err="1" smtClean="0">
                <a:solidFill>
                  <a:srgbClr val="00467A"/>
                </a:solidFill>
              </a:rPr>
              <a:t>Justificação</a:t>
            </a:r>
            <a:r>
              <a:rPr lang="en-US" dirty="0" smtClean="0">
                <a:solidFill>
                  <a:srgbClr val="00467A"/>
                </a:solidFill>
              </a:rPr>
              <a:t> </a:t>
            </a:r>
            <a:r>
              <a:rPr lang="en-US" dirty="0">
                <a:solidFill>
                  <a:srgbClr val="00467A"/>
                </a:solidFill>
              </a:rPr>
              <a:t>(</a:t>
            </a:r>
            <a:r>
              <a:rPr lang="en-US" dirty="0" err="1" smtClean="0">
                <a:solidFill>
                  <a:srgbClr val="00467A"/>
                </a:solidFill>
              </a:rPr>
              <a:t>relatório</a:t>
            </a:r>
            <a:r>
              <a:rPr lang="en-US" smtClean="0">
                <a:solidFill>
                  <a:srgbClr val="00467A"/>
                </a:solidFill>
              </a:rPr>
              <a:t> ICRP-105, 2007)</a:t>
            </a:r>
            <a:endParaRPr lang="en-US" dirty="0">
              <a:solidFill>
                <a:srgbClr val="00467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9372"/>
            <a:ext cx="1523682" cy="220577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835696" y="2276996"/>
            <a:ext cx="8271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4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Justificação</a:t>
            </a:r>
            <a:r>
              <a:rPr lang="en-US" dirty="0"/>
              <a:t> das </a:t>
            </a:r>
            <a:r>
              <a:rPr lang="en-US" dirty="0" err="1"/>
              <a:t>exposições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Imagiologia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</a:t>
            </a:r>
            <a:r>
              <a:rPr lang="en-US" dirty="0" smtClean="0"/>
              <a:t>(2)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 </a:t>
            </a:r>
            <a:r>
              <a:rPr lang="en-US" b="1" dirty="0" err="1" smtClean="0"/>
              <a:t>paradigma</a:t>
            </a:r>
            <a:r>
              <a:rPr lang="en-US" b="1" dirty="0" smtClean="0"/>
              <a:t> dos “3 As” (AAA) - </a:t>
            </a:r>
            <a:r>
              <a:rPr lang="en-US" b="1" i="1" dirty="0" smtClean="0"/>
              <a:t>A</a:t>
            </a:r>
            <a:r>
              <a:rPr lang="en-US" i="1" dirty="0" smtClean="0"/>
              <a:t>wareness, </a:t>
            </a:r>
            <a:r>
              <a:rPr lang="en-US" b="1" i="1" dirty="0" smtClean="0"/>
              <a:t>A</a:t>
            </a:r>
            <a:r>
              <a:rPr lang="en-US" i="1" dirty="0" smtClean="0"/>
              <a:t>ppropriateness and </a:t>
            </a:r>
            <a:r>
              <a:rPr lang="en-US" b="1" i="1" dirty="0" smtClean="0"/>
              <a:t>A</a:t>
            </a:r>
            <a:r>
              <a:rPr lang="en-US" i="1" dirty="0" smtClean="0"/>
              <a:t>udit”</a:t>
            </a:r>
            <a:endParaRPr lang="en-US" dirty="0" smtClean="0"/>
          </a:p>
        </p:txBody>
      </p:sp>
      <p:pic>
        <p:nvPicPr>
          <p:cNvPr id="3174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7" y="1844675"/>
            <a:ext cx="6035675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11833" y="4005064"/>
            <a:ext cx="6120407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1560" y="5589240"/>
            <a:ext cx="6120680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1560" y="6165304"/>
            <a:ext cx="6120680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236296" y="400506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/>
              <a:t>Awareness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948264" y="5589240"/>
            <a:ext cx="18002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/>
              <a:t>Appropriateness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7236296" y="616530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/>
              <a:t>Audit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6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2" grpId="0" animBg="1"/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7544" y="1988840"/>
            <a:ext cx="8379512" cy="4680520"/>
            <a:chOff x="467544" y="1988840"/>
            <a:chExt cx="8379512" cy="46805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346594"/>
              <a:ext cx="8379512" cy="4322766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835696" y="1988840"/>
              <a:ext cx="5616624" cy="35775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Royal College of Radiologists (RCR, UK)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47539" y="1916832"/>
            <a:ext cx="6408837" cy="4843252"/>
            <a:chOff x="1547539" y="1916832"/>
            <a:chExt cx="6408837" cy="4843252"/>
          </a:xfrm>
        </p:grpSpPr>
        <p:pic>
          <p:nvPicPr>
            <p:cNvPr id="3277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539" y="2276872"/>
              <a:ext cx="6408837" cy="448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1835696" y="1916832"/>
              <a:ext cx="5616624" cy="35775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American College of Radiology (ACR, USA)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Justificação</a:t>
            </a:r>
            <a:r>
              <a:rPr lang="en-US" dirty="0"/>
              <a:t> das </a:t>
            </a:r>
            <a:r>
              <a:rPr lang="en-US" dirty="0" err="1"/>
              <a:t>exposições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Imagiologia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(3)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Referral Guidelines &amp; Appropriateness Criteria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29369" y="2204864"/>
            <a:ext cx="2322751" cy="4634086"/>
            <a:chOff x="3329369" y="2204864"/>
            <a:chExt cx="2322751" cy="4634086"/>
          </a:xfrm>
        </p:grpSpPr>
        <p:sp>
          <p:nvSpPr>
            <p:cNvPr id="8" name="Rounded Rectangle 7"/>
            <p:cNvSpPr/>
            <p:nvPr/>
          </p:nvSpPr>
          <p:spPr>
            <a:xfrm>
              <a:off x="3563888" y="2204864"/>
              <a:ext cx="1800200" cy="31474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FF0000"/>
                  </a:solidFill>
                </a:rPr>
                <a:t>France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369" y="2492896"/>
              <a:ext cx="2322751" cy="434605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555776" y="2135142"/>
            <a:ext cx="4032026" cy="4102170"/>
            <a:chOff x="2555776" y="2135142"/>
            <a:chExt cx="4032026" cy="4102170"/>
          </a:xfrm>
        </p:grpSpPr>
        <p:pic>
          <p:nvPicPr>
            <p:cNvPr id="32772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466181"/>
              <a:ext cx="4032026" cy="377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275856" y="2135142"/>
              <a:ext cx="2592288" cy="35775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European Union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9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Justificação</a:t>
            </a:r>
            <a:r>
              <a:rPr lang="en-US" dirty="0"/>
              <a:t> das </a:t>
            </a:r>
            <a:r>
              <a:rPr lang="en-US" dirty="0" err="1"/>
              <a:t>exposições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Imagiologia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</a:t>
            </a:r>
            <a:r>
              <a:rPr lang="en-US" dirty="0" smtClean="0"/>
              <a:t>(4)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Auditoria clínica</a:t>
            </a:r>
            <a:endParaRPr lang="en-GB" b="1" dirty="0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844824"/>
            <a:ext cx="676751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3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 Papel das Entidades Reguladoras na </a:t>
            </a:r>
            <a:r>
              <a:rPr lang="pt-BR" b="1" dirty="0" smtClean="0"/>
              <a:t>Justificação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43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IAEA-BSS</a:t>
            </a:r>
            <a:br>
              <a:rPr lang="pt-PT" dirty="0" smtClean="0"/>
            </a:br>
            <a:r>
              <a:rPr lang="pt-PT" dirty="0" smtClean="0"/>
              <a:t>Justificação de exposições médicas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851920" y="1556792"/>
            <a:ext cx="5112568" cy="4887769"/>
            <a:chOff x="1835696" y="1268760"/>
            <a:chExt cx="5544616" cy="55358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1268760"/>
              <a:ext cx="5297740" cy="5535841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938556" y="3068960"/>
              <a:ext cx="5369748" cy="7920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835696" y="4005064"/>
              <a:ext cx="5544616" cy="20566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38556" y="6165304"/>
              <a:ext cx="5369748" cy="6206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3717999" cy="50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Directiva 2013/59/</a:t>
            </a:r>
            <a:r>
              <a:rPr lang="pt-PT" dirty="0" err="1" smtClean="0"/>
              <a:t>Euratom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Justificação de</a:t>
            </a:r>
            <a:r>
              <a:rPr lang="pt-PT" dirty="0"/>
              <a:t> </a:t>
            </a:r>
            <a:r>
              <a:rPr lang="pt-PT" dirty="0" smtClean="0"/>
              <a:t>Exposições Médicas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5" y="1296144"/>
            <a:ext cx="3740561" cy="544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89" y="1296144"/>
            <a:ext cx="3387059" cy="544522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9553" y="2348880"/>
            <a:ext cx="3960440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148064" y="1268760"/>
            <a:ext cx="3528392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148064" y="3212976"/>
            <a:ext cx="3528392" cy="8057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148064" y="5229200"/>
            <a:ext cx="3528392" cy="15258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b="1" dirty="0"/>
              <a:t>O princípio da Optimização </a:t>
            </a:r>
            <a:r>
              <a:rPr lang="pt-BR" b="1" dirty="0" smtClean="0"/>
              <a:t>em Radiodiagnóstico e em</a:t>
            </a:r>
            <a:br>
              <a:rPr lang="pt-BR" b="1" dirty="0" smtClean="0"/>
            </a:br>
            <a:r>
              <a:rPr lang="pt-BR" b="1" dirty="0" smtClean="0"/>
              <a:t>Procedimentos </a:t>
            </a:r>
            <a:r>
              <a:rPr lang="pt-BR" b="1" dirty="0"/>
              <a:t>de </a:t>
            </a:r>
            <a:r>
              <a:rPr lang="pt-BR" b="1" dirty="0" smtClean="0"/>
              <a:t>Intervenção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2" y="3895055"/>
            <a:ext cx="27305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IR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17" y="3901975"/>
            <a:ext cx="2303463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42804"/>
            <a:ext cx="3099910" cy="20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Novas</a:t>
            </a:r>
            <a:r>
              <a:rPr lang="en-US" dirty="0" smtClean="0"/>
              <a:t> e </a:t>
            </a:r>
            <a:r>
              <a:rPr lang="en-US" dirty="0" err="1" smtClean="0"/>
              <a:t>emergentes</a:t>
            </a:r>
            <a:r>
              <a:rPr lang="en-US" dirty="0" smtClean="0"/>
              <a:t> </a:t>
            </a:r>
            <a:r>
              <a:rPr lang="en-US" dirty="0" err="1" smtClean="0"/>
              <a:t>aplicações</a:t>
            </a:r>
            <a:r>
              <a:rPr lang="en-US" dirty="0" smtClean="0"/>
              <a:t> da TC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4925" y="1340767"/>
            <a:ext cx="2881313" cy="2880395"/>
            <a:chOff x="35496" y="1340668"/>
            <a:chExt cx="2880320" cy="2880420"/>
          </a:xfrm>
        </p:grpSpPr>
        <p:pic>
          <p:nvPicPr>
            <p:cNvPr id="19470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988840"/>
              <a:ext cx="2232248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35496" y="1340668"/>
              <a:ext cx="2880320" cy="6477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65"/>
                  </a:solidFill>
                </a:rPr>
                <a:t>CT-guided interventional procedures (</a:t>
              </a:r>
              <a:r>
                <a:rPr lang="en-US" b="1" dirty="0" err="1">
                  <a:solidFill>
                    <a:srgbClr val="000065"/>
                  </a:solidFill>
                </a:rPr>
                <a:t>Fluoro</a:t>
              </a:r>
              <a:r>
                <a:rPr lang="en-US" b="1" dirty="0">
                  <a:solidFill>
                    <a:srgbClr val="000065"/>
                  </a:solidFill>
                </a:rPr>
                <a:t>-CT)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987675" y="1556793"/>
            <a:ext cx="2332038" cy="2664371"/>
            <a:chOff x="6631880" y="3986015"/>
            <a:chExt cx="2332608" cy="2665089"/>
          </a:xfrm>
        </p:grpSpPr>
        <p:pic>
          <p:nvPicPr>
            <p:cNvPr id="1946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880" y="4365104"/>
              <a:ext cx="22606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6703335" y="3986015"/>
              <a:ext cx="2261153" cy="3239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65"/>
                  </a:solidFill>
                </a:rPr>
                <a:t>CT-guided biopsies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580063" y="1258888"/>
            <a:ext cx="3379787" cy="2962275"/>
            <a:chOff x="3442793" y="836712"/>
            <a:chExt cx="3379813" cy="2962652"/>
          </a:xfrm>
        </p:grpSpPr>
        <p:grpSp>
          <p:nvGrpSpPr>
            <p:cNvPr id="19464" name="Group 9"/>
            <p:cNvGrpSpPr>
              <a:grpSpLocks/>
            </p:cNvGrpSpPr>
            <p:nvPr/>
          </p:nvGrpSpPr>
          <p:grpSpPr bwMode="auto">
            <a:xfrm>
              <a:off x="3442793" y="1452692"/>
              <a:ext cx="3379813" cy="2346672"/>
              <a:chOff x="3442793" y="1452692"/>
              <a:chExt cx="3379813" cy="2346672"/>
            </a:xfrm>
          </p:grpSpPr>
          <p:pic>
            <p:nvPicPr>
              <p:cNvPr id="19466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2793" y="1452692"/>
                <a:ext cx="1561255" cy="2346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7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4102" y="1452692"/>
                <a:ext cx="1808504" cy="2314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Rounded Rectangle 10"/>
            <p:cNvSpPr/>
            <p:nvPr/>
          </p:nvSpPr>
          <p:spPr>
            <a:xfrm>
              <a:off x="3442793" y="836712"/>
              <a:ext cx="3379813" cy="6477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65"/>
                  </a:solidFill>
                </a:rPr>
                <a:t>Cone Beam CT (Dental, </a:t>
              </a:r>
              <a:r>
                <a:rPr lang="en-US" b="1" dirty="0" err="1">
                  <a:solidFill>
                    <a:srgbClr val="000065"/>
                  </a:solidFill>
                </a:rPr>
                <a:t>maxillo</a:t>
              </a:r>
              <a:r>
                <a:rPr lang="en-US" b="1" dirty="0">
                  <a:solidFill>
                    <a:srgbClr val="000065"/>
                  </a:solidFill>
                </a:rPr>
                <a:t>-facial applications)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042988" y="4869160"/>
            <a:ext cx="3313112" cy="1439565"/>
          </a:xfrm>
          <a:prstGeom prst="roundRect">
            <a:avLst/>
          </a:prstGeom>
          <a:noFill/>
          <a:ln w="38100">
            <a:solidFill>
              <a:srgbClr val="000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65"/>
                </a:solidFill>
              </a:rPr>
              <a:t>Other applications:</a:t>
            </a:r>
          </a:p>
          <a:p>
            <a:pPr algn="ctr">
              <a:defRPr/>
            </a:pPr>
            <a:r>
              <a:rPr lang="en-US" b="1" dirty="0">
                <a:solidFill>
                  <a:srgbClr val="000065"/>
                </a:solidFill>
              </a:rPr>
              <a:t>CT coronary angiography</a:t>
            </a:r>
          </a:p>
          <a:p>
            <a:pPr algn="ctr">
              <a:defRPr/>
            </a:pPr>
            <a:r>
              <a:rPr lang="en-US" b="1" dirty="0">
                <a:solidFill>
                  <a:srgbClr val="000065"/>
                </a:solidFill>
              </a:rPr>
              <a:t>CT virtual </a:t>
            </a:r>
            <a:r>
              <a:rPr lang="en-US" b="1" dirty="0" smtClean="0">
                <a:solidFill>
                  <a:srgbClr val="000065"/>
                </a:solidFill>
              </a:rPr>
              <a:t>colonoscopy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0065"/>
                </a:solidFill>
              </a:rPr>
              <a:t>Breast CT</a:t>
            </a:r>
            <a:endParaRPr lang="en-US" b="1" dirty="0">
              <a:solidFill>
                <a:srgbClr val="000065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000065"/>
                </a:solidFill>
              </a:rPr>
              <a:t>Etc.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525"/>
            <a:ext cx="306705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Procedimentos</a:t>
            </a:r>
            <a:r>
              <a:rPr lang="en-US" dirty="0"/>
              <a:t> de </a:t>
            </a:r>
            <a:r>
              <a:rPr lang="en-US" dirty="0" err="1" smtClean="0"/>
              <a:t>intervenção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Redução</a:t>
            </a:r>
            <a:r>
              <a:rPr lang="en-US" dirty="0" smtClean="0"/>
              <a:t> de dose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288032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u="sng" dirty="0" err="1" smtClean="0"/>
              <a:t>Dosimetria</a:t>
            </a:r>
            <a:r>
              <a:rPr lang="en-US" sz="1800" b="1" u="sng" dirty="0" smtClean="0"/>
              <a:t> do </a:t>
            </a:r>
            <a:r>
              <a:rPr lang="en-US" sz="1800" b="1" u="sng" dirty="0" err="1" smtClean="0"/>
              <a:t>cristalino</a:t>
            </a:r>
            <a:endParaRPr lang="en-US" sz="1800" b="1" u="sng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200" b="1" u="sng" dirty="0" smtClean="0"/>
          </a:p>
          <a:p>
            <a:pPr marL="0" indent="0" algn="ctr">
              <a:buNone/>
            </a:pPr>
            <a:r>
              <a:rPr lang="en-US" sz="1800" b="1" u="sng" dirty="0" err="1" smtClean="0"/>
              <a:t>Óculos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protectores</a:t>
            </a:r>
            <a:endParaRPr lang="en-US" sz="1800" b="1" u="sng" dirty="0" smtClean="0"/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  <p:sp>
        <p:nvSpPr>
          <p:cNvPr id="37892" name="Content Placeholder 5"/>
          <p:cNvSpPr>
            <a:spLocks noGrp="1"/>
          </p:cNvSpPr>
          <p:nvPr>
            <p:ph sz="half" idx="2"/>
          </p:nvPr>
        </p:nvSpPr>
        <p:spPr>
          <a:xfrm>
            <a:off x="2915816" y="1340768"/>
            <a:ext cx="3096344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u="sng" dirty="0" err="1" smtClean="0"/>
              <a:t>Protecção</a:t>
            </a:r>
            <a:r>
              <a:rPr lang="en-US" sz="1800" b="1" u="sng" dirty="0" smtClean="0"/>
              <a:t> da </a:t>
            </a:r>
            <a:r>
              <a:rPr lang="en-US" sz="1800" b="1" u="sng" dirty="0" err="1" smtClean="0"/>
              <a:t>tiróide</a:t>
            </a:r>
            <a:endParaRPr lang="en-US" sz="1800" b="1" u="sng" dirty="0" smtClean="0"/>
          </a:p>
          <a:p>
            <a:endParaRPr lang="en-US" sz="1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 algn="ctr">
              <a:buNone/>
            </a:pPr>
            <a:r>
              <a:rPr lang="en-US" sz="1800" b="1" u="sng" dirty="0" err="1" smtClean="0"/>
              <a:t>Dosimetria</a:t>
            </a:r>
            <a:r>
              <a:rPr lang="en-US" sz="1800" b="1" u="sng" dirty="0" smtClean="0"/>
              <a:t> de </a:t>
            </a:r>
            <a:r>
              <a:rPr lang="en-US" sz="1800" b="1" u="sng" dirty="0" err="1" smtClean="0"/>
              <a:t>extremidades</a:t>
            </a:r>
            <a:endParaRPr lang="en-US" sz="1800" b="1" u="sng" dirty="0" smtClean="0"/>
          </a:p>
        </p:txBody>
      </p:sp>
      <p:pic>
        <p:nvPicPr>
          <p:cNvPr id="37893" name="Picture 4" descr="C:\Teaching-Disciplines\Dosimetria-Avançada-MCNAS-ESTeSC\IC-IR-eye-lens-dosime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8" y="1700808"/>
            <a:ext cx="2586038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 descr="C:\Teaching-Disciplines\Dosimetria-Avançada-MCNAS-ESTeSC\IC-IR-Gogg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3034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2430463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24892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5940152" y="1340768"/>
            <a:ext cx="30963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u="sng" dirty="0" err="1" smtClean="0"/>
              <a:t>Uso</a:t>
            </a:r>
            <a:r>
              <a:rPr lang="en-US" sz="1800" b="1" u="sng" dirty="0" smtClean="0"/>
              <a:t> de </a:t>
            </a:r>
            <a:r>
              <a:rPr lang="en-US" sz="1800" b="1" u="sng" dirty="0" err="1" smtClean="0"/>
              <a:t>barreiras</a:t>
            </a:r>
            <a:endParaRPr lang="en-US" sz="1800" b="1" u="sng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5796136" y="1743893"/>
            <a:ext cx="3240361" cy="2215923"/>
            <a:chOff x="-598391" y="2205036"/>
            <a:chExt cx="5460906" cy="3495978"/>
          </a:xfrm>
        </p:grpSpPr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471" y="2205036"/>
              <a:ext cx="3688044" cy="349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ular Callout 11"/>
            <p:cNvSpPr/>
            <p:nvPr/>
          </p:nvSpPr>
          <p:spPr>
            <a:xfrm>
              <a:off x="-598391" y="2636837"/>
              <a:ext cx="1611130" cy="977081"/>
            </a:xfrm>
            <a:prstGeom prst="wedgeRoundRectCallout">
              <a:avLst>
                <a:gd name="adj1" fmla="val 123259"/>
                <a:gd name="adj2" fmla="val 96783"/>
                <a:gd name="adj3" fmla="val 16667"/>
              </a:avLst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</a:rPr>
                <a:t>Ceiling mounted curtain</a:t>
              </a: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-355684" y="4533803"/>
              <a:ext cx="1368423" cy="863600"/>
            </a:xfrm>
            <a:prstGeom prst="wedgeRoundRectCallout">
              <a:avLst>
                <a:gd name="adj1" fmla="val 203642"/>
                <a:gd name="adj2" fmla="val 5431"/>
                <a:gd name="adj3" fmla="val 16667"/>
              </a:avLst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</a:rPr>
                <a:t>Lateral shield</a:t>
              </a: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982552" y="4293096"/>
            <a:ext cx="2981937" cy="2232248"/>
            <a:chOff x="4495377" y="2561640"/>
            <a:chExt cx="3677072" cy="3432399"/>
          </a:xfrm>
        </p:grpSpPr>
        <p:pic>
          <p:nvPicPr>
            <p:cNvPr id="1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947" y="2561640"/>
              <a:ext cx="2574502" cy="319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ounded Rectangular Callout 15"/>
            <p:cNvSpPr/>
            <p:nvPr/>
          </p:nvSpPr>
          <p:spPr>
            <a:xfrm>
              <a:off x="4495377" y="5275680"/>
              <a:ext cx="948989" cy="718359"/>
            </a:xfrm>
            <a:prstGeom prst="wedgeRoundRectCallout">
              <a:avLst>
                <a:gd name="adj1" fmla="val 273170"/>
                <a:gd name="adj2" fmla="val -161368"/>
                <a:gd name="adj3" fmla="val 16667"/>
              </a:avLst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</a:rPr>
                <a:t>Table curtain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 rot="19700201">
            <a:off x="2006637" y="3202876"/>
            <a:ext cx="5406418" cy="113398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Increase the awareness !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Education and Training is a must ! ! Harmonization  is needed !</a:t>
            </a:r>
          </a:p>
        </p:txBody>
      </p:sp>
    </p:spTree>
    <p:extLst>
      <p:ext uri="{BB962C8B-B14F-4D97-AF65-F5344CB8AC3E}">
        <p14:creationId xmlns:p14="http://schemas.microsoft.com/office/powerpoint/2010/main" val="32281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Sumário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328592"/>
          </a:xfrm>
        </p:spPr>
        <p:txBody>
          <a:bodyPr>
            <a:normAutofit/>
          </a:bodyPr>
          <a:lstStyle/>
          <a:p>
            <a:r>
              <a:rPr lang="pt-PT" dirty="0" smtClean="0"/>
              <a:t>Introdução - O Sistema Internacional de Protecção Radiológica</a:t>
            </a:r>
          </a:p>
          <a:p>
            <a:pPr lvl="1"/>
            <a:endParaRPr lang="pt-PT" dirty="0"/>
          </a:p>
          <a:p>
            <a:r>
              <a:rPr lang="pt-PT" dirty="0" smtClean="0"/>
              <a:t>O princípio da Justificação em Imagiologia Médica – perspectiva internacional</a:t>
            </a:r>
          </a:p>
          <a:p>
            <a:pPr marL="457200" lvl="1" indent="0">
              <a:buNone/>
            </a:pPr>
            <a:endParaRPr lang="pt-PT" dirty="0" smtClean="0"/>
          </a:p>
          <a:p>
            <a:r>
              <a:rPr lang="pt-BR" dirty="0"/>
              <a:t>O Papel das Entidades Reguladoras na Justificação</a:t>
            </a:r>
            <a:endParaRPr lang="pt-PT" dirty="0"/>
          </a:p>
          <a:p>
            <a:pPr marL="457200" lvl="1" indent="0">
              <a:buNone/>
            </a:pPr>
            <a:endParaRPr lang="pt-PT" dirty="0" smtClean="0"/>
          </a:p>
          <a:p>
            <a:pPr lvl="0"/>
            <a:r>
              <a:rPr lang="pt-PT" dirty="0"/>
              <a:t>O princípio da </a:t>
            </a:r>
            <a:r>
              <a:rPr lang="pt-PT" dirty="0" smtClean="0"/>
              <a:t>Optimização em Radiodiagnóstico e procedimentos de intervenção </a:t>
            </a:r>
            <a:r>
              <a:rPr lang="pt-PT" dirty="0"/>
              <a:t>– perspectiva </a:t>
            </a:r>
            <a:r>
              <a:rPr lang="pt-PT" dirty="0" smtClean="0"/>
              <a:t>internacional</a:t>
            </a:r>
          </a:p>
          <a:p>
            <a:endParaRPr lang="pt-PT" dirty="0"/>
          </a:p>
          <a:p>
            <a:r>
              <a:rPr lang="pt-PT" dirty="0" smtClean="0"/>
              <a:t>O papel das entidades reguladoras na Optimização</a:t>
            </a:r>
          </a:p>
          <a:p>
            <a:endParaRPr lang="pt-PT" dirty="0"/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dirty="0"/>
              <a:t>O sistema da protecção radiológica: entidades reguladoras </a:t>
            </a:r>
            <a:br>
              <a:rPr lang="pt-BR" dirty="0"/>
            </a:br>
            <a:r>
              <a:rPr lang="pt-BR" dirty="0"/>
              <a:t>sob uma perspetiva do direito nuclear </a:t>
            </a:r>
            <a:endParaRPr lang="pt-PT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4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 Papel das E</a:t>
            </a:r>
            <a:r>
              <a:rPr lang="pt-BR" b="1" dirty="0" smtClean="0"/>
              <a:t>ntidades </a:t>
            </a:r>
            <a:r>
              <a:rPr lang="pt-BR" b="1" dirty="0"/>
              <a:t>R</a:t>
            </a:r>
            <a:r>
              <a:rPr lang="pt-BR" b="1" dirty="0" smtClean="0"/>
              <a:t>eguladoras </a:t>
            </a:r>
            <a:r>
              <a:rPr lang="pt-BR" b="1" dirty="0"/>
              <a:t>na </a:t>
            </a:r>
            <a:r>
              <a:rPr lang="pt-BR" b="1" dirty="0" smtClean="0"/>
              <a:t>Optimização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798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Optimização</a:t>
            </a:r>
            <a:br>
              <a:rPr lang="pt-PT" dirty="0" smtClean="0"/>
            </a:br>
            <a:r>
              <a:rPr lang="pt-PT" dirty="0" smtClean="0"/>
              <a:t>Níveis de Referência de Diagnóstico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251520" y="1412776"/>
            <a:ext cx="8546993" cy="5157043"/>
            <a:chOff x="381491" y="1412776"/>
            <a:chExt cx="8546993" cy="5157043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6120172" y="2276872"/>
              <a:ext cx="2808312" cy="1080120"/>
            </a:xfrm>
            <a:prstGeom prst="wedgeRoundRectCallout">
              <a:avLst>
                <a:gd name="adj1" fmla="val -91456"/>
                <a:gd name="adj2" fmla="val 6921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i="1" dirty="0" smtClean="0">
                  <a:solidFill>
                    <a:srgbClr val="FF0000"/>
                  </a:solidFill>
                </a:rPr>
                <a:t>81) "Radioterapêutico</a:t>
              </a:r>
              <a:r>
                <a:rPr lang="pt-BR" b="1" i="1" dirty="0">
                  <a:solidFill>
                    <a:srgbClr val="FF0000"/>
                  </a:solidFill>
                </a:rPr>
                <a:t>", a radioterapia, incluindo a medicina nuclear para efeitos terapêuticos;</a:t>
              </a:r>
              <a:endParaRPr lang="en-GB" b="1" i="1" dirty="0">
                <a:solidFill>
                  <a:srgbClr val="FF0000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81491" y="1412776"/>
              <a:ext cx="8222957" cy="5157043"/>
              <a:chOff x="381491" y="1412776"/>
              <a:chExt cx="8222957" cy="515704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81491" y="1412776"/>
                <a:ext cx="4622557" cy="5157043"/>
                <a:chOff x="2411760" y="1412776"/>
                <a:chExt cx="4622557" cy="5157043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411760" y="1412776"/>
                  <a:ext cx="4622557" cy="5157043"/>
                  <a:chOff x="107504" y="1268909"/>
                  <a:chExt cx="4694565" cy="5517083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7504" y="1268909"/>
                    <a:ext cx="4694565" cy="5400451"/>
                  </a:xfrm>
                  <a:prstGeom prst="rect">
                    <a:avLst/>
                  </a:prstGeom>
                </p:spPr>
              </p:pic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3059832" y="2348880"/>
                    <a:ext cx="1670229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251520" y="2564904"/>
                    <a:ext cx="1368152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107504" y="5229200"/>
                    <a:ext cx="4622557" cy="1556792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4" name="Straight Connector 3"/>
                <p:cNvCxnSpPr/>
                <p:nvPr/>
              </p:nvCxnSpPr>
              <p:spPr>
                <a:xfrm>
                  <a:off x="4067944" y="2624196"/>
                  <a:ext cx="252028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6660232" y="3789041"/>
                <a:ext cx="1944216" cy="1440159"/>
                <a:chOff x="6660232" y="3789041"/>
                <a:chExt cx="1944216" cy="1440159"/>
              </a:xfrm>
            </p:grpSpPr>
            <p:sp>
              <p:nvSpPr>
                <p:cNvPr id="7" name="Rounded Rectangular Callout 6"/>
                <p:cNvSpPr/>
                <p:nvPr/>
              </p:nvSpPr>
              <p:spPr>
                <a:xfrm>
                  <a:off x="6660232" y="4365104"/>
                  <a:ext cx="1944216" cy="864096"/>
                </a:xfrm>
                <a:prstGeom prst="wedgeRoundRectCallout">
                  <a:avLst>
                    <a:gd name="adj1" fmla="val -136094"/>
                    <a:gd name="adj2" fmla="val 127483"/>
                    <a:gd name="adj3" fmla="val 16667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PT" b="1" i="1" dirty="0" smtClean="0">
                      <a:solidFill>
                        <a:srgbClr val="FF0000"/>
                      </a:solidFill>
                    </a:rPr>
                    <a:t>NRD para procedimentos de intervenção</a:t>
                  </a:r>
                  <a:endParaRPr lang="en-GB" b="1" i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" name="Explosion 1 10"/>
                <p:cNvSpPr/>
                <p:nvPr/>
              </p:nvSpPr>
              <p:spPr>
                <a:xfrm>
                  <a:off x="7020272" y="3789041"/>
                  <a:ext cx="1584176" cy="720080"/>
                </a:xfrm>
                <a:prstGeom prst="irregularSeal1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PT" dirty="0" smtClean="0"/>
                    <a:t>NOVO</a:t>
                  </a:r>
                  <a:endParaRPr lang="en-GB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175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05064"/>
            <a:ext cx="7704856" cy="1362075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dirty="0" smtClean="0"/>
              <a:t>O sistema da protecção radiológica: entidades reguladoras </a:t>
            </a:r>
            <a:br>
              <a:rPr lang="pt-BR" sz="3200" dirty="0" smtClean="0"/>
            </a:br>
            <a:r>
              <a:rPr lang="pt-BR" sz="3200" dirty="0" smtClean="0"/>
              <a:t>sob uma perspetiva do direito nuclear </a:t>
            </a:r>
            <a:endParaRPr lang="en-GB" sz="32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612961" y="3286125"/>
            <a:ext cx="7775203" cy="780107"/>
          </a:xfrm>
        </p:spPr>
        <p:txBody>
          <a:bodyPr>
            <a:normAutofit/>
          </a:bodyPr>
          <a:lstStyle/>
          <a:p>
            <a:pPr algn="l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935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09794" y="116632"/>
            <a:ext cx="6113964" cy="1080120"/>
          </a:xfrm>
        </p:spPr>
        <p:txBody>
          <a:bodyPr>
            <a:normAutofit/>
          </a:bodyPr>
          <a:lstStyle/>
          <a:p>
            <a:r>
              <a:rPr lang="pt-PT" sz="2400" b="1" dirty="0" smtClean="0"/>
              <a:t>Entidade Reguladora?</a:t>
            </a:r>
            <a:endParaRPr lang="pt-PT" sz="2400" b="1" dirty="0"/>
          </a:p>
        </p:txBody>
      </p:sp>
      <p:sp>
        <p:nvSpPr>
          <p:cNvPr id="6" name="Oval 5"/>
          <p:cNvSpPr/>
          <p:nvPr/>
        </p:nvSpPr>
        <p:spPr>
          <a:xfrm>
            <a:off x="395536" y="1844824"/>
            <a:ext cx="172819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IAEA </a:t>
            </a:r>
          </a:p>
          <a:p>
            <a:pPr algn="ctr"/>
            <a:r>
              <a:rPr lang="pt-PT" dirty="0" smtClean="0"/>
              <a:t>(BSS)</a:t>
            </a:r>
            <a:endParaRPr lang="pt-PT" dirty="0"/>
          </a:p>
        </p:txBody>
      </p:sp>
      <p:sp>
        <p:nvSpPr>
          <p:cNvPr id="7" name="Oval 6"/>
          <p:cNvSpPr/>
          <p:nvPr/>
        </p:nvSpPr>
        <p:spPr>
          <a:xfrm>
            <a:off x="1907704" y="1520788"/>
            <a:ext cx="180020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União Europeia</a:t>
            </a:r>
          </a:p>
          <a:p>
            <a:pPr algn="ctr"/>
            <a:r>
              <a:rPr lang="pt-PT" dirty="0"/>
              <a:t>(</a:t>
            </a:r>
            <a:r>
              <a:rPr lang="pt-PT" dirty="0" err="1" smtClean="0"/>
              <a:t>Directiva</a:t>
            </a:r>
            <a:r>
              <a:rPr lang="pt-PT" dirty="0" smtClean="0"/>
              <a:t> BSS)</a:t>
            </a:r>
            <a:endParaRPr lang="pt-PT" dirty="0"/>
          </a:p>
        </p:txBody>
      </p:sp>
      <p:sp>
        <p:nvSpPr>
          <p:cNvPr id="10" name="Oval 9"/>
          <p:cNvSpPr/>
          <p:nvPr/>
        </p:nvSpPr>
        <p:spPr>
          <a:xfrm>
            <a:off x="1331640" y="2852936"/>
            <a:ext cx="172819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ICRP (</a:t>
            </a:r>
            <a:r>
              <a:rPr lang="pt-PT" dirty="0" err="1" smtClean="0"/>
              <a:t>Reports</a:t>
            </a:r>
            <a:r>
              <a:rPr lang="pt-PT" dirty="0" smtClean="0"/>
              <a:t>)</a:t>
            </a:r>
            <a:endParaRPr lang="pt-PT" dirty="0"/>
          </a:p>
        </p:txBody>
      </p:sp>
      <p:cxnSp>
        <p:nvCxnSpPr>
          <p:cNvPr id="12" name="Conexão recta unidireccional 11"/>
          <p:cNvCxnSpPr/>
          <p:nvPr/>
        </p:nvCxnSpPr>
        <p:spPr>
          <a:xfrm>
            <a:off x="3275856" y="3140968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ângulo arredondado 12"/>
          <p:cNvSpPr/>
          <p:nvPr/>
        </p:nvSpPr>
        <p:spPr>
          <a:xfrm>
            <a:off x="5292080" y="3356992"/>
            <a:ext cx="2304256" cy="108012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Entidade Reguladora</a:t>
            </a:r>
            <a:endParaRPr lang="pt-PT" sz="2000" b="1" dirty="0"/>
          </a:p>
        </p:txBody>
      </p:sp>
      <p:sp>
        <p:nvSpPr>
          <p:cNvPr id="24" name="Oval 23"/>
          <p:cNvSpPr/>
          <p:nvPr/>
        </p:nvSpPr>
        <p:spPr>
          <a:xfrm>
            <a:off x="4438617" y="3933056"/>
            <a:ext cx="1440160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Práticas</a:t>
            </a:r>
          </a:p>
        </p:txBody>
      </p:sp>
      <p:sp>
        <p:nvSpPr>
          <p:cNvPr id="26" name="Oval 25"/>
          <p:cNvSpPr/>
          <p:nvPr/>
        </p:nvSpPr>
        <p:spPr>
          <a:xfrm>
            <a:off x="5508104" y="4334293"/>
            <a:ext cx="1440160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/>
              <a:t>Exposições</a:t>
            </a:r>
            <a:endParaRPr lang="pt-PT" sz="1400" b="1" dirty="0"/>
          </a:p>
        </p:txBody>
      </p:sp>
      <p:sp>
        <p:nvSpPr>
          <p:cNvPr id="27" name="Oval 26"/>
          <p:cNvSpPr/>
          <p:nvPr/>
        </p:nvSpPr>
        <p:spPr>
          <a:xfrm>
            <a:off x="6786047" y="4149080"/>
            <a:ext cx="1440160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/>
              <a:t>Instalações</a:t>
            </a:r>
            <a:endParaRPr lang="pt-PT" sz="1400" b="1" dirty="0"/>
          </a:p>
        </p:txBody>
      </p:sp>
      <p:sp>
        <p:nvSpPr>
          <p:cNvPr id="28" name="Oval 27"/>
          <p:cNvSpPr/>
          <p:nvPr/>
        </p:nvSpPr>
        <p:spPr>
          <a:xfrm>
            <a:off x="7314218" y="3356992"/>
            <a:ext cx="1817532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/>
              <a:t>Equipamentos</a:t>
            </a:r>
            <a:endParaRPr lang="pt-PT" sz="1400" b="1" dirty="0"/>
          </a:p>
        </p:txBody>
      </p:sp>
      <p:sp>
        <p:nvSpPr>
          <p:cNvPr id="29" name="Oval 28"/>
          <p:cNvSpPr/>
          <p:nvPr/>
        </p:nvSpPr>
        <p:spPr>
          <a:xfrm>
            <a:off x="6775171" y="2617526"/>
            <a:ext cx="1642330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/>
              <a:t>Profissionais</a:t>
            </a:r>
            <a:endParaRPr lang="pt-PT" sz="1400" b="1" dirty="0"/>
          </a:p>
        </p:txBody>
      </p:sp>
      <p:sp>
        <p:nvSpPr>
          <p:cNvPr id="32" name="Explosão 1 31"/>
          <p:cNvSpPr/>
          <p:nvPr/>
        </p:nvSpPr>
        <p:spPr>
          <a:xfrm>
            <a:off x="4283968" y="0"/>
            <a:ext cx="4536504" cy="368550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NOVO</a:t>
            </a:r>
          </a:p>
          <a:p>
            <a:pPr algn="ctr"/>
            <a:r>
              <a:rPr lang="pt-PT" dirty="0" smtClean="0"/>
              <a:t>Infraestrutura Institucional para a Proteção Radiológica nas exposições médicas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24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07881"/>
            <a:ext cx="5688632" cy="2520280"/>
          </a:xfrm>
        </p:spPr>
        <p:txBody>
          <a:bodyPr>
            <a:normAutofit lnSpcReduction="10000"/>
          </a:bodyPr>
          <a:lstStyle/>
          <a:p>
            <a:r>
              <a:rPr lang="pt-PT" b="1" dirty="0" smtClean="0"/>
              <a:t>Recomendações Internacionais:</a:t>
            </a:r>
          </a:p>
          <a:p>
            <a:pPr lvl="1"/>
            <a:r>
              <a:rPr lang="pt-PT" dirty="0" smtClean="0"/>
              <a:t>Agência Internacional de Energia Atómica – </a:t>
            </a:r>
          </a:p>
          <a:p>
            <a:pPr lvl="2"/>
            <a:r>
              <a:rPr lang="pt-PT" dirty="0" smtClean="0"/>
              <a:t>IAEA Basic </a:t>
            </a:r>
            <a:r>
              <a:rPr lang="pt-PT" dirty="0" err="1" smtClean="0"/>
              <a:t>Safety</a:t>
            </a:r>
            <a:r>
              <a:rPr lang="pt-PT" dirty="0" smtClean="0"/>
              <a:t> Standards</a:t>
            </a:r>
          </a:p>
          <a:p>
            <a:pPr lvl="2"/>
            <a:r>
              <a:rPr lang="pt-PT" dirty="0" smtClean="0"/>
              <a:t>…</a:t>
            </a:r>
          </a:p>
          <a:p>
            <a:pPr lvl="1"/>
            <a:r>
              <a:rPr lang="pt-PT" dirty="0" smtClean="0"/>
              <a:t>ICRP – </a:t>
            </a:r>
            <a:r>
              <a:rPr lang="pt-PT" dirty="0" err="1" smtClean="0"/>
              <a:t>International</a:t>
            </a:r>
            <a:r>
              <a:rPr lang="pt-PT" dirty="0" smtClean="0"/>
              <a:t> </a:t>
            </a:r>
            <a:r>
              <a:rPr lang="pt-PT" dirty="0" err="1" smtClean="0"/>
              <a:t>Commission</a:t>
            </a:r>
            <a:r>
              <a:rPr lang="pt-PT" dirty="0" smtClean="0"/>
              <a:t> for </a:t>
            </a:r>
            <a:r>
              <a:rPr lang="pt-PT" dirty="0" err="1" smtClean="0"/>
              <a:t>Radiation</a:t>
            </a:r>
            <a:r>
              <a:rPr lang="pt-PT" dirty="0" smtClean="0"/>
              <a:t> </a:t>
            </a:r>
            <a:r>
              <a:rPr lang="pt-PT" dirty="0" err="1" smtClean="0"/>
              <a:t>Protection</a:t>
            </a:r>
            <a:r>
              <a:rPr lang="pt-PT" dirty="0"/>
              <a:t> </a:t>
            </a:r>
            <a:r>
              <a:rPr lang="pt-PT" dirty="0" smtClean="0"/>
              <a:t>–</a:t>
            </a:r>
          </a:p>
          <a:p>
            <a:pPr lvl="2"/>
            <a:r>
              <a:rPr lang="pt-PT" dirty="0" smtClean="0"/>
              <a:t>ICRP </a:t>
            </a:r>
            <a:r>
              <a:rPr lang="pt-PT" dirty="0"/>
              <a:t>103, ICRP </a:t>
            </a:r>
            <a:r>
              <a:rPr lang="pt-PT" dirty="0" smtClean="0"/>
              <a:t>105 …</a:t>
            </a:r>
            <a:endParaRPr lang="pt-PT" dirty="0"/>
          </a:p>
          <a:p>
            <a:pPr lvl="2"/>
            <a:endParaRPr lang="pt-PT" dirty="0" smtClean="0"/>
          </a:p>
          <a:p>
            <a:pPr marL="457200" lvl="1" indent="0">
              <a:buNone/>
            </a:pPr>
            <a:endParaRPr lang="pt-PT" dirty="0"/>
          </a:p>
        </p:txBody>
      </p:sp>
      <p:sp>
        <p:nvSpPr>
          <p:cNvPr id="4" name="Right Brace 3"/>
          <p:cNvSpPr/>
          <p:nvPr/>
        </p:nvSpPr>
        <p:spPr>
          <a:xfrm>
            <a:off x="5796136" y="1371019"/>
            <a:ext cx="470749" cy="2376264"/>
          </a:xfrm>
          <a:prstGeom prst="rightBrace">
            <a:avLst>
              <a:gd name="adj1" fmla="val 8333"/>
              <a:gd name="adj2" fmla="val 4979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509794" y="116632"/>
            <a:ext cx="6113964" cy="1080120"/>
          </a:xfrm>
        </p:spPr>
        <p:txBody>
          <a:bodyPr>
            <a:normAutofit/>
          </a:bodyPr>
          <a:lstStyle/>
          <a:p>
            <a:r>
              <a:rPr lang="pt-PT" sz="2400" b="1" dirty="0" smtClean="0"/>
              <a:t>Entidade Reguladora? (2)</a:t>
            </a:r>
            <a:endParaRPr lang="pt-PT" sz="2400" b="1" dirty="0"/>
          </a:p>
        </p:txBody>
      </p:sp>
      <p:sp>
        <p:nvSpPr>
          <p:cNvPr id="2" name="Rectângulo arredondado 1"/>
          <p:cNvSpPr/>
          <p:nvPr/>
        </p:nvSpPr>
        <p:spPr>
          <a:xfrm>
            <a:off x="6588224" y="1373038"/>
            <a:ext cx="2304256" cy="223224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Direito de natureza </a:t>
            </a:r>
            <a:r>
              <a:rPr lang="pt-PT" dirty="0" smtClean="0"/>
              <a:t>NÃO </a:t>
            </a:r>
            <a:r>
              <a:rPr lang="pt-PT" dirty="0"/>
              <a:t>vinculativa:</a:t>
            </a:r>
          </a:p>
          <a:p>
            <a:pPr algn="ctr"/>
            <a:r>
              <a:rPr lang="pt-PT" dirty="0"/>
              <a:t>Inexistência de </a:t>
            </a:r>
            <a:r>
              <a:rPr lang="pt-PT" dirty="0" smtClean="0"/>
              <a:t>consequência legal no caso de incumprimento!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190734" y="3934123"/>
            <a:ext cx="561662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rgbClr val="002060"/>
                </a:solidFill>
              </a:rPr>
              <a:t>Diretivas Europeias: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pt-PT" sz="2000" dirty="0">
                <a:solidFill>
                  <a:srgbClr val="002060"/>
                </a:solidFill>
              </a:rPr>
              <a:t>Diretiva 2013/59/Euratom, do Conselho de 5 de dezembro de 2013 que fixa as normas de </a:t>
            </a:r>
            <a:r>
              <a:rPr lang="pt-PT" sz="2000" dirty="0" err="1">
                <a:solidFill>
                  <a:srgbClr val="002060"/>
                </a:solidFill>
              </a:rPr>
              <a:t>segurança</a:t>
            </a:r>
            <a:r>
              <a:rPr lang="pt-PT" sz="2000" dirty="0">
                <a:solidFill>
                  <a:srgbClr val="002060"/>
                </a:solidFill>
              </a:rPr>
              <a:t> de base relativas à </a:t>
            </a:r>
            <a:r>
              <a:rPr lang="pt-PT" sz="2000" dirty="0" err="1">
                <a:solidFill>
                  <a:srgbClr val="002060"/>
                </a:solidFill>
              </a:rPr>
              <a:t>proteção</a:t>
            </a:r>
            <a:r>
              <a:rPr lang="pt-PT" sz="2000" dirty="0">
                <a:solidFill>
                  <a:srgbClr val="002060"/>
                </a:solidFill>
              </a:rPr>
              <a:t> contra os perigos resultantes da </a:t>
            </a:r>
            <a:r>
              <a:rPr lang="pt-PT" sz="2000" dirty="0" err="1">
                <a:solidFill>
                  <a:srgbClr val="002060"/>
                </a:solidFill>
              </a:rPr>
              <a:t>exposição</a:t>
            </a:r>
            <a:r>
              <a:rPr lang="pt-PT" sz="2000" dirty="0">
                <a:solidFill>
                  <a:srgbClr val="002060"/>
                </a:solidFill>
              </a:rPr>
              <a:t> a </a:t>
            </a:r>
            <a:r>
              <a:rPr lang="pt-PT" sz="2000" dirty="0" err="1">
                <a:solidFill>
                  <a:srgbClr val="002060"/>
                </a:solidFill>
              </a:rPr>
              <a:t>radiações</a:t>
            </a:r>
            <a:r>
              <a:rPr lang="pt-PT" sz="2000" dirty="0">
                <a:solidFill>
                  <a:srgbClr val="002060"/>
                </a:solidFill>
              </a:rPr>
              <a:t> ionizantes, e que revoga as Diretivas 89/618/Euratom, 90/641/Euratom, 96/29/Euratom, 97/43/Euratom e 2003/122/Euratom.</a:t>
            </a:r>
          </a:p>
        </p:txBody>
      </p:sp>
      <p:sp>
        <p:nvSpPr>
          <p:cNvPr id="9" name="Right Brace 3"/>
          <p:cNvSpPr/>
          <p:nvPr/>
        </p:nvSpPr>
        <p:spPr>
          <a:xfrm>
            <a:off x="5807358" y="4207929"/>
            <a:ext cx="470749" cy="2376264"/>
          </a:xfrm>
          <a:prstGeom prst="rightBrace">
            <a:avLst>
              <a:gd name="adj1" fmla="val 8333"/>
              <a:gd name="adj2" fmla="val 4979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ângulo arredondado 10"/>
          <p:cNvSpPr/>
          <p:nvPr/>
        </p:nvSpPr>
        <p:spPr>
          <a:xfrm>
            <a:off x="6588224" y="4279937"/>
            <a:ext cx="2304256" cy="223224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Direito de natureza </a:t>
            </a:r>
            <a:r>
              <a:rPr lang="pt-PT" dirty="0" smtClean="0"/>
              <a:t>vinculativa</a:t>
            </a:r>
            <a:r>
              <a:rPr lang="pt-PT" dirty="0"/>
              <a:t>:</a:t>
            </a:r>
          </a:p>
          <a:p>
            <a:pPr algn="ctr"/>
            <a:r>
              <a:rPr lang="pt-PT" dirty="0" smtClean="0"/>
              <a:t>Existência </a:t>
            </a:r>
            <a:r>
              <a:rPr lang="pt-PT" dirty="0"/>
              <a:t>de </a:t>
            </a:r>
            <a:r>
              <a:rPr lang="pt-PT" dirty="0" smtClean="0"/>
              <a:t>consequência legal no caso de incumprimento!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850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44" y="1484784"/>
            <a:ext cx="827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000065"/>
                </a:solidFill>
              </a:rPr>
              <a:t>1. A Diretiva 2013/59/Euratom propõe a criação de uma entidade reguladora com as seguintes características:</a:t>
            </a:r>
          </a:p>
          <a:p>
            <a:pPr marL="800100" lvl="1" indent="-342900">
              <a:buFont typeface="Arial"/>
              <a:buChar char="•"/>
            </a:pPr>
            <a:r>
              <a:rPr lang="pt-PT" sz="2000" dirty="0" smtClean="0">
                <a:solidFill>
                  <a:srgbClr val="000065"/>
                </a:solidFill>
              </a:rPr>
              <a:t>“a</a:t>
            </a:r>
            <a:r>
              <a:rPr lang="pt-PT" sz="2000" dirty="0">
                <a:solidFill>
                  <a:srgbClr val="000065"/>
                </a:solidFill>
              </a:rPr>
              <a:t>) Seja funcionalmente distinta de qualquer outro organismo ou </a:t>
            </a:r>
            <a:r>
              <a:rPr lang="pt-PT" sz="2000" dirty="0" err="1">
                <a:solidFill>
                  <a:srgbClr val="000065"/>
                </a:solidFill>
              </a:rPr>
              <a:t>organização</a:t>
            </a:r>
            <a:r>
              <a:rPr lang="pt-PT" sz="2000" dirty="0">
                <a:solidFill>
                  <a:srgbClr val="000065"/>
                </a:solidFill>
              </a:rPr>
              <a:t> relacionado com a </a:t>
            </a:r>
            <a:r>
              <a:rPr lang="pt-PT" sz="2000" dirty="0" err="1">
                <a:solidFill>
                  <a:srgbClr val="000065"/>
                </a:solidFill>
              </a:rPr>
              <a:t>promoção</a:t>
            </a:r>
            <a:r>
              <a:rPr lang="pt-PT" sz="2000" dirty="0">
                <a:solidFill>
                  <a:srgbClr val="000065"/>
                </a:solidFill>
              </a:rPr>
              <a:t> ou </a:t>
            </a:r>
            <a:r>
              <a:rPr lang="pt-PT" sz="2000" dirty="0" err="1">
                <a:solidFill>
                  <a:srgbClr val="000065"/>
                </a:solidFill>
              </a:rPr>
              <a:t>utilização</a:t>
            </a:r>
            <a:r>
              <a:rPr lang="pt-PT" sz="2000" dirty="0">
                <a:solidFill>
                  <a:srgbClr val="000065"/>
                </a:solidFill>
              </a:rPr>
              <a:t> de </a:t>
            </a:r>
            <a:r>
              <a:rPr lang="pt-PT" sz="2000" dirty="0" err="1" smtClean="0">
                <a:solidFill>
                  <a:srgbClr val="000065"/>
                </a:solidFill>
              </a:rPr>
              <a:t>práticas</a:t>
            </a:r>
            <a:r>
              <a:rPr lang="pt-PT" sz="2000" dirty="0" smtClean="0">
                <a:solidFill>
                  <a:srgbClr val="000065"/>
                </a:solidFill>
              </a:rPr>
              <a:t>”, </a:t>
            </a:r>
          </a:p>
          <a:p>
            <a:pPr marL="800100" lvl="1" indent="-342900">
              <a:buFont typeface="Arial"/>
              <a:buChar char="•"/>
            </a:pPr>
            <a:r>
              <a:rPr lang="pt-PT" sz="2000" dirty="0" smtClean="0">
                <a:solidFill>
                  <a:srgbClr val="000065"/>
                </a:solidFill>
              </a:rPr>
              <a:t>“efetiva </a:t>
            </a:r>
            <a:r>
              <a:rPr lang="pt-PT" sz="2000" dirty="0" err="1">
                <a:solidFill>
                  <a:srgbClr val="000065"/>
                </a:solidFill>
              </a:rPr>
              <a:t>independência</a:t>
            </a:r>
            <a:r>
              <a:rPr lang="pt-PT" sz="2000" dirty="0">
                <a:solidFill>
                  <a:srgbClr val="000065"/>
                </a:solidFill>
              </a:rPr>
              <a:t> de </a:t>
            </a:r>
            <a:r>
              <a:rPr lang="pt-PT" sz="2000" dirty="0" err="1">
                <a:solidFill>
                  <a:srgbClr val="000065"/>
                </a:solidFill>
              </a:rPr>
              <a:t>influências</a:t>
            </a:r>
            <a:r>
              <a:rPr lang="pt-PT" sz="2000" dirty="0">
                <a:solidFill>
                  <a:srgbClr val="000065"/>
                </a:solidFill>
              </a:rPr>
              <a:t> indevidas na sua </a:t>
            </a:r>
            <a:r>
              <a:rPr lang="pt-PT" sz="2000" dirty="0" err="1">
                <a:solidFill>
                  <a:srgbClr val="000065"/>
                </a:solidFill>
              </a:rPr>
              <a:t>função</a:t>
            </a:r>
            <a:r>
              <a:rPr lang="pt-PT" sz="2000" dirty="0">
                <a:solidFill>
                  <a:srgbClr val="000065"/>
                </a:solidFill>
              </a:rPr>
              <a:t> </a:t>
            </a:r>
            <a:r>
              <a:rPr lang="pt-PT" sz="2000" dirty="0" smtClean="0">
                <a:solidFill>
                  <a:srgbClr val="000065"/>
                </a:solidFill>
              </a:rPr>
              <a:t>reguladora”;</a:t>
            </a:r>
          </a:p>
          <a:p>
            <a:pPr marL="800100" lvl="1" indent="-342900">
              <a:buFont typeface="Arial"/>
              <a:buChar char="•"/>
            </a:pPr>
            <a:r>
              <a:rPr lang="pt-PT" sz="2000" dirty="0" smtClean="0">
                <a:solidFill>
                  <a:srgbClr val="000065"/>
                </a:solidFill>
              </a:rPr>
              <a:t>“Disponha </a:t>
            </a:r>
            <a:r>
              <a:rPr lang="pt-PT" sz="2000" dirty="0">
                <a:solidFill>
                  <a:srgbClr val="000065"/>
                </a:solidFill>
              </a:rPr>
              <a:t>da </a:t>
            </a:r>
            <a:r>
              <a:rPr lang="pt-PT" sz="2000" dirty="0" err="1">
                <a:solidFill>
                  <a:srgbClr val="000065"/>
                </a:solidFill>
              </a:rPr>
              <a:t>competência</a:t>
            </a:r>
            <a:r>
              <a:rPr lang="pt-PT" sz="2000" dirty="0">
                <a:solidFill>
                  <a:srgbClr val="000065"/>
                </a:solidFill>
              </a:rPr>
              <a:t> </a:t>
            </a:r>
            <a:r>
              <a:rPr lang="pt-PT" sz="2000" dirty="0" smtClean="0">
                <a:solidFill>
                  <a:srgbClr val="000065"/>
                </a:solidFill>
              </a:rPr>
              <a:t>legal”;</a:t>
            </a:r>
          </a:p>
          <a:p>
            <a:pPr marL="800100" lvl="1" indent="-342900">
              <a:buFont typeface="Arial"/>
              <a:buChar char="•"/>
            </a:pPr>
            <a:r>
              <a:rPr lang="pt-PT" sz="2000" dirty="0" smtClean="0">
                <a:solidFill>
                  <a:srgbClr val="000065"/>
                </a:solidFill>
              </a:rPr>
              <a:t>“recursos </a:t>
            </a:r>
            <a:r>
              <a:rPr lang="pt-PT" sz="2000" dirty="0">
                <a:solidFill>
                  <a:srgbClr val="000065"/>
                </a:solidFill>
              </a:rPr>
              <a:t>humanos e financeiros </a:t>
            </a:r>
            <a:r>
              <a:rPr lang="pt-PT" sz="2000" dirty="0" err="1" smtClean="0">
                <a:solidFill>
                  <a:srgbClr val="000065"/>
                </a:solidFill>
              </a:rPr>
              <a:t>necessários</a:t>
            </a:r>
            <a:r>
              <a:rPr lang="pt-PT" sz="2000" dirty="0" smtClean="0">
                <a:solidFill>
                  <a:srgbClr val="000065"/>
                </a:solidFill>
              </a:rPr>
              <a:t>”.</a:t>
            </a:r>
          </a:p>
          <a:p>
            <a:pPr marL="800100" lvl="1" indent="-342900">
              <a:buFont typeface="Arial"/>
              <a:buChar char="•"/>
            </a:pPr>
            <a:endParaRPr lang="pt-PT" sz="2000" dirty="0">
              <a:solidFill>
                <a:srgbClr val="000065"/>
              </a:solidFill>
            </a:endParaRPr>
          </a:p>
          <a:p>
            <a:pPr marL="457200" indent="-457200">
              <a:buAutoNum type="arabicPeriod" startAt="2"/>
            </a:pPr>
            <a:r>
              <a:rPr lang="pt-PT" sz="2000" b="1" dirty="0" smtClean="0">
                <a:solidFill>
                  <a:srgbClr val="000065"/>
                </a:solidFill>
              </a:rPr>
              <a:t>Competências legais de uma entidade reguladora recomendadas pela IAEA Basic Safety Standards e adotadas pela Diretiva 2013/59/Euratom</a:t>
            </a:r>
            <a:r>
              <a:rPr lang="pt-PT" sz="2000" dirty="0" smtClean="0">
                <a:solidFill>
                  <a:srgbClr val="000065"/>
                </a:solidFill>
              </a:rPr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dirty="0" err="1" smtClean="0">
                <a:solidFill>
                  <a:srgbClr val="000065"/>
                </a:solidFill>
              </a:rPr>
              <a:t>Autorização</a:t>
            </a:r>
            <a:r>
              <a:rPr lang="en-GB" sz="2000" dirty="0" smtClean="0">
                <a:solidFill>
                  <a:srgbClr val="000065"/>
                </a:solidFill>
              </a:rPr>
              <a:t> de </a:t>
            </a:r>
            <a:r>
              <a:rPr lang="en-GB" sz="2000" dirty="0" err="1" smtClean="0">
                <a:solidFill>
                  <a:srgbClr val="000065"/>
                </a:solidFill>
              </a:rPr>
              <a:t>práticas</a:t>
            </a:r>
            <a:r>
              <a:rPr lang="en-GB" sz="2000" dirty="0" smtClean="0">
                <a:solidFill>
                  <a:srgbClr val="000065"/>
                </a:solidFill>
              </a:rPr>
              <a:t>;</a:t>
            </a:r>
            <a:endParaRPr lang="en-GB" sz="2000" dirty="0">
              <a:solidFill>
                <a:srgbClr val="000065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000" dirty="0" err="1" smtClean="0">
                <a:solidFill>
                  <a:srgbClr val="000065"/>
                </a:solidFill>
              </a:rPr>
              <a:t>Avaliação</a:t>
            </a:r>
            <a:r>
              <a:rPr lang="en-GB" sz="2000" dirty="0" smtClean="0">
                <a:solidFill>
                  <a:srgbClr val="000065"/>
                </a:solidFill>
              </a:rPr>
              <a:t> de </a:t>
            </a:r>
            <a:r>
              <a:rPr lang="en-GB" sz="2000" dirty="0" err="1" smtClean="0">
                <a:solidFill>
                  <a:srgbClr val="000065"/>
                </a:solidFill>
              </a:rPr>
              <a:t>práticas</a:t>
            </a:r>
            <a:r>
              <a:rPr lang="en-GB" sz="2000" dirty="0" smtClean="0">
                <a:solidFill>
                  <a:srgbClr val="000065"/>
                </a:solidFill>
              </a:rPr>
              <a:t> e </a:t>
            </a:r>
            <a:r>
              <a:rPr lang="en-GB" sz="2000" dirty="0" err="1" smtClean="0">
                <a:solidFill>
                  <a:srgbClr val="000065"/>
                </a:solidFill>
              </a:rPr>
              <a:t>instalações</a:t>
            </a:r>
            <a:r>
              <a:rPr lang="en-GB" sz="2000" dirty="0" smtClean="0">
                <a:solidFill>
                  <a:srgbClr val="000065"/>
                </a:solidFill>
              </a:rPr>
              <a:t>;</a:t>
            </a:r>
            <a:endParaRPr lang="en-GB" sz="2000" dirty="0">
              <a:solidFill>
                <a:srgbClr val="000065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000" dirty="0" err="1" smtClean="0">
                <a:solidFill>
                  <a:srgbClr val="000065"/>
                </a:solidFill>
              </a:rPr>
              <a:t>Inspeção</a:t>
            </a:r>
            <a:r>
              <a:rPr lang="en-GB" sz="2000" dirty="0" smtClean="0">
                <a:solidFill>
                  <a:srgbClr val="000065"/>
                </a:solidFill>
              </a:rPr>
              <a:t> de </a:t>
            </a:r>
            <a:r>
              <a:rPr lang="en-GB" sz="2000" dirty="0" err="1" smtClean="0">
                <a:solidFill>
                  <a:srgbClr val="000065"/>
                </a:solidFill>
              </a:rPr>
              <a:t>práticas</a:t>
            </a:r>
            <a:r>
              <a:rPr lang="en-GB" sz="2000" dirty="0" smtClean="0">
                <a:solidFill>
                  <a:srgbClr val="000065"/>
                </a:solidFill>
              </a:rPr>
              <a:t> e </a:t>
            </a:r>
            <a:r>
              <a:rPr lang="en-GB" sz="2000" dirty="0" err="1" smtClean="0">
                <a:solidFill>
                  <a:srgbClr val="000065"/>
                </a:solidFill>
              </a:rPr>
              <a:t>instalações</a:t>
            </a:r>
            <a:r>
              <a:rPr lang="en-GB" sz="2000" dirty="0" smtClean="0">
                <a:solidFill>
                  <a:srgbClr val="000065"/>
                </a:solidFill>
              </a:rPr>
              <a:t>;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dirty="0" err="1" smtClean="0">
                <a:solidFill>
                  <a:srgbClr val="000065"/>
                </a:solidFill>
              </a:rPr>
              <a:t>Aplicação</a:t>
            </a:r>
            <a:r>
              <a:rPr lang="en-GB" sz="2000" dirty="0" smtClean="0">
                <a:solidFill>
                  <a:srgbClr val="000065"/>
                </a:solidFill>
              </a:rPr>
              <a:t> de </a:t>
            </a:r>
            <a:r>
              <a:rPr lang="en-GB" sz="2000" dirty="0" err="1" smtClean="0">
                <a:solidFill>
                  <a:srgbClr val="000065"/>
                </a:solidFill>
              </a:rPr>
              <a:t>medidas</a:t>
            </a:r>
            <a:r>
              <a:rPr lang="en-GB" sz="2000" dirty="0" smtClean="0">
                <a:solidFill>
                  <a:srgbClr val="000065"/>
                </a:solidFill>
              </a:rPr>
              <a:t> contra-</a:t>
            </a:r>
            <a:r>
              <a:rPr lang="en-GB" sz="2000" dirty="0" err="1" smtClean="0">
                <a:solidFill>
                  <a:srgbClr val="000065"/>
                </a:solidFill>
              </a:rPr>
              <a:t>ordenacionais</a:t>
            </a:r>
            <a:r>
              <a:rPr lang="en-GB" sz="2000" dirty="0" smtClean="0">
                <a:solidFill>
                  <a:srgbClr val="000065"/>
                </a:solidFill>
              </a:rPr>
              <a:t>.</a:t>
            </a:r>
            <a:endParaRPr lang="pt-PT" sz="2000" dirty="0" smtClean="0">
              <a:solidFill>
                <a:srgbClr val="000065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07704" y="47667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FF0000"/>
                </a:solidFill>
              </a:rPr>
              <a:t>Entidade Reguladora? </a:t>
            </a:r>
            <a:r>
              <a:rPr lang="pt-PT" sz="2400" b="1" dirty="0" smtClean="0">
                <a:solidFill>
                  <a:srgbClr val="FF0000"/>
                </a:solidFill>
              </a:rPr>
              <a:t>(3)</a:t>
            </a:r>
            <a:endParaRPr lang="pt-PT" sz="2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56176" y="5013176"/>
            <a:ext cx="2376264" cy="12961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COMPETÊNCIAS OBRIGATÓRIAS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8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2736304"/>
          </a:xfrm>
        </p:spPr>
        <p:txBody>
          <a:bodyPr/>
          <a:lstStyle/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r>
              <a:rPr lang="pt-PT" b="1" dirty="0" smtClean="0"/>
              <a:t>Obrigações do Estado português de acordo com a Directiva 2013/59/</a:t>
            </a:r>
            <a:r>
              <a:rPr lang="pt-PT" b="1" dirty="0" err="1" smtClean="0"/>
              <a:t>Euratom</a:t>
            </a:r>
            <a:r>
              <a:rPr lang="pt-PT" b="1" dirty="0" smtClean="0"/>
              <a:t>:</a:t>
            </a:r>
          </a:p>
          <a:p>
            <a:pPr lvl="1"/>
            <a:r>
              <a:rPr lang="pt-PT" dirty="0" smtClean="0"/>
              <a:t>Transpor o Direito da União Europeia:</a:t>
            </a:r>
          </a:p>
          <a:p>
            <a:pPr lvl="2"/>
            <a:r>
              <a:rPr lang="pt-PT" dirty="0" smtClean="0"/>
              <a:t>Criar uma entidade reguladora;</a:t>
            </a:r>
          </a:p>
          <a:p>
            <a:pPr lvl="2"/>
            <a:r>
              <a:rPr lang="pt-PT" dirty="0" smtClean="0"/>
              <a:t>Criar um sistema de proteção radiológica;</a:t>
            </a:r>
          </a:p>
          <a:p>
            <a:pPr lvl="2"/>
            <a:r>
              <a:rPr lang="pt-PT" dirty="0" smtClean="0"/>
              <a:t>Conferir competências legais à entidade </a:t>
            </a:r>
            <a:r>
              <a:rPr lang="pt-PT" dirty="0"/>
              <a:t>r</a:t>
            </a:r>
            <a:r>
              <a:rPr lang="pt-PT" dirty="0" smtClean="0"/>
              <a:t>eguladora para atuar;</a:t>
            </a:r>
          </a:p>
          <a:p>
            <a:pPr lvl="2"/>
            <a:r>
              <a:rPr lang="pt-PT" dirty="0" smtClean="0"/>
              <a:t>Atribuir </a:t>
            </a:r>
            <a:r>
              <a:rPr lang="pt-PT" b="1" dirty="0" smtClean="0"/>
              <a:t>meios humanos e recursos financeiros </a:t>
            </a:r>
            <a:r>
              <a:rPr lang="pt-PT" dirty="0" smtClean="0"/>
              <a:t>à entidade reguladora.</a:t>
            </a:r>
          </a:p>
          <a:p>
            <a:pPr lvl="1"/>
            <a:endParaRPr lang="pt-PT" dirty="0"/>
          </a:p>
          <a:p>
            <a:pPr lvl="1"/>
            <a:endParaRPr lang="pt-PT" dirty="0" smtClean="0"/>
          </a:p>
          <a:p>
            <a:pPr marL="457200" lvl="1" indent="0">
              <a:buNone/>
            </a:pPr>
            <a:endParaRPr lang="pt-PT" dirty="0"/>
          </a:p>
        </p:txBody>
      </p:sp>
      <p:sp>
        <p:nvSpPr>
          <p:cNvPr id="4" name="Equal 3"/>
          <p:cNvSpPr/>
          <p:nvPr/>
        </p:nvSpPr>
        <p:spPr>
          <a:xfrm>
            <a:off x="3816487" y="4149080"/>
            <a:ext cx="1368152" cy="72008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5157192"/>
            <a:ext cx="62646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t-PT" b="1" dirty="0" smtClean="0"/>
              <a:t>Regular práticas </a:t>
            </a:r>
            <a:r>
              <a:rPr lang="pt-PT" b="1" dirty="0"/>
              <a:t>/ Controlar práticas</a:t>
            </a:r>
          </a:p>
          <a:p>
            <a:pPr lvl="1" algn="ctr"/>
            <a:r>
              <a:rPr lang="pt-PT" b="1" dirty="0"/>
              <a:t>Garantir a </a:t>
            </a:r>
            <a:r>
              <a:rPr lang="pt-PT" b="1" dirty="0" smtClean="0"/>
              <a:t>efectiva </a:t>
            </a:r>
            <a:r>
              <a:rPr lang="pt-PT" b="1" dirty="0"/>
              <a:t>existência de </a:t>
            </a:r>
            <a:r>
              <a:rPr lang="pt-PT" b="1" dirty="0" smtClean="0"/>
              <a:t>Protecção </a:t>
            </a:r>
            <a:r>
              <a:rPr lang="pt-PT" b="1" dirty="0"/>
              <a:t>Radiológica</a:t>
            </a:r>
          </a:p>
        </p:txBody>
      </p:sp>
      <p:sp>
        <p:nvSpPr>
          <p:cNvPr id="7" name="Oval 6"/>
          <p:cNvSpPr/>
          <p:nvPr/>
        </p:nvSpPr>
        <p:spPr>
          <a:xfrm rot="19911458">
            <a:off x="1924529" y="2257695"/>
            <a:ext cx="5112568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FF0000"/>
                </a:solidFill>
              </a:rPr>
              <a:t>Portugal não tem uma entidade reguladora para </a:t>
            </a:r>
            <a:r>
              <a:rPr lang="pt-PT" b="1" dirty="0" err="1" smtClean="0">
                <a:solidFill>
                  <a:srgbClr val="FF0000"/>
                </a:solidFill>
              </a:rPr>
              <a:t>protecção</a:t>
            </a:r>
            <a:r>
              <a:rPr lang="pt-PT" b="1" dirty="0" smtClean="0">
                <a:solidFill>
                  <a:srgbClr val="FF0000"/>
                </a:solidFill>
              </a:rPr>
              <a:t> radiológica tem entidades com competências reguladoras.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07704" y="47667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FF0000"/>
                </a:solidFill>
              </a:rPr>
              <a:t>Entidade Reguladora? </a:t>
            </a:r>
            <a:r>
              <a:rPr lang="pt-PT" sz="2400" b="1" dirty="0" smtClean="0">
                <a:solidFill>
                  <a:srgbClr val="FF0000"/>
                </a:solidFill>
              </a:rPr>
              <a:t>(4)</a:t>
            </a:r>
            <a:endParaRPr lang="pt-P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6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979712" y="33265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FF0000"/>
                </a:solidFill>
              </a:rPr>
              <a:t>Papel da entidade reguladora na aplicação da Justificação e </a:t>
            </a:r>
            <a:r>
              <a:rPr lang="pt-PT" sz="2400" b="1" dirty="0" err="1" smtClean="0">
                <a:solidFill>
                  <a:srgbClr val="FF0000"/>
                </a:solidFill>
              </a:rPr>
              <a:t>Optimização</a:t>
            </a:r>
            <a:r>
              <a:rPr lang="pt-PT" sz="2400" b="1" dirty="0" smtClean="0">
                <a:solidFill>
                  <a:srgbClr val="FF0000"/>
                </a:solidFill>
              </a:rPr>
              <a:t> </a:t>
            </a:r>
            <a:endParaRPr lang="pt-PT" sz="2400" b="1" dirty="0">
              <a:solidFill>
                <a:srgbClr val="FF0000"/>
              </a:solidFill>
            </a:endParaRPr>
          </a:p>
        </p:txBody>
      </p:sp>
      <p:sp>
        <p:nvSpPr>
          <p:cNvPr id="3" name="Nuvem 2"/>
          <p:cNvSpPr/>
          <p:nvPr/>
        </p:nvSpPr>
        <p:spPr>
          <a:xfrm>
            <a:off x="3275856" y="2564904"/>
            <a:ext cx="2736304" cy="1872208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Entidade Reguladora</a:t>
            </a:r>
            <a:endParaRPr lang="pt-PT" sz="2400" b="1" dirty="0"/>
          </a:p>
        </p:txBody>
      </p:sp>
      <p:sp>
        <p:nvSpPr>
          <p:cNvPr id="6" name="Chamada oval 5"/>
          <p:cNvSpPr/>
          <p:nvPr/>
        </p:nvSpPr>
        <p:spPr>
          <a:xfrm>
            <a:off x="2103052" y="1172869"/>
            <a:ext cx="2440498" cy="1536051"/>
          </a:xfrm>
          <a:prstGeom prst="wedgeEllipseCallout">
            <a:avLst>
              <a:gd name="adj1" fmla="val 10667"/>
              <a:gd name="adj2" fmla="val 59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Solicita autorização da prática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(Justificação)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7504" y="2437890"/>
            <a:ext cx="1800200" cy="14231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Requerente “A”  </a:t>
            </a:r>
            <a:endParaRPr lang="pt-PT" dirty="0"/>
          </a:p>
        </p:txBody>
      </p:sp>
      <p:sp>
        <p:nvSpPr>
          <p:cNvPr id="10" name="Chamada oval 9"/>
          <p:cNvSpPr/>
          <p:nvPr/>
        </p:nvSpPr>
        <p:spPr>
          <a:xfrm>
            <a:off x="5004048" y="1163653"/>
            <a:ext cx="2542128" cy="14254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Avalia a prática / instalação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1" name="Pergaminho vertical 10"/>
          <p:cNvSpPr/>
          <p:nvPr/>
        </p:nvSpPr>
        <p:spPr>
          <a:xfrm>
            <a:off x="5999101" y="2708920"/>
            <a:ext cx="1512168" cy="158417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Autoriza  e fixa condições na licença</a:t>
            </a:r>
          </a:p>
        </p:txBody>
      </p:sp>
      <p:sp>
        <p:nvSpPr>
          <p:cNvPr id="16" name="Chamada oval 15"/>
          <p:cNvSpPr/>
          <p:nvPr/>
        </p:nvSpPr>
        <p:spPr>
          <a:xfrm>
            <a:off x="5220072" y="4581128"/>
            <a:ext cx="2232248" cy="1440160"/>
          </a:xfrm>
          <a:prstGeom prst="wedgeEllipseCallout">
            <a:avLst>
              <a:gd name="adj1" fmla="val -43976"/>
              <a:gd name="adj2" fmla="val -7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Verifica o cumprimento da licença </a:t>
            </a:r>
          </a:p>
        </p:txBody>
      </p:sp>
      <p:sp>
        <p:nvSpPr>
          <p:cNvPr id="17" name="Chamada oval 16"/>
          <p:cNvSpPr/>
          <p:nvPr/>
        </p:nvSpPr>
        <p:spPr>
          <a:xfrm>
            <a:off x="2203510" y="4581128"/>
            <a:ext cx="2152466" cy="1440160"/>
          </a:xfrm>
          <a:prstGeom prst="wedgeEllipseCallout">
            <a:avLst>
              <a:gd name="adj1" fmla="val 17244"/>
              <a:gd name="adj2" fmla="val -74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Aplica medidas contra-ordenacionais</a:t>
            </a:r>
            <a:endParaRPr lang="pt-PT" dirty="0"/>
          </a:p>
        </p:txBody>
      </p:sp>
      <p:cxnSp>
        <p:nvCxnSpPr>
          <p:cNvPr id="19" name="Conexão recta unidireccional 18"/>
          <p:cNvCxnSpPr/>
          <p:nvPr/>
        </p:nvCxnSpPr>
        <p:spPr>
          <a:xfrm flipH="1">
            <a:off x="4499992" y="53012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Sinal de proibição 20"/>
          <p:cNvSpPr/>
          <p:nvPr/>
        </p:nvSpPr>
        <p:spPr>
          <a:xfrm>
            <a:off x="1115616" y="3275780"/>
            <a:ext cx="1332148" cy="1152128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6" grpId="0" animBg="1"/>
      <p:bldP spid="17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91680" y="33265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</a:rPr>
              <a:t>Papel da entidade reguladora na aplicação da Justificação e </a:t>
            </a:r>
            <a:r>
              <a:rPr lang="pt-PT" sz="2000" b="1" dirty="0" err="1" smtClean="0">
                <a:solidFill>
                  <a:srgbClr val="FF0000"/>
                </a:solidFill>
              </a:rPr>
              <a:t>Optimização</a:t>
            </a:r>
            <a:r>
              <a:rPr lang="pt-PT" sz="2000" b="1" dirty="0" smtClean="0">
                <a:solidFill>
                  <a:srgbClr val="FF0000"/>
                </a:solidFill>
              </a:rPr>
              <a:t> nas exposições médicas</a:t>
            </a:r>
            <a:endParaRPr lang="pt-PT" sz="2000" b="1" dirty="0">
              <a:solidFill>
                <a:srgbClr val="FF0000"/>
              </a:solidFill>
            </a:endParaRPr>
          </a:p>
        </p:txBody>
      </p:sp>
      <p:sp>
        <p:nvSpPr>
          <p:cNvPr id="3" name="Nuvem 2"/>
          <p:cNvSpPr/>
          <p:nvPr/>
        </p:nvSpPr>
        <p:spPr>
          <a:xfrm>
            <a:off x="3203848" y="2706461"/>
            <a:ext cx="2736304" cy="1872208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Entidade Reguladora</a:t>
            </a:r>
            <a:endParaRPr lang="pt-PT" sz="2400" b="1" dirty="0"/>
          </a:p>
        </p:txBody>
      </p:sp>
      <p:sp>
        <p:nvSpPr>
          <p:cNvPr id="8" name="Seta curvada à esquerda 7"/>
          <p:cNvSpPr/>
          <p:nvPr/>
        </p:nvSpPr>
        <p:spPr>
          <a:xfrm rot="15737455">
            <a:off x="5716804" y="543601"/>
            <a:ext cx="1260297" cy="259025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Seta curvada à direita 12"/>
          <p:cNvSpPr/>
          <p:nvPr/>
        </p:nvSpPr>
        <p:spPr>
          <a:xfrm rot="5621369">
            <a:off x="2211439" y="766940"/>
            <a:ext cx="1255057" cy="2467786"/>
          </a:xfrm>
          <a:prstGeom prst="curvedRightArrow">
            <a:avLst>
              <a:gd name="adj1" fmla="val 25000"/>
              <a:gd name="adj2" fmla="val 58949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179512" y="2636912"/>
            <a:ext cx="2909620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u="sng" dirty="0">
                <a:solidFill>
                  <a:schemeClr val="bg1"/>
                </a:solidFill>
              </a:rPr>
              <a:t>Justificação</a:t>
            </a:r>
            <a:r>
              <a:rPr lang="pt-PT" b="1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pt-PT" b="1" dirty="0" smtClean="0">
                <a:solidFill>
                  <a:schemeClr val="bg1"/>
                </a:solidFill>
              </a:rPr>
              <a:t>Autorizar novos </a:t>
            </a:r>
            <a:r>
              <a:rPr lang="pt-PT" b="1" dirty="0">
                <a:solidFill>
                  <a:schemeClr val="bg1"/>
                </a:solidFill>
              </a:rPr>
              <a:t>tipos de práticas – Justificação geral;</a:t>
            </a:r>
          </a:p>
          <a:p>
            <a:pPr marL="342900" indent="-342900">
              <a:buAutoNum type="arabicPeriod"/>
            </a:pPr>
            <a:r>
              <a:rPr lang="pt-PT" b="1" dirty="0" smtClean="0">
                <a:solidFill>
                  <a:schemeClr val="bg1"/>
                </a:solidFill>
              </a:rPr>
              <a:t>Verificar a exposições individuais;</a:t>
            </a:r>
          </a:p>
          <a:p>
            <a:pPr marL="342900" indent="-342900">
              <a:buAutoNum type="arabicPeriod"/>
            </a:pPr>
            <a:r>
              <a:rPr lang="pt-PT" b="1" dirty="0" smtClean="0">
                <a:solidFill>
                  <a:schemeClr val="bg1"/>
                </a:solidFill>
              </a:rPr>
              <a:t>Verificar a exposição </a:t>
            </a:r>
            <a:r>
              <a:rPr lang="pt-PT" b="1" dirty="0">
                <a:solidFill>
                  <a:schemeClr val="bg1"/>
                </a:solidFill>
              </a:rPr>
              <a:t>específica;</a:t>
            </a:r>
          </a:p>
          <a:p>
            <a:pPr marL="342900" indent="-342900">
              <a:buAutoNum type="arabicPeriod"/>
            </a:pPr>
            <a:r>
              <a:rPr lang="pt-PT" b="1" dirty="0" smtClean="0">
                <a:solidFill>
                  <a:schemeClr val="bg1"/>
                </a:solidFill>
              </a:rPr>
              <a:t>Analisar a exposições </a:t>
            </a:r>
            <a:r>
              <a:rPr lang="pt-PT" b="1" dirty="0">
                <a:solidFill>
                  <a:schemeClr val="bg1"/>
                </a:solidFill>
              </a:rPr>
              <a:t>em investigação médica;</a:t>
            </a:r>
          </a:p>
          <a:p>
            <a:pPr marL="342900" indent="-342900">
              <a:buAutoNum type="arabicPeriod"/>
            </a:pPr>
            <a:r>
              <a:rPr lang="pt-PT" b="1" dirty="0" smtClean="0">
                <a:solidFill>
                  <a:schemeClr val="bg1"/>
                </a:solidFill>
              </a:rPr>
              <a:t>Promover programa </a:t>
            </a:r>
            <a:r>
              <a:rPr lang="pt-PT" b="1" dirty="0">
                <a:solidFill>
                  <a:schemeClr val="bg1"/>
                </a:solidFill>
              </a:rPr>
              <a:t>de rastreio </a:t>
            </a:r>
            <a:r>
              <a:rPr lang="pt-PT" b="1" dirty="0" smtClean="0">
                <a:solidFill>
                  <a:schemeClr val="bg1"/>
                </a:solidFill>
              </a:rPr>
              <a:t>médico…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0" name="Rectângulo arredondado 19"/>
          <p:cNvSpPr/>
          <p:nvPr/>
        </p:nvSpPr>
        <p:spPr>
          <a:xfrm>
            <a:off x="6012160" y="2375364"/>
            <a:ext cx="3067367" cy="4366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b="1" u="sng" dirty="0" smtClean="0">
              <a:solidFill>
                <a:schemeClr val="bg1"/>
              </a:solidFill>
            </a:endParaRPr>
          </a:p>
          <a:p>
            <a:r>
              <a:rPr lang="pt-PT" b="1" u="sng" dirty="0" err="1" smtClean="0">
                <a:solidFill>
                  <a:schemeClr val="bg1"/>
                </a:solidFill>
              </a:rPr>
              <a:t>Optimização</a:t>
            </a:r>
            <a:r>
              <a:rPr lang="pt-PT" b="1" dirty="0" smtClean="0">
                <a:solidFill>
                  <a:schemeClr val="bg1"/>
                </a:solidFill>
              </a:rPr>
              <a:t>:</a:t>
            </a:r>
            <a:endParaRPr lang="pt-PT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pt-PT" b="1" dirty="0" smtClean="0">
                <a:solidFill>
                  <a:schemeClr val="bg1"/>
                </a:solidFill>
              </a:rPr>
              <a:t>Assegurar a  existência de níveis de referência de diagnóstico para os exames de radiodiagnóstico;</a:t>
            </a:r>
            <a:endParaRPr lang="pt-PT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pt-PT" b="1" dirty="0" smtClean="0">
                <a:solidFill>
                  <a:schemeClr val="bg1"/>
                </a:solidFill>
              </a:rPr>
              <a:t>Fixação de restrição de dose em investigação;</a:t>
            </a:r>
          </a:p>
          <a:p>
            <a:pPr marL="342900" indent="-342900">
              <a:buAutoNum type="arabicPeriod"/>
            </a:pPr>
            <a:r>
              <a:rPr lang="pt-PT" b="1" dirty="0" smtClean="0">
                <a:solidFill>
                  <a:schemeClr val="bg1"/>
                </a:solidFill>
              </a:rPr>
              <a:t>Selecionar o equipamento adequado;</a:t>
            </a:r>
          </a:p>
          <a:p>
            <a:pPr marL="342900" indent="-342900">
              <a:buAutoNum type="arabicPeriod"/>
            </a:pPr>
            <a:r>
              <a:rPr lang="pt-PT" b="1" dirty="0" smtClean="0">
                <a:solidFill>
                  <a:schemeClr val="bg1"/>
                </a:solidFill>
              </a:rPr>
              <a:t>Verificar a garantia da qualidade;</a:t>
            </a:r>
          </a:p>
          <a:p>
            <a:pPr marL="342900" indent="-342900">
              <a:buAutoNum type="arabicPeriod"/>
            </a:pPr>
            <a:r>
              <a:rPr lang="pt-PT" b="1" dirty="0" smtClean="0">
                <a:solidFill>
                  <a:schemeClr val="bg1"/>
                </a:solidFill>
              </a:rPr>
              <a:t>Avaliar as doses ministradas ao doente...</a:t>
            </a:r>
          </a:p>
          <a:p>
            <a:pPr marL="342900" indent="-342900">
              <a:buAutoNum type="arabicPeriod"/>
            </a:pP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028379" y="2641200"/>
            <a:ext cx="18722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600" dirty="0" smtClean="0">
                <a:sym typeface="Wingdings"/>
              </a:rPr>
              <a:t></a:t>
            </a:r>
            <a:endParaRPr lang="pt-PT" sz="16600" dirty="0"/>
          </a:p>
        </p:txBody>
      </p:sp>
    </p:spTree>
    <p:extLst>
      <p:ext uri="{BB962C8B-B14F-4D97-AF65-F5344CB8AC3E}">
        <p14:creationId xmlns:p14="http://schemas.microsoft.com/office/powerpoint/2010/main" val="42585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20" grpId="0" animBg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00065"/>
                </a:solidFill>
              </a:rPr>
              <a:t>Muito obrigado!</a:t>
            </a:r>
            <a:r>
              <a:rPr lang="pt-PT" dirty="0" smtClean="0"/>
              <a:t/>
            </a:r>
            <a:br>
              <a:rPr lang="pt-PT" dirty="0" smtClean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9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+mn-lt"/>
              </a:rPr>
              <a:t>O Sistema Internacional da Protecção </a:t>
            </a:r>
            <a:r>
              <a:rPr lang="pt-BR" sz="2800" b="1" dirty="0" smtClean="0">
                <a:latin typeface="+mn-lt"/>
              </a:rPr>
              <a:t>Radiológica</a:t>
            </a:r>
            <a:endParaRPr lang="en-GB" sz="280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631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Anexos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7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04664"/>
            <a:ext cx="6192688" cy="72008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/>
              <a:t>O Sistema de </a:t>
            </a:r>
            <a:r>
              <a:rPr lang="en-US" altLang="en-US" sz="2400" dirty="0" err="1" smtClean="0"/>
              <a:t>Protecção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Radiológica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err="1" smtClean="0"/>
              <a:t>Princípios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Fundamentais</a:t>
            </a:r>
            <a:endParaRPr lang="en-US" altLang="en-US" sz="24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u="sng" dirty="0" err="1" smtClean="0"/>
              <a:t>Justificação</a:t>
            </a:r>
            <a:r>
              <a:rPr lang="en-US" altLang="en-US" u="sng" dirty="0" smtClean="0"/>
              <a:t> (das </a:t>
            </a:r>
            <a:r>
              <a:rPr lang="en-US" altLang="en-US" u="sng" dirty="0" err="1" smtClean="0"/>
              <a:t>práticas</a:t>
            </a:r>
            <a:r>
              <a:rPr lang="en-US" altLang="en-US" u="sng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en-US" i="1" dirty="0" smtClean="0">
                <a:solidFill>
                  <a:srgbClr val="FF0000"/>
                </a:solidFill>
              </a:rPr>
              <a:t>As práticas radiológicas aumentam a exposição e o risco;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 smtClean="0">
                <a:solidFill>
                  <a:srgbClr val="FF0000"/>
                </a:solidFill>
              </a:rPr>
              <a:t>Uma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prática</a:t>
            </a:r>
            <a:r>
              <a:rPr lang="en-US" altLang="en-US" i="1" dirty="0" smtClean="0">
                <a:solidFill>
                  <a:srgbClr val="FF0000"/>
                </a:solidFill>
              </a:rPr>
              <a:t>,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que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envolve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exposição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radiações</a:t>
            </a:r>
            <a:r>
              <a:rPr lang="en-US" altLang="en-US" i="1" dirty="0" smtClean="0">
                <a:solidFill>
                  <a:srgbClr val="FF0000"/>
                </a:solidFill>
              </a:rPr>
              <a:t>,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deve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ser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adoptada</a:t>
            </a:r>
            <a:r>
              <a:rPr lang="en-US" altLang="en-US" i="1" dirty="0" smtClean="0">
                <a:solidFill>
                  <a:srgbClr val="FF0000"/>
                </a:solidFill>
              </a:rPr>
              <a:t> se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dessa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prática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resultar</a:t>
            </a:r>
            <a:r>
              <a:rPr lang="en-US" altLang="en-US" i="1" dirty="0" smtClean="0">
                <a:solidFill>
                  <a:srgbClr val="FF0000"/>
                </a:solidFill>
              </a:rPr>
              <a:t> um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claro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benefício</a:t>
            </a:r>
            <a:r>
              <a:rPr lang="en-US" altLang="en-US" i="1" dirty="0" smtClean="0">
                <a:solidFill>
                  <a:srgbClr val="FF0000"/>
                </a:solidFill>
              </a:rPr>
              <a:t> para o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homem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ou</a:t>
            </a:r>
            <a:r>
              <a:rPr lang="en-US" altLang="en-US" i="1" dirty="0" smtClean="0">
                <a:solidFill>
                  <a:srgbClr val="FF0000"/>
                </a:solidFill>
              </a:rPr>
              <a:t> para a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sociedade</a:t>
            </a:r>
            <a:r>
              <a:rPr lang="en-US" altLang="en-US" i="1" dirty="0" smtClean="0">
                <a:solidFill>
                  <a:srgbClr val="FF0000"/>
                </a:solidFill>
              </a:rPr>
              <a:t>;</a:t>
            </a:r>
            <a:endParaRPr lang="pt-PT" altLang="en-US" i="1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pt-PT" altLang="en-US" i="1" dirty="0">
                <a:solidFill>
                  <a:srgbClr val="FF0000"/>
                </a:solidFill>
              </a:rPr>
              <a:t>O</a:t>
            </a:r>
            <a:r>
              <a:rPr lang="pt-PT" altLang="en-US" i="1" dirty="0" smtClean="0">
                <a:solidFill>
                  <a:srgbClr val="FF0000"/>
                </a:solidFill>
              </a:rPr>
              <a:t> benefício decorrente de qualquer nova prática deve superar e justificar claramente o detrimento causado pela mesma.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u="sng" dirty="0" err="1" smtClean="0"/>
              <a:t>Optimização</a:t>
            </a:r>
            <a:r>
              <a:rPr lang="en-US" altLang="en-US" u="sng" dirty="0" smtClean="0"/>
              <a:t> (da </a:t>
            </a:r>
            <a:r>
              <a:rPr lang="en-US" altLang="en-US" u="sng" dirty="0" err="1" smtClean="0"/>
              <a:t>protecção</a:t>
            </a:r>
            <a:r>
              <a:rPr lang="en-US" altLang="en-US" u="sng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en-US" i="1" dirty="0">
                <a:solidFill>
                  <a:srgbClr val="FF0000"/>
                </a:solidFill>
              </a:rPr>
              <a:t>P</a:t>
            </a:r>
            <a:r>
              <a:rPr lang="pt-PT" altLang="en-US" i="1" dirty="0" smtClean="0">
                <a:solidFill>
                  <a:srgbClr val="FF0000"/>
                </a:solidFill>
              </a:rPr>
              <a:t>rincípio ALARA </a:t>
            </a:r>
            <a:r>
              <a:rPr lang="en-US" altLang="en-US" i="1" dirty="0" smtClean="0">
                <a:solidFill>
                  <a:srgbClr val="FF0000"/>
                </a:solidFill>
              </a:rPr>
              <a:t>(“As Low as Reasonably Achievable”), </a:t>
            </a:r>
            <a:r>
              <a:rPr lang="pt-PT" altLang="en-US" i="1" dirty="0" smtClean="0">
                <a:solidFill>
                  <a:srgbClr val="FF0000"/>
                </a:solidFill>
              </a:rPr>
              <a:t>– a exposição e dose decorrentes de uma prática radiológica devem ser tão baixas quanto for razoavelmente possível alcançar, levando em conta factores económicos e sociais.</a:t>
            </a:r>
            <a:endParaRPr lang="pt-PT" altLang="en-US" i="1" dirty="0">
              <a:solidFill>
                <a:srgbClr val="FF00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u="sng" dirty="0" err="1" smtClean="0"/>
              <a:t>Limitação</a:t>
            </a:r>
            <a:r>
              <a:rPr lang="en-US" altLang="en-US" b="1" u="sng" dirty="0" smtClean="0"/>
              <a:t> de Doses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 smtClean="0">
                <a:solidFill>
                  <a:srgbClr val="FF0000"/>
                </a:solidFill>
              </a:rPr>
              <a:t>a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exposição</a:t>
            </a:r>
            <a:r>
              <a:rPr lang="en-US" altLang="en-US" i="1" dirty="0" smtClean="0">
                <a:solidFill>
                  <a:srgbClr val="FF0000"/>
                </a:solidFill>
              </a:rPr>
              <a:t> de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indivíduos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deve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estar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sujeita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aos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limites</a:t>
            </a:r>
            <a:r>
              <a:rPr lang="en-US" altLang="en-US" i="1" dirty="0" smtClean="0">
                <a:solidFill>
                  <a:srgbClr val="FF0000"/>
                </a:solidFill>
              </a:rPr>
              <a:t> de dose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ou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ao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controlo</a:t>
            </a:r>
            <a:r>
              <a:rPr lang="en-US" altLang="en-US" i="1" dirty="0" smtClean="0">
                <a:solidFill>
                  <a:srgbClr val="FF0000"/>
                </a:solidFill>
              </a:rPr>
              <a:t> do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risco</a:t>
            </a:r>
            <a:r>
              <a:rPr lang="en-US" altLang="en-US" i="1" dirty="0" smtClean="0">
                <a:solidFill>
                  <a:srgbClr val="FF0000"/>
                </a:solidFill>
              </a:rPr>
              <a:t> (as doses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recebidas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não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devem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ultrapassar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os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limites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recomendados</a:t>
            </a:r>
            <a:r>
              <a:rPr lang="en-US" altLang="en-US" i="1" dirty="0" smtClean="0">
                <a:solidFill>
                  <a:srgbClr val="FF0000"/>
                </a:solidFill>
              </a:rPr>
              <a:t>).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Justificação e </a:t>
            </a:r>
            <a:br>
              <a:rPr lang="pt-PT" dirty="0"/>
            </a:br>
            <a:r>
              <a:rPr lang="pt-PT" dirty="0"/>
              <a:t>Controlo Regulador das </a:t>
            </a:r>
            <a:r>
              <a:rPr lang="pt-PT" dirty="0" smtClean="0"/>
              <a:t>Práticas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431628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000" b="1" dirty="0">
                <a:latin typeface="TimesNewRomanPS-BoldMT"/>
              </a:rPr>
              <a:t>Requirement 10: Justification of practices</a:t>
            </a:r>
          </a:p>
          <a:p>
            <a:pPr marL="0" indent="0" algn="just">
              <a:buNone/>
            </a:pPr>
            <a:endParaRPr lang="en-GB" sz="2200" b="1" dirty="0" smtClean="0">
              <a:latin typeface="TimesNewRomanPS-BoldMT"/>
            </a:endParaRPr>
          </a:p>
          <a:p>
            <a:pPr marL="0" indent="0" algn="just">
              <a:buNone/>
            </a:pPr>
            <a:r>
              <a:rPr lang="en-GB" sz="2000" dirty="0" smtClean="0">
                <a:latin typeface="TimesNewRomanPS-BoldMT"/>
              </a:rPr>
              <a:t>The </a:t>
            </a:r>
            <a:r>
              <a:rPr lang="en-GB" sz="2000" dirty="0">
                <a:latin typeface="TimesNewRomanPS-BoldMT"/>
              </a:rPr>
              <a:t>government or the regulatory body shall ensure that only </a:t>
            </a:r>
            <a:r>
              <a:rPr lang="en-GB" sz="2000" dirty="0" smtClean="0">
                <a:latin typeface="TimesNewRomanPS-BoldMT"/>
              </a:rPr>
              <a:t>justified practices </a:t>
            </a:r>
            <a:r>
              <a:rPr lang="en-GB" sz="2000" dirty="0">
                <a:latin typeface="TimesNewRomanPS-BoldMT"/>
              </a:rPr>
              <a:t>are authorized.</a:t>
            </a:r>
          </a:p>
          <a:p>
            <a:pPr marL="0" indent="0" algn="just">
              <a:buNone/>
            </a:pPr>
            <a:endParaRPr lang="en-GB" sz="2400" dirty="0">
              <a:latin typeface="TimesNewRomanPSMT"/>
            </a:endParaRPr>
          </a:p>
          <a:p>
            <a:pPr marL="0" indent="0" algn="just">
              <a:buNone/>
            </a:pPr>
            <a:r>
              <a:rPr lang="en-GB" sz="2000" dirty="0">
                <a:latin typeface="TimesNewRomanPSMT"/>
              </a:rPr>
              <a:t>3.16. The government or the regulatory body, as appropriate, shall ensure that provision</a:t>
            </a:r>
            <a:r>
              <a:rPr lang="en-GB" sz="2000" baseline="-25000" dirty="0">
                <a:latin typeface="TimesNewRomanPSMT"/>
              </a:rPr>
              <a:t>20</a:t>
            </a:r>
            <a:r>
              <a:rPr lang="en-GB" sz="2000" dirty="0">
                <a:latin typeface="TimesNewRomanPSMT"/>
              </a:rPr>
              <a:t> is made for the justification of any type of practice</a:t>
            </a:r>
            <a:r>
              <a:rPr lang="en-GB" sz="2000" baseline="-25000" dirty="0">
                <a:latin typeface="TimesNewRomanPSMT"/>
              </a:rPr>
              <a:t>21</a:t>
            </a:r>
            <a:r>
              <a:rPr lang="en-GB" sz="2000" dirty="0">
                <a:latin typeface="TimesNewRomanPSMT"/>
              </a:rPr>
              <a:t> and for review of the justification, as necessary, and shall ensure that only justified practices are authorized.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717999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Justificação e </a:t>
            </a:r>
            <a:br>
              <a:rPr lang="pt-PT" dirty="0" smtClean="0"/>
            </a:br>
            <a:r>
              <a:rPr lang="pt-PT" dirty="0" smtClean="0"/>
              <a:t>Controlo Regulador das Práticas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12" y="1340768"/>
            <a:ext cx="3768452" cy="53835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9552" y="1340768"/>
            <a:ext cx="3355846" cy="5328592"/>
            <a:chOff x="107504" y="1340768"/>
            <a:chExt cx="3355846" cy="53285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944216"/>
              <a:ext cx="3355846" cy="4725144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107504" y="1340768"/>
              <a:ext cx="335584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prstClr val="white"/>
                  </a:solidFill>
                </a:rPr>
                <a:t>Directiva 2013/59 </a:t>
              </a:r>
              <a:r>
                <a:rPr lang="pt-PT" dirty="0" err="1" smtClean="0">
                  <a:solidFill>
                    <a:prstClr val="white"/>
                  </a:solidFill>
                </a:rPr>
                <a:t>Euratom</a:t>
              </a: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>
            <a:off x="3923928" y="378904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Procedimentos de Intervenção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Especialistas/médicos realizando procedimentos de intervenção:</a:t>
            </a:r>
          </a:p>
          <a:p>
            <a:endParaRPr lang="en-US" smtClean="0"/>
          </a:p>
          <a:p>
            <a:pPr lvl="1"/>
            <a:r>
              <a:rPr lang="en-US" smtClean="0"/>
              <a:t>Radiologistas de intervenção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Cardiologistas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Electrofisiologistas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Cirurgiões vasculares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Cirurgiões ortopédicos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Urologistas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Gastroenterologistas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Outros…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50839"/>
            <a:ext cx="27305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IR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2303463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72" y="4221088"/>
            <a:ext cx="2586618" cy="198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28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Formação, Educação e Treino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IAEA BSS</a:t>
            </a:r>
            <a:br>
              <a:rPr lang="pt-PT" dirty="0" smtClean="0"/>
            </a:br>
            <a:r>
              <a:rPr lang="pt-PT" dirty="0" smtClean="0"/>
              <a:t>Exposições médicas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5" y="1628800"/>
            <a:ext cx="8424936" cy="38884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400" b="1" dirty="0">
                <a:latin typeface="TimesNewRomanPS-BoldMT"/>
              </a:rPr>
              <a:t>Requirement 35: Responsibilities of the regulatory body specific to </a:t>
            </a:r>
            <a:r>
              <a:rPr lang="en-GB" sz="2400" b="1" dirty="0" smtClean="0">
                <a:latin typeface="TimesNewRomanPS-BoldMT"/>
              </a:rPr>
              <a:t>medical exposure</a:t>
            </a:r>
            <a:endParaRPr lang="en-GB" sz="2400" b="1" dirty="0">
              <a:latin typeface="TimesNewRomanPS-BoldMT"/>
            </a:endParaRPr>
          </a:p>
          <a:p>
            <a:pPr marL="0" indent="0">
              <a:buNone/>
            </a:pPr>
            <a:endParaRPr lang="en-GB" b="1" dirty="0" smtClean="0">
              <a:latin typeface="TimesNewRomanPS-BoldMT"/>
            </a:endParaRPr>
          </a:p>
          <a:p>
            <a:pPr marL="0" indent="0" algn="just">
              <a:buNone/>
            </a:pPr>
            <a:r>
              <a:rPr lang="en-GB" sz="2400" dirty="0" smtClean="0">
                <a:latin typeface="TimesNewRomanPS-BoldMT"/>
              </a:rPr>
              <a:t>The </a:t>
            </a:r>
            <a:r>
              <a:rPr lang="en-GB" sz="2400" dirty="0">
                <a:latin typeface="TimesNewRomanPS-BoldMT"/>
              </a:rPr>
              <a:t>regulatory body shall require that health professionals </a:t>
            </a:r>
            <a:r>
              <a:rPr lang="en-GB" sz="2400" dirty="0" smtClean="0">
                <a:latin typeface="TimesNewRomanPS-BoldMT"/>
              </a:rPr>
              <a:t>with responsibilities </a:t>
            </a:r>
            <a:r>
              <a:rPr lang="en-GB" sz="2400" dirty="0">
                <a:latin typeface="TimesNewRomanPS-BoldMT"/>
              </a:rPr>
              <a:t>for medical exposure are specialized in the appropriate </a:t>
            </a:r>
            <a:r>
              <a:rPr lang="en-GB" sz="2400" dirty="0" smtClean="0">
                <a:latin typeface="TimesNewRomanPS-BoldMT"/>
              </a:rPr>
              <a:t>area and </a:t>
            </a:r>
            <a:r>
              <a:rPr lang="en-GB" sz="2400" dirty="0">
                <a:latin typeface="TimesNewRomanPS-BoldMT"/>
              </a:rPr>
              <a:t>that they fulfil the requirements for </a:t>
            </a:r>
            <a:r>
              <a:rPr lang="en-GB" sz="2400" u="sng" dirty="0">
                <a:latin typeface="TimesNewRomanPS-BoldMT"/>
              </a:rPr>
              <a:t>education, training and </a:t>
            </a:r>
            <a:r>
              <a:rPr lang="en-GB" sz="2400" u="sng" dirty="0" smtClean="0">
                <a:latin typeface="TimesNewRomanPS-BoldMT"/>
              </a:rPr>
              <a:t>competence in </a:t>
            </a:r>
            <a:r>
              <a:rPr lang="en-GB" sz="2400" u="sng" dirty="0">
                <a:latin typeface="TimesNewRomanPS-BoldMT"/>
              </a:rPr>
              <a:t>the relevant specialty</a:t>
            </a:r>
            <a:r>
              <a:rPr lang="en-GB" sz="2400" dirty="0">
                <a:latin typeface="TimesNewRomanPS-BoldMT"/>
              </a:rPr>
              <a:t>.</a:t>
            </a:r>
          </a:p>
          <a:p>
            <a:pPr marL="0" indent="0">
              <a:buNone/>
            </a:pPr>
            <a:endParaRPr lang="en-GB" dirty="0" smtClean="0">
              <a:latin typeface="TimesNewRomanPSMT"/>
            </a:endParaRPr>
          </a:p>
          <a:p>
            <a:pPr marL="0" indent="0" algn="just">
              <a:buNone/>
            </a:pPr>
            <a:r>
              <a:rPr lang="en-GB" sz="2400" dirty="0" smtClean="0">
                <a:latin typeface="TimesNewRomanPSMT"/>
              </a:rPr>
              <a:t>3.150</a:t>
            </a:r>
            <a:r>
              <a:rPr lang="en-GB" sz="2400" dirty="0">
                <a:latin typeface="TimesNewRomanPSMT"/>
              </a:rPr>
              <a:t>. The regulatory body shall ensure that the authorization for medical</a:t>
            </a:r>
          </a:p>
          <a:p>
            <a:pPr marL="0" indent="0" algn="just">
              <a:buNone/>
            </a:pPr>
            <a:r>
              <a:rPr lang="en-GB" sz="2400" dirty="0">
                <a:latin typeface="TimesNewRomanPSMT"/>
              </a:rPr>
              <a:t>exposures to be performed at a particular medical radiation facility allows</a:t>
            </a:r>
          </a:p>
          <a:p>
            <a:pPr marL="0" indent="0" algn="just">
              <a:buNone/>
            </a:pPr>
            <a:r>
              <a:rPr lang="en-GB" sz="2400" dirty="0">
                <a:latin typeface="TimesNewRomanPSMT"/>
              </a:rPr>
              <a:t>personnel (radiological medical practitioners, medical physicists, medical</a:t>
            </a:r>
          </a:p>
          <a:p>
            <a:pPr marL="0" indent="0" algn="just">
              <a:buNone/>
            </a:pPr>
            <a:r>
              <a:rPr lang="en-GB" sz="2400" dirty="0">
                <a:latin typeface="TimesNewRomanPSMT"/>
              </a:rPr>
              <a:t>radiation technologists and any other health professionals with specific duties</a:t>
            </a:r>
          </a:p>
          <a:p>
            <a:pPr marL="0" indent="0" algn="just">
              <a:buNone/>
            </a:pPr>
            <a:r>
              <a:rPr lang="en-GB" sz="2400" dirty="0">
                <a:latin typeface="TimesNewRomanPSMT"/>
              </a:rPr>
              <a:t>in relation to the radiation protection of patients) to assume the </a:t>
            </a:r>
            <a:r>
              <a:rPr lang="en-GB" sz="2400" dirty="0" smtClean="0">
                <a:latin typeface="TimesNewRomanPSMT"/>
              </a:rPr>
              <a:t>responsibilities specified </a:t>
            </a:r>
            <a:r>
              <a:rPr lang="en-GB" sz="2400" dirty="0">
                <a:latin typeface="TimesNewRomanPSMT"/>
              </a:rPr>
              <a:t>in these Standards only if they</a:t>
            </a:r>
            <a:r>
              <a:rPr lang="en-GB" sz="2400" dirty="0" smtClean="0">
                <a:latin typeface="TimesNewRomanPSMT"/>
              </a:rPr>
              <a:t>:</a:t>
            </a:r>
          </a:p>
          <a:p>
            <a:pPr marL="0" indent="0" algn="just">
              <a:buNone/>
            </a:pPr>
            <a:r>
              <a:rPr lang="en-GB" sz="2400" dirty="0" smtClean="0">
                <a:latin typeface="TimesNewRomanPSMT"/>
              </a:rPr>
              <a:t>(a) Are </a:t>
            </a:r>
            <a:r>
              <a:rPr lang="en-GB" sz="2400" dirty="0">
                <a:latin typeface="TimesNewRomanPSMT"/>
              </a:rPr>
              <a:t>specialized</a:t>
            </a:r>
            <a:r>
              <a:rPr lang="en-GB" sz="2400" baseline="-25000" dirty="0">
                <a:latin typeface="TimesNewRomanPSMT"/>
              </a:rPr>
              <a:t>41</a:t>
            </a:r>
            <a:r>
              <a:rPr lang="en-GB" sz="2400" dirty="0">
                <a:latin typeface="TimesNewRomanPSMT"/>
              </a:rPr>
              <a:t> in the appropriate area</a:t>
            </a:r>
            <a:r>
              <a:rPr lang="en-GB" sz="2400" baseline="-25000" dirty="0">
                <a:latin typeface="TimesNewRomanPSMT"/>
              </a:rPr>
              <a:t>42</a:t>
            </a:r>
            <a:r>
              <a:rPr lang="en-GB" sz="2400" dirty="0">
                <a:latin typeface="TimesNewRomanPSMT"/>
              </a:rPr>
              <a:t>;</a:t>
            </a:r>
          </a:p>
          <a:p>
            <a:pPr marL="0" indent="0" algn="just">
              <a:buNone/>
            </a:pPr>
            <a:r>
              <a:rPr lang="en-GB" sz="2400" dirty="0">
                <a:latin typeface="TimesNewRomanPSMT"/>
              </a:rPr>
              <a:t>(b) Meet the respective requirements for education, training and competence </a:t>
            </a:r>
            <a:r>
              <a:rPr lang="en-GB" sz="2400" dirty="0" smtClean="0">
                <a:latin typeface="TimesNewRomanPSMT"/>
              </a:rPr>
              <a:t>in radiation </a:t>
            </a:r>
            <a:r>
              <a:rPr lang="en-GB" sz="2400" dirty="0">
                <a:latin typeface="TimesNewRomanPSMT"/>
              </a:rPr>
              <a:t>protection, in accordance with para. 2.32;</a:t>
            </a:r>
          </a:p>
          <a:p>
            <a:pPr marL="0" indent="0" algn="just">
              <a:buNone/>
            </a:pPr>
            <a:r>
              <a:rPr lang="en-GB" sz="2400" dirty="0">
                <a:latin typeface="TimesNewRomanPSMT"/>
              </a:rPr>
              <a:t>(c) Are named in a list maintained up to date by the registrant or licensee.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16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O </a:t>
            </a:r>
            <a:r>
              <a:rPr lang="en-US" altLang="en-US" sz="2400" dirty="0" err="1"/>
              <a:t>Sistema</a:t>
            </a:r>
            <a:r>
              <a:rPr lang="en-US" altLang="en-US" sz="2400" dirty="0"/>
              <a:t> de Protecção </a:t>
            </a:r>
            <a:r>
              <a:rPr lang="en-US" altLang="en-US" sz="2400" dirty="0" err="1"/>
              <a:t>Radiológica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err="1"/>
              <a:t>Princípios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Fundamentais</a:t>
            </a:r>
            <a:endParaRPr lang="pt-PT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979712" y="1628800"/>
            <a:ext cx="5112568" cy="4608512"/>
            <a:chOff x="1979712" y="2132856"/>
            <a:chExt cx="5112568" cy="4608512"/>
          </a:xfrm>
        </p:grpSpPr>
        <p:sp>
          <p:nvSpPr>
            <p:cNvPr id="5" name="Isosceles Triangle 4"/>
            <p:cNvSpPr/>
            <p:nvPr/>
          </p:nvSpPr>
          <p:spPr>
            <a:xfrm>
              <a:off x="2483768" y="2132856"/>
              <a:ext cx="4176464" cy="864096"/>
            </a:xfrm>
            <a:prstGeom prst="triangle">
              <a:avLst>
                <a:gd name="adj" fmla="val 5032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b="1" dirty="0" smtClean="0">
                  <a:solidFill>
                    <a:srgbClr val="FF0000"/>
                  </a:solidFill>
                </a:rPr>
                <a:t>Sistema de</a:t>
              </a:r>
            </a:p>
            <a:p>
              <a:pPr algn="ctr"/>
              <a:r>
                <a:rPr lang="pt-PT" sz="1600" b="1" dirty="0" smtClean="0">
                  <a:solidFill>
                    <a:srgbClr val="FF0000"/>
                  </a:solidFill>
                </a:rPr>
                <a:t> Protecção Radiológica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83768" y="2996952"/>
              <a:ext cx="417646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27784" y="3212976"/>
              <a:ext cx="792088" cy="29523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PT" sz="2800" dirty="0" smtClean="0">
                  <a:solidFill>
                    <a:srgbClr val="FF0000"/>
                  </a:solidFill>
                </a:rPr>
                <a:t>Justificação </a:t>
              </a:r>
            </a:p>
            <a:p>
              <a:pPr algn="ctr"/>
              <a:r>
                <a:rPr lang="pt-PT" sz="2000" dirty="0" smtClean="0">
                  <a:solidFill>
                    <a:srgbClr val="002060"/>
                  </a:solidFill>
                </a:rPr>
                <a:t>(das práticas)</a:t>
              </a:r>
              <a:endParaRPr lang="en-GB" sz="2000" dirty="0">
                <a:solidFill>
                  <a:srgbClr val="00206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83968" y="3212976"/>
              <a:ext cx="792088" cy="29523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PT" sz="2800" dirty="0" smtClean="0">
                  <a:solidFill>
                    <a:srgbClr val="FF0000"/>
                  </a:solidFill>
                </a:rPr>
                <a:t>Optimização</a:t>
              </a:r>
            </a:p>
            <a:p>
              <a:pPr algn="ctr"/>
              <a:r>
                <a:rPr lang="pt-PT" sz="2000" dirty="0" smtClean="0">
                  <a:solidFill>
                    <a:srgbClr val="002060"/>
                  </a:solidFill>
                </a:rPr>
                <a:t>(da protecção)</a:t>
              </a:r>
              <a:endParaRPr lang="en-GB" sz="2000" dirty="0">
                <a:solidFill>
                  <a:srgbClr val="00206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6136" y="3212976"/>
              <a:ext cx="720080" cy="29523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PT" sz="2800" dirty="0" smtClean="0">
                  <a:solidFill>
                    <a:srgbClr val="FF0000"/>
                  </a:solidFill>
                </a:rPr>
                <a:t>Limitação de dose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95736" y="6165304"/>
              <a:ext cx="46805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79712" y="6453336"/>
              <a:ext cx="5112568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094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Exames</a:t>
            </a:r>
            <a:r>
              <a:rPr lang="en-US" dirty="0" smtClean="0"/>
              <a:t> </a:t>
            </a:r>
            <a:r>
              <a:rPr lang="en-US" dirty="0" err="1" smtClean="0"/>
              <a:t>radiológicos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Evolução</a:t>
            </a:r>
            <a:r>
              <a:rPr lang="en-US" dirty="0" smtClean="0"/>
              <a:t> temporal</a:t>
            </a:r>
          </a:p>
        </p:txBody>
      </p:sp>
      <p:graphicFrame>
        <p:nvGraphicFramePr>
          <p:cNvPr id="8089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873040"/>
              </p:ext>
            </p:extLst>
          </p:nvPr>
        </p:nvGraphicFramePr>
        <p:xfrm>
          <a:off x="179388" y="1539726"/>
          <a:ext cx="8785225" cy="3473450"/>
        </p:xfrm>
        <a:graphic>
          <a:graphicData uri="http://schemas.openxmlformats.org/drawingml/2006/table">
            <a:tbl>
              <a:tblPr/>
              <a:tblGrid>
                <a:gridCol w="1658748"/>
                <a:gridCol w="2298875"/>
                <a:gridCol w="2636091"/>
                <a:gridCol w="2191511"/>
              </a:tblGrid>
              <a:tr h="850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UNSCEAR* Report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No.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examinations (Billion)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Collective Dose (million man*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Sv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)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Annual dose “per capita”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mSv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)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1988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1.38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1.8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0.35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1993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1.6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1.6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0.3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2000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1.91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2.3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0.4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2008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3.1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4.0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0.6</a:t>
                      </a:r>
                    </a:p>
                  </a:txBody>
                  <a:tcPr marL="95744" marR="9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0" y="5013176"/>
            <a:ext cx="9144000" cy="431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600" b="1" dirty="0">
                <a:solidFill>
                  <a:srgbClr val="00467A"/>
                </a:solidFill>
              </a:rPr>
              <a:t>(*) UNSCEAR - </a:t>
            </a:r>
            <a:r>
              <a:rPr lang="pt-PT" sz="1600" b="1" dirty="0" err="1">
                <a:solidFill>
                  <a:srgbClr val="00467A"/>
                </a:solidFill>
              </a:rPr>
              <a:t>United</a:t>
            </a:r>
            <a:r>
              <a:rPr lang="pt-PT" sz="1600" b="1" dirty="0">
                <a:solidFill>
                  <a:srgbClr val="00467A"/>
                </a:solidFill>
              </a:rPr>
              <a:t> </a:t>
            </a:r>
            <a:r>
              <a:rPr lang="pt-PT" sz="1600" b="1" dirty="0" err="1">
                <a:solidFill>
                  <a:srgbClr val="00467A"/>
                </a:solidFill>
              </a:rPr>
              <a:t>Nations</a:t>
            </a:r>
            <a:r>
              <a:rPr lang="pt-PT" sz="1600" b="1" dirty="0">
                <a:solidFill>
                  <a:srgbClr val="00467A"/>
                </a:solidFill>
              </a:rPr>
              <a:t> </a:t>
            </a:r>
            <a:r>
              <a:rPr lang="pt-PT" sz="1600" b="1" dirty="0" err="1">
                <a:solidFill>
                  <a:srgbClr val="00467A"/>
                </a:solidFill>
              </a:rPr>
              <a:t>Scientific</a:t>
            </a:r>
            <a:r>
              <a:rPr lang="pt-PT" sz="1600" b="1" dirty="0">
                <a:solidFill>
                  <a:srgbClr val="00467A"/>
                </a:solidFill>
              </a:rPr>
              <a:t> </a:t>
            </a:r>
            <a:r>
              <a:rPr lang="pt-PT" sz="1600" b="1" dirty="0" err="1">
                <a:solidFill>
                  <a:srgbClr val="00467A"/>
                </a:solidFill>
              </a:rPr>
              <a:t>Committee</a:t>
            </a:r>
            <a:r>
              <a:rPr lang="pt-PT" sz="1600" b="1" dirty="0">
                <a:solidFill>
                  <a:srgbClr val="00467A"/>
                </a:solidFill>
              </a:rPr>
              <a:t> </a:t>
            </a:r>
            <a:r>
              <a:rPr lang="pt-PT" sz="1600" b="1" dirty="0" err="1">
                <a:solidFill>
                  <a:srgbClr val="00467A"/>
                </a:solidFill>
              </a:rPr>
              <a:t>on</a:t>
            </a:r>
            <a:r>
              <a:rPr lang="pt-PT" sz="1600" b="1" dirty="0">
                <a:solidFill>
                  <a:srgbClr val="00467A"/>
                </a:solidFill>
              </a:rPr>
              <a:t> </a:t>
            </a:r>
            <a:r>
              <a:rPr lang="pt-PT" sz="1600" b="1" dirty="0" err="1">
                <a:solidFill>
                  <a:srgbClr val="00467A"/>
                </a:solidFill>
              </a:rPr>
              <a:t>the</a:t>
            </a:r>
            <a:r>
              <a:rPr lang="pt-PT" sz="1600" b="1" dirty="0">
                <a:solidFill>
                  <a:srgbClr val="00467A"/>
                </a:solidFill>
              </a:rPr>
              <a:t> </a:t>
            </a:r>
            <a:r>
              <a:rPr lang="pt-PT" sz="1600" b="1" dirty="0" err="1">
                <a:solidFill>
                  <a:srgbClr val="00467A"/>
                </a:solidFill>
              </a:rPr>
              <a:t>Effects</a:t>
            </a:r>
            <a:r>
              <a:rPr lang="pt-PT" sz="1600" b="1" dirty="0">
                <a:solidFill>
                  <a:srgbClr val="00467A"/>
                </a:solidFill>
              </a:rPr>
              <a:t> </a:t>
            </a:r>
            <a:r>
              <a:rPr lang="pt-PT" sz="1600" b="1" dirty="0" err="1">
                <a:solidFill>
                  <a:srgbClr val="00467A"/>
                </a:solidFill>
              </a:rPr>
              <a:t>of</a:t>
            </a:r>
            <a:r>
              <a:rPr lang="pt-PT" sz="1600" b="1" dirty="0">
                <a:solidFill>
                  <a:srgbClr val="00467A"/>
                </a:solidFill>
              </a:rPr>
              <a:t> </a:t>
            </a:r>
            <a:r>
              <a:rPr lang="pt-PT" sz="1600" b="1" dirty="0" err="1">
                <a:solidFill>
                  <a:srgbClr val="00467A"/>
                </a:solidFill>
              </a:rPr>
              <a:t>Atomic</a:t>
            </a:r>
            <a:r>
              <a:rPr lang="pt-PT" sz="1600" b="1" dirty="0">
                <a:solidFill>
                  <a:srgbClr val="00467A"/>
                </a:solidFill>
              </a:rPr>
              <a:t> </a:t>
            </a:r>
            <a:r>
              <a:rPr lang="pt-PT" sz="1600" b="1" dirty="0" err="1">
                <a:solidFill>
                  <a:srgbClr val="00467A"/>
                </a:solidFill>
              </a:rPr>
              <a:t>Radiation</a:t>
            </a:r>
            <a:endParaRPr lang="pt-PT" sz="1600" b="1" dirty="0">
              <a:solidFill>
                <a:srgbClr val="0046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57300" y="1412776"/>
            <a:ext cx="7243092" cy="5092452"/>
            <a:chOff x="726132" y="1196752"/>
            <a:chExt cx="7734300" cy="55245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32" y="1196752"/>
              <a:ext cx="7734300" cy="5524500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2123728" y="3959002"/>
              <a:ext cx="1512168" cy="148622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120680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Protecção</a:t>
            </a:r>
            <a:r>
              <a:rPr lang="en-US" dirty="0"/>
              <a:t> </a:t>
            </a:r>
            <a:r>
              <a:rPr lang="en-US" dirty="0" err="1" smtClean="0"/>
              <a:t>Radiológica</a:t>
            </a:r>
            <a:endParaRPr lang="pt-PT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468313" y="5805488"/>
            <a:ext cx="8280400" cy="1008062"/>
          </a:xfrm>
          <a:prstGeom prst="roundRect">
            <a:avLst/>
          </a:prstGeom>
          <a:solidFill>
            <a:srgbClr val="3333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“</a:t>
            </a:r>
            <a:r>
              <a:rPr lang="en-US" sz="1600" dirty="0">
                <a:solidFill>
                  <a:prstClr val="white"/>
                </a:solidFill>
              </a:rPr>
              <a:t>Radiation protection standards rely on current knowledge of the risks from radiation exposure. </a:t>
            </a:r>
            <a:r>
              <a:rPr lang="en-US" sz="1600" b="1" dirty="0">
                <a:solidFill>
                  <a:srgbClr val="FFFF00"/>
                </a:solidFill>
              </a:rPr>
              <a:t>Any over-, or under-, estimation of these risks could lead either to unnecessary restriction or to a lower level of health protection than </a:t>
            </a:r>
            <a:r>
              <a:rPr lang="pt-PT" sz="1600" b="1" dirty="0" err="1">
                <a:solidFill>
                  <a:srgbClr val="FFFF00"/>
                </a:solidFill>
              </a:rPr>
              <a:t>intended</a:t>
            </a:r>
            <a:r>
              <a:rPr lang="pt-PT" sz="1600" b="1" dirty="0">
                <a:solidFill>
                  <a:srgbClr val="FFFF00"/>
                </a:solidFill>
              </a:rPr>
              <a:t>.”</a:t>
            </a:r>
            <a:endParaRPr lang="pt-PT" sz="1600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76375" y="1341438"/>
            <a:ext cx="6492849" cy="4391025"/>
            <a:chOff x="1476375" y="1341438"/>
            <a:chExt cx="6492849" cy="4391025"/>
          </a:xfrm>
        </p:grpSpPr>
        <p:pic>
          <p:nvPicPr>
            <p:cNvPr id="8196" name="Picture 7" descr="System-of-radiation.protectio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1341438"/>
              <a:ext cx="6107113" cy="439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7596336" y="1844824"/>
              <a:ext cx="372888" cy="3456384"/>
            </a:xfrm>
            <a:prstGeom prst="roundRect">
              <a:avLst/>
            </a:prstGeom>
            <a:noFill/>
            <a:ln w="38100"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 </a:t>
              </a:r>
              <a:r>
                <a:rPr lang="en-US" dirty="0" smtClean="0">
                  <a:solidFill>
                    <a:srgbClr val="00467A"/>
                  </a:solidFill>
                </a:rPr>
                <a:t>Source: HLEG report (2008)</a:t>
              </a:r>
              <a:endParaRPr lang="en-US" dirty="0">
                <a:solidFill>
                  <a:srgbClr val="00467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Actividades de índole regulatória</a:t>
            </a:r>
            <a:br>
              <a:rPr lang="pt-PT" dirty="0" smtClean="0"/>
            </a:br>
            <a:r>
              <a:rPr lang="pt-PT" dirty="0" smtClean="0"/>
              <a:t>IAEA “Basic </a:t>
            </a:r>
            <a:r>
              <a:rPr lang="pt-PT" dirty="0" err="1" smtClean="0"/>
              <a:t>Safety</a:t>
            </a:r>
            <a:r>
              <a:rPr lang="pt-PT" dirty="0" smtClean="0"/>
              <a:t> Standards”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Requirement 3: Responsibilities of the regulatory body</a:t>
            </a:r>
          </a:p>
          <a:p>
            <a:pPr marL="0" indent="0" algn="just">
              <a:buNone/>
            </a:pPr>
            <a:r>
              <a:rPr lang="en-GB" dirty="0"/>
              <a:t>The regulatory body shall establish or adopt regulations and </a:t>
            </a:r>
            <a:r>
              <a:rPr lang="en-GB" dirty="0" smtClean="0"/>
              <a:t>guides for </a:t>
            </a:r>
            <a:r>
              <a:rPr lang="en-GB" dirty="0"/>
              <a:t>protection and safety and shall establish a system to ensure </a:t>
            </a:r>
            <a:r>
              <a:rPr lang="en-GB" dirty="0" smtClean="0"/>
              <a:t>their implementation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2.30</a:t>
            </a:r>
            <a:r>
              <a:rPr lang="en-GB" dirty="0"/>
              <a:t>. The regulatory body shall establish a regulatory system for protection </a:t>
            </a:r>
            <a:r>
              <a:rPr lang="en-GB" dirty="0" smtClean="0"/>
              <a:t>and safety </a:t>
            </a:r>
            <a:r>
              <a:rPr lang="en-GB" dirty="0"/>
              <a:t>that includes [8]: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(a) Notification and authorization;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(b) Review and assessment of facilities and activities;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(c) Inspection of facilities and activities;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(d) Enforcement of regulatory requirements;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(e) The regulatory functions relevant to emergency exposure situations </a:t>
            </a:r>
            <a:r>
              <a:rPr lang="en-GB" b="1" dirty="0" smtClean="0">
                <a:solidFill>
                  <a:srgbClr val="FF0000"/>
                </a:solidFill>
              </a:rPr>
              <a:t>and existing </a:t>
            </a:r>
            <a:r>
              <a:rPr lang="en-GB" b="1" dirty="0">
                <a:solidFill>
                  <a:srgbClr val="FF0000"/>
                </a:solidFill>
              </a:rPr>
              <a:t>exposure situations;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(f) Provision of information to, and consultation with, parties affected by </a:t>
            </a:r>
            <a:r>
              <a:rPr lang="en-GB" b="1" dirty="0" smtClean="0">
                <a:solidFill>
                  <a:srgbClr val="FF0000"/>
                </a:solidFill>
              </a:rPr>
              <a:t>its decisions </a:t>
            </a:r>
            <a:r>
              <a:rPr lang="en-GB" b="1" dirty="0">
                <a:solidFill>
                  <a:srgbClr val="FF0000"/>
                </a:solidFill>
              </a:rPr>
              <a:t>and, as appropriate, the public and other interested parties.</a:t>
            </a:r>
            <a:endParaRPr lang="pt-PT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96144"/>
            <a:ext cx="3717999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Actividades de índole regulatória</a:t>
            </a:r>
            <a:br>
              <a:rPr lang="pt-PT" dirty="0"/>
            </a:br>
            <a:r>
              <a:rPr lang="pt-PT" dirty="0" smtClean="0"/>
              <a:t>“EU Basic </a:t>
            </a:r>
            <a:r>
              <a:rPr lang="pt-PT" dirty="0" err="1"/>
              <a:t>Safety</a:t>
            </a:r>
            <a:r>
              <a:rPr lang="pt-PT" dirty="0"/>
              <a:t> Standards”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5050039" cy="544918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67944" y="3861048"/>
            <a:ext cx="4824536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067944" y="5013176"/>
            <a:ext cx="4824536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067944" y="6321898"/>
            <a:ext cx="4824536" cy="4680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3347864" y="3573016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07504" y="1340768"/>
            <a:ext cx="3355846" cy="5328592"/>
            <a:chOff x="107504" y="1340768"/>
            <a:chExt cx="3355846" cy="53285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944216"/>
              <a:ext cx="3355846" cy="4725144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07504" y="1340768"/>
              <a:ext cx="335584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Directiva 2013/59 </a:t>
              </a:r>
              <a:r>
                <a:rPr lang="pt-PT" dirty="0" err="1" smtClean="0"/>
                <a:t>Euratom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7503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 Princípio da Justificação em Imagiologia </a:t>
            </a:r>
            <a:r>
              <a:rPr lang="pt-BR" b="1" dirty="0" smtClean="0"/>
              <a:t>Médica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rgbClr val="00467A"/>
                </a:solidFill>
              </a:rPr>
              <a:t>Estima</a:t>
            </a:r>
            <a:r>
              <a:rPr lang="en-US" sz="2300" dirty="0">
                <a:solidFill>
                  <a:srgbClr val="00467A"/>
                </a:solidFill>
              </a:rPr>
              <a:t>-se que </a:t>
            </a:r>
            <a:r>
              <a:rPr lang="en-US" sz="2300" dirty="0" err="1">
                <a:solidFill>
                  <a:srgbClr val="00467A"/>
                </a:solidFill>
              </a:rPr>
              <a:t>em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alguns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países</a:t>
            </a:r>
            <a:r>
              <a:rPr lang="en-US" sz="2300" dirty="0">
                <a:solidFill>
                  <a:srgbClr val="00467A"/>
                </a:solidFill>
              </a:rPr>
              <a:t>, ~ 30-40% dos </a:t>
            </a:r>
            <a:r>
              <a:rPr lang="en-US" sz="2300" dirty="0" err="1">
                <a:solidFill>
                  <a:srgbClr val="00467A"/>
                </a:solidFill>
              </a:rPr>
              <a:t>procedimentos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médicos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utilizando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radiação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ionizante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não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são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justificados</a:t>
            </a:r>
            <a:r>
              <a:rPr lang="en-US" sz="2300" dirty="0">
                <a:solidFill>
                  <a:srgbClr val="00467A"/>
                </a:solidFill>
              </a:rPr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0467A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467A"/>
                </a:solidFill>
              </a:rPr>
              <a:t>A </a:t>
            </a:r>
            <a:r>
              <a:rPr lang="en-US" sz="2300" dirty="0" err="1">
                <a:solidFill>
                  <a:srgbClr val="00467A"/>
                </a:solidFill>
              </a:rPr>
              <a:t>Justificação</a:t>
            </a:r>
            <a:r>
              <a:rPr lang="en-US" sz="2300" dirty="0">
                <a:solidFill>
                  <a:srgbClr val="00467A"/>
                </a:solidFill>
              </a:rPr>
              <a:t> e </a:t>
            </a:r>
            <a:r>
              <a:rPr lang="en-US" sz="2300" dirty="0" err="1">
                <a:solidFill>
                  <a:srgbClr val="00467A"/>
                </a:solidFill>
              </a:rPr>
              <a:t>adequada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prescrição</a:t>
            </a:r>
            <a:r>
              <a:rPr lang="en-US" sz="2300" dirty="0">
                <a:solidFill>
                  <a:srgbClr val="00467A"/>
                </a:solidFill>
              </a:rPr>
              <a:t> de </a:t>
            </a:r>
            <a:r>
              <a:rPr lang="en-US" sz="2300" dirty="0" err="1">
                <a:solidFill>
                  <a:srgbClr val="00467A"/>
                </a:solidFill>
              </a:rPr>
              <a:t>exames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médicos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utilizando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radiação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ionizante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contribui</a:t>
            </a:r>
            <a:r>
              <a:rPr lang="en-US" sz="2300" dirty="0">
                <a:solidFill>
                  <a:srgbClr val="00467A"/>
                </a:solidFill>
              </a:rPr>
              <a:t> para </a:t>
            </a:r>
            <a:r>
              <a:rPr lang="en-US" sz="2300" dirty="0" err="1">
                <a:solidFill>
                  <a:srgbClr val="00467A"/>
                </a:solidFill>
              </a:rPr>
              <a:t>reduzir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os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custos</a:t>
            </a:r>
            <a:r>
              <a:rPr lang="en-US" sz="2300" dirty="0">
                <a:solidFill>
                  <a:srgbClr val="00467A"/>
                </a:solidFill>
              </a:rPr>
              <a:t> e a dose </a:t>
            </a:r>
            <a:r>
              <a:rPr lang="en-US" sz="2300" dirty="0" err="1">
                <a:solidFill>
                  <a:srgbClr val="00467A"/>
                </a:solidFill>
              </a:rPr>
              <a:t>recebida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pelo</a:t>
            </a:r>
            <a:r>
              <a:rPr lang="en-US" sz="2300" dirty="0">
                <a:solidFill>
                  <a:srgbClr val="00467A"/>
                </a:solidFill>
              </a:rPr>
              <a:t> </a:t>
            </a:r>
            <a:r>
              <a:rPr lang="en-US" sz="2300" dirty="0" err="1">
                <a:solidFill>
                  <a:srgbClr val="00467A"/>
                </a:solidFill>
              </a:rPr>
              <a:t>paciente</a:t>
            </a:r>
            <a:r>
              <a:rPr lang="en-US" sz="2300" dirty="0">
                <a:solidFill>
                  <a:srgbClr val="00467A"/>
                </a:solidFill>
              </a:rPr>
              <a:t>.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294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1534</Words>
  <Application>Microsoft Office PowerPoint</Application>
  <PresentationFormat>Apresentação no Ecrã (4:3)</PresentationFormat>
  <Paragraphs>269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37" baseType="lpstr">
      <vt:lpstr>Office Theme</vt:lpstr>
      <vt:lpstr>O papel das entidades reguladoras na  justificação e optimização  (das exposições médicas a radiações ionizantes)</vt:lpstr>
      <vt:lpstr>Sumário</vt:lpstr>
      <vt:lpstr>O Sistema Internacional da Protecção Radiológica</vt:lpstr>
      <vt:lpstr>O Sistema de Protecção Radiológica Princípios Fundamentais</vt:lpstr>
      <vt:lpstr>Exames radiológicos Evolução temporal</vt:lpstr>
      <vt:lpstr>O sistema de Protecção Radiológica</vt:lpstr>
      <vt:lpstr>Actividades de índole regulatória IAEA “Basic Safety Standards”</vt:lpstr>
      <vt:lpstr>Actividades de índole regulatória “EU Basic Safety Standards”</vt:lpstr>
      <vt:lpstr>O Princípio da Justificação em Imagiologia Médica</vt:lpstr>
      <vt:lpstr>Justificação das exposições em  Imagiologia Médica (1)</vt:lpstr>
      <vt:lpstr>Justificação das exposições em  Imagiologia Médica (2)</vt:lpstr>
      <vt:lpstr>Justificação das exposições em  Imagiologia Médica (3)</vt:lpstr>
      <vt:lpstr>Justificação das exposições em  Imagiologia Médica (4)</vt:lpstr>
      <vt:lpstr>O Papel das Entidades Reguladoras na Justificação</vt:lpstr>
      <vt:lpstr>IAEA-BSS Justificação de exposições médicas</vt:lpstr>
      <vt:lpstr>Directiva 2013/59/Euratom Justificação de Exposições Médicas</vt:lpstr>
      <vt:lpstr>O princípio da Optimização em Radiodiagnóstico e em Procedimentos de Intervenção</vt:lpstr>
      <vt:lpstr>Novas e emergentes aplicações da TC</vt:lpstr>
      <vt:lpstr>Procedimentos de intervenção Redução de dose</vt:lpstr>
      <vt:lpstr>O Papel das Entidades Reguladoras na Optimização</vt:lpstr>
      <vt:lpstr>Optimização Níveis de Referência de Diagnóstico</vt:lpstr>
      <vt:lpstr>O sistema da protecção radiológica: entidades reguladoras  sob uma perspetiva do direito nuclear </vt:lpstr>
      <vt:lpstr>Entidade Reguladora?</vt:lpstr>
      <vt:lpstr>Entidade Reguladora? (2)</vt:lpstr>
      <vt:lpstr>Apresentação do PowerPoint</vt:lpstr>
      <vt:lpstr>Apresentação do PowerPoint</vt:lpstr>
      <vt:lpstr>Apresentação do PowerPoint</vt:lpstr>
      <vt:lpstr>Apresentação do PowerPoint</vt:lpstr>
      <vt:lpstr>Muito obrigado! </vt:lpstr>
      <vt:lpstr>Anexos</vt:lpstr>
      <vt:lpstr>O Sistema de Protecção Radiológica Princípios Fundamentais</vt:lpstr>
      <vt:lpstr>Justificação e  Controlo Regulador das Práticas</vt:lpstr>
      <vt:lpstr>Justificação e  Controlo Regulador das Práticas</vt:lpstr>
      <vt:lpstr>Procedimentos de Intervenção</vt:lpstr>
      <vt:lpstr>Formação, Educação e Treino</vt:lpstr>
      <vt:lpstr>IAEA BSS Exposições médicas</vt:lpstr>
    </vt:vector>
  </TitlesOfParts>
  <Company>ITN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Vaz</dc:creator>
  <cp:lastModifiedBy>ANFITEATRO</cp:lastModifiedBy>
  <cp:revision>162</cp:revision>
  <dcterms:created xsi:type="dcterms:W3CDTF">2015-09-04T16:25:17Z</dcterms:created>
  <dcterms:modified xsi:type="dcterms:W3CDTF">2015-09-10T12:30:36Z</dcterms:modified>
</cp:coreProperties>
</file>