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8" r:id="rId3"/>
    <p:sldId id="336" r:id="rId4"/>
    <p:sldId id="414" r:id="rId5"/>
    <p:sldId id="416" r:id="rId6"/>
    <p:sldId id="402" r:id="rId7"/>
    <p:sldId id="407" r:id="rId8"/>
    <p:sldId id="419" r:id="rId9"/>
    <p:sldId id="440" r:id="rId10"/>
    <p:sldId id="437" r:id="rId11"/>
    <p:sldId id="435" r:id="rId12"/>
    <p:sldId id="439" r:id="rId13"/>
    <p:sldId id="438" r:id="rId14"/>
    <p:sldId id="403" r:id="rId15"/>
    <p:sldId id="432" r:id="rId16"/>
    <p:sldId id="433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E4E4E4"/>
    <a:srgbClr val="FF9900"/>
    <a:srgbClr val="5F5F5F"/>
    <a:srgbClr val="CC3300"/>
    <a:srgbClr val="FFFF00"/>
    <a:srgbClr val="FFFF99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704" autoAdjust="0"/>
  </p:normalViewPr>
  <p:slideViewPr>
    <p:cSldViewPr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90" d="100"/>
          <a:sy n="90" d="100"/>
        </p:scale>
        <p:origin x="-1386" y="-102"/>
      </p:cViewPr>
      <p:guideLst>
        <p:guide orient="horz" pos="2141"/>
        <p:guide orient="horz" pos="3127"/>
        <p:guide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P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8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pt-PT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PT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487E2B2-1FCF-4670-8E6F-4E2AB5A191E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P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pt-P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5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PT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265E545-B4C1-4DBA-B6D7-68FFBE4A7FA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2586772" y="13767358"/>
            <a:ext cx="1979140" cy="72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0" tIns="45555" rIns="91110" bIns="45555" anchor="b"/>
          <a:lstStyle>
            <a:lvl1pPr defTabSz="9874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D2C46AD-9B78-488F-90A3-20EE503FF9A2}" type="slidenum">
              <a:rPr lang="pt-PT" altLang="pt-PT" sz="1200"/>
              <a:pPr algn="r" eaLnBrk="1" hangingPunct="1"/>
              <a:t>10</a:t>
            </a:fld>
            <a:endParaRPr lang="pt-PT" altLang="pt-PT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653" y="6887051"/>
            <a:ext cx="3349629" cy="6520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1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33438" y="36513"/>
            <a:ext cx="4964112" cy="37242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13419" y="3712580"/>
            <a:ext cx="6372225" cy="5941010"/>
          </a:xfrm>
        </p:spPr>
        <p:txBody>
          <a:bodyPr>
            <a:noAutofit/>
          </a:bodyPr>
          <a:lstStyle/>
          <a:p>
            <a:endParaRPr lang="pt-PT" sz="105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4499-2883-41B7-9D30-7D3DD614BF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849DC-67C3-4F4F-9176-42A6E9821DB4}" type="slidenum">
              <a:rPr lang="en-US"/>
              <a:pPr/>
              <a:t>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4286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507" y="4016939"/>
            <a:ext cx="6047208" cy="55405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E545-B4C1-4DBA-B6D7-68FFBE4A7F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B00994-233C-44CB-94DE-FE4238CE9F42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39850" y="1087438"/>
            <a:ext cx="7245350" cy="5435600"/>
          </a:xfrm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6694" y="6885535"/>
            <a:ext cx="3653547" cy="6523137"/>
          </a:xfrm>
          <a:noFill/>
          <a:ln/>
        </p:spPr>
        <p:txBody>
          <a:bodyPr wrap="none" anchor="ctr"/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0126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5"/>
          <p:cNvSpPr>
            <a:spLocks/>
          </p:cNvSpPr>
          <p:nvPr/>
        </p:nvSpPr>
        <p:spPr bwMode="gray">
          <a:xfrm>
            <a:off x="8096250" y="2590800"/>
            <a:ext cx="1047750" cy="2209800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770" y="0"/>
              </a:cxn>
              <a:cxn ang="0">
                <a:pos x="770" y="1392"/>
              </a:cxn>
              <a:cxn ang="0">
                <a:pos x="0" y="1116"/>
              </a:cxn>
              <a:cxn ang="0">
                <a:pos x="0" y="190"/>
              </a:cxn>
            </a:cxnLst>
            <a:rect l="0" t="0" r="r" b="b"/>
            <a:pathLst>
              <a:path w="770" h="1392">
                <a:moveTo>
                  <a:pt x="0" y="190"/>
                </a:moveTo>
                <a:lnTo>
                  <a:pt x="770" y="0"/>
                </a:lnTo>
                <a:lnTo>
                  <a:pt x="770" y="1392"/>
                </a:lnTo>
                <a:lnTo>
                  <a:pt x="0" y="1116"/>
                </a:lnTo>
                <a:lnTo>
                  <a:pt x="0" y="1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451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pitchFamily="34" charset="0"/>
            </a:endParaRPr>
          </a:p>
        </p:txBody>
      </p:sp>
      <p:pic>
        <p:nvPicPr>
          <p:cNvPr id="5" name="Picture 86" descr="Picture11"/>
          <p:cNvPicPr>
            <a:picLocks noChangeAspect="1" noChangeArrowheads="1"/>
          </p:cNvPicPr>
          <p:nvPr/>
        </p:nvPicPr>
        <p:blipFill>
          <a:blip r:embed="rId2" cstate="print"/>
          <a:srcRect l="4640" b="6425"/>
          <a:stretch>
            <a:fillRect/>
          </a:stretch>
        </p:blipFill>
        <p:spPr bwMode="gray">
          <a:xfrm>
            <a:off x="8229600" y="3419475"/>
            <a:ext cx="68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8"/>
          <p:cNvSpPr>
            <a:spLocks/>
          </p:cNvSpPr>
          <p:nvPr/>
        </p:nvSpPr>
        <p:spPr bwMode="gray">
          <a:xfrm>
            <a:off x="3575050" y="1878013"/>
            <a:ext cx="4538663" cy="41910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740" y="634"/>
              </a:cxn>
              <a:cxn ang="0">
                <a:pos x="2740" y="1577"/>
              </a:cxn>
              <a:cxn ang="0">
                <a:pos x="0" y="2636"/>
              </a:cxn>
              <a:cxn ang="0">
                <a:pos x="4" y="0"/>
              </a:cxn>
            </a:cxnLst>
            <a:rect l="0" t="0" r="r" b="b"/>
            <a:pathLst>
              <a:path w="2740" h="2636">
                <a:moveTo>
                  <a:pt x="4" y="0"/>
                </a:moveTo>
                <a:lnTo>
                  <a:pt x="2740" y="634"/>
                </a:lnTo>
                <a:lnTo>
                  <a:pt x="2740" y="1577"/>
                </a:lnTo>
                <a:lnTo>
                  <a:pt x="0" y="2636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725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pitchFamily="34" charset="0"/>
            </a:endParaRPr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 rot="1529854">
            <a:off x="5143500" y="4243388"/>
            <a:ext cx="368300" cy="1752600"/>
          </a:xfrm>
          <a:prstGeom prst="upArrow">
            <a:avLst>
              <a:gd name="adj1" fmla="val 47852"/>
              <a:gd name="adj2" fmla="val 8929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 rot="1529854">
            <a:off x="4592638" y="3127375"/>
            <a:ext cx="533400" cy="3048000"/>
          </a:xfrm>
          <a:prstGeom prst="upArrow">
            <a:avLst>
              <a:gd name="adj1" fmla="val 47852"/>
              <a:gd name="adj2" fmla="val 107222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gray">
          <a:xfrm rot="1529854">
            <a:off x="4949825" y="3795713"/>
            <a:ext cx="398463" cy="2016125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 rot="1529854">
            <a:off x="5600700" y="4371975"/>
            <a:ext cx="257175" cy="1066800"/>
          </a:xfrm>
          <a:prstGeom prst="upArrow">
            <a:avLst>
              <a:gd name="adj1" fmla="val 47852"/>
              <a:gd name="adj2" fmla="val 77835"/>
            </a:avLst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gray">
          <a:xfrm rot="1529854">
            <a:off x="6111875" y="4210050"/>
            <a:ext cx="381000" cy="1087438"/>
          </a:xfrm>
          <a:prstGeom prst="upArrow">
            <a:avLst>
              <a:gd name="adj1" fmla="val 47852"/>
              <a:gd name="adj2" fmla="val 53555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gray">
          <a:xfrm rot="1529854">
            <a:off x="5761038" y="4819650"/>
            <a:ext cx="252412" cy="466725"/>
          </a:xfrm>
          <a:prstGeom prst="upArrow">
            <a:avLst>
              <a:gd name="adj1" fmla="val 43972"/>
              <a:gd name="adj2" fmla="val 9220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6400800" y="2432050"/>
            <a:ext cx="1185863" cy="1414463"/>
            <a:chOff x="4320" y="1200"/>
            <a:chExt cx="672" cy="960"/>
          </a:xfrm>
        </p:grpSpPr>
        <p:sp>
          <p:nvSpPr>
            <p:cNvPr id="14" name="AutoShape 51"/>
            <p:cNvSpPr>
              <a:spLocks noChangeArrowheads="1"/>
            </p:cNvSpPr>
            <p:nvPr/>
          </p:nvSpPr>
          <p:spPr bwMode="gray">
            <a:xfrm rot="1529854" flipH="1" flipV="1">
              <a:off x="4368" y="1200"/>
              <a:ext cx="232" cy="960"/>
            </a:xfrm>
            <a:prstGeom prst="upArrow">
              <a:avLst>
                <a:gd name="adj1" fmla="val 47852"/>
                <a:gd name="adj2" fmla="val 77644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" name="AutoShape 52"/>
            <p:cNvSpPr>
              <a:spLocks noChangeArrowheads="1"/>
            </p:cNvSpPr>
            <p:nvPr/>
          </p:nvSpPr>
          <p:spPr bwMode="gray">
            <a:xfrm rot="1529854" flipH="1" flipV="1">
              <a:off x="4626" y="1250"/>
              <a:ext cx="175" cy="672"/>
            </a:xfrm>
            <a:prstGeom prst="upArrow">
              <a:avLst>
                <a:gd name="adj1" fmla="val 47852"/>
                <a:gd name="adj2" fmla="val 72467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" name="AutoShape 53"/>
            <p:cNvSpPr>
              <a:spLocks noChangeArrowheads="1"/>
            </p:cNvSpPr>
            <p:nvPr/>
          </p:nvSpPr>
          <p:spPr bwMode="gray">
            <a:xfrm rot="1529854" flipH="1" flipV="1">
              <a:off x="4820" y="1344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7" name="AutoShape 54"/>
            <p:cNvSpPr>
              <a:spLocks noChangeArrowheads="1"/>
            </p:cNvSpPr>
            <p:nvPr/>
          </p:nvSpPr>
          <p:spPr bwMode="gray">
            <a:xfrm rot="1529854" flipH="1" flipV="1">
              <a:off x="4320" y="1248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1878013"/>
            <a:ext cx="3594100" cy="41957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19" name="Picture 74" descr="Picture11"/>
          <p:cNvPicPr>
            <a:picLocks noChangeAspect="1" noChangeArrowheads="1"/>
          </p:cNvPicPr>
          <p:nvPr/>
        </p:nvPicPr>
        <p:blipFill>
          <a:blip r:embed="rId3" cstate="print"/>
          <a:srcRect l="4640" b="6302"/>
          <a:stretch>
            <a:fillRect/>
          </a:stretch>
        </p:blipFill>
        <p:spPr bwMode="gray">
          <a:xfrm>
            <a:off x="0" y="2524125"/>
            <a:ext cx="20224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71"/>
          <p:cNvSpPr>
            <a:spLocks noChangeArrowheads="1"/>
          </p:cNvSpPr>
          <p:nvPr/>
        </p:nvSpPr>
        <p:spPr bwMode="gray">
          <a:xfrm rot="1529854">
            <a:off x="1787525" y="3822700"/>
            <a:ext cx="636588" cy="2443163"/>
          </a:xfrm>
          <a:prstGeom prst="upArrow">
            <a:avLst>
              <a:gd name="adj1" fmla="val 47852"/>
              <a:gd name="adj2" fmla="val 72014"/>
            </a:avLst>
          </a:prstGeom>
          <a:solidFill>
            <a:srgbClr val="FFFF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gray">
          <a:xfrm>
            <a:off x="4114800" y="60960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LOGO</a:t>
            </a:r>
          </a:p>
        </p:txBody>
      </p:sp>
      <p:sp>
        <p:nvSpPr>
          <p:cNvPr id="22" name="AutoShape 88"/>
          <p:cNvSpPr>
            <a:spLocks noChangeArrowheads="1"/>
          </p:cNvSpPr>
          <p:nvPr/>
        </p:nvSpPr>
        <p:spPr bwMode="gray">
          <a:xfrm rot="1529854">
            <a:off x="3687763" y="5287963"/>
            <a:ext cx="263525" cy="876300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gray">
          <a:xfrm rot="1529854">
            <a:off x="4025900" y="4506913"/>
            <a:ext cx="441325" cy="16002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Freeform 82"/>
          <p:cNvSpPr>
            <a:spLocks/>
          </p:cNvSpPr>
          <p:nvPr/>
        </p:nvSpPr>
        <p:spPr bwMode="gray">
          <a:xfrm>
            <a:off x="-11113" y="4368800"/>
            <a:ext cx="9155113" cy="2484438"/>
          </a:xfrm>
          <a:custGeom>
            <a:avLst/>
            <a:gdLst/>
            <a:ahLst/>
            <a:cxnLst>
              <a:cxn ang="0">
                <a:pos x="2263" y="1065"/>
              </a:cxn>
              <a:cxn ang="0">
                <a:pos x="5118" y="0"/>
              </a:cxn>
              <a:cxn ang="0">
                <a:pos x="5760" y="269"/>
              </a:cxn>
              <a:cxn ang="0">
                <a:pos x="5767" y="1565"/>
              </a:cxn>
              <a:cxn ang="0">
                <a:pos x="0" y="1565"/>
              </a:cxn>
              <a:cxn ang="0">
                <a:pos x="7" y="1065"/>
              </a:cxn>
              <a:cxn ang="0">
                <a:pos x="2263" y="1065"/>
              </a:cxn>
            </a:cxnLst>
            <a:rect l="0" t="0" r="r" b="b"/>
            <a:pathLst>
              <a:path w="5767" h="1565">
                <a:moveTo>
                  <a:pt x="2263" y="1065"/>
                </a:moveTo>
                <a:lnTo>
                  <a:pt x="5118" y="0"/>
                </a:lnTo>
                <a:lnTo>
                  <a:pt x="5760" y="269"/>
                </a:lnTo>
                <a:lnTo>
                  <a:pt x="5767" y="1565"/>
                </a:lnTo>
                <a:lnTo>
                  <a:pt x="0" y="1565"/>
                </a:lnTo>
                <a:lnTo>
                  <a:pt x="7" y="1065"/>
                </a:lnTo>
                <a:lnTo>
                  <a:pt x="2263" y="10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 b="1" baseline="0"/>
            </a:lvl1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848600" cy="1143000"/>
          </a:xfrm>
        </p:spPr>
        <p:txBody>
          <a:bodyPr/>
          <a:lstStyle>
            <a:lvl1pPr algn="r">
              <a:defRPr sz="3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5225"/>
            <a:ext cx="21336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pt-PT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pt-PT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fld id="{F9712F7E-61C1-47FE-9EF5-DD664172563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251D5-E543-445D-9588-7274BFE93A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425"/>
            <a:ext cx="2057400" cy="62261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6019800" cy="62261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F926E-444E-4B7D-B455-E91539E3A65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DDEB2-42B0-4729-834D-3F852AFC1EA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um gráfico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B4EC3-FAF5-483A-9586-17994583BBB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uma tabela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38F87-8C70-4C7C-ABDA-4AEDC2D9543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um gráfico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51587-B9FA-4286-AFA3-77F3B11DE7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FFAAE-898F-4417-8AD8-5EC8A07197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89991-1320-4C04-8C6D-E379C24AD3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CB537-9469-4CC1-A5FF-30E1C7DDA3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6CD66-E5B9-43BC-A1A8-5D9A44E441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AFBCB-2DE6-4299-BB87-DC4D4C969A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14F22-2B30-406A-A06F-1F043980916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33B06-A537-44E6-B098-D838FFC111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10482-96B6-4643-97D9-AB40D323C2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Freeform 26"/>
          <p:cNvSpPr>
            <a:spLocks/>
          </p:cNvSpPr>
          <p:nvPr/>
        </p:nvSpPr>
        <p:spPr bwMode="gray">
          <a:xfrm>
            <a:off x="8685213" y="763588"/>
            <a:ext cx="511175" cy="5697537"/>
          </a:xfrm>
          <a:custGeom>
            <a:avLst/>
            <a:gdLst/>
            <a:ahLst/>
            <a:cxnLst>
              <a:cxn ang="0">
                <a:pos x="1" y="231"/>
              </a:cxn>
              <a:cxn ang="0">
                <a:pos x="417" y="0"/>
              </a:cxn>
              <a:cxn ang="0">
                <a:pos x="397" y="3208"/>
              </a:cxn>
              <a:cxn ang="0">
                <a:pos x="0" y="3438"/>
              </a:cxn>
              <a:cxn ang="0">
                <a:pos x="1" y="231"/>
              </a:cxn>
            </a:cxnLst>
            <a:rect l="0" t="0" r="r" b="b"/>
            <a:pathLst>
              <a:path w="417" h="3438">
                <a:moveTo>
                  <a:pt x="1" y="231"/>
                </a:moveTo>
                <a:lnTo>
                  <a:pt x="417" y="0"/>
                </a:lnTo>
                <a:lnTo>
                  <a:pt x="397" y="3208"/>
                </a:lnTo>
                <a:lnTo>
                  <a:pt x="0" y="3438"/>
                </a:lnTo>
                <a:lnTo>
                  <a:pt x="1" y="231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1155700"/>
            <a:ext cx="8683625" cy="5308600"/>
          </a:xfrm>
          <a:prstGeom prst="rect">
            <a:avLst/>
          </a:prstGeom>
          <a:solidFill>
            <a:schemeClr val="folHlink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Calibri" pitchFamily="34" charset="0"/>
              </a:defRPr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fld id="{686CC8E7-8FEA-4662-80F0-CAEBB84E13CD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3080" name="Picture 16" descr="Picture11"/>
          <p:cNvPicPr>
            <a:picLocks noChangeAspect="1" noChangeArrowheads="1"/>
          </p:cNvPicPr>
          <p:nvPr/>
        </p:nvPicPr>
        <p:blipFill>
          <a:blip r:embed="rId17" cstate="print"/>
          <a:srcRect l="4640" b="6302"/>
          <a:stretch>
            <a:fillRect/>
          </a:stretch>
        </p:blipFill>
        <p:spPr bwMode="gray">
          <a:xfrm>
            <a:off x="609600" y="3294063"/>
            <a:ext cx="20224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rrowheads="1"/>
          </p:cNvSpPr>
          <p:nvPr/>
        </p:nvSpPr>
        <p:spPr bwMode="gray">
          <a:xfrm rot="5400000">
            <a:off x="577850" y="-196850"/>
            <a:ext cx="520700" cy="1676400"/>
          </a:xfrm>
          <a:prstGeom prst="upArrow">
            <a:avLst>
              <a:gd name="adj1" fmla="val 47852"/>
              <a:gd name="adj2" fmla="val 6041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 rot="5400000">
            <a:off x="268287" y="-192087"/>
            <a:ext cx="682625" cy="1219200"/>
          </a:xfrm>
          <a:prstGeom prst="upArrow">
            <a:avLst>
              <a:gd name="adj1" fmla="val 44657"/>
              <a:gd name="adj2" fmla="val 52325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gray">
          <a:xfrm rot="5400000">
            <a:off x="423069" y="270669"/>
            <a:ext cx="381000" cy="1211262"/>
          </a:xfrm>
          <a:prstGeom prst="upArrow">
            <a:avLst>
              <a:gd name="adj1" fmla="val 47852"/>
              <a:gd name="adj2" fmla="val 5965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gray">
          <a:xfrm rot="5400000">
            <a:off x="101600" y="550863"/>
            <a:ext cx="273050" cy="476250"/>
          </a:xfrm>
          <a:prstGeom prst="upArrow">
            <a:avLst>
              <a:gd name="adj1" fmla="val 38870"/>
              <a:gd name="adj2" fmla="val 62468"/>
            </a:avLst>
          </a:prstGeom>
          <a:solidFill>
            <a:srgbClr val="F6831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52600" y="98425"/>
            <a:ext cx="6858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pic>
        <p:nvPicPr>
          <p:cNvPr id="3086" name="Picture 25" descr="Picture11"/>
          <p:cNvPicPr>
            <a:picLocks noChangeAspect="1" noChangeArrowheads="1"/>
          </p:cNvPicPr>
          <p:nvPr/>
        </p:nvPicPr>
        <p:blipFill>
          <a:blip r:embed="rId17" cstate="print"/>
          <a:srcRect l="25345" b="6302"/>
          <a:stretch>
            <a:fillRect/>
          </a:stretch>
        </p:blipFill>
        <p:spPr bwMode="gray">
          <a:xfrm>
            <a:off x="0" y="4114800"/>
            <a:ext cx="121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rranheira@ensp.unl.pt" TargetMode="Externa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24744"/>
            <a:ext cx="7708900" cy="762000"/>
          </a:xfrm>
        </p:spPr>
        <p:txBody>
          <a:bodyPr/>
          <a:lstStyle/>
          <a:p>
            <a:pPr algn="ctr"/>
            <a:r>
              <a:rPr lang="pt-PT" sz="2400" dirty="0">
                <a:solidFill>
                  <a:srgbClr val="C00000"/>
                </a:solidFill>
              </a:rPr>
              <a:t>S</a:t>
            </a:r>
            <a:r>
              <a:rPr lang="pt-PT" sz="2400" dirty="0" smtClean="0">
                <a:solidFill>
                  <a:srgbClr val="C00000"/>
                </a:solidFill>
              </a:rPr>
              <a:t>egurança </a:t>
            </a:r>
            <a:r>
              <a:rPr lang="pt-PT" sz="2400" dirty="0">
                <a:solidFill>
                  <a:srgbClr val="C00000"/>
                </a:solidFill>
              </a:rPr>
              <a:t>do </a:t>
            </a:r>
            <a:r>
              <a:rPr lang="pt-PT" sz="2400" dirty="0" smtClean="0">
                <a:solidFill>
                  <a:srgbClr val="C00000"/>
                </a:solidFill>
              </a:rPr>
              <a:t>Doente </a:t>
            </a:r>
            <a:r>
              <a:rPr lang="pt-PT" sz="2400" dirty="0">
                <a:solidFill>
                  <a:srgbClr val="C00000"/>
                </a:solidFill>
              </a:rPr>
              <a:t>num </a:t>
            </a:r>
            <a:r>
              <a:rPr lang="pt-PT" sz="2400" dirty="0" smtClean="0">
                <a:solidFill>
                  <a:srgbClr val="C00000"/>
                </a:solidFill>
              </a:rPr>
              <a:t/>
            </a:r>
            <a:br>
              <a:rPr lang="pt-PT" sz="2400" dirty="0" smtClean="0">
                <a:solidFill>
                  <a:srgbClr val="C00000"/>
                </a:solidFill>
              </a:rPr>
            </a:br>
            <a:r>
              <a:rPr lang="pt-PT" sz="2400" dirty="0" smtClean="0">
                <a:solidFill>
                  <a:srgbClr val="C00000"/>
                </a:solidFill>
              </a:rPr>
              <a:t>Departamento </a:t>
            </a:r>
            <a:r>
              <a:rPr lang="pt-PT" sz="2400" dirty="0">
                <a:solidFill>
                  <a:srgbClr val="C00000"/>
                </a:solidFill>
              </a:rPr>
              <a:t>de </a:t>
            </a:r>
            <a:r>
              <a:rPr lang="pt-PT" sz="2400" dirty="0" smtClean="0">
                <a:solidFill>
                  <a:srgbClr val="C00000"/>
                </a:solidFill>
              </a:rPr>
              <a:t>Imagem </a:t>
            </a:r>
            <a:r>
              <a:rPr lang="pt-PT" sz="2400" dirty="0">
                <a:solidFill>
                  <a:srgbClr val="C00000"/>
                </a:solidFill>
              </a:rPr>
              <a:t>M</a:t>
            </a:r>
            <a:r>
              <a:rPr lang="pt-PT" sz="2400" dirty="0" smtClean="0">
                <a:solidFill>
                  <a:srgbClr val="C00000"/>
                </a:solidFill>
              </a:rPr>
              <a:t>édica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6853169" y="5922125"/>
            <a:ext cx="2057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0" dirty="0"/>
              <a:t> Florentino </a:t>
            </a:r>
            <a:r>
              <a:rPr lang="en-US" sz="1100" b="0" dirty="0" smtClean="0"/>
              <a:t>Serranheira, 2015</a:t>
            </a:r>
            <a:endParaRPr lang="en-US" sz="1100" b="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94439"/>
              </p:ext>
            </p:extLst>
          </p:nvPr>
        </p:nvGraphicFramePr>
        <p:xfrm>
          <a:off x="6619738" y="5589240"/>
          <a:ext cx="2524262" cy="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8" name="Imagem de mapa de bits" r:id="rId4" imgW="4734586" imgH="561905" progId="PBrush">
                  <p:embed/>
                </p:oleObj>
              </mc:Choice>
              <mc:Fallback>
                <p:oleObj name="Imagem de mapa de bits" r:id="rId4" imgW="4734586" imgH="5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738" y="5589240"/>
                        <a:ext cx="2524262" cy="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4932040" cy="11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928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kern="0" dirty="0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“</a:t>
            </a:r>
            <a:r>
              <a:rPr lang="en-US" i="1" kern="0" dirty="0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We cannot change the human condition, but we can change the conditions under which humans work</a:t>
            </a:r>
            <a:r>
              <a:rPr lang="en-US" kern="0" dirty="0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”</a:t>
            </a:r>
            <a:r>
              <a:rPr lang="en-US" kern="0" dirty="0">
                <a:solidFill>
                  <a:srgbClr val="800000"/>
                </a:solidFill>
                <a:latin typeface="Verdana" pitchFamily="34" charset="0"/>
              </a:rPr>
              <a:t> </a:t>
            </a:r>
            <a:endParaRPr lang="en-US" kern="0" dirty="0" smtClean="0">
              <a:solidFill>
                <a:srgbClr val="800000"/>
              </a:solidFill>
              <a:latin typeface="Verdan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200" kern="0" dirty="0" smtClean="0">
                <a:solidFill>
                  <a:srgbClr val="800000"/>
                </a:solidFill>
                <a:latin typeface="Verdana" pitchFamily="34" charset="0"/>
              </a:rPr>
              <a:t>(</a:t>
            </a:r>
            <a:r>
              <a:rPr lang="en-US" sz="1200" kern="0" dirty="0">
                <a:solidFill>
                  <a:srgbClr val="800000"/>
                </a:solidFill>
                <a:latin typeface="Verdana" pitchFamily="34" charset="0"/>
              </a:rPr>
              <a:t>Reason, 2000)</a:t>
            </a:r>
          </a:p>
          <a:p>
            <a:pPr algn="ctr">
              <a:lnSpc>
                <a:spcPct val="150000"/>
              </a:lnSpc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95288" y="1916113"/>
            <a:ext cx="3311525" cy="19431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PT" altLang="pt-PT" sz="3200" b="1" dirty="0" smtClean="0">
                <a:solidFill>
                  <a:schemeClr val="bg1"/>
                </a:solidFill>
              </a:rPr>
              <a:t>ERROS</a:t>
            </a:r>
            <a:endParaRPr lang="pt-PT" altLang="pt-PT" sz="3200" b="1" dirty="0">
              <a:solidFill>
                <a:schemeClr val="bg1"/>
              </a:solidFill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364163" y="4005263"/>
            <a:ext cx="3311525" cy="19431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PT" sz="3200" b="1" dirty="0" smtClean="0">
                <a:solidFill>
                  <a:schemeClr val="bg1"/>
                </a:solidFill>
              </a:rPr>
              <a:t>Eventos </a:t>
            </a:r>
          </a:p>
          <a:p>
            <a:pPr algn="ctr" eaLnBrk="1" hangingPunct="1"/>
            <a:r>
              <a:rPr lang="pt-PT" sz="3200" b="1" dirty="0" smtClean="0">
                <a:solidFill>
                  <a:schemeClr val="bg1"/>
                </a:solidFill>
              </a:rPr>
              <a:t>adversos</a:t>
            </a:r>
            <a:endParaRPr lang="pt-PT" altLang="pt-PT" sz="3200" b="1" dirty="0">
              <a:solidFill>
                <a:schemeClr val="bg1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1680961">
            <a:off x="3381375" y="3652838"/>
            <a:ext cx="2305050" cy="574675"/>
          </a:xfrm>
          <a:prstGeom prst="leftRightArrow">
            <a:avLst>
              <a:gd name="adj1" fmla="val 50000"/>
              <a:gd name="adj2" fmla="val 80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123728" y="5877272"/>
            <a:ext cx="430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PT" altLang="pt-PT" sz="3200" b="1" dirty="0" smtClean="0">
                <a:solidFill>
                  <a:srgbClr val="CC0000"/>
                </a:solidFill>
              </a:rPr>
              <a:t>Sistemas Complexos</a:t>
            </a:r>
            <a:endParaRPr lang="pt-PT" altLang="pt-PT" sz="3200" b="1" dirty="0">
              <a:solidFill>
                <a:srgbClr val="CC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19700" y="1933947"/>
            <a:ext cx="3888804" cy="2162611"/>
            <a:chOff x="5219700" y="1933947"/>
            <a:chExt cx="3888804" cy="2162611"/>
          </a:xfrm>
        </p:grpSpPr>
        <p:grpSp>
          <p:nvGrpSpPr>
            <p:cNvPr id="17" name="Group 16"/>
            <p:cNvGrpSpPr/>
            <p:nvPr/>
          </p:nvGrpSpPr>
          <p:grpSpPr>
            <a:xfrm>
              <a:off x="5219700" y="1933947"/>
              <a:ext cx="3888804" cy="2162611"/>
              <a:chOff x="5219700" y="1933947"/>
              <a:chExt cx="3888804" cy="2162611"/>
            </a:xfrm>
          </p:grpSpPr>
          <p:pic>
            <p:nvPicPr>
              <p:cNvPr id="4098" name="Picture 2" descr="http://errorgirldotcom.files.wordpress.com/2012/02/reasons-swiss-cheese-model-from-bmj-2000-paper.png?w=60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68099" y="1933947"/>
                <a:ext cx="3640405" cy="2155503"/>
              </a:xfrm>
              <a:prstGeom prst="rect">
                <a:avLst/>
              </a:prstGeom>
              <a:noFill/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219700" y="3727226"/>
                <a:ext cx="28803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Condições latentes</a:t>
                </a:r>
                <a:endParaRPr lang="pt-PT" dirty="0"/>
              </a:p>
            </p:txBody>
          </p:sp>
        </p:grpSp>
        <p:pic>
          <p:nvPicPr>
            <p:cNvPr id="18" name="Picture 4" descr="http://errorgirldotcom.files.wordpress.com/2012/02/reasons-swiss-cheese-model-from-bmj-2000-paper.png?w=600"/>
            <p:cNvPicPr>
              <a:picLocks noChangeAspect="1" noChangeArrowheads="1"/>
            </p:cNvPicPr>
            <p:nvPr/>
          </p:nvPicPr>
          <p:blipFill>
            <a:blip r:embed="rId3" cstate="print"/>
            <a:srcRect r="82095" b="86560"/>
            <a:stretch>
              <a:fillRect/>
            </a:stretch>
          </p:blipFill>
          <p:spPr bwMode="auto">
            <a:xfrm>
              <a:off x="5508104" y="3573016"/>
              <a:ext cx="504056" cy="224025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2843808" y="2870051"/>
            <a:ext cx="3200355" cy="2152417"/>
            <a:chOff x="2843808" y="2870051"/>
            <a:chExt cx="3200355" cy="2152417"/>
          </a:xfrm>
        </p:grpSpPr>
        <p:pic>
          <p:nvPicPr>
            <p:cNvPr id="4100" name="Picture 4" descr="http://errorgirldotcom.files.wordpress.com/2012/02/reasons-swiss-cheese-model-from-bmj-2000-paper.png?w=600"/>
            <p:cNvPicPr>
              <a:picLocks noChangeAspect="1" noChangeArrowheads="1"/>
            </p:cNvPicPr>
            <p:nvPr/>
          </p:nvPicPr>
          <p:blipFill>
            <a:blip r:embed="rId3" cstate="print"/>
            <a:srcRect r="12464"/>
            <a:stretch>
              <a:fillRect/>
            </a:stretch>
          </p:blipFill>
          <p:spPr bwMode="auto">
            <a:xfrm>
              <a:off x="2875811" y="2870051"/>
              <a:ext cx="3168352" cy="2143125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2843808" y="4653136"/>
              <a:ext cx="17819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 smtClean="0"/>
                <a:t>Erro humano</a:t>
              </a:r>
              <a:endParaRPr lang="pt-PT" dirty="0"/>
            </a:p>
          </p:txBody>
        </p:sp>
        <p:pic>
          <p:nvPicPr>
            <p:cNvPr id="20" name="Picture 4" descr="http://errorgirldotcom.files.wordpress.com/2012/02/reasons-swiss-cheese-model-from-bmj-2000-paper.png?w=600"/>
            <p:cNvPicPr>
              <a:picLocks noChangeAspect="1" noChangeArrowheads="1"/>
            </p:cNvPicPr>
            <p:nvPr/>
          </p:nvPicPr>
          <p:blipFill>
            <a:blip r:embed="rId3" cstate="print"/>
            <a:srcRect r="82095" b="86560"/>
            <a:stretch>
              <a:fillRect/>
            </a:stretch>
          </p:blipFill>
          <p:spPr bwMode="auto">
            <a:xfrm>
              <a:off x="2890416" y="4509120"/>
              <a:ext cx="504056" cy="224025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395288" y="3753561"/>
            <a:ext cx="3200355" cy="2420124"/>
            <a:chOff x="467544" y="3734147"/>
            <a:chExt cx="3200355" cy="2420124"/>
          </a:xfrm>
        </p:grpSpPr>
        <p:pic>
          <p:nvPicPr>
            <p:cNvPr id="12" name="Picture 4" descr="http://errorgirldotcom.files.wordpress.com/2012/02/reasons-swiss-cheese-model-from-bmj-2000-paper.png?w=600"/>
            <p:cNvPicPr>
              <a:picLocks noChangeAspect="1" noChangeArrowheads="1"/>
            </p:cNvPicPr>
            <p:nvPr/>
          </p:nvPicPr>
          <p:blipFill>
            <a:blip r:embed="rId3" cstate="print"/>
            <a:srcRect r="12464"/>
            <a:stretch>
              <a:fillRect/>
            </a:stretch>
          </p:blipFill>
          <p:spPr bwMode="auto">
            <a:xfrm>
              <a:off x="499547" y="3734147"/>
              <a:ext cx="3168352" cy="2143125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67544" y="5507940"/>
              <a:ext cx="1781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 smtClean="0"/>
                <a:t> Eventos adversos</a:t>
              </a:r>
              <a:endParaRPr lang="pt-PT" dirty="0"/>
            </a:p>
          </p:txBody>
        </p:sp>
        <p:pic>
          <p:nvPicPr>
            <p:cNvPr id="14" name="Picture 4" descr="http://errorgirldotcom.files.wordpress.com/2012/02/reasons-swiss-cheese-model-from-bmj-2000-paper.png?w=600"/>
            <p:cNvPicPr>
              <a:picLocks noChangeAspect="1" noChangeArrowheads="1"/>
            </p:cNvPicPr>
            <p:nvPr/>
          </p:nvPicPr>
          <p:blipFill>
            <a:blip r:embed="rId3" cstate="print"/>
            <a:srcRect r="82095" b="86560"/>
            <a:stretch>
              <a:fillRect/>
            </a:stretch>
          </p:blipFill>
          <p:spPr bwMode="auto">
            <a:xfrm>
              <a:off x="539552" y="5373216"/>
              <a:ext cx="504056" cy="224025"/>
            </a:xfrm>
            <a:prstGeom prst="rect">
              <a:avLst/>
            </a:prstGeom>
            <a:noFill/>
          </p:spPr>
        </p:pic>
      </p:grpSp>
      <p:sp>
        <p:nvSpPr>
          <p:cNvPr id="23" name="Título 1"/>
          <p:cNvSpPr txBox="1">
            <a:spLocks/>
          </p:cNvSpPr>
          <p:nvPr/>
        </p:nvSpPr>
        <p:spPr>
          <a:xfrm>
            <a:off x="1835696" y="260648"/>
            <a:ext cx="6336704" cy="7109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em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kern="0" dirty="0"/>
          </a:p>
        </p:txBody>
      </p:sp>
    </p:spTree>
    <p:extLst>
      <p:ext uri="{BB962C8B-B14F-4D97-AF65-F5344CB8AC3E}">
        <p14:creationId xmlns:p14="http://schemas.microsoft.com/office/powerpoint/2010/main" val="28570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em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36912"/>
            <a:ext cx="3600400" cy="2232248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 </a:t>
            </a:r>
            <a:r>
              <a:rPr lang="en-US" sz="2400" b="1" dirty="0" err="1">
                <a:solidFill>
                  <a:srgbClr val="C00000"/>
                </a:solidFill>
              </a:rPr>
              <a:t>Segurança</a:t>
            </a:r>
            <a:r>
              <a:rPr lang="en-US" sz="2400" b="1" dirty="0">
                <a:solidFill>
                  <a:srgbClr val="C00000"/>
                </a:solidFill>
              </a:rPr>
              <a:t> do </a:t>
            </a:r>
            <a:r>
              <a:rPr lang="en-US" sz="2400" b="1" dirty="0" err="1">
                <a:solidFill>
                  <a:srgbClr val="C00000"/>
                </a:solidFill>
              </a:rPr>
              <a:t>Doente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no </a:t>
            </a:r>
            <a:r>
              <a:rPr lang="en-US" sz="2400" b="1" dirty="0" err="1" smtClean="0">
                <a:solidFill>
                  <a:srgbClr val="C00000"/>
                </a:solidFill>
              </a:rPr>
              <a:t>Departamento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Imagem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Médica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deve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integrar</a:t>
            </a:r>
            <a:r>
              <a:rPr lang="en-US" sz="2400" b="1" dirty="0" smtClean="0">
                <a:solidFill>
                  <a:srgbClr val="C00000"/>
                </a:solidFill>
              </a:rPr>
              <a:t> a </a:t>
            </a:r>
            <a:r>
              <a:rPr lang="en-US" sz="2400" b="1" dirty="0" err="1" smtClean="0">
                <a:solidFill>
                  <a:srgbClr val="C00000"/>
                </a:solidFill>
              </a:rPr>
              <a:t>perspetiva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integrada</a:t>
            </a:r>
            <a:r>
              <a:rPr lang="en-US" sz="2400" b="1" dirty="0" smtClean="0">
                <a:solidFill>
                  <a:srgbClr val="C00000"/>
                </a:solidFill>
              </a:rPr>
              <a:t> e </a:t>
            </a:r>
            <a:r>
              <a:rPr lang="en-US" sz="2400" b="1" dirty="0" err="1" smtClean="0">
                <a:solidFill>
                  <a:srgbClr val="C00000"/>
                </a:solidFill>
              </a:rPr>
              <a:t>sistémica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análise</a:t>
            </a:r>
            <a:r>
              <a:rPr lang="en-US" sz="2400" b="1" dirty="0" smtClean="0">
                <a:solidFill>
                  <a:srgbClr val="C00000"/>
                </a:solidFill>
              </a:rPr>
              <a:t> das </a:t>
            </a:r>
            <a:r>
              <a:rPr lang="en-US" sz="2400" b="1" dirty="0" err="1" smtClean="0">
                <a:solidFill>
                  <a:srgbClr val="C00000"/>
                </a:solidFill>
              </a:rPr>
              <a:t>situações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risco</a:t>
            </a:r>
            <a:r>
              <a:rPr lang="en-US" sz="2400" b="1" dirty="0" smtClean="0">
                <a:solidFill>
                  <a:srgbClr val="C00000"/>
                </a:solidFill>
              </a:rPr>
              <a:t> e dos event!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928350" y="1196752"/>
            <a:ext cx="4820114" cy="5544616"/>
            <a:chOff x="3928350" y="1196752"/>
            <a:chExt cx="4820114" cy="5544616"/>
          </a:xfrm>
        </p:grpSpPr>
        <p:pic>
          <p:nvPicPr>
            <p:cNvPr id="130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350" y="1196752"/>
              <a:ext cx="4820114" cy="5544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4211960" y="1844824"/>
              <a:ext cx="180000" cy="1188787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 vert="vert270" wrap="none" rtlCol="0" anchor="ctr" anchorCtr="0">
              <a:spAutoFit/>
            </a:bodyPr>
            <a:lstStyle/>
            <a:p>
              <a:r>
                <a:rPr lang="pt-PT" sz="900" dirty="0" smtClean="0"/>
                <a:t>Condições Latentes</a:t>
              </a:r>
              <a:endParaRPr lang="pt-PT" sz="900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211984" y="4005064"/>
              <a:ext cx="180000" cy="1156727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 vert="vert270" wrap="none" rtlCol="0" anchor="ctr" anchorCtr="0">
              <a:spAutoFit/>
            </a:bodyPr>
            <a:lstStyle/>
            <a:p>
              <a:r>
                <a:rPr lang="pt-PT" sz="900" dirty="0" smtClean="0"/>
                <a:t>          Falhas Ativas</a:t>
              </a:r>
              <a:endParaRPr lang="pt-PT" sz="9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5656" y="6440125"/>
            <a:ext cx="31582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0" dirty="0" smtClean="0"/>
              <a:t>(</a:t>
            </a:r>
            <a:r>
              <a:rPr lang="pt-PT" sz="1100" b="0" dirty="0" err="1" smtClean="0"/>
              <a:t>Henriksen</a:t>
            </a:r>
            <a:r>
              <a:rPr lang="pt-PT" sz="1100" b="0" dirty="0" smtClean="0"/>
              <a:t> </a:t>
            </a:r>
            <a:r>
              <a:rPr lang="pt-PT" sz="1100" b="0" dirty="0" err="1"/>
              <a:t>et</a:t>
            </a:r>
            <a:r>
              <a:rPr lang="pt-PT" sz="1100" b="0" dirty="0"/>
              <a:t> al., </a:t>
            </a:r>
            <a:r>
              <a:rPr lang="pt-PT" sz="1100" b="0" dirty="0" smtClean="0"/>
              <a:t>2008; Serranheira </a:t>
            </a:r>
            <a:r>
              <a:rPr lang="pt-PT" sz="1100" b="0" dirty="0" err="1" smtClean="0"/>
              <a:t>et</a:t>
            </a:r>
            <a:r>
              <a:rPr lang="pt-PT" sz="1100" b="0" dirty="0" smtClean="0"/>
              <a:t> al, 2009)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3621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pic>
        <p:nvPicPr>
          <p:cNvPr id="118786" name="Picture 2" descr="http://t1.gstatic.com/images?q=tbn:ANd9GcRhUVYYL-ZCgSGV8SyObX1qAiPdyCULdmHrjFA7ZWqhL9mUE1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86" y="1268760"/>
            <a:ext cx="2248010" cy="1800200"/>
          </a:xfrm>
          <a:prstGeom prst="rect">
            <a:avLst/>
          </a:prstGeom>
          <a:noFill/>
        </p:spPr>
      </p:pic>
      <p:pic>
        <p:nvPicPr>
          <p:cNvPr id="118788" name="Picture 4" descr="http://fhs.mcmaster.ca/radiology/images/Philips-Scanner-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020" y="1324207"/>
            <a:ext cx="2448272" cy="1632182"/>
          </a:xfrm>
          <a:prstGeom prst="rect">
            <a:avLst/>
          </a:prstGeom>
          <a:noFill/>
        </p:spPr>
      </p:pic>
      <p:pic>
        <p:nvPicPr>
          <p:cNvPr id="118790" name="Picture 6" descr="http://t3.gstatic.com/images?q=tbn:ANd9GcTBNZotvHlezaiA46AdC5676Bbs-GIDDiisIaj1yy-FYz4eQtzNESlWF8kP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266" y="3233011"/>
            <a:ext cx="1638300" cy="1323975"/>
          </a:xfrm>
          <a:prstGeom prst="rect">
            <a:avLst/>
          </a:prstGeom>
          <a:noFill/>
        </p:spPr>
      </p:pic>
      <p:pic>
        <p:nvPicPr>
          <p:cNvPr id="118792" name="Picture 8" descr="http://t1.gstatic.com/images?q=tbn:ANd9GcSMZPDfF0ZMdTUJT9SfEob0BPh4icRUCh--cV02WdhqO4-kLnQ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195" y="3233011"/>
            <a:ext cx="2053927" cy="1364289"/>
          </a:xfrm>
          <a:prstGeom prst="rect">
            <a:avLst/>
          </a:prstGeom>
          <a:noFill/>
        </p:spPr>
      </p:pic>
      <p:pic>
        <p:nvPicPr>
          <p:cNvPr id="118794" name="Picture 10" descr="http://t3.gstatic.com/images?q=tbn:ANd9GcSzEaPNIPU1fyHCvbzz83ybeTJu4V8mLtAr6xS80o_P6JiZM03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268760"/>
            <a:ext cx="2628900" cy="17430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4581128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/>
              <a:t>A </a:t>
            </a:r>
            <a:r>
              <a:rPr lang="en-US" sz="1600" b="0" dirty="0" err="1" smtClean="0"/>
              <a:t>Segurança</a:t>
            </a:r>
            <a:r>
              <a:rPr lang="en-US" sz="1600" b="0" dirty="0" smtClean="0"/>
              <a:t> do </a:t>
            </a:r>
            <a:r>
              <a:rPr lang="en-US" sz="1600" b="0" dirty="0" err="1" smtClean="0"/>
              <a:t>Doente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num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departamento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imagem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médica</a:t>
            </a:r>
            <a:r>
              <a:rPr lang="en-US" sz="1600" b="0" dirty="0" smtClean="0"/>
              <a:t> tem de </a:t>
            </a:r>
            <a:r>
              <a:rPr lang="en-US" sz="1600" b="0" dirty="0" err="1" smtClean="0"/>
              <a:t>ser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assumida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por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todos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em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todos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locais</a:t>
            </a:r>
            <a:r>
              <a:rPr lang="en-US" sz="1600" b="0" dirty="0" smtClean="0"/>
              <a:t>!</a:t>
            </a:r>
            <a:endParaRPr lang="en-US" sz="1600" b="0" dirty="0"/>
          </a:p>
          <a:p>
            <a:pPr algn="just"/>
            <a:endParaRPr lang="en-US" sz="1200" b="0" dirty="0" smtClean="0"/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As </a:t>
            </a:r>
            <a:r>
              <a:rPr lang="en-US" dirty="0" err="1" smtClean="0">
                <a:solidFill>
                  <a:srgbClr val="0070C0"/>
                </a:solidFill>
              </a:rPr>
              <a:t>situações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risco</a:t>
            </a:r>
            <a:r>
              <a:rPr lang="en-US" dirty="0" smtClean="0">
                <a:solidFill>
                  <a:srgbClr val="0070C0"/>
                </a:solidFill>
              </a:rPr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erros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devem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antecipados</a:t>
            </a:r>
            <a:r>
              <a:rPr lang="en-US" dirty="0" smtClean="0">
                <a:solidFill>
                  <a:srgbClr val="0070C0"/>
                </a:solidFill>
              </a:rPr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prevenidos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sz="1200" b="0" dirty="0" smtClean="0"/>
          </a:p>
          <a:p>
            <a:pPr algn="ctr"/>
            <a:r>
              <a:rPr lang="en-US" sz="1600" b="0" dirty="0" err="1" smtClean="0"/>
              <a:t>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sistemas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devem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ser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concebidos</a:t>
            </a:r>
            <a:r>
              <a:rPr lang="en-US" sz="1600" b="0" dirty="0" smtClean="0"/>
              <a:t> para </a:t>
            </a:r>
            <a:r>
              <a:rPr lang="en-US" sz="1600" b="0" dirty="0" err="1" smtClean="0"/>
              <a:t>prevenir</a:t>
            </a:r>
            <a:r>
              <a:rPr lang="en-US" sz="1600" b="0" dirty="0" smtClean="0"/>
              <a:t> e </a:t>
            </a:r>
            <a:r>
              <a:rPr lang="en-US" sz="1600" b="0" dirty="0" err="1" smtClean="0"/>
              <a:t>evitar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erros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mesmo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quando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profissionais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saúde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estão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cansados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desmotivados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ou</a:t>
            </a:r>
            <a:r>
              <a:rPr lang="en-US" sz="1600" b="0" dirty="0"/>
              <a:t> </a:t>
            </a:r>
            <a:r>
              <a:rPr lang="en-US" sz="1600" b="0" dirty="0" err="1" smtClean="0"/>
              <a:t>outra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situação</a:t>
            </a:r>
            <a:r>
              <a:rPr lang="en-US" sz="1600" b="0" dirty="0" smtClean="0"/>
              <a:t> que </a:t>
            </a:r>
            <a:r>
              <a:rPr lang="en-US" sz="1600" b="0" dirty="0" err="1" smtClean="0"/>
              <a:t>lhes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diminua</a:t>
            </a:r>
            <a:r>
              <a:rPr lang="en-US" sz="1600" b="0" dirty="0" smtClean="0"/>
              <a:t> as </a:t>
            </a:r>
            <a:r>
              <a:rPr lang="en-US" sz="1600" b="0" dirty="0" err="1" smtClean="0"/>
              <a:t>capacidades</a:t>
            </a:r>
            <a:r>
              <a:rPr lang="en-US" sz="16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sz="2800" b="1" dirty="0" smtClean="0">
                <a:solidFill>
                  <a:srgbClr val="C00000"/>
                </a:solidFill>
              </a:rPr>
              <a:t>A prevenção da identificação incorreta na perspetiva sistémica da Segurança do Doente:</a:t>
            </a:r>
          </a:p>
          <a:p>
            <a:pPr lvl="1">
              <a:spcAft>
                <a:spcPts val="1200"/>
              </a:spcAft>
            </a:pPr>
            <a:r>
              <a:rPr lang="en-US" sz="2400" dirty="0" err="1" smtClean="0">
                <a:solidFill>
                  <a:srgbClr val="0070C0"/>
                </a:solidFill>
              </a:rPr>
              <a:t>Garantir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pelo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menos</a:t>
            </a:r>
            <a:r>
              <a:rPr lang="en-US" sz="2400" dirty="0" smtClean="0">
                <a:solidFill>
                  <a:srgbClr val="0070C0"/>
                </a:solidFill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</a:rPr>
              <a:t>formas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distintas</a:t>
            </a:r>
            <a:r>
              <a:rPr lang="en-US" sz="2400" dirty="0" smtClean="0">
                <a:solidFill>
                  <a:srgbClr val="0070C0"/>
                </a:solidFill>
              </a:rPr>
              <a:t> de </a:t>
            </a:r>
            <a:r>
              <a:rPr lang="en-US" sz="2400" dirty="0" err="1" smtClean="0">
                <a:solidFill>
                  <a:srgbClr val="0070C0"/>
                </a:solidFill>
              </a:rPr>
              <a:t>identificação</a:t>
            </a:r>
            <a:r>
              <a:rPr lang="en-US" sz="2400" dirty="0" smtClean="0">
                <a:solidFill>
                  <a:srgbClr val="0070C0"/>
                </a:solidFill>
              </a:rPr>
              <a:t> dos </a:t>
            </a:r>
            <a:r>
              <a:rPr lang="en-US" sz="2400" dirty="0" err="1" smtClean="0">
                <a:solidFill>
                  <a:srgbClr val="0070C0"/>
                </a:solidFill>
              </a:rPr>
              <a:t>doentes</a:t>
            </a:r>
            <a:r>
              <a:rPr lang="en-US" sz="2400" dirty="0" smtClean="0">
                <a:solidFill>
                  <a:srgbClr val="0070C0"/>
                </a:solidFill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</a:rPr>
              <a:t>nome</a:t>
            </a:r>
            <a:r>
              <a:rPr lang="en-US" sz="2400" dirty="0" smtClean="0">
                <a:solidFill>
                  <a:srgbClr val="0070C0"/>
                </a:solidFill>
              </a:rPr>
              <a:t>, data de </a:t>
            </a:r>
            <a:r>
              <a:rPr lang="en-US" sz="2400" dirty="0" err="1" smtClean="0">
                <a:solidFill>
                  <a:srgbClr val="0070C0"/>
                </a:solidFill>
              </a:rPr>
              <a:t>nascimento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pulseira</a:t>
            </a:r>
            <a:r>
              <a:rPr lang="en-US" sz="2400" dirty="0" smtClean="0">
                <a:solidFill>
                  <a:srgbClr val="0070C0"/>
                </a:solidFill>
              </a:rPr>
              <a:t>, …);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/>
              <a:t>Existir</a:t>
            </a:r>
            <a:r>
              <a:rPr lang="en-US" sz="2400" dirty="0" smtClean="0"/>
              <a:t> um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duplo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controlo</a:t>
            </a:r>
            <a:r>
              <a:rPr lang="en-US" sz="2400" dirty="0" smtClean="0"/>
              <a:t> dos </a:t>
            </a:r>
            <a:r>
              <a:rPr lang="en-US" sz="2400" dirty="0" err="1" smtClean="0"/>
              <a:t>exames</a:t>
            </a:r>
            <a:r>
              <a:rPr lang="en-US" sz="2400" dirty="0" smtClean="0"/>
              <a:t> </a:t>
            </a:r>
            <a:r>
              <a:rPr lang="en-US" sz="2400" dirty="0" err="1" smtClean="0"/>
              <a:t>pedidos</a:t>
            </a:r>
            <a:r>
              <a:rPr lang="en-US" sz="2400" dirty="0" smtClean="0"/>
              <a:t> </a:t>
            </a:r>
            <a:r>
              <a:rPr lang="en-US" sz="2400" i="1" dirty="0" smtClean="0"/>
              <a:t>versus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realizados</a:t>
            </a:r>
            <a:r>
              <a:rPr lang="en-US" sz="2400" dirty="0" smtClean="0"/>
              <a:t> (checklist </a:t>
            </a:r>
            <a:r>
              <a:rPr lang="en-US" sz="2400" dirty="0" err="1" smtClean="0"/>
              <a:t>informático</a:t>
            </a:r>
            <a:r>
              <a:rPr lang="en-US" sz="2400" dirty="0" smtClean="0"/>
              <a:t>) e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a </a:t>
            </a:r>
            <a:r>
              <a:rPr lang="en-US" sz="2400" dirty="0" err="1" smtClean="0"/>
              <a:t>realização</a:t>
            </a:r>
            <a:r>
              <a:rPr lang="en-US" sz="2400" dirty="0" smtClean="0"/>
              <a:t> dos </a:t>
            </a:r>
            <a:r>
              <a:rPr lang="en-US" sz="2400" dirty="0" err="1" smtClean="0"/>
              <a:t>relatórios</a:t>
            </a:r>
            <a:r>
              <a:rPr lang="en-US" sz="2400" dirty="0" smtClean="0"/>
              <a:t> </a:t>
            </a:r>
            <a:r>
              <a:rPr lang="en-US" sz="2400" dirty="0" err="1" smtClean="0"/>
              <a:t>médicos</a:t>
            </a:r>
            <a:r>
              <a:rPr lang="en-US" sz="2400" dirty="0" smtClean="0"/>
              <a:t>;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rgbClr val="0070C0"/>
                </a:solidFill>
              </a:rPr>
              <a:t>Diminuir</a:t>
            </a:r>
            <a:r>
              <a:rPr lang="en-US" sz="2400" dirty="0" smtClean="0">
                <a:solidFill>
                  <a:srgbClr val="0070C0"/>
                </a:solidFill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</a:rPr>
              <a:t>possibilidade</a:t>
            </a:r>
            <a:r>
              <a:rPr lang="en-US" sz="2400" dirty="0" smtClean="0">
                <a:solidFill>
                  <a:srgbClr val="0070C0"/>
                </a:solidFill>
              </a:rPr>
              <a:t> de </a:t>
            </a:r>
            <a:r>
              <a:rPr lang="en-US" sz="2400" dirty="0" err="1" smtClean="0">
                <a:solidFill>
                  <a:srgbClr val="0070C0"/>
                </a:solidFill>
              </a:rPr>
              <a:t>alterações</a:t>
            </a:r>
            <a:r>
              <a:rPr lang="en-US" sz="2400" dirty="0" smtClean="0">
                <a:solidFill>
                  <a:srgbClr val="0070C0"/>
                </a:solidFill>
              </a:rPr>
              <a:t> das </a:t>
            </a:r>
            <a:r>
              <a:rPr lang="en-US" sz="2400" dirty="0" err="1" smtClean="0">
                <a:solidFill>
                  <a:srgbClr val="0070C0"/>
                </a:solidFill>
              </a:rPr>
              <a:t>listas</a:t>
            </a:r>
            <a:r>
              <a:rPr lang="en-US" sz="2400" dirty="0" smtClean="0">
                <a:solidFill>
                  <a:srgbClr val="0070C0"/>
                </a:solidFill>
              </a:rPr>
              <a:t> de </a:t>
            </a:r>
            <a:r>
              <a:rPr lang="en-US" sz="2400" dirty="0" err="1" smtClean="0">
                <a:solidFill>
                  <a:srgbClr val="0070C0"/>
                </a:solidFill>
              </a:rPr>
              <a:t>trabalho</a:t>
            </a:r>
            <a:r>
              <a:rPr lang="en-US" sz="2400" dirty="0" smtClean="0">
                <a:solidFill>
                  <a:srgbClr val="0070C0"/>
                </a:solidFill>
              </a:rPr>
              <a:t> (worklists, </a:t>
            </a:r>
            <a:r>
              <a:rPr lang="en-US" sz="2400" dirty="0" err="1" smtClean="0">
                <a:solidFill>
                  <a:srgbClr val="0070C0"/>
                </a:solidFill>
              </a:rPr>
              <a:t>salas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recursos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humanos</a:t>
            </a:r>
            <a:r>
              <a:rPr lang="en-US" sz="2400" dirty="0" smtClean="0">
                <a:solidFill>
                  <a:srgbClr val="0070C0"/>
                </a:solidFill>
              </a:rPr>
              <a:t>, …) 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/>
              <a:t>Empenho</a:t>
            </a:r>
            <a:r>
              <a:rPr lang="en-US" sz="2400" dirty="0" smtClean="0"/>
              <a:t> dos </a:t>
            </a:r>
            <a:r>
              <a:rPr lang="en-US" sz="2400" dirty="0" err="1" smtClean="0"/>
              <a:t>profissionais</a:t>
            </a:r>
            <a:r>
              <a:rPr lang="en-US" sz="2400" dirty="0" smtClean="0"/>
              <a:t> de </a:t>
            </a:r>
            <a:r>
              <a:rPr lang="en-US" sz="2400" dirty="0" err="1" smtClean="0"/>
              <a:t>saúde</a:t>
            </a:r>
            <a:r>
              <a:rPr lang="en-US" sz="2400" dirty="0" smtClean="0"/>
              <a:t> e de </a:t>
            </a:r>
            <a:r>
              <a:rPr lang="en-US" sz="2400" dirty="0" err="1" smtClean="0"/>
              <a:t>todos</a:t>
            </a:r>
            <a:r>
              <a:rPr lang="en-US" sz="2400" dirty="0" smtClean="0"/>
              <a:t> no </a:t>
            </a:r>
            <a:r>
              <a:rPr lang="en-US" sz="2400" dirty="0" err="1" smtClean="0"/>
              <a:t>serviço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19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en-US" sz="2400" dirty="0"/>
          </a:p>
        </p:txBody>
      </p:sp>
      <p:grpSp>
        <p:nvGrpSpPr>
          <p:cNvPr id="2" name="Group 4"/>
          <p:cNvGrpSpPr/>
          <p:nvPr/>
        </p:nvGrpSpPr>
        <p:grpSpPr>
          <a:xfrm>
            <a:off x="1259632" y="1268760"/>
            <a:ext cx="6408712" cy="4836071"/>
            <a:chOff x="971550" y="835025"/>
            <a:chExt cx="7200900" cy="5557838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 flipH="1">
              <a:off x="2124075" y="2708275"/>
              <a:ext cx="2052638" cy="1947863"/>
            </a:xfrm>
            <a:prstGeom prst="ellipse">
              <a:avLst/>
            </a:prstGeom>
            <a:noFill/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 sz="1600">
                <a:solidFill>
                  <a:srgbClr val="002060"/>
                </a:solidFill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 flipH="1">
              <a:off x="1763713" y="835025"/>
              <a:ext cx="5616575" cy="4897438"/>
            </a:xfrm>
            <a:prstGeom prst="ellipse">
              <a:avLst/>
            </a:prstGeom>
            <a:noFill/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 sz="1600">
                <a:solidFill>
                  <a:srgbClr val="002060"/>
                </a:solidFill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 flipH="1">
              <a:off x="1474788" y="1484313"/>
              <a:ext cx="1524000" cy="1524000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Participação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do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Doente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 flipH="1">
              <a:off x="5292725" y="2276475"/>
              <a:ext cx="2484438" cy="2595563"/>
            </a:xfrm>
            <a:prstGeom prst="ellipse">
              <a:avLst/>
            </a:prstGeom>
            <a:noFill/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 sz="1600">
                <a:solidFill>
                  <a:srgbClr val="002060"/>
                </a:solidFill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 flipH="1">
              <a:off x="971550" y="2708275"/>
              <a:ext cx="1512888" cy="1439863"/>
            </a:xfrm>
            <a:prstGeom prst="ellipse">
              <a:avLst/>
            </a:prstGeom>
            <a:solidFill>
              <a:schemeClr val="bg1"/>
            </a:solidFill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Controlo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da</a:t>
              </a:r>
            </a:p>
            <a:p>
              <a:pPr algn="ctr"/>
              <a:r>
                <a:rPr lang="en-US" sz="1400" dirty="0" err="1" smtClean="0">
                  <a:solidFill>
                    <a:srgbClr val="002060"/>
                  </a:solidFill>
                </a:rPr>
                <a:t>infeção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flipH="1">
              <a:off x="1331913" y="3921125"/>
              <a:ext cx="1524000" cy="15240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Registos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 flipH="1">
              <a:off x="6227763" y="3933825"/>
              <a:ext cx="1524000" cy="1524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Gestão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 flipH="1">
              <a:off x="6659563" y="2781300"/>
              <a:ext cx="1512887" cy="1439863"/>
            </a:xfrm>
            <a:prstGeom prst="ellipse">
              <a:avLst/>
            </a:prstGeom>
            <a:solidFill>
              <a:schemeClr val="bg1"/>
            </a:solidFill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Formação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 flipH="1">
              <a:off x="2987675" y="2132013"/>
              <a:ext cx="3455988" cy="3241675"/>
            </a:xfrm>
            <a:prstGeom prst="ellipse">
              <a:avLst/>
            </a:prstGeom>
            <a:noFill/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 sz="1600">
                <a:solidFill>
                  <a:srgbClr val="002060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flipH="1">
              <a:off x="3449638" y="2384425"/>
              <a:ext cx="2244725" cy="2089150"/>
            </a:xfrm>
            <a:prstGeom prst="ellipse">
              <a:avLst/>
            </a:prstGeom>
            <a:solidFill>
              <a:srgbClr val="99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Serviços</a:t>
              </a:r>
              <a:r>
                <a:rPr lang="en-US" b="1" dirty="0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de </a:t>
              </a:r>
              <a:r>
                <a:rPr lang="en-US" b="1" dirty="0" err="1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Saúde</a:t>
              </a:r>
              <a:endParaRPr lang="en-US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>
              <a:off x="3851275" y="4868863"/>
              <a:ext cx="1524000" cy="1524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Cultura</a:t>
              </a:r>
              <a:endPara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>
              <a:off x="2484438" y="4725988"/>
              <a:ext cx="1512887" cy="1439862"/>
            </a:xfrm>
            <a:prstGeom prst="ellipse">
              <a:avLst/>
            </a:prstGeom>
            <a:solidFill>
              <a:schemeClr val="bg1"/>
            </a:solidFill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Saúde</a:t>
              </a:r>
              <a:endParaRPr lang="en-US" sz="14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400" dirty="0" err="1" smtClean="0">
                  <a:solidFill>
                    <a:srgbClr val="002060"/>
                  </a:solidFill>
                </a:rPr>
                <a:t>Ocupacional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>
              <a:off x="5291138" y="4724400"/>
              <a:ext cx="1512887" cy="1439863"/>
            </a:xfrm>
            <a:prstGeom prst="ellipse">
              <a:avLst/>
            </a:prstGeom>
            <a:solidFill>
              <a:schemeClr val="bg1"/>
            </a:solidFill>
            <a:ln w="28448">
              <a:solidFill>
                <a:srgbClr val="9A97C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C00000"/>
                  </a:solidFill>
                </a:rPr>
                <a:t>Ergonomia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 flipH="1">
              <a:off x="6300788" y="1484313"/>
              <a:ext cx="1524000" cy="152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err="1" smtClean="0">
                  <a:solidFill>
                    <a:srgbClr val="002060"/>
                  </a:solidFill>
                </a:rPr>
                <a:t>Investigação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33875" y="1635007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002060"/>
                </a:solidFill>
              </a:rPr>
              <a:t>Segurança do Doente</a:t>
            </a:r>
            <a:endParaRPr lang="pt-PT" sz="2400" dirty="0">
              <a:solidFill>
                <a:srgbClr val="002060"/>
              </a:solidFill>
            </a:endParaRPr>
          </a:p>
        </p:txBody>
      </p:sp>
      <p:sp>
        <p:nvSpPr>
          <p:cNvPr id="62467" name="AutoShape 3" descr="data:image/jpg;base64,/9j/4AAQSkZJRgABAQAAAQABAAD/2wCEAAkGBhIRERQUEBQUFRUVGBoYFxgXGRsZIBghHxwYHhYaGx8jICYeGx0vGRgaITIhJygpLi0sFyI1NTAqNigrLSoBCQoKDgwOGg8PGjUkHyQ1KSosLCksMiosLiwpNSksLC4sLCotLCkqKSw0LCkqMCw2LCosLCwpLCkpLCksKSwyKf/AABEIAFAAuAMBIgACEQEDEQH/xAAcAAACAwEBAQEAAAAAAAAAAAAABgQFBwMCAQj/xABFEAABAwIDBAMLCQYHAQAAAAABAgMRAAQFEiEGMUFREyJxBxcyQlRhgZGTstIUGCMzUlVzsdEWNaHh4vAVNGJygpKiQ//EABoBAAIDAQEAAAAAAAAAAAAAAAACAQMEBQb/xAAsEQACAgECAwYGAwAAAAAAAAAAAQIDEQQhEzFREiIyQVJhFBUzcYGRBWKx/9oADAMBAAIRAxEAPwDcaKxf5wDvkjftVfBR84B3yRv2qvgqrix6m75ff6TaKKxf5wDvkjftVfBR84B3yRv2qvgo4seofL7/AEm0UVi/zgHfJG/aq+Cj5wDvkjftVfBRxY9Q+X3+k2iisX+cA75I37VXwU89zvblWKNurU0lro1JTAUVTIniBFMrIyeEV2aS2qPakthvopTXtW6l9aT0IbS+WifpJAShSyD4udUDLGnPWub+1d02lKlts/V9IsJK9OkDhZA5x0ZzdulNkp4bHCiqtjGc1z0Ef/FLs+cqgj1EH01aVIjWAooooICiiigAoorw85lSVQTAJgcYoA91W4ltAyxooyr7KdT6eAqjd2tcU0YSErUqERO7n5zOg/lXXCtkpGe5JJOuWfePE1GQPituNdGtPOvX8qtcK2iafOUSlf2Tx7DxqFcuYcOoro+XVBMf8h+tLeIsdA99GqQIUhXmOoqOQGjUVytXs6Eq+0kH1iaKYD8sbNYu3avh15hFwkJI6Ne4zuO47qbu+XY/dFt6x8FZ5RXOU2uR7GzTwseZf6zQ++XY/dFt6x8FRcMctsVxW2T8mRbtEQtts6Ky5lSSAN+g7BSNTd3KP3tbdq/cVTxk5NJlFtEKq5Thzw/Nl5im3tky840nCrYhtakAmNcpInwPNUXvlWn3TaesfBSjtL/nLn8Zz31VW1DseRoaStxTef2xxxvbm3fYW0jDrZlSwAHEb06g6dUco9NPPcB+ouvxEe6axWtq7gP1F1+Ij3TT1SbnuZ9dVGvTtR6ocbjCmSp3Pdq6Ppg4toqaypI1KD1cwEwoyZ03waif4FanKhV6pZSgoILjUqGVfRTA8RK1Ec5kzVTjOHuqcfQ2y4Qpasii0YkFK15vtJlRg+MBA3VDu9nHUEoQ2tfRKckhjLIKEBGRUSRmk7zAkbq0N+xx4x/sN+FYNbt3CXPlBdfhTZKlolQSAFJKUgDQwTAkHfTJWe4NhLgvGXCytCEFSVyiCV5UpUsH7JUCZ8Ya1oVNEotWHzyFFFFMVBRRXN99KElSyEgbyaAOlJ+NuF64CGHHComDCoSmN8R6yZrxjm1JclDMpRxVuKuzkP41b4DhXydkrUPpFJk+YRIT+tRnIC5cOr6QvAqyJUGwuJKQBEjhMa9prxi9211ehW6s+MpalceEaD+FTsHxktMZUthYEqcKlAbzoNd+grjhGHl8rWgsheacqhIAPED1CfMagDwXkKb6K3QIgFx1QHDef9In9KgIZU64lCJMwlPYOJ5c6uV2Lj0JW+0lIMZUiBPDQAAntqXaLatAFISVArCFuK0I36xGg/OjADIw0EJSkbkgD1CKK6UUwH4+ooorlnuQpu7lH72tu1fuKpRpu7lH72tu1fuKp4eJGfVfRl9mQ8Rw8OXl0Vbg+4I59dVRsRwpIQVI0jhzrtiuIdFe3QIkF5z31VDv8XC0lKARO8mt0ZU8Jp8zy9tX8k9dGVbfD2+2PPJWVtXcB+ouvxEe6axWtq7gP1F1+Ij3TWSnxnf/AJL6D/A2s7SPqvQweiCStcHKskpTIA00CsySZOkRxqJZbSXqnA2o22c5YhDgAlawTMx4LatN8kcKtbbBGRcKebuF5w4c6QtBHWAPRERIHjRoZO+uD+CMHMtu5dGXg2tB6yFkmOr4crKInxgImDWvc8/mHQr8P26deKFJQ2EFSG1AzmClE7uEDKr/ALDlr0c2wfC1ghhISVKE5pUmcrSRr4ZUCTwgeevX7N2RjJclskpTCXG56SAUHUEdJEwOIUdDpEtzYNlUy69qpRPWTqDBCfB8EKAUPPPAxUbjN1Z5FvgmJ/KGukiOstMf7VqA9YAPpqfUDBsGbtW+jZkJmYOupifWRPaTU+rEZpYzsVN3jupQwhTqxoY8FPardUdvAXHlBd2vNybTokfr/etVeIdzBh11bguLxvOoqKG3cqQTvgRprUVzuVMJBKry/AAkkv7gN53UEERVi6y4MzSuqoGIMGDwPLSmf5Zd3AyoaDKToVL1PoH8qxXEcXtkPFLLmIONJMFZuSkq13pGXQcpqwsXVG3VfWLl4pdm+kusuvFzM3vzQANImRruNPKmVazJCRsjJ4TNlZ2aYCUBaAsoEZjvPbFJu3W0VtaXCW0Nv9PkC/oUSI1GoBkHTfFNdntrZOW4uBcNBspk5lAFPMEb581K+w7/AMpvLvFHPo2nAGLfOcuZCSMyteZA/jSYHOeFbTJdRKkKIIymUlCk+giAd+o01NfNotqUlILpQ2nRMnerXTQec7hNT+6bepUwylCxC1kym6bt5AH2leEJVuHmrNW8CafcbStOclQSJxK3WdSNwiT2DfUYA/QLKYSBMwBrzor0kRRUgfj+irTZyztnXwm8eUy1BJWkSZ8URBpr/ZnAvvN32f8ATXOUGz2Nl8a3hp/hZECm7uUfva27V+4qrH9mcC+83fZ/01Esr+xwzErd61eXcspTLiimCCrMkgCBMCD6aaMey02UWXK2EoRTy0/IoNqv87dfjue+aqq0rEcKwF91x44g6kuKKynIdCoyR4HM1G/ZvAPvJ7/p/RQ4PPMmGqjGKTi/0zPq2ruA/UXX4iPdNJOOYHg7du4q1vXXXgBkQUwFGRPijhNO3cB+ouvxEe6aeqOJmfXWqzTtpPmuawXL1hc/LFLbYUEJuEqWo9XOAV9ZMTm0eG+JyHlUd60uQ7KGHSy0pYHVhagp0OKhO5erQhUgkZd81dp2iuDfdB9GEFwwQhSjlAVIMGEnMmcx01iKi4rtdcIAKQgAthUlClyokhKQARrAJA45Y41o2OOnLK2RW4NhTzdwwpbDqQlxKVENpVmJQ5BPJIzBJXwOgrR6T8N2wcWtoOJbyvqQEZZ6oIdCpk6nO1p5lU4U0ceRVd2s94KKKKYpKXHVLSRBMK01kpTzJGgOmupPoiou11wV4ZclsyeiVu/9cvFmry9tQtPGRMQY4ERqCI9FVfRBOaUyjJkcSN0RASJ8NUaE8Z5wKmLw0yGsrBiuyuEIu2i03ct27plLiXNzqCUqGU8wREdlNarFvAblh5pwOW7yAzdJBBVm4OhM7td3bzpI2x2TXYvGAVMrJLS+BH2TyUNxHmpfJrsyoV6ypbHLjdwdnHceNq9osKLijZWLSlkyXVpITPMNzB9I9FLT5u7vM4Q66EDUgEhAHAAaJHYIqBbNBSgFKCAfGVMDtgEgeeKsXbe6w95KpU2vRSFpMhY5pUNFJ/s1bCmFW0efuVytnZvLl7EGzvOjWlRQ24EzCHU5067+qa0LYe4Te3bZbsrRhDBDjjjbQzaeAkE7iVctdKrrBFviygk2riLnx3GClLZ5rcCtEejfWl4VhdvYtC3t8wB6ynCknOd0kgbh5oy6aEVj1U4Y3j3jVp4Tzs+6XLU9UgLLilSSQoCJ136BOXQCvtTLRtUBTh60RGmnPdv3b/yormG8zfvBWvlNx6m/hr73g7Xym49Tfw1qFFV8OPQ1fGX+tmX94O18puPU38NfO8Fa+U3Hqb+GtRoo4cegfGX+tmX94O18puPU38NHeDtfKbj1N/DWoUUcOPQPjL/WzL+8Ha+U3Hqb+GmzYrYdrDEOJacccDigo58ukCNIApkoplCK3SEnqbbF2ZSyioGy7If6cFwOFeckLIB0jKRuyccvMzUVexFuRBU/Ez9arTUlMf7STl5Uw0VOEV9uXUomdirVKgoJVKSkolROQpiMk+DuO77audXtFFTgVyb5hRRRQQFR7pgnrJ1UkHKDungSOf6mpFFAC5f2AU2pDgCgRmU2oBYI3Cf9alcQRHDdSjifcaYcV9CtVupQJCSelTwkcFDeOJrT1tggg8a5NWgSoqlSlREqMwOQ5a/lVkLZw8LEnXGfiRi3ebenS5ZiSJKVjcYIAjUzTHg+wnRtdDc3BfaRK+hLUBMEZoUrro0M9WJ1p+/ww5dF9YKK06aAkk7uIgkb+NfVYcVkKWqFbuppprIMzzqyepsmsNlcdPCPJFJZ4Km3RkaQhpsHrIbSSdR1Fk6leumtX7TSlZS4E6aiJGvPzco/OuzVulMQNQAmeMDcJrpVDeeZclgKKKKgk//Z"/>
          <p:cNvSpPr>
            <a:spLocks noChangeAspect="1" noChangeArrowheads="1"/>
          </p:cNvSpPr>
          <p:nvPr/>
        </p:nvSpPr>
        <p:spPr bwMode="auto">
          <a:xfrm>
            <a:off x="155575" y="-365125"/>
            <a:ext cx="17526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2469" name="AutoShape 5" descr="data:image/jpg;base64,/9j/4AAQSkZJRgABAQAAAQABAAD/2wCEAAkGBhIRERQUEBQUFRUVGBoYFxgXGRsZIBghHxwYHhYaGx8jICYeGx0vGRgaITIhJygpLi0sFyI1NTAqNigrLSoBCQoKDgwOGg8PGjUkHyQ1KSosLCksMiosLiwpNSksLC4sLCotLCkqKSw0LCkqMCw2LCosLCwpLCkpLCksKSwyKf/AABEIAFAAuAMBIgACEQEDEQH/xAAcAAACAwEBAQEAAAAAAAAAAAAABgQFBwMCAQj/xABFEAABAwIDBAMLCQYHAQAAAAABAgMRAAQFEiEGMUFREyJxBxcyQlRhgZGTstIUGCMzUlVzsdEWNaHh4vAVNGJygpKiQ//EABoBAAIDAQEAAAAAAAAAAAAAAAACAQMEBQb/xAAsEQACAgECAwYGAwAAAAAAAAAAAQIDEQQhEzFREiIyQVJhFBUzcYGRBWKx/9oADAMBAAIRAxEAPwDcaKxf5wDvkjftVfBR84B3yRv2qvgqrix6m75ff6TaKKxf5wDvkjftVfBR84B3yRv2qvgo4seofL7/AEm0UVi/zgHfJG/aq+Cj5wDvkjftVfBRxY9Q+X3+k2iisX+cA75I37VXwU89zvblWKNurU0lro1JTAUVTIniBFMrIyeEV2aS2qPakthvopTXtW6l9aT0IbS+WifpJAShSyD4udUDLGnPWub+1d02lKlts/V9IsJK9OkDhZA5x0ZzdulNkp4bHCiqtjGc1z0Ef/FLs+cqgj1EH01aVIjWAooooICiiigAoorw85lSVQTAJgcYoA91W4ltAyxooyr7KdT6eAqjd2tcU0YSErUqERO7n5zOg/lXXCtkpGe5JJOuWfePE1GQPituNdGtPOvX8qtcK2iafOUSlf2Tx7DxqFcuYcOoro+XVBMf8h+tLeIsdA99GqQIUhXmOoqOQGjUVytXs6Eq+0kH1iaKYD8sbNYu3avh15hFwkJI6Ne4zuO47qbu+XY/dFt6x8FZ5RXOU2uR7GzTwseZf6zQ++XY/dFt6x8FRcMctsVxW2T8mRbtEQtts6Ky5lSSAN+g7BSNTd3KP3tbdq/cVTxk5NJlFtEKq5Thzw/Nl5im3tky840nCrYhtakAmNcpInwPNUXvlWn3TaesfBSjtL/nLn8Zz31VW1DseRoaStxTef2xxxvbm3fYW0jDrZlSwAHEb06g6dUco9NPPcB+ouvxEe6axWtq7gP1F1+Ij3TT1SbnuZ9dVGvTtR6ocbjCmSp3Pdq6Ppg4toqaypI1KD1cwEwoyZ03waif4FanKhV6pZSgoILjUqGVfRTA8RK1Ec5kzVTjOHuqcfQ2y4Qpasii0YkFK15vtJlRg+MBA3VDu9nHUEoQ2tfRKckhjLIKEBGRUSRmk7zAkbq0N+xx4x/sN+FYNbt3CXPlBdfhTZKlolQSAFJKUgDQwTAkHfTJWe4NhLgvGXCytCEFSVyiCV5UpUsH7JUCZ8Ya1oVNEotWHzyFFFFMVBRRXN99KElSyEgbyaAOlJ+NuF64CGHHComDCoSmN8R6yZrxjm1JclDMpRxVuKuzkP41b4DhXydkrUPpFJk+YRIT+tRnIC5cOr6QvAqyJUGwuJKQBEjhMa9prxi9211ehW6s+MpalceEaD+FTsHxktMZUthYEqcKlAbzoNd+grjhGHl8rWgsheacqhIAPED1CfMagDwXkKb6K3QIgFx1QHDef9In9KgIZU64lCJMwlPYOJ5c6uV2Lj0JW+0lIMZUiBPDQAAntqXaLatAFISVArCFuK0I36xGg/OjADIw0EJSkbkgD1CKK6UUwH4+ooorlnuQpu7lH72tu1fuKpRpu7lH72tu1fuKp4eJGfVfRl9mQ8Rw8OXl0Vbg+4I59dVRsRwpIQVI0jhzrtiuIdFe3QIkF5z31VDv8XC0lKARO8mt0ZU8Jp8zy9tX8k9dGVbfD2+2PPJWVtXcB+ouvxEe6axWtq7gP1F1+Ij3TWSnxnf/AJL6D/A2s7SPqvQweiCStcHKskpTIA00CsySZOkRxqJZbSXqnA2o22c5YhDgAlawTMx4LatN8kcKtbbBGRcKebuF5w4c6QtBHWAPRERIHjRoZO+uD+CMHMtu5dGXg2tB6yFkmOr4crKInxgImDWvc8/mHQr8P26deKFJQ2EFSG1AzmClE7uEDKr/ALDlr0c2wfC1ghhISVKE5pUmcrSRr4ZUCTwgeevX7N2RjJclskpTCXG56SAUHUEdJEwOIUdDpEtzYNlUy69qpRPWTqDBCfB8EKAUPPPAxUbjN1Z5FvgmJ/KGukiOstMf7VqA9YAPpqfUDBsGbtW+jZkJmYOupifWRPaTU+rEZpYzsVN3jupQwhTqxoY8FPardUdvAXHlBd2vNybTokfr/etVeIdzBh11bguLxvOoqKG3cqQTvgRprUVzuVMJBKry/AAkkv7gN53UEERVi6y4MzSuqoGIMGDwPLSmf5Zd3AyoaDKToVL1PoH8qxXEcXtkPFLLmIONJMFZuSkq13pGXQcpqwsXVG3VfWLl4pdm+kusuvFzM3vzQANImRruNPKmVazJCRsjJ4TNlZ2aYCUBaAsoEZjvPbFJu3W0VtaXCW0Nv9PkC/oUSI1GoBkHTfFNdntrZOW4uBcNBspk5lAFPMEb581K+w7/AMpvLvFHPo2nAGLfOcuZCSMyteZA/jSYHOeFbTJdRKkKIIymUlCk+giAd+o01NfNotqUlILpQ2nRMnerXTQec7hNT+6bepUwylCxC1kym6bt5AH2leEJVuHmrNW8CafcbStOclQSJxK3WdSNwiT2DfUYA/QLKYSBMwBrzor0kRRUgfj+irTZyztnXwm8eUy1BJWkSZ8URBpr/ZnAvvN32f8ATXOUGz2Nl8a3hp/hZECm7uUfva27V+4qrH9mcC+83fZ/01Esr+xwzErd61eXcspTLiimCCrMkgCBMCD6aaMey02UWXK2EoRTy0/IoNqv87dfjue+aqq0rEcKwF91x44g6kuKKynIdCoyR4HM1G/ZvAPvJ7/p/RQ4PPMmGqjGKTi/0zPq2ruA/UXX4iPdNJOOYHg7du4q1vXXXgBkQUwFGRPijhNO3cB+ouvxEe6aeqOJmfXWqzTtpPmuawXL1hc/LFLbYUEJuEqWo9XOAV9ZMTm0eG+JyHlUd60uQ7KGHSy0pYHVhagp0OKhO5erQhUgkZd81dp2iuDfdB9GEFwwQhSjlAVIMGEnMmcx01iKi4rtdcIAKQgAthUlClyokhKQARrAJA45Y41o2OOnLK2RW4NhTzdwwpbDqQlxKVENpVmJQ5BPJIzBJXwOgrR6T8N2wcWtoOJbyvqQEZZ6oIdCpk6nO1p5lU4U0ceRVd2s94KKKKYpKXHVLSRBMK01kpTzJGgOmupPoiou11wV4ZclsyeiVu/9cvFmry9tQtPGRMQY4ERqCI9FVfRBOaUyjJkcSN0RASJ8NUaE8Z5wKmLw0yGsrBiuyuEIu2i03ct27plLiXNzqCUqGU8wREdlNarFvAblh5pwOW7yAzdJBBVm4OhM7td3bzpI2x2TXYvGAVMrJLS+BH2TyUNxHmpfJrsyoV6ypbHLjdwdnHceNq9osKLijZWLSlkyXVpITPMNzB9I9FLT5u7vM4Q66EDUgEhAHAAaJHYIqBbNBSgFKCAfGVMDtgEgeeKsXbe6w95KpU2vRSFpMhY5pUNFJ/s1bCmFW0efuVytnZvLl7EGzvOjWlRQ24EzCHU5067+qa0LYe4Te3bZbsrRhDBDjjjbQzaeAkE7iVctdKrrBFviygk2riLnx3GClLZ5rcCtEejfWl4VhdvYtC3t8wB6ynCknOd0kgbh5oy6aEVj1U4Y3j3jVp4Tzs+6XLU9UgLLilSSQoCJ136BOXQCvtTLRtUBTh60RGmnPdv3b/yormG8zfvBWvlNx6m/hr73g7Xym49Tfw1qFFV8OPQ1fGX+tmX94O18puPU38NfO8Fa+U3Hqb+GtRoo4cegfGX+tmX94O18puPU38NHeDtfKbj1N/DWoUUcOPQPjL/WzL+8Ha+U3Hqb+GmzYrYdrDEOJacccDigo58ukCNIApkoplCK3SEnqbbF2ZSyioGy7If6cFwOFeckLIB0jKRuyccvMzUVexFuRBU/Ez9arTUlMf7STl5Uw0VOEV9uXUomdirVKgoJVKSkolROQpiMk+DuO77audXtFFTgVyb5hRRRQQFR7pgnrJ1UkHKDungSOf6mpFFAC5f2AU2pDgCgRmU2oBYI3Cf9alcQRHDdSjifcaYcV9CtVupQJCSelTwkcFDeOJrT1tggg8a5NWgSoqlSlREqMwOQ5a/lVkLZw8LEnXGfiRi3ebenS5ZiSJKVjcYIAjUzTHg+wnRtdDc3BfaRK+hLUBMEZoUrro0M9WJ1p+/ww5dF9YKK06aAkk7uIgkb+NfVYcVkKWqFbuppprIMzzqyepsmsNlcdPCPJFJZ4Km3RkaQhpsHrIbSSdR1Fk6leumtX7TSlZS4E6aiJGvPzco/OuzVulMQNQAmeMDcJrpVDeeZclgKKKKgk//Z"/>
          <p:cNvSpPr>
            <a:spLocks noChangeAspect="1" noChangeArrowheads="1"/>
          </p:cNvSpPr>
          <p:nvPr/>
        </p:nvSpPr>
        <p:spPr bwMode="auto">
          <a:xfrm>
            <a:off x="155575" y="-365125"/>
            <a:ext cx="17526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492896"/>
            <a:ext cx="7859216" cy="3831704"/>
          </a:xfrm>
        </p:spPr>
        <p:txBody>
          <a:bodyPr/>
          <a:lstStyle/>
          <a:p>
            <a:r>
              <a:rPr lang="pt-PT" sz="2800" dirty="0" smtClean="0"/>
              <a:t>Envelhecimento da população;</a:t>
            </a:r>
          </a:p>
          <a:p>
            <a:r>
              <a:rPr lang="pt-PT" sz="2800" dirty="0" smtClean="0"/>
              <a:t>Incremento das solicitações/pedidos;</a:t>
            </a:r>
          </a:p>
          <a:p>
            <a:r>
              <a:rPr lang="pt-PT" sz="2800" dirty="0" smtClean="0"/>
              <a:t>Redução dos recursos humanos;</a:t>
            </a:r>
          </a:p>
          <a:p>
            <a:r>
              <a:rPr lang="pt-PT" sz="2800" dirty="0" smtClean="0"/>
              <a:t>Reorganização dos serviços/hospitais;</a:t>
            </a:r>
          </a:p>
          <a:p>
            <a:r>
              <a:rPr lang="pt-PT" sz="2800" dirty="0" smtClean="0"/>
              <a:t>…</a:t>
            </a:r>
          </a:p>
          <a:p>
            <a:endParaRPr lang="pt-PT" sz="2800" dirty="0" smtClean="0"/>
          </a:p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Exige-se melhor conceção e organização dos serviços e profissionais de saúde empenhados!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728986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</a:rPr>
              <a:t>Desafios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futuros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12160" y="6237312"/>
            <a:ext cx="3089275" cy="482600"/>
          </a:xfrm>
        </p:spPr>
        <p:txBody>
          <a:bodyPr>
            <a:normAutofit lnSpcReduction="10000"/>
          </a:bodyPr>
          <a:lstStyle/>
          <a:p>
            <a:pPr algn="r" eaLnBrk="1" hangingPunct="1"/>
            <a:r>
              <a:rPr lang="pt-PT" sz="1200" b="1" dirty="0" smtClean="0">
                <a:solidFill>
                  <a:srgbClr val="003366"/>
                </a:solidFill>
              </a:rPr>
              <a:t>Florentino Serranheira</a:t>
            </a:r>
          </a:p>
          <a:p>
            <a:pPr algn="r" eaLnBrk="1" hangingPunct="1"/>
            <a:r>
              <a:rPr lang="pt-PT" sz="1200" b="1" dirty="0" smtClean="0">
                <a:solidFill>
                  <a:srgbClr val="003366"/>
                </a:solidFill>
                <a:hlinkClick r:id="rId3"/>
              </a:rPr>
              <a:t>serranheira@ensp.unl.pt</a:t>
            </a:r>
            <a:r>
              <a:rPr lang="pt-PT" sz="1200" b="1" dirty="0" smtClean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73733" name="Picture 7" descr="Patient Safety Barnstorm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25" y="4638676"/>
            <a:ext cx="1404156" cy="11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36511" y="2437844"/>
            <a:ext cx="37444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PT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“Trying </a:t>
            </a:r>
            <a:r>
              <a:rPr lang="en-US" i="1" dirty="0">
                <a:solidFill>
                  <a:srgbClr val="C00000"/>
                </a:solidFill>
              </a:rPr>
              <a:t>harder will not </a:t>
            </a:r>
            <a:r>
              <a:rPr lang="en-US" i="1" dirty="0" smtClean="0">
                <a:solidFill>
                  <a:srgbClr val="C00000"/>
                </a:solidFill>
              </a:rPr>
              <a:t>work: 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changing </a:t>
            </a:r>
            <a:r>
              <a:rPr lang="en-US" i="1" dirty="0">
                <a:solidFill>
                  <a:srgbClr val="C00000"/>
                </a:solidFill>
              </a:rPr>
              <a:t>systems of care will</a:t>
            </a:r>
            <a:r>
              <a:rPr lang="en-US" i="1" dirty="0" smtClean="0">
                <a:solidFill>
                  <a:srgbClr val="C00000"/>
                </a:solidFill>
              </a:rPr>
              <a:t>! “ </a:t>
            </a:r>
            <a:r>
              <a:rPr lang="en-US" sz="1400" dirty="0" smtClean="0">
                <a:solidFill>
                  <a:srgbClr val="C00000"/>
                </a:solidFill>
              </a:rPr>
              <a:t>(IOM, 2010)</a:t>
            </a:r>
            <a:endParaRPr lang="pt-PT" sz="14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44735"/>
              </p:ext>
            </p:extLst>
          </p:nvPr>
        </p:nvGraphicFramePr>
        <p:xfrm>
          <a:off x="5092227" y="5661248"/>
          <a:ext cx="4051773" cy="475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7" name="Imagem de mapa de bits" r:id="rId5" imgW="4734586" imgH="561905" progId="PBrush">
                  <p:embed/>
                </p:oleObj>
              </mc:Choice>
              <mc:Fallback>
                <p:oleObj name="Imagem de mapa de bits" r:id="rId5" imgW="4734586" imgH="5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227" y="5661248"/>
                        <a:ext cx="4051773" cy="475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2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6"/>
            <a:ext cx="49323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850" y="1557338"/>
            <a:ext cx="4897438" cy="45550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PT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Err is Human: Building a Safer Health System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PT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PT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PT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</a:t>
            </a:r>
            <a:r>
              <a:rPr lang="pt-PT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Institute of Medicine - 1999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PT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 err="1" smtClean="0"/>
              <a:t>Estima</a:t>
            </a:r>
            <a:r>
              <a:rPr lang="en-US" sz="2000" dirty="0" smtClean="0"/>
              <a:t>-se que </a:t>
            </a:r>
            <a:r>
              <a:rPr lang="en-US" sz="2000" dirty="0" err="1" smtClean="0"/>
              <a:t>cerca</a:t>
            </a:r>
            <a:r>
              <a:rPr lang="en-US" sz="2000" dirty="0" smtClean="0"/>
              <a:t> de 1 </a:t>
            </a:r>
            <a:r>
              <a:rPr lang="en-US" sz="2000" dirty="0" err="1" smtClean="0"/>
              <a:t>milhão</a:t>
            </a:r>
            <a:r>
              <a:rPr lang="en-US" sz="2000" dirty="0" smtClean="0"/>
              <a:t> de </a:t>
            </a:r>
            <a:r>
              <a:rPr lang="en-US" sz="2000" dirty="0" err="1" smtClean="0"/>
              <a:t>doentes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afetados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eventos</a:t>
            </a:r>
            <a:r>
              <a:rPr lang="en-US" sz="2000" dirty="0" smtClean="0"/>
              <a:t> </a:t>
            </a:r>
            <a:r>
              <a:rPr lang="en-US" sz="2000" dirty="0" err="1" smtClean="0"/>
              <a:t>adversos</a:t>
            </a:r>
            <a:r>
              <a:rPr lang="en-US" sz="2000" dirty="0" smtClean="0"/>
              <a:t> (EA) em </a:t>
            </a:r>
            <a:r>
              <a:rPr lang="en-US" sz="2000" dirty="0" err="1" smtClean="0"/>
              <a:t>instituições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saúde</a:t>
            </a:r>
            <a:r>
              <a:rPr lang="en-US" sz="2000" dirty="0" smtClean="0"/>
              <a:t> e que </a:t>
            </a:r>
            <a:r>
              <a:rPr lang="en-US" sz="2000" dirty="0" err="1" smtClean="0"/>
              <a:t>destes</a:t>
            </a:r>
            <a:r>
              <a:rPr lang="en-US" sz="2000" dirty="0" smtClean="0"/>
              <a:t> entre 40 000 a 98 000 </a:t>
            </a:r>
            <a:r>
              <a:rPr lang="en-US" sz="2000" dirty="0" err="1" smtClean="0"/>
              <a:t>morrem</a:t>
            </a:r>
            <a:r>
              <a:rPr lang="en-US" sz="2000" dirty="0" smtClean="0"/>
              <a:t> </a:t>
            </a:r>
            <a:r>
              <a:rPr lang="en-US" sz="2000" dirty="0" err="1" smtClean="0"/>
              <a:t>devido</a:t>
            </a:r>
            <a:r>
              <a:rPr lang="en-US" sz="2000" dirty="0" smtClean="0"/>
              <a:t> </a:t>
            </a:r>
            <a:r>
              <a:rPr lang="en-US" sz="2000" dirty="0" err="1" smtClean="0"/>
              <a:t>erros</a:t>
            </a:r>
            <a:r>
              <a:rPr lang="en-US" sz="2000" dirty="0"/>
              <a:t> </a:t>
            </a:r>
            <a:r>
              <a:rPr lang="en-US" sz="2000" dirty="0" smtClean="0"/>
              <a:t>(preveníveis)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prestação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cuidados</a:t>
            </a:r>
            <a:r>
              <a:rPr lang="en-US" sz="2000" dirty="0" smtClean="0"/>
              <a:t>.</a:t>
            </a:r>
            <a:endParaRPr lang="pt-PT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ângulo 5"/>
          <p:cNvSpPr/>
          <p:nvPr/>
        </p:nvSpPr>
        <p:spPr>
          <a:xfrm>
            <a:off x="1835696" y="313492"/>
            <a:ext cx="625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pic>
        <p:nvPicPr>
          <p:cNvPr id="71682" name="Picture 2" descr="http://www.usedbooks.co.nz/images/Book/0309068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4765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 l="2473" t="2252" r="3864" b="2308"/>
          <a:stretch>
            <a:fillRect/>
          </a:stretch>
        </p:blipFill>
        <p:spPr bwMode="auto">
          <a:xfrm>
            <a:off x="2712356" y="1340768"/>
            <a:ext cx="36237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1835696" y="332656"/>
            <a:ext cx="625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4" name="Rectangle 3"/>
          <p:cNvSpPr/>
          <p:nvPr/>
        </p:nvSpPr>
        <p:spPr>
          <a:xfrm>
            <a:off x="227994" y="4145989"/>
            <a:ext cx="8592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A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Segurança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do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Doente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é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uma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área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do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setor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da Saúde que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utiliza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aplica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princípios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métodos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(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desenvolvidos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na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aviação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na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indústria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aeroespacial</a:t>
            </a:r>
            <a:r>
              <a:rPr lang="en-US" sz="1600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e nuclear, entre outros) que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pretendem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melhorar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o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sistema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prestação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cuidados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de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saúde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tornando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-o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mais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34" charset="0"/>
              </a:rPr>
              <a:t>seguro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96" y="5530006"/>
            <a:ext cx="880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rgbClr val="0070C0"/>
                </a:solidFill>
              </a:rPr>
              <a:t>Entre nós a </a:t>
            </a:r>
            <a:r>
              <a:rPr lang="pt-PT" dirty="0">
                <a:solidFill>
                  <a:srgbClr val="0070C0"/>
                </a:solidFill>
              </a:rPr>
              <a:t>taxa de incidência </a:t>
            </a:r>
            <a:r>
              <a:rPr lang="pt-PT" dirty="0" smtClean="0">
                <a:solidFill>
                  <a:srgbClr val="0070C0"/>
                </a:solidFill>
              </a:rPr>
              <a:t>observada a nível nacional de EA em Hospitais é de 11,1%, </a:t>
            </a:r>
            <a:r>
              <a:rPr lang="pt-PT" dirty="0">
                <a:solidFill>
                  <a:srgbClr val="0070C0"/>
                </a:solidFill>
              </a:rPr>
              <a:t>dos quais cerca de 53,2% foram considerados </a:t>
            </a:r>
            <a:r>
              <a:rPr lang="pt-PT" dirty="0" smtClean="0">
                <a:solidFill>
                  <a:srgbClr val="0070C0"/>
                </a:solidFill>
              </a:rPr>
              <a:t>evitáveis </a:t>
            </a:r>
          </a:p>
          <a:p>
            <a:pPr algn="ctr"/>
            <a:r>
              <a:rPr lang="pt-PT" sz="1400" dirty="0" smtClean="0">
                <a:solidFill>
                  <a:srgbClr val="0070C0"/>
                </a:solidFill>
              </a:rPr>
              <a:t>(Sousa; Uva; Serranheira; Nunes; Leite, 2014)</a:t>
            </a:r>
            <a:r>
              <a:rPr lang="pt-PT" dirty="0" smtClean="0">
                <a:solidFill>
                  <a:srgbClr val="0070C0"/>
                </a:solidFill>
              </a:rPr>
              <a:t>.</a:t>
            </a:r>
            <a:endParaRPr lang="pt-P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36704" cy="710952"/>
          </a:xfrm>
        </p:spPr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24400"/>
          </a:xfrm>
        </p:spPr>
        <p:txBody>
          <a:bodyPr/>
          <a:lstStyle/>
          <a:p>
            <a:r>
              <a:rPr lang="en-US" altLang="ja-JP" sz="3600" b="1" dirty="0" err="1" smtClean="0">
                <a:solidFill>
                  <a:srgbClr val="FF6600"/>
                </a:solidFill>
              </a:rPr>
              <a:t>Paradigmas</a:t>
            </a:r>
            <a:r>
              <a:rPr lang="en-US" altLang="ja-JP" sz="3600" b="1" dirty="0" smtClean="0">
                <a:solidFill>
                  <a:srgbClr val="FF6600"/>
                </a:solidFill>
              </a:rPr>
              <a:t> </a:t>
            </a:r>
            <a:r>
              <a:rPr lang="en-US" altLang="ja-JP" sz="3600" b="1" dirty="0" err="1" smtClean="0">
                <a:solidFill>
                  <a:srgbClr val="FF6600"/>
                </a:solidFill>
              </a:rPr>
              <a:t>atuais</a:t>
            </a:r>
            <a:endParaRPr lang="en-US" altLang="ja-JP" sz="3600" b="1" dirty="0" smtClean="0">
              <a:solidFill>
                <a:srgbClr val="FF6600"/>
              </a:solidFill>
            </a:endParaRPr>
          </a:p>
          <a:p>
            <a:endParaRPr lang="pt-PT" sz="1600" b="1" dirty="0" smtClean="0">
              <a:solidFill>
                <a:srgbClr val="FF6600"/>
              </a:solidFill>
            </a:endParaRPr>
          </a:p>
          <a:p>
            <a:pPr lvl="1"/>
            <a:r>
              <a:rPr lang="en-US" sz="2400" b="1" dirty="0" err="1" smtClean="0">
                <a:solidFill>
                  <a:srgbClr val="C00000"/>
                </a:solidFill>
              </a:rPr>
              <a:t>Centrado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na</a:t>
            </a:r>
            <a:r>
              <a:rPr lang="en-US" sz="2400" b="1" dirty="0" smtClean="0">
                <a:solidFill>
                  <a:srgbClr val="C00000"/>
                </a:solidFill>
              </a:rPr>
              <a:t> Pessoa/</a:t>
            </a:r>
            <a:r>
              <a:rPr lang="en-US" sz="2400" b="1" dirty="0" err="1" smtClean="0">
                <a:solidFill>
                  <a:srgbClr val="C00000"/>
                </a:solidFill>
              </a:rPr>
              <a:t>Trabalhador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lvl="2"/>
            <a:r>
              <a:rPr lang="en-US" sz="2000" dirty="0" err="1" smtClean="0"/>
              <a:t>Focado</a:t>
            </a:r>
            <a:r>
              <a:rPr lang="en-US" sz="2000" dirty="0" smtClean="0"/>
              <a:t> no </a:t>
            </a:r>
            <a:r>
              <a:rPr lang="en-US" sz="2000" dirty="0" err="1" smtClean="0"/>
              <a:t>erro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 (</a:t>
            </a:r>
            <a:r>
              <a:rPr lang="en-US" sz="2000" dirty="0" err="1" smtClean="0"/>
              <a:t>profissionais</a:t>
            </a:r>
            <a:r>
              <a:rPr lang="en-US" sz="2000" dirty="0" smtClean="0"/>
              <a:t> de </a:t>
            </a:r>
            <a:r>
              <a:rPr lang="en-US" sz="2000" dirty="0" err="1" smtClean="0"/>
              <a:t>saúde</a:t>
            </a:r>
            <a:r>
              <a:rPr lang="en-US" sz="2000" dirty="0" smtClean="0"/>
              <a:t>), </a:t>
            </a:r>
            <a:r>
              <a:rPr lang="en-US" sz="2000" dirty="0" err="1" smtClean="0"/>
              <a:t>culpando</a:t>
            </a:r>
            <a:r>
              <a:rPr lang="en-US" sz="2000" dirty="0" smtClean="0"/>
              <a:t> 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 err="1" smtClean="0"/>
              <a:t>esquecimento</a:t>
            </a:r>
            <a:r>
              <a:rPr lang="en-US" sz="2000" dirty="0" smtClean="0"/>
              <a:t>,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atenção</a:t>
            </a:r>
            <a:r>
              <a:rPr lang="en-US" sz="2000" dirty="0" smtClean="0"/>
              <a:t>, </a:t>
            </a:r>
            <a:r>
              <a:rPr lang="en-US" sz="2000" dirty="0" err="1" smtClean="0"/>
              <a:t>distração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outra</a:t>
            </a:r>
            <a:r>
              <a:rPr lang="en-US" sz="2000" dirty="0" smtClean="0"/>
              <a:t> </a:t>
            </a:r>
            <a:r>
              <a:rPr lang="en-US" sz="2000" dirty="0" err="1" smtClean="0"/>
              <a:t>situação</a:t>
            </a:r>
            <a:r>
              <a:rPr lang="en-US" sz="2000" dirty="0" smtClean="0"/>
              <a:t> de culpa individual</a:t>
            </a:r>
            <a:r>
              <a:rPr lang="pt-PT" sz="2000" dirty="0" smtClean="0"/>
              <a:t>;</a:t>
            </a:r>
          </a:p>
          <a:p>
            <a:pPr lvl="2"/>
            <a:endParaRPr lang="en-US" sz="2000" dirty="0"/>
          </a:p>
          <a:p>
            <a:pPr lvl="1"/>
            <a:r>
              <a:rPr lang="en-US" sz="2400" b="1" dirty="0" err="1" smtClean="0">
                <a:solidFill>
                  <a:srgbClr val="C00000"/>
                </a:solidFill>
              </a:rPr>
              <a:t>Centrado</a:t>
            </a:r>
            <a:r>
              <a:rPr lang="en-US" sz="2400" b="1" dirty="0" smtClean="0">
                <a:solidFill>
                  <a:srgbClr val="C00000"/>
                </a:solidFill>
              </a:rPr>
              <a:t> no Sistema/</a:t>
            </a:r>
            <a:r>
              <a:rPr lang="en-US" sz="2400" b="1" dirty="0" err="1" smtClean="0">
                <a:solidFill>
                  <a:srgbClr val="C00000"/>
                </a:solidFill>
              </a:rPr>
              <a:t>Organização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lvl="2"/>
            <a:r>
              <a:rPr lang="en-US" sz="2000" dirty="0" err="1" smtClean="0"/>
              <a:t>Focado</a:t>
            </a:r>
            <a:r>
              <a:rPr lang="en-US" sz="2000" dirty="0" smtClean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condições</a:t>
            </a:r>
            <a:r>
              <a:rPr lang="en-US" sz="2000" dirty="0" smtClean="0"/>
              <a:t> sob as </a:t>
            </a:r>
            <a:r>
              <a:rPr lang="en-US" sz="2000" dirty="0" err="1" smtClean="0"/>
              <a:t>quais</a:t>
            </a:r>
            <a:r>
              <a:rPr lang="en-US" sz="2000" dirty="0" smtClean="0"/>
              <a:t> 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(</a:t>
            </a:r>
            <a:r>
              <a:rPr lang="en-US" sz="2000" dirty="0" err="1" smtClean="0"/>
              <a:t>profissionais</a:t>
            </a:r>
            <a:r>
              <a:rPr lang="en-US" sz="2000" dirty="0" smtClean="0"/>
              <a:t> de </a:t>
            </a:r>
            <a:r>
              <a:rPr lang="en-US" sz="2000" dirty="0" err="1" smtClean="0"/>
              <a:t>saúde</a:t>
            </a:r>
            <a:r>
              <a:rPr lang="en-US" sz="2000" dirty="0" smtClean="0"/>
              <a:t>) </a:t>
            </a:r>
            <a:r>
              <a:rPr lang="en-US" sz="2000" dirty="0" err="1" smtClean="0"/>
              <a:t>trabalham</a:t>
            </a:r>
            <a:r>
              <a:rPr lang="en-US" sz="2000" dirty="0" smtClean="0"/>
              <a:t> e </a:t>
            </a:r>
            <a:r>
              <a:rPr lang="en-US" sz="2000" dirty="0" err="1" smtClean="0"/>
              <a:t>tentam</a:t>
            </a:r>
            <a:r>
              <a:rPr lang="en-US" sz="2000" dirty="0" smtClean="0"/>
              <a:t> </a:t>
            </a:r>
            <a:r>
              <a:rPr lang="en-US" sz="2000" dirty="0" err="1" smtClean="0"/>
              <a:t>atingir</a:t>
            </a:r>
            <a:r>
              <a:rPr lang="en-US" sz="2000" dirty="0" smtClean="0"/>
              <a:t> o </a:t>
            </a:r>
            <a:r>
              <a:rPr lang="en-US" sz="2000" dirty="0" err="1" smtClean="0"/>
              <a:t>melhor</a:t>
            </a:r>
            <a:r>
              <a:rPr lang="en-US" sz="2000" dirty="0" smtClean="0"/>
              <a:t>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(</a:t>
            </a:r>
            <a:r>
              <a:rPr lang="en-US" sz="2000" dirty="0" err="1" smtClean="0"/>
              <a:t>evitando</a:t>
            </a:r>
            <a:r>
              <a:rPr lang="en-US" sz="2000" dirty="0" smtClean="0"/>
              <a:t> o </a:t>
            </a:r>
            <a:r>
              <a:rPr lang="en-US" sz="2000" dirty="0" err="1" smtClean="0"/>
              <a:t>erro</a:t>
            </a:r>
            <a:r>
              <a:rPr lang="en-US" sz="2000" dirty="0" smtClean="0"/>
              <a:t> e </a:t>
            </a:r>
            <a:r>
              <a:rPr lang="en-US" sz="2000" dirty="0" err="1" smtClean="0"/>
              <a:t>criando</a:t>
            </a:r>
            <a:r>
              <a:rPr lang="en-US" sz="2000" dirty="0" smtClean="0"/>
              <a:t> </a:t>
            </a:r>
            <a:r>
              <a:rPr lang="en-US" sz="2000" dirty="0" err="1" smtClean="0"/>
              <a:t>procedimentos</a:t>
            </a:r>
            <a:r>
              <a:rPr lang="en-US" sz="2000" dirty="0" smtClean="0"/>
              <a:t> de </a:t>
            </a:r>
            <a:r>
              <a:rPr lang="en-US" sz="2000" dirty="0" err="1" smtClean="0"/>
              <a:t>prevenção</a:t>
            </a:r>
            <a:r>
              <a:rPr lang="en-US" sz="2000" dirty="0" smtClean="0"/>
              <a:t>)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prestação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cuidados</a:t>
            </a:r>
            <a:r>
              <a:rPr lang="en-US" sz="2000" dirty="0" smtClean="0"/>
              <a:t>.</a:t>
            </a:r>
            <a:endParaRPr lang="pt-PT" sz="2000" dirty="0"/>
          </a:p>
        </p:txBody>
      </p:sp>
      <p:pic>
        <p:nvPicPr>
          <p:cNvPr id="140290" name="Picture 2" descr="The Person-Centred Appro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49" y="3645024"/>
            <a:ext cx="1857375" cy="809626"/>
          </a:xfrm>
          <a:prstGeom prst="rect">
            <a:avLst/>
          </a:prstGeom>
          <a:noFill/>
        </p:spPr>
      </p:pic>
      <p:pic>
        <p:nvPicPr>
          <p:cNvPr id="140292" name="Picture 4" descr="The Systems Appro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260" y="5733256"/>
            <a:ext cx="2200275" cy="838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 smtClean="0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en-US" sz="240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b="1" dirty="0" err="1" smtClean="0">
                <a:solidFill>
                  <a:srgbClr val="C00000"/>
                </a:solidFill>
              </a:rPr>
              <a:t>Alguns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elementos</a:t>
            </a:r>
            <a:r>
              <a:rPr lang="en-US" sz="3100" b="1" dirty="0" smtClean="0">
                <a:solidFill>
                  <a:srgbClr val="C00000"/>
                </a:solidFill>
              </a:rPr>
              <a:t> de </a:t>
            </a:r>
            <a:r>
              <a:rPr lang="en-US" sz="3100" b="1" dirty="0" err="1" smtClean="0">
                <a:solidFill>
                  <a:srgbClr val="C00000"/>
                </a:solidFill>
              </a:rPr>
              <a:t>vulnerabilidade</a:t>
            </a:r>
            <a:r>
              <a:rPr lang="en-US" sz="3100" b="1" dirty="0" smtClean="0">
                <a:solidFill>
                  <a:srgbClr val="C00000"/>
                </a:solidFill>
              </a:rPr>
              <a:t> do </a:t>
            </a:r>
            <a:r>
              <a:rPr lang="en-US" sz="3100" b="1" dirty="0" err="1" smtClean="0">
                <a:solidFill>
                  <a:srgbClr val="C00000"/>
                </a:solidFill>
              </a:rPr>
              <a:t>departamento</a:t>
            </a:r>
            <a:r>
              <a:rPr lang="en-US" sz="3100" b="1" dirty="0" smtClean="0">
                <a:solidFill>
                  <a:srgbClr val="C00000"/>
                </a:solidFill>
              </a:rPr>
              <a:t> de </a:t>
            </a:r>
            <a:r>
              <a:rPr lang="en-US" sz="3100" b="1" dirty="0" err="1" smtClean="0">
                <a:solidFill>
                  <a:srgbClr val="C00000"/>
                </a:solidFill>
              </a:rPr>
              <a:t>imagem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médica</a:t>
            </a:r>
            <a:r>
              <a:rPr lang="en-US" sz="3100" b="1" dirty="0" smtClean="0">
                <a:solidFill>
                  <a:srgbClr val="C00000"/>
                </a:solidFill>
              </a:rPr>
              <a:t> no </a:t>
            </a:r>
            <a:r>
              <a:rPr lang="en-US" sz="3100" b="1" dirty="0" err="1" smtClean="0">
                <a:solidFill>
                  <a:srgbClr val="C00000"/>
                </a:solidFill>
              </a:rPr>
              <a:t>contexto</a:t>
            </a:r>
            <a:r>
              <a:rPr lang="en-US" sz="3100" b="1" dirty="0" smtClean="0">
                <a:solidFill>
                  <a:srgbClr val="C00000"/>
                </a:solidFill>
              </a:rPr>
              <a:t> da </a:t>
            </a:r>
            <a:r>
              <a:rPr lang="en-US" sz="3100" b="1" dirty="0" err="1" smtClean="0">
                <a:solidFill>
                  <a:srgbClr val="C00000"/>
                </a:solidFill>
              </a:rPr>
              <a:t>Segurança</a:t>
            </a:r>
            <a:r>
              <a:rPr lang="en-US" sz="3100" b="1" dirty="0" smtClean="0">
                <a:solidFill>
                  <a:srgbClr val="C00000"/>
                </a:solidFill>
              </a:rPr>
              <a:t> do </a:t>
            </a:r>
            <a:r>
              <a:rPr lang="en-US" sz="3100" b="1" dirty="0" err="1" smtClean="0">
                <a:solidFill>
                  <a:srgbClr val="C00000"/>
                </a:solidFill>
              </a:rPr>
              <a:t>Doente</a:t>
            </a:r>
            <a:r>
              <a:rPr lang="en-US" sz="31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err="1" smtClean="0"/>
              <a:t>Realização</a:t>
            </a:r>
            <a:r>
              <a:rPr lang="en-US" dirty="0" smtClean="0"/>
              <a:t> de um </a:t>
            </a:r>
            <a:r>
              <a:rPr lang="en-US" dirty="0" err="1" smtClean="0"/>
              <a:t>elevado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exames</a:t>
            </a:r>
            <a:r>
              <a:rPr lang="en-US" dirty="0" smtClean="0"/>
              <a:t> </a:t>
            </a:r>
            <a:r>
              <a:rPr lang="en-US" dirty="0" err="1" smtClean="0"/>
              <a:t>diário</a:t>
            </a:r>
            <a:r>
              <a:rPr lang="en-US" dirty="0" smtClean="0"/>
              <a:t>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doentes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sempre</a:t>
            </a:r>
            <a:r>
              <a:rPr lang="en-US" dirty="0" smtClean="0">
                <a:solidFill>
                  <a:srgbClr val="0070C0"/>
                </a:solidFill>
              </a:rPr>
              <a:t> “</a:t>
            </a:r>
            <a:r>
              <a:rPr lang="en-US" dirty="0" err="1" smtClean="0">
                <a:solidFill>
                  <a:srgbClr val="0070C0"/>
                </a:solidFill>
              </a:rPr>
              <a:t>caras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novas</a:t>
            </a:r>
            <a:r>
              <a:rPr lang="en-US" dirty="0" smtClean="0">
                <a:solidFill>
                  <a:srgbClr val="0070C0"/>
                </a:solidFill>
              </a:rPr>
              <a:t>” no </a:t>
            </a:r>
            <a:r>
              <a:rPr lang="en-US" dirty="0" err="1" smtClean="0">
                <a:solidFill>
                  <a:srgbClr val="0070C0"/>
                </a:solidFill>
              </a:rPr>
              <a:t>serviço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recebida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doentes</a:t>
            </a:r>
            <a:r>
              <a:rPr lang="en-US" dirty="0" smtClean="0"/>
              <a:t> é </a:t>
            </a:r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complexa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insuficiente</a:t>
            </a:r>
            <a:r>
              <a:rPr lang="en-US" dirty="0" smtClean="0"/>
              <a:t>;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070C0"/>
                </a:solidFill>
              </a:rPr>
              <a:t>Existe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risco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infeção</a:t>
            </a:r>
            <a:r>
              <a:rPr lang="en-US" dirty="0" smtClean="0">
                <a:solidFill>
                  <a:srgbClr val="0070C0"/>
                </a:solidFill>
              </a:rPr>
              <a:t> nosocomial;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err="1" smtClean="0"/>
              <a:t>Elevado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exames</a:t>
            </a:r>
            <a:r>
              <a:rPr lang="en-US" dirty="0"/>
              <a:t> </a:t>
            </a:r>
            <a:r>
              <a:rPr lang="en-US" dirty="0" smtClean="0"/>
              <a:t>com </a:t>
            </a:r>
            <a:r>
              <a:rPr lang="en-US" dirty="0" err="1" smtClean="0"/>
              <a:t>radiações</a:t>
            </a:r>
            <a:r>
              <a:rPr lang="en-US" dirty="0" smtClean="0"/>
              <a:t> </a:t>
            </a:r>
            <a:r>
              <a:rPr lang="en-US" dirty="0" err="1" smtClean="0"/>
              <a:t>ionizantes</a:t>
            </a:r>
            <a:r>
              <a:rPr lang="en-US" dirty="0" smtClean="0"/>
              <a:t>;</a:t>
            </a:r>
            <a:endParaRPr lang="en-US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A TC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extensão</a:t>
            </a:r>
            <a:r>
              <a:rPr lang="en-US" dirty="0" smtClean="0"/>
              <a:t> da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dos </a:t>
            </a:r>
            <a:r>
              <a:rPr lang="en-US" dirty="0" err="1" smtClean="0"/>
              <a:t>doentes</a:t>
            </a:r>
            <a:r>
              <a:rPr lang="en-US" dirty="0" smtClean="0"/>
              <a:t>;</a:t>
            </a:r>
            <a:endParaRPr lang="en-US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As doses de </a:t>
            </a:r>
            <a:r>
              <a:rPr lang="en-US" dirty="0" err="1" smtClean="0">
                <a:solidFill>
                  <a:srgbClr val="0070C0"/>
                </a:solidFill>
              </a:rPr>
              <a:t>radiação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exame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controladas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invGray">
          <a:xfrm>
            <a:off x="533400" y="2668052"/>
            <a:ext cx="7813675" cy="50323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invGray">
          <a:xfrm>
            <a:off x="2699792" y="5310852"/>
            <a:ext cx="3421946" cy="99060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pt-PT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invGray">
          <a:xfrm>
            <a:off x="533400" y="3183940"/>
            <a:ext cx="7813675" cy="5032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invGray">
          <a:xfrm>
            <a:off x="533400" y="3760822"/>
            <a:ext cx="7813675" cy="503238"/>
          </a:xfrm>
          <a:prstGeom prst="rect">
            <a:avLst/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9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white">
          <a:xfrm>
            <a:off x="2974335" y="2729965"/>
            <a:ext cx="291278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Lado</a:t>
            </a:r>
            <a:r>
              <a:rPr lang="en-US" sz="2400" dirty="0" smtClean="0">
                <a:solidFill>
                  <a:srgbClr val="FEFEFE"/>
                </a:solidFill>
                <a:latin typeface="Calibri" pitchFamily="34" charset="0"/>
              </a:rPr>
              <a:t>; Local do </a:t>
            </a: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exame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white">
          <a:xfrm>
            <a:off x="2601924" y="3255948"/>
            <a:ext cx="36576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Administração</a:t>
            </a:r>
            <a:r>
              <a:rPr lang="en-US" sz="2400" dirty="0" smtClean="0">
                <a:solidFill>
                  <a:srgbClr val="FEFEFE"/>
                </a:solidFill>
                <a:latin typeface="Calibri" pitchFamily="34" charset="0"/>
              </a:rPr>
              <a:t> de </a:t>
            </a: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fármacos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white">
          <a:xfrm>
            <a:off x="3693921" y="3754447"/>
            <a:ext cx="14736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Radiações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275856" y="6208276"/>
            <a:ext cx="23807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Eventos</a:t>
            </a:r>
            <a:r>
              <a:rPr lang="en-US" sz="2000" dirty="0" smtClean="0"/>
              <a:t> </a:t>
            </a:r>
            <a:r>
              <a:rPr lang="en-US" sz="2000" dirty="0" err="1" smtClean="0"/>
              <a:t>adversos</a:t>
            </a:r>
            <a:endParaRPr lang="en-US" sz="2000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Preveníveis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invGray">
          <a:xfrm>
            <a:off x="539552" y="1527756"/>
            <a:ext cx="7813675" cy="5032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white">
          <a:xfrm>
            <a:off x="3488574" y="1557993"/>
            <a:ext cx="18966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Identificação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invGray">
          <a:xfrm>
            <a:off x="539552" y="4892610"/>
            <a:ext cx="7813675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white">
          <a:xfrm>
            <a:off x="3698920" y="4954523"/>
            <a:ext cx="14759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Relatórios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invGray">
          <a:xfrm>
            <a:off x="539552" y="2103820"/>
            <a:ext cx="7813675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white">
          <a:xfrm>
            <a:off x="2962464" y="2165733"/>
            <a:ext cx="30192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Procedimento</a:t>
            </a:r>
            <a:r>
              <a:rPr lang="en-US" sz="2400" dirty="0" smtClean="0">
                <a:solidFill>
                  <a:srgbClr val="FEFEFE"/>
                </a:solidFill>
                <a:latin typeface="Calibri" pitchFamily="34" charset="0"/>
              </a:rPr>
              <a:t>/</a:t>
            </a: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exame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invGray">
          <a:xfrm>
            <a:off x="539552" y="4336886"/>
            <a:ext cx="781367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white">
          <a:xfrm>
            <a:off x="3197914" y="4330511"/>
            <a:ext cx="24779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Infeção</a:t>
            </a:r>
            <a:r>
              <a:rPr lang="en-US" sz="2400" dirty="0" smtClean="0">
                <a:solidFill>
                  <a:srgbClr val="FEFEFE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EFEFE"/>
                </a:solidFill>
                <a:latin typeface="Calibri" pitchFamily="34" charset="0"/>
              </a:rPr>
              <a:t>hospitalar</a:t>
            </a:r>
            <a:endParaRPr lang="en-US" sz="24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en-US" sz="2400" kern="1200" dirty="0" smtClean="0">
              <a:solidFill>
                <a:schemeClr val="bg2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15452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C00000"/>
                </a:solidFill>
              </a:rPr>
              <a:t>Principais situações de risco:</a:t>
            </a:r>
            <a:endParaRPr lang="pt-PT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1268" grpId="0" animBg="1"/>
      <p:bldP spid="108549" grpId="0" animBg="1"/>
      <p:bldP spid="108550" grpId="0" animBg="1"/>
      <p:bldP spid="108551" grpId="0"/>
      <p:bldP spid="108553" grpId="0"/>
      <p:bldP spid="108554" grpId="0"/>
      <p:bldP spid="12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1532832"/>
            <a:ext cx="8820472" cy="48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64989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(Pennsylvania Patient Safety Authority, 2011)</a:t>
            </a:r>
            <a:endParaRPr lang="pt-PT" sz="12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35696" y="5373216"/>
            <a:ext cx="2160240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87011" y="2420888"/>
            <a:ext cx="2160240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24400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Foco</a:t>
            </a:r>
            <a:r>
              <a:rPr lang="en-US" dirty="0" smtClean="0">
                <a:solidFill>
                  <a:srgbClr val="C00000"/>
                </a:solidFill>
              </a:rPr>
              <a:t> no “</a:t>
            </a:r>
            <a:r>
              <a:rPr lang="en-US" b="1" dirty="0" err="1" smtClean="0">
                <a:solidFill>
                  <a:srgbClr val="C00000"/>
                </a:solidFill>
              </a:rPr>
              <a:t>erro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humano</a:t>
            </a:r>
            <a:r>
              <a:rPr lang="en-US" dirty="0" smtClean="0">
                <a:solidFill>
                  <a:srgbClr val="C00000"/>
                </a:solidFill>
              </a:rPr>
              <a:t>” e no </a:t>
            </a:r>
            <a:r>
              <a:rPr lang="en-US" dirty="0" err="1" smtClean="0">
                <a:solidFill>
                  <a:srgbClr val="C00000"/>
                </a:solidFill>
              </a:rPr>
              <a:t>desempenho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mau</a:t>
            </a:r>
            <a:r>
              <a:rPr lang="en-US" dirty="0" smtClean="0">
                <a:solidFill>
                  <a:srgbClr val="C00000"/>
                </a:solidFill>
              </a:rPr>
              <a:t>) dos </a:t>
            </a:r>
            <a:r>
              <a:rPr lang="en-US" dirty="0" err="1" smtClean="0">
                <a:solidFill>
                  <a:srgbClr val="C00000"/>
                </a:solidFill>
              </a:rPr>
              <a:t>profissionais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saúde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685800" lvl="1">
              <a:lnSpc>
                <a:spcPct val="80000"/>
              </a:lnSpc>
            </a:pPr>
            <a:endParaRPr lang="en-US" sz="1400" dirty="0" smtClean="0"/>
          </a:p>
          <a:p>
            <a:pPr marL="685800" lvl="1">
              <a:lnSpc>
                <a:spcPct val="80000"/>
              </a:lnSpc>
              <a:spcAft>
                <a:spcPts val="600"/>
              </a:spcAft>
            </a:pPr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 </a:t>
            </a:r>
          </a:p>
          <a:p>
            <a:pPr marL="1085850" lvl="2">
              <a:lnSpc>
                <a:spcPct val="80000"/>
              </a:lnSpc>
              <a:spcAft>
                <a:spcPts val="600"/>
              </a:spcAft>
            </a:pPr>
            <a:r>
              <a:rPr lang="en-US" dirty="0" err="1" smtClean="0"/>
              <a:t>Realização</a:t>
            </a:r>
            <a:r>
              <a:rPr lang="en-US" dirty="0" smtClean="0"/>
              <a:t> de </a:t>
            </a:r>
            <a:r>
              <a:rPr lang="en-US" dirty="0" err="1" smtClean="0"/>
              <a:t>exames</a:t>
            </a:r>
            <a:r>
              <a:rPr lang="en-US" dirty="0" smtClean="0"/>
              <a:t>;</a:t>
            </a:r>
          </a:p>
          <a:p>
            <a:pPr marL="1085850" lvl="2">
              <a:lnSpc>
                <a:spcPct val="8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70C0"/>
                </a:solidFill>
              </a:rPr>
              <a:t>Identificação</a:t>
            </a:r>
            <a:r>
              <a:rPr lang="en-US" dirty="0">
                <a:solidFill>
                  <a:srgbClr val="0070C0"/>
                </a:solidFill>
              </a:rPr>
              <a:t> das </a:t>
            </a:r>
            <a:r>
              <a:rPr lang="en-US" dirty="0" err="1" smtClean="0">
                <a:solidFill>
                  <a:srgbClr val="0070C0"/>
                </a:solidFill>
              </a:rPr>
              <a:t>imagens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1085850" lvl="2">
              <a:lnSpc>
                <a:spcPct val="80000"/>
              </a:lnSpc>
              <a:spcAft>
                <a:spcPts val="600"/>
              </a:spcAft>
            </a:pPr>
            <a:r>
              <a:rPr lang="en-US" dirty="0" err="1" smtClean="0"/>
              <a:t>Administração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contraste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outros </a:t>
            </a:r>
            <a:r>
              <a:rPr lang="en-US" dirty="0" err="1"/>
              <a:t>produtos</a:t>
            </a:r>
            <a:r>
              <a:rPr lang="en-US" dirty="0" smtClean="0"/>
              <a:t>);</a:t>
            </a:r>
            <a:endParaRPr lang="en-US" dirty="0"/>
          </a:p>
          <a:p>
            <a:pPr marL="1085850" lvl="2">
              <a:lnSpc>
                <a:spcPct val="8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070C0"/>
                </a:solidFill>
              </a:rPr>
              <a:t>Relatórios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marL="1085850" lvl="2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….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467600" cy="521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287114" y="6150576"/>
            <a:ext cx="18520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 dirty="0" err="1">
                <a:solidFill>
                  <a:srgbClr val="000000"/>
                </a:solidFill>
              </a:rPr>
              <a:t>Carayon</a:t>
            </a:r>
            <a:r>
              <a:rPr lang="en-US" sz="1400" i="1" dirty="0">
                <a:solidFill>
                  <a:srgbClr val="000000"/>
                </a:solidFill>
              </a:rPr>
              <a:t> et al., 2006</a:t>
            </a:r>
            <a:br>
              <a:rPr lang="en-US" sz="1400" i="1" dirty="0">
                <a:solidFill>
                  <a:srgbClr val="000000"/>
                </a:solidFill>
              </a:rPr>
            </a:b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03505" cy="710952"/>
          </a:xfrm>
        </p:spPr>
        <p:txBody>
          <a:bodyPr/>
          <a:lstStyle/>
          <a:p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Segurança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do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Doente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Imagem</a:t>
            </a:r>
            <a:r>
              <a:rPr lang="en-US" sz="2400" kern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 kern="1200" dirty="0" err="1">
                <a:solidFill>
                  <a:schemeClr val="bg2"/>
                </a:solidFill>
                <a:latin typeface="Arial" pitchFamily="34" charset="0"/>
              </a:rPr>
              <a:t>Médica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055290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rgonomia e Segurança do Doente na Radiologia 2010">
  <a:themeElements>
    <a:clrScheme name="Default Design 3">
      <a:dk1>
        <a:srgbClr val="000000"/>
      </a:dk1>
      <a:lt1>
        <a:srgbClr val="FFFFFF"/>
      </a:lt1>
      <a:dk2>
        <a:srgbClr val="333300"/>
      </a:dk2>
      <a:lt2>
        <a:srgbClr val="4D4D4D"/>
      </a:lt2>
      <a:accent1>
        <a:srgbClr val="F5B80B"/>
      </a:accent1>
      <a:accent2>
        <a:srgbClr val="6292C6"/>
      </a:accent2>
      <a:accent3>
        <a:srgbClr val="FFFFFF"/>
      </a:accent3>
      <a:accent4>
        <a:srgbClr val="000000"/>
      </a:accent4>
      <a:accent5>
        <a:srgbClr val="F9D8AA"/>
      </a:accent5>
      <a:accent6>
        <a:srgbClr val="5884B3"/>
      </a:accent6>
      <a:hlink>
        <a:srgbClr val="74BD43"/>
      </a:hlink>
      <a:folHlink>
        <a:srgbClr val="C4B798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7"/>
        </a:accent5>
        <a:accent6>
          <a:srgbClr val="749549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3D6AE"/>
        </a:accent5>
        <a:accent6>
          <a:srgbClr val="BCB33D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884B3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Ergonomia e Segurança do Doente na Radiologia 2010</Template>
  <TotalTime>2879</TotalTime>
  <Words>786</Words>
  <Application>Microsoft Office PowerPoint</Application>
  <PresentationFormat>Apresentação no Ecrã (4:3)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8" baseType="lpstr">
      <vt:lpstr>Ergonomia e Segurança do Doente na Radiologia 2010</vt:lpstr>
      <vt:lpstr>Imagem de mapa de bits</vt:lpstr>
      <vt:lpstr>Segurança do Doente num  Departamento de Imagem Médica</vt:lpstr>
      <vt:lpstr>Apresentação do PowerPoint</vt:lpstr>
      <vt:lpstr>Apresentação do PowerPoint</vt:lpstr>
      <vt:lpstr>Segurança do Doente em Imagem Médica</vt:lpstr>
      <vt:lpstr>Segurança do Doente em Imagem Médica</vt:lpstr>
      <vt:lpstr>Segurança do Doente em Imagem Médica</vt:lpstr>
      <vt:lpstr>Segurança do Doente em Imagem Médica</vt:lpstr>
      <vt:lpstr>Segurança do Doente em Imagem Médica</vt:lpstr>
      <vt:lpstr>Segurança do Doente em Imagem Médica</vt:lpstr>
      <vt:lpstr>Apresentação do PowerPoint</vt:lpstr>
      <vt:lpstr>Segurança do Doente em Imagem Médica</vt:lpstr>
      <vt:lpstr>Segurança do Doente em Imagem Médica</vt:lpstr>
      <vt:lpstr>Segurança do Doente em Imagem Médica</vt:lpstr>
      <vt:lpstr>Segurança do Doente em Imagem Médica</vt:lpstr>
      <vt:lpstr>Segurança do Doente em Imagem Médica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 in Radiology</dc:title>
  <dc:creator>FS</dc:creator>
  <cp:lastModifiedBy>ANFITEATRO</cp:lastModifiedBy>
  <cp:revision>241</cp:revision>
  <cp:lastPrinted>2015-09-09T11:17:28Z</cp:lastPrinted>
  <dcterms:created xsi:type="dcterms:W3CDTF">2010-11-13T15:49:58Z</dcterms:created>
  <dcterms:modified xsi:type="dcterms:W3CDTF">2015-09-10T12:28:09Z</dcterms:modified>
</cp:coreProperties>
</file>