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90" r:id="rId3"/>
    <p:sldId id="28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FC73D-B298-4E7E-A027-E63C87D987B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7743B-73ED-441E-81D1-BF434E5C9A6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6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DA22-2AA9-4A20-AFB1-F3E56DF7A2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DA22-2AA9-4A20-AFB1-F3E56DF7A2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9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0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1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6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2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AD74E-43CF-471D-9C2A-79C52039A357}" type="datetimeFigureOut">
              <a:rPr lang="nl-BE">
                <a:solidFill>
                  <a:prstClr val="black"/>
                </a:solidFill>
              </a:rPr>
              <a:pPr/>
              <a:t>10/09/2015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F4771-3D98-4A0E-ACA4-04B1BC18CD38}" type="slidenum">
              <a:rPr lang="nl-BE">
                <a:solidFill>
                  <a:prstClr val="black"/>
                </a:solidFill>
              </a:rPr>
              <a:pPr/>
              <a:t>‹nº›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7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9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2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9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  <a:p>
            <a:pPr lvl="4"/>
            <a:r>
              <a:rPr lang="en-US" altLang="fr-FR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en-US" sz="7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sz="7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for Economic Co-operation and Development</a:t>
            </a:r>
          </a:p>
        </p:txBody>
      </p:sp>
      <p:pic>
        <p:nvPicPr>
          <p:cNvPr id="1029" name="Picture 5" descr="PPT bann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4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How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Radiological Protection Decisions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are Made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 smtClean="0">
                <a:solidFill>
                  <a:srgbClr val="0000FF"/>
                </a:solidFill>
              </a:rPr>
              <a:t>Dr Ted Lazo</a:t>
            </a:r>
          </a:p>
          <a:p>
            <a:pPr algn="l"/>
            <a:r>
              <a:rPr lang="en-GB" sz="2000" dirty="0" smtClean="0">
                <a:solidFill>
                  <a:srgbClr val="0000FF"/>
                </a:solidFill>
              </a:rPr>
              <a:t>OECD Nuclear Energy Agency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8923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Workshop of Portuguese-Speaking Countries on Justification and Optimisation</a:t>
            </a:r>
          </a:p>
          <a:p>
            <a:pPr algn="ctr"/>
            <a:r>
              <a:rPr lang="en-GB" dirty="0" smtClean="0"/>
              <a:t>10 – 12 September 2015, Lisbon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40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28936"/>
            <a:ext cx="4546848" cy="5208240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ICRP Principles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Justification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Optimisation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Application of Dose Limits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Exposure Situations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Planned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Existing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Emergency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Types of Exposure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Occupational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Medical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Public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/>
          <a:lstStyle/>
          <a:p>
            <a:pPr algn="r"/>
            <a:r>
              <a:rPr lang="en-GB" sz="2800" dirty="0">
                <a:solidFill>
                  <a:srgbClr val="FF0000"/>
                </a:solidFill>
              </a:rPr>
              <a:t>Key Elements of the ICRP System of </a:t>
            </a:r>
            <a:r>
              <a:rPr lang="en-GB" sz="2800" dirty="0" smtClean="0">
                <a:solidFill>
                  <a:srgbClr val="FF0000"/>
                </a:solidFill>
              </a:rPr>
              <a:t>RP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4408910" y="2633088"/>
            <a:ext cx="4393073" cy="3237674"/>
            <a:chOff x="4408910" y="2633088"/>
            <a:chExt cx="4393073" cy="3237674"/>
          </a:xfrm>
        </p:grpSpPr>
        <p:sp>
          <p:nvSpPr>
            <p:cNvPr id="4" name="Cube 3"/>
            <p:cNvSpPr/>
            <p:nvPr/>
          </p:nvSpPr>
          <p:spPr>
            <a:xfrm>
              <a:off x="5796136" y="2636912"/>
              <a:ext cx="2088232" cy="208823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796136" y="368102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796136" y="422108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380312" y="3140968"/>
              <a:ext cx="504056" cy="5400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380312" y="3681028"/>
              <a:ext cx="504056" cy="5400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00192" y="3140968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40252" y="3158970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740352" y="2771805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24328" y="2996952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00192" y="2636912"/>
              <a:ext cx="532668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832860" y="2633088"/>
              <a:ext cx="547452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56176" y="2771805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948536" y="3004104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97575" y="4347185"/>
              <a:ext cx="1298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Justification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08910" y="3766392"/>
              <a:ext cx="1396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Optimisation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46589" y="3226332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Dose Limits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6136" y="4716517"/>
              <a:ext cx="461665" cy="85536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Planned</a:t>
              </a:r>
              <a:endParaRPr lang="en-GB" dirty="0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6335693" y="4741844"/>
              <a:ext cx="461665" cy="8047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Existing</a:t>
              </a:r>
              <a:endParaRPr lang="en-GB" dirty="0"/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6889090" y="4743146"/>
              <a:ext cx="461665" cy="112761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Emergency</a:t>
              </a:r>
              <a:endParaRPr lang="en-GB" dirty="0"/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7380312" y="4581128"/>
              <a:ext cx="1421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Occupational</a:t>
              </a:r>
              <a:endParaRPr lang="en-GB" dirty="0"/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7870638" y="4036422"/>
              <a:ext cx="931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Medical</a:t>
              </a:r>
              <a:endParaRPr lang="en-GB" dirty="0"/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7687317" y="4347185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Public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0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328936"/>
            <a:ext cx="4546848" cy="5208240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ICRP Principles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Justification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Optimisation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Restriction of Dose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Exposure Situations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Planned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Existing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Emergency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Types of Exposure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Occupational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Medical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Public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/>
          <a:lstStyle/>
          <a:p>
            <a:pPr algn="r"/>
            <a:r>
              <a:rPr lang="en-GB" sz="2800" dirty="0">
                <a:solidFill>
                  <a:srgbClr val="FF0000"/>
                </a:solidFill>
              </a:rPr>
              <a:t>Key Elements of the ICRP System of </a:t>
            </a:r>
            <a:r>
              <a:rPr lang="en-GB" sz="2800" dirty="0" smtClean="0">
                <a:solidFill>
                  <a:srgbClr val="FF0000"/>
                </a:solidFill>
              </a:rPr>
              <a:t>RP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4408910" y="2633088"/>
            <a:ext cx="4393073" cy="3237674"/>
            <a:chOff x="4408910" y="2633088"/>
            <a:chExt cx="4393073" cy="3237674"/>
          </a:xfrm>
        </p:grpSpPr>
        <p:sp>
          <p:nvSpPr>
            <p:cNvPr id="4" name="Cube 3"/>
            <p:cNvSpPr/>
            <p:nvPr/>
          </p:nvSpPr>
          <p:spPr>
            <a:xfrm>
              <a:off x="5796136" y="2636912"/>
              <a:ext cx="2088232" cy="208823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796136" y="368102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796136" y="422108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380312" y="3140968"/>
              <a:ext cx="504056" cy="5400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380312" y="3681028"/>
              <a:ext cx="504056" cy="5400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00192" y="3140968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40252" y="3158970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740352" y="2771805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24328" y="2996952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00192" y="2636912"/>
              <a:ext cx="532668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832860" y="2633088"/>
              <a:ext cx="547452" cy="522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56176" y="2771805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948536" y="3004104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97575" y="4347185"/>
              <a:ext cx="1298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Justification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08910" y="3766392"/>
              <a:ext cx="1396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Optimisation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6136" y="4716517"/>
              <a:ext cx="461665" cy="85536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Planned</a:t>
              </a:r>
              <a:endParaRPr lang="en-GB" dirty="0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6335693" y="4741844"/>
              <a:ext cx="461665" cy="8047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Existing</a:t>
              </a:r>
              <a:endParaRPr lang="en-GB" dirty="0"/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6889090" y="4743146"/>
              <a:ext cx="461665" cy="112761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Emergency</a:t>
              </a:r>
              <a:endParaRPr lang="en-GB" dirty="0"/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7380312" y="4581128"/>
              <a:ext cx="1421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Occupational</a:t>
              </a:r>
              <a:endParaRPr lang="en-GB" dirty="0"/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7870638" y="4036422"/>
              <a:ext cx="931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Medical</a:t>
              </a:r>
              <a:endParaRPr lang="en-GB" dirty="0"/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7687317" y="4347185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Public</a:t>
              </a:r>
              <a:endParaRPr lang="en-GB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16364" y="3229327"/>
            <a:ext cx="195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Restriction of Dose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8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pPr algn="r"/>
            <a:r>
              <a:rPr lang="en-GB" sz="2800" dirty="0" smtClean="0">
                <a:solidFill>
                  <a:srgbClr val="FF0000"/>
                </a:solidFill>
              </a:rPr>
              <a:t>For Planned Situations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2879" y="2120917"/>
            <a:ext cx="1824228" cy="3390417"/>
            <a:chOff x="971600" y="2232492"/>
            <a:chExt cx="1824228" cy="3390417"/>
          </a:xfrm>
        </p:grpSpPr>
        <p:grpSp>
          <p:nvGrpSpPr>
            <p:cNvPr id="5" name="Group 4"/>
            <p:cNvGrpSpPr/>
            <p:nvPr/>
          </p:nvGrpSpPr>
          <p:grpSpPr>
            <a:xfrm>
              <a:off x="1579676" y="2836743"/>
              <a:ext cx="1216152" cy="2185055"/>
              <a:chOff x="4130598" y="2595202"/>
              <a:chExt cx="1216152" cy="2185055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4130598" y="2595202"/>
                <a:ext cx="1216152" cy="218505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130598" y="3811354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5066702" y="3574585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1287252" y="2232492"/>
              <a:ext cx="1228528" cy="3104791"/>
              <a:chOff x="2627784" y="1655648"/>
              <a:chExt cx="1228528" cy="3104791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2627784" y="1655648"/>
                <a:ext cx="1216152" cy="310479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627784" y="3781056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563888" y="3544287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27784" y="2861320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576264" y="2624551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971600" y="2518118"/>
              <a:ext cx="1228528" cy="3104791"/>
              <a:chOff x="2627784" y="1655648"/>
              <a:chExt cx="1228528" cy="3104791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2627784" y="1655648"/>
                <a:ext cx="1216152" cy="310479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627784" y="3781056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563888" y="3544287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27784" y="2861320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576264" y="2624551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08" y="3822935"/>
            <a:ext cx="1506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9" y="4731995"/>
            <a:ext cx="1408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24" y="5486632"/>
            <a:ext cx="5064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3" y="5214272"/>
            <a:ext cx="1530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55" y="4538756"/>
            <a:ext cx="1036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74" y="4910223"/>
            <a:ext cx="858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25279" y="2885038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Application</a:t>
            </a:r>
          </a:p>
          <a:p>
            <a:r>
              <a:rPr lang="en-GB" dirty="0" smtClean="0"/>
              <a:t>Of Dose Limits</a:t>
            </a:r>
          </a:p>
        </p:txBody>
      </p:sp>
    </p:spTree>
    <p:extLst>
      <p:ext uri="{BB962C8B-B14F-4D97-AF65-F5344CB8AC3E}">
        <p14:creationId xmlns:p14="http://schemas.microsoft.com/office/powerpoint/2010/main" val="21146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pPr algn="r"/>
            <a:r>
              <a:rPr lang="en-GB" sz="2800" dirty="0" smtClean="0">
                <a:solidFill>
                  <a:srgbClr val="FF0000"/>
                </a:solidFill>
              </a:rPr>
              <a:t>For Planned Situations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55" y="3833048"/>
            <a:ext cx="1506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9" y="4731995"/>
            <a:ext cx="1408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24" y="5486632"/>
            <a:ext cx="5064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3" y="5214272"/>
            <a:ext cx="1530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55" y="4538756"/>
            <a:ext cx="1036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74" y="4910223"/>
            <a:ext cx="858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79328" y="2728610"/>
            <a:ext cx="1763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Dose Limits</a:t>
            </a:r>
          </a:p>
          <a:p>
            <a:r>
              <a:rPr lang="en-GB" dirty="0" smtClean="0"/>
              <a:t>And</a:t>
            </a:r>
          </a:p>
          <a:p>
            <a:r>
              <a:rPr lang="en-GB" dirty="0" smtClean="0"/>
              <a:t>Dose Constraints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44" y="2123890"/>
            <a:ext cx="1871390" cy="330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pPr algn="r"/>
            <a:r>
              <a:rPr lang="en-GB" sz="2800" dirty="0" smtClean="0">
                <a:solidFill>
                  <a:srgbClr val="FF0000"/>
                </a:solidFill>
              </a:rPr>
              <a:t>For Existing Situations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20" y="2852936"/>
            <a:ext cx="1365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08" y="3822935"/>
            <a:ext cx="1506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9" y="4731995"/>
            <a:ext cx="1408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3" y="5214272"/>
            <a:ext cx="1530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09" y="4468620"/>
            <a:ext cx="1036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91" y="4910223"/>
            <a:ext cx="858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49" y="5505821"/>
            <a:ext cx="5127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46" y="2997750"/>
            <a:ext cx="12430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66" y="3227487"/>
            <a:ext cx="12430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pPr algn="r"/>
            <a:r>
              <a:rPr lang="en-GB" sz="2800" dirty="0" smtClean="0">
                <a:solidFill>
                  <a:srgbClr val="FF0000"/>
                </a:solidFill>
              </a:rPr>
              <a:t>For Existing Situations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75645" y="2010042"/>
            <a:ext cx="1520952" cy="3416829"/>
            <a:chOff x="6583832" y="2265299"/>
            <a:chExt cx="1520952" cy="3416829"/>
          </a:xfrm>
        </p:grpSpPr>
        <p:grpSp>
          <p:nvGrpSpPr>
            <p:cNvPr id="7" name="Group 6"/>
            <p:cNvGrpSpPr/>
            <p:nvPr/>
          </p:nvGrpSpPr>
          <p:grpSpPr>
            <a:xfrm>
              <a:off x="6876256" y="2265299"/>
              <a:ext cx="1228528" cy="3104791"/>
              <a:chOff x="2627784" y="1655648"/>
              <a:chExt cx="1228528" cy="3104791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2627784" y="1655648"/>
                <a:ext cx="1216152" cy="310479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627784" y="3781056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563888" y="3544287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27784" y="2861320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576264" y="2624551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6583832" y="2577337"/>
              <a:ext cx="1228528" cy="3104791"/>
              <a:chOff x="2627784" y="1655648"/>
              <a:chExt cx="1228528" cy="3104791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2627784" y="1655648"/>
                <a:ext cx="1216152" cy="310479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627784" y="3781056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563888" y="3544287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27784" y="2861320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576264" y="2624551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08" y="3822935"/>
            <a:ext cx="1506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9" y="4731995"/>
            <a:ext cx="1408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3" y="5214272"/>
            <a:ext cx="1530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09" y="4468620"/>
            <a:ext cx="1036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91" y="4910223"/>
            <a:ext cx="858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49" y="5505821"/>
            <a:ext cx="5127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2037" y="2635664"/>
            <a:ext cx="1751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Reference Levels</a:t>
            </a:r>
          </a:p>
          <a:p>
            <a:r>
              <a:rPr lang="en-GB" dirty="0" smtClean="0"/>
              <a:t>And</a:t>
            </a:r>
          </a:p>
          <a:p>
            <a:r>
              <a:rPr lang="en-GB" dirty="0" smtClean="0"/>
              <a:t>Dose Limits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70" y="1750853"/>
            <a:ext cx="2465271" cy="37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pPr algn="r"/>
            <a:r>
              <a:rPr lang="en-GB" sz="2800" dirty="0" smtClean="0">
                <a:solidFill>
                  <a:srgbClr val="FF0000"/>
                </a:solidFill>
              </a:rPr>
              <a:t>For Emergency Situations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1365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08" y="3822935"/>
            <a:ext cx="1506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9" y="4731995"/>
            <a:ext cx="1408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3" y="5214272"/>
            <a:ext cx="1530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09" y="4468620"/>
            <a:ext cx="1036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91" y="4910223"/>
            <a:ext cx="858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46" y="2997750"/>
            <a:ext cx="12430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66" y="3227487"/>
            <a:ext cx="12430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82" y="5403936"/>
            <a:ext cx="51276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2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pPr algn="r"/>
            <a:r>
              <a:rPr lang="en-GB" sz="2800" dirty="0">
                <a:solidFill>
                  <a:srgbClr val="FF0000"/>
                </a:solidFill>
              </a:rPr>
              <a:t>For Emergency Situations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75645" y="2010042"/>
            <a:ext cx="1520952" cy="3416829"/>
            <a:chOff x="6583832" y="2265299"/>
            <a:chExt cx="1520952" cy="3416829"/>
          </a:xfrm>
        </p:grpSpPr>
        <p:grpSp>
          <p:nvGrpSpPr>
            <p:cNvPr id="7" name="Group 6"/>
            <p:cNvGrpSpPr/>
            <p:nvPr/>
          </p:nvGrpSpPr>
          <p:grpSpPr>
            <a:xfrm>
              <a:off x="6876256" y="2265299"/>
              <a:ext cx="1228528" cy="3104791"/>
              <a:chOff x="2627784" y="1655648"/>
              <a:chExt cx="1228528" cy="3104791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2627784" y="1655648"/>
                <a:ext cx="1216152" cy="310479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627784" y="3781056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563888" y="3544287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27784" y="2861320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576264" y="2624551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6583832" y="2577337"/>
              <a:ext cx="1228528" cy="3104791"/>
              <a:chOff x="2627784" y="1655648"/>
              <a:chExt cx="1228528" cy="3104791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2627784" y="1655648"/>
                <a:ext cx="1216152" cy="310479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627784" y="3781056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563888" y="3544287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27784" y="2861320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576264" y="2624551"/>
                <a:ext cx="280048" cy="2367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08" y="3822935"/>
            <a:ext cx="1506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9" y="4731995"/>
            <a:ext cx="1408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3" y="5214272"/>
            <a:ext cx="1530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09" y="4468620"/>
            <a:ext cx="1036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91" y="4910223"/>
            <a:ext cx="858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15" y="5374591"/>
            <a:ext cx="51276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16571"/>
            <a:ext cx="18526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39" y="1721402"/>
            <a:ext cx="3504306" cy="35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Individualising</a:t>
            </a:r>
            <a:r>
              <a:rPr lang="en-US" dirty="0" smtClean="0">
                <a:solidFill>
                  <a:srgbClr val="FF0000"/>
                </a:solidFill>
              </a:rPr>
              <a:t> Risk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google.fr/url?source=imglanding&amp;ct=img&amp;q=http://image.shutterstock.com/display_pic_with_logo/351523/351523,1281296911,1/stock-photo-crowd-concept-with-one-person-who-distinguishes-from-others-58665376.jpg&amp;sa=X&amp;ei=o6l0VcDAK4ON7Qa6oYLgCg&amp;ved=0CAkQ8wc&amp;usg=AFQjCNEYnHJW5ZMMTbBf4VB2nvvFgQ9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9863"/>
            <a:ext cx="64807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The ICRP system uses gender and age averaged weighting factors </a:t>
            </a:r>
            <a:r>
              <a:rPr lang="en-GB" dirty="0" smtClean="0">
                <a:solidFill>
                  <a:srgbClr val="0000CC"/>
                </a:solidFill>
              </a:rPr>
              <a:t>to calculate </a:t>
            </a:r>
            <a:r>
              <a:rPr lang="en-GB" dirty="0">
                <a:solidFill>
                  <a:srgbClr val="0000CC"/>
                </a:solidFill>
              </a:rPr>
              <a:t>effective dose. </a:t>
            </a:r>
          </a:p>
          <a:p>
            <a:r>
              <a:rPr lang="en-GB" dirty="0">
                <a:solidFill>
                  <a:srgbClr val="0000CC"/>
                </a:solidFill>
              </a:rPr>
              <a:t>This represents the risk of generalised radiological detriment (5% per Sievert) to humans.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An individual’s risk is currently impossible to determine, and extremely difficult to estimate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However, the risk to an individual’s child is a (the) leading value consideration in terms of stakeholder concern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The RP Toolbox currently has no specific tool to estimate an individual’s risk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>
                <a:solidFill>
                  <a:srgbClr val="FF0000"/>
                </a:solidFill>
              </a:rPr>
              <a:t>Individualising</a:t>
            </a:r>
            <a:r>
              <a:rPr lang="en-US" dirty="0" smtClean="0">
                <a:solidFill>
                  <a:srgbClr val="FF0000"/>
                </a:solidFill>
              </a:rPr>
              <a:t> Risk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Protection decisions are generally NOT taken by RP specialists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Protection decisions are taken by stakeholders: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Governments: policy and regulation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Licensees: procedures and resources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Workers: safety culture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Affected Populations: lifestyle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Who Takes Protection Decisions?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As a first step, study </a:t>
            </a:r>
            <a:r>
              <a:rPr lang="en-GB" dirty="0">
                <a:solidFill>
                  <a:srgbClr val="0000CC"/>
                </a:solidFill>
              </a:rPr>
              <a:t>of the variability of organ </a:t>
            </a:r>
            <a:r>
              <a:rPr lang="en-GB" dirty="0" smtClean="0">
                <a:solidFill>
                  <a:srgbClr val="0000CC"/>
                </a:solidFill>
              </a:rPr>
              <a:t>dose </a:t>
            </a:r>
            <a:r>
              <a:rPr lang="en-GB" dirty="0">
                <a:solidFill>
                  <a:srgbClr val="0000CC"/>
                </a:solidFill>
              </a:rPr>
              <a:t>from an external </a:t>
            </a:r>
            <a:r>
              <a:rPr lang="en-GB" dirty="0" smtClean="0">
                <a:solidFill>
                  <a:srgbClr val="0000CC"/>
                </a:solidFill>
              </a:rPr>
              <a:t>source </a:t>
            </a:r>
            <a:r>
              <a:rPr lang="en-GB" dirty="0">
                <a:solidFill>
                  <a:srgbClr val="0000CC"/>
                </a:solidFill>
              </a:rPr>
              <a:t>with age, gender and </a:t>
            </a:r>
            <a:r>
              <a:rPr lang="en-GB" dirty="0" smtClean="0">
                <a:solidFill>
                  <a:srgbClr val="0000CC"/>
                </a:solidFill>
              </a:rPr>
              <a:t>BMI</a:t>
            </a:r>
            <a:endParaRPr lang="en-GB" dirty="0">
              <a:solidFill>
                <a:srgbClr val="0000CC"/>
              </a:solidFill>
            </a:endParaRPr>
          </a:p>
          <a:p>
            <a:r>
              <a:rPr lang="en-GB" dirty="0" smtClean="0">
                <a:solidFill>
                  <a:srgbClr val="0000CC"/>
                </a:solidFill>
              </a:rPr>
              <a:t>The results of the study could </a:t>
            </a:r>
            <a:r>
              <a:rPr lang="en-GB" dirty="0">
                <a:solidFill>
                  <a:srgbClr val="0000CC"/>
                </a:solidFill>
              </a:rPr>
              <a:t>be useful for discussions with individuals, </a:t>
            </a:r>
            <a:r>
              <a:rPr lang="en-GB" dirty="0" smtClean="0">
                <a:solidFill>
                  <a:srgbClr val="0000CC"/>
                </a:solidFill>
              </a:rPr>
              <a:t>such as </a:t>
            </a:r>
            <a:r>
              <a:rPr lang="en-GB" dirty="0">
                <a:solidFill>
                  <a:srgbClr val="0000CC"/>
                </a:solidFill>
              </a:rPr>
              <a:t>parents, in post-accident situations. </a:t>
            </a:r>
            <a:endParaRPr lang="en-GB" dirty="0" smtClean="0">
              <a:solidFill>
                <a:srgbClr val="0000CC"/>
              </a:solidFill>
            </a:endParaRPr>
          </a:p>
          <a:p>
            <a:r>
              <a:rPr lang="en-GB" dirty="0" smtClean="0">
                <a:solidFill>
                  <a:srgbClr val="0000CC"/>
                </a:solidFill>
              </a:rPr>
              <a:t>Study results </a:t>
            </a:r>
            <a:r>
              <a:rPr lang="en-GB" dirty="0">
                <a:solidFill>
                  <a:srgbClr val="0000CC"/>
                </a:solidFill>
              </a:rPr>
              <a:t>could also be of use, if adapted appropriately, for discussions with patients</a:t>
            </a:r>
            <a:r>
              <a:rPr lang="en-GB" dirty="0" smtClean="0">
                <a:solidFill>
                  <a:srgbClr val="0000CC"/>
                </a:solidFill>
              </a:rPr>
              <a:t>.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RP Toolbox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66839"/>
            <a:ext cx="8229600" cy="612466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New UF/NCI Phantom Library - Children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" y="1268760"/>
            <a:ext cx="6039078" cy="5291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5" y="1557418"/>
            <a:ext cx="2512191" cy="1871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4292" y="3429000"/>
            <a:ext cx="2224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Phantom for each height/weight combination further matching average values of body circumference from CDC survey data</a:t>
            </a:r>
          </a:p>
          <a:p>
            <a:endParaRPr lang="en-US" b="1" i="1" dirty="0">
              <a:solidFill>
                <a:srgbClr val="0000CC"/>
              </a:solidFill>
            </a:endParaRPr>
          </a:p>
          <a:p>
            <a:r>
              <a:rPr lang="en-US" b="1" i="1" dirty="0" smtClean="0">
                <a:solidFill>
                  <a:srgbClr val="0000CC"/>
                </a:solidFill>
              </a:rPr>
              <a:t>85 pediatric males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73 pediatric females</a:t>
            </a:r>
            <a:endParaRPr lang="en-US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41" y="692696"/>
            <a:ext cx="8229600" cy="612466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New UF/NCI Phantom Library - </a:t>
            </a:r>
            <a:r>
              <a:rPr lang="en-US" sz="3200" b="1" i="1" dirty="0" smtClean="0">
                <a:solidFill>
                  <a:srgbClr val="FF0000"/>
                </a:solidFill>
              </a:rPr>
              <a:t>Adults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2" y="1628800"/>
            <a:ext cx="6081541" cy="4217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83" y="1426190"/>
            <a:ext cx="2716021" cy="1917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4292" y="3343701"/>
            <a:ext cx="2224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Phantom for each height/weight combination further matching average values of body circumference from CDC survey data</a:t>
            </a:r>
          </a:p>
          <a:p>
            <a:endParaRPr lang="en-US" b="1" i="1" dirty="0">
              <a:solidFill>
                <a:srgbClr val="0000CC"/>
              </a:solidFill>
            </a:endParaRPr>
          </a:p>
          <a:p>
            <a:r>
              <a:rPr lang="en-US" b="1" i="1" dirty="0" smtClean="0">
                <a:solidFill>
                  <a:srgbClr val="0000CC"/>
                </a:solidFill>
              </a:rPr>
              <a:t>100 adult males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93 adult females</a:t>
            </a:r>
            <a:endParaRPr lang="en-US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14" y="692696"/>
            <a:ext cx="82296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Integrated Protection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9173" y="1800772"/>
            <a:ext cx="8899082" cy="4820690"/>
            <a:chOff x="251520" y="1800772"/>
            <a:chExt cx="8899082" cy="4820690"/>
          </a:xfrm>
        </p:grpSpPr>
        <p:pic>
          <p:nvPicPr>
            <p:cNvPr id="1026" name="Picture 2" descr="http://sr.photos2.fotosearch.com/bthumb/FSD/FSD313/x138139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00772"/>
              <a:ext cx="3259543" cy="2132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sr.photos3.fotosearch.com/bthumb/FSD/FSD128/x1085174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100" y="1800772"/>
              <a:ext cx="3236502" cy="2132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google.fr/url?source=imglanding&amp;ct=img&amp;q=http://wrm5sysfkg-flywheel.netdna-ssl.com/wp-content/uploads/2014/09/12B-in-Unnecessary-Imaging-Is-Wasted-Annually.png&amp;sa=X&amp;ei=P6J0VZTsHKW07gaA6ILADw&amp;ved=0CAkQ8wc&amp;usg=AFQjCNHHUGv8a-SNDEJeCuKgRMWpWMcug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048886"/>
              <a:ext cx="3529813" cy="257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5536" y="3068960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Public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32351" y="1900412"/>
              <a:ext cx="1421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Occupational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7824" y="4293096"/>
              <a:ext cx="931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Medical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2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725156" cy="2160240"/>
          </a:xfrm>
        </p:spPr>
        <p:txBody>
          <a:bodyPr/>
          <a:lstStyle/>
          <a:p>
            <a:r>
              <a:rPr lang="en-US" sz="2200" dirty="0" smtClean="0">
                <a:solidFill>
                  <a:srgbClr val="0000FF"/>
                </a:solidFill>
              </a:rPr>
              <a:t>Occupational, Medical and Public exposures are managed separately</a:t>
            </a:r>
          </a:p>
          <a:p>
            <a:r>
              <a:rPr lang="en-US" sz="2200" dirty="0">
                <a:solidFill>
                  <a:srgbClr val="0000FF"/>
                </a:solidFill>
              </a:rPr>
              <a:t>With medical doses increasing rapidly, statistically significant detriment may increase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Managing all doses in an integrated fashion may keep detriment in perspective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09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Integrated Protection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google.fr/url?source=imglanding&amp;ct=img&amp;q=http://www.epa.gov/radiation/images/understand/rad_sources.jpg&amp;sa=X&amp;ei=a7N0Vd7SGPHU7Ab2iYOABQ&amp;ved=0CAkQ8wc&amp;usg=AFQjCNEwTJw87K8FKLufDyy0pKS53R1s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" y="3429000"/>
            <a:ext cx="4837750" cy="31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3375" y="3645024"/>
            <a:ext cx="4225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could include:</a:t>
            </a:r>
          </a:p>
          <a:p>
            <a:pPr marL="442913" lvl="1" indent="-1793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Occupational: current dosimetry approach</a:t>
            </a:r>
          </a:p>
          <a:p>
            <a:pPr marL="442913" lvl="1" indent="-1793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Medical: dose passports</a:t>
            </a:r>
          </a:p>
          <a:p>
            <a:pPr marL="442913" lvl="1" indent="-1793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Public: Radon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????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Linear </a:t>
            </a:r>
            <a:r>
              <a:rPr lang="en-GB" dirty="0" smtClean="0">
                <a:solidFill>
                  <a:srgbClr val="FF0000"/>
                </a:solidFill>
              </a:rPr>
              <a:t>Development </a:t>
            </a:r>
            <a:r>
              <a:rPr lang="en-GB" dirty="0">
                <a:solidFill>
                  <a:srgbClr val="FF0000"/>
                </a:solidFill>
              </a:rPr>
              <a:t>of the </a:t>
            </a:r>
            <a:r>
              <a:rPr lang="en-GB" dirty="0" smtClean="0">
                <a:solidFill>
                  <a:srgbClr val="FF0000"/>
                </a:solidFill>
              </a:rPr>
              <a:t>System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395862"/>
            <a:ext cx="310360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UNSCEAR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</a:rPr>
              <a:t>Radiological Protection Science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356992"/>
            <a:ext cx="3300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ICRP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</a:rPr>
              <a:t>Radiological Protection Principles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9143" y="4366845"/>
            <a:ext cx="333007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IAEA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</a:rPr>
              <a:t>Radiological Protection Standards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5923" y="5445224"/>
            <a:ext cx="348858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National Authorities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</a:rPr>
              <a:t>Radiological Protection Regulations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1947340" y="3042193"/>
            <a:ext cx="752452" cy="31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414076" y="4003323"/>
            <a:ext cx="869892" cy="3635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5164183" y="5013176"/>
            <a:ext cx="991993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Ellipse 30"/>
          <p:cNvSpPr>
            <a:spLocks noChangeArrowheads="1"/>
          </p:cNvSpPr>
          <p:nvPr/>
        </p:nvSpPr>
        <p:spPr bwMode="auto">
          <a:xfrm>
            <a:off x="774310" y="1382335"/>
            <a:ext cx="7668176" cy="508611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sz="2000" b="1">
              <a:solidFill>
                <a:srgbClr val="000000"/>
              </a:solidFill>
            </a:endParaRPr>
          </a:p>
          <a:p>
            <a:pPr eaLnBrk="1" hangingPunct="1"/>
            <a:endParaRPr lang="en-GB" altLang="en-US" sz="2000" b="1">
              <a:solidFill>
                <a:srgbClr val="000000"/>
              </a:solidFill>
            </a:endParaRPr>
          </a:p>
        </p:txBody>
      </p:sp>
      <p:cxnSp>
        <p:nvCxnSpPr>
          <p:cNvPr id="21512" name="Connecteur droit avec flèche 79"/>
          <p:cNvCxnSpPr>
            <a:cxnSpLocks noChangeShapeType="1"/>
            <a:stCxn id="21517" idx="6"/>
          </p:cNvCxnSpPr>
          <p:nvPr/>
        </p:nvCxnSpPr>
        <p:spPr bwMode="auto">
          <a:xfrm>
            <a:off x="3818185" y="4671902"/>
            <a:ext cx="941699" cy="70396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sp>
        <p:nvSpPr>
          <p:cNvPr id="21513" name="Ellipse 27"/>
          <p:cNvSpPr>
            <a:spLocks noChangeArrowheads="1"/>
          </p:cNvSpPr>
          <p:nvPr/>
        </p:nvSpPr>
        <p:spPr bwMode="auto">
          <a:xfrm>
            <a:off x="2531043" y="2510299"/>
            <a:ext cx="908351" cy="81057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1514" name="Ellipse 28"/>
          <p:cNvSpPr>
            <a:spLocks noChangeArrowheads="1"/>
          </p:cNvSpPr>
          <p:nvPr/>
        </p:nvSpPr>
        <p:spPr bwMode="auto">
          <a:xfrm>
            <a:off x="2531043" y="2577847"/>
            <a:ext cx="1438222" cy="7430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1515" name="Ellipse 29"/>
          <p:cNvSpPr>
            <a:spLocks noChangeArrowheads="1"/>
          </p:cNvSpPr>
          <p:nvPr/>
        </p:nvSpPr>
        <p:spPr bwMode="auto">
          <a:xfrm>
            <a:off x="2152563" y="2172559"/>
            <a:ext cx="1665310" cy="1080767"/>
          </a:xfrm>
          <a:prstGeom prst="ellipse">
            <a:avLst/>
          </a:prstGeom>
          <a:solidFill>
            <a:srgbClr val="E5FED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sz="2000">
              <a:solidFill>
                <a:srgbClr val="000000"/>
              </a:solidFill>
            </a:endParaRPr>
          </a:p>
        </p:txBody>
      </p:sp>
      <p:sp>
        <p:nvSpPr>
          <p:cNvPr id="21516" name="Ellipse 30"/>
          <p:cNvSpPr>
            <a:spLocks noChangeArrowheads="1"/>
          </p:cNvSpPr>
          <p:nvPr/>
        </p:nvSpPr>
        <p:spPr bwMode="auto">
          <a:xfrm>
            <a:off x="5407489" y="2172559"/>
            <a:ext cx="1741007" cy="1080767"/>
          </a:xfrm>
          <a:prstGeom prst="ellipse">
            <a:avLst/>
          </a:prstGeom>
          <a:solidFill>
            <a:srgbClr val="DEFDF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sz="2000" b="1">
              <a:solidFill>
                <a:srgbClr val="000000"/>
              </a:solidFill>
            </a:endParaRPr>
          </a:p>
          <a:p>
            <a:pPr eaLnBrk="1" hangingPunct="1"/>
            <a:endParaRPr lang="en-GB" altLang="en-US" sz="2000" b="1">
              <a:solidFill>
                <a:srgbClr val="000000"/>
              </a:solidFill>
            </a:endParaRPr>
          </a:p>
        </p:txBody>
      </p:sp>
      <p:sp>
        <p:nvSpPr>
          <p:cNvPr id="21517" name="Ellipse 32"/>
          <p:cNvSpPr>
            <a:spLocks noChangeArrowheads="1"/>
          </p:cNvSpPr>
          <p:nvPr/>
        </p:nvSpPr>
        <p:spPr bwMode="auto">
          <a:xfrm>
            <a:off x="2152563" y="4131450"/>
            <a:ext cx="1665310" cy="1080767"/>
          </a:xfrm>
          <a:prstGeom prst="ellipse">
            <a:avLst/>
          </a:prstGeom>
          <a:solidFill>
            <a:srgbClr val="A1F7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1518" name="Ellipse 33"/>
          <p:cNvSpPr>
            <a:spLocks noChangeArrowheads="1"/>
          </p:cNvSpPr>
          <p:nvPr/>
        </p:nvSpPr>
        <p:spPr bwMode="auto">
          <a:xfrm>
            <a:off x="5407489" y="4131450"/>
            <a:ext cx="1741007" cy="1080767"/>
          </a:xfrm>
          <a:prstGeom prst="ellipse">
            <a:avLst/>
          </a:prstGeom>
          <a:solidFill>
            <a:srgbClr val="FEDED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1519" name="ZoneTexte 49"/>
          <p:cNvSpPr txBox="1">
            <a:spLocks noChangeArrowheads="1"/>
          </p:cNvSpPr>
          <p:nvPr/>
        </p:nvSpPr>
        <p:spPr bwMode="auto">
          <a:xfrm>
            <a:off x="2450487" y="2489885"/>
            <a:ext cx="1204103" cy="2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000000"/>
                </a:solidFill>
              </a:rPr>
              <a:t>SCIENCE</a:t>
            </a:r>
            <a:endParaRPr lang="en-GB" altLang="en-US" sz="2000" b="1">
              <a:solidFill>
                <a:srgbClr val="000000"/>
              </a:solidFill>
            </a:endParaRPr>
          </a:p>
        </p:txBody>
      </p:sp>
      <p:sp>
        <p:nvSpPr>
          <p:cNvPr id="21520" name="ZoneTexte 50"/>
          <p:cNvSpPr txBox="1">
            <a:spLocks noChangeArrowheads="1"/>
          </p:cNvSpPr>
          <p:nvPr/>
        </p:nvSpPr>
        <p:spPr bwMode="auto">
          <a:xfrm>
            <a:off x="2055845" y="4464235"/>
            <a:ext cx="2073544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000000"/>
                </a:solidFill>
              </a:rPr>
              <a:t>Implementation</a:t>
            </a:r>
          </a:p>
        </p:txBody>
      </p:sp>
      <p:sp>
        <p:nvSpPr>
          <p:cNvPr id="21521" name="ZoneTexte 51"/>
          <p:cNvSpPr txBox="1">
            <a:spLocks noChangeArrowheads="1"/>
          </p:cNvSpPr>
          <p:nvPr/>
        </p:nvSpPr>
        <p:spPr bwMode="auto">
          <a:xfrm>
            <a:off x="5500416" y="4464235"/>
            <a:ext cx="1683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000000"/>
                </a:solidFill>
              </a:rPr>
              <a:t>STANDARDS</a:t>
            </a:r>
            <a:endParaRPr lang="en-GB" altLang="en-US" sz="2000" b="1">
              <a:solidFill>
                <a:srgbClr val="000000"/>
              </a:solidFill>
            </a:endParaRPr>
          </a:p>
        </p:txBody>
      </p:sp>
      <p:sp>
        <p:nvSpPr>
          <p:cNvPr id="21522" name="ZoneTexte 52"/>
          <p:cNvSpPr txBox="1">
            <a:spLocks noChangeArrowheads="1"/>
          </p:cNvSpPr>
          <p:nvPr/>
        </p:nvSpPr>
        <p:spPr bwMode="auto">
          <a:xfrm>
            <a:off x="5500416" y="2489885"/>
            <a:ext cx="1648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000000"/>
                </a:solidFill>
              </a:rPr>
              <a:t>PRINCIPLES</a:t>
            </a:r>
          </a:p>
        </p:txBody>
      </p:sp>
      <p:cxnSp>
        <p:nvCxnSpPr>
          <p:cNvPr id="21523" name="Connecteur droit avec flèche 62"/>
          <p:cNvCxnSpPr>
            <a:cxnSpLocks noChangeShapeType="1"/>
            <a:stCxn id="21518" idx="0"/>
          </p:cNvCxnSpPr>
          <p:nvPr/>
        </p:nvCxnSpPr>
        <p:spPr bwMode="auto">
          <a:xfrm>
            <a:off x="6315839" y="4131450"/>
            <a:ext cx="908351" cy="810576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cxnSp>
        <p:nvCxnSpPr>
          <p:cNvPr id="21524" name="Connecteur droit avec flèche 64"/>
          <p:cNvCxnSpPr>
            <a:cxnSpLocks noChangeShapeType="1"/>
            <a:stCxn id="21518" idx="0"/>
          </p:cNvCxnSpPr>
          <p:nvPr/>
        </p:nvCxnSpPr>
        <p:spPr bwMode="auto">
          <a:xfrm>
            <a:off x="6240144" y="4131450"/>
            <a:ext cx="908351" cy="810576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cxnSp>
        <p:nvCxnSpPr>
          <p:cNvPr id="21525" name="Connecteur droit avec flèche 66"/>
          <p:cNvCxnSpPr>
            <a:cxnSpLocks noChangeShapeType="1"/>
            <a:stCxn id="21518" idx="0"/>
          </p:cNvCxnSpPr>
          <p:nvPr/>
        </p:nvCxnSpPr>
        <p:spPr bwMode="auto">
          <a:xfrm>
            <a:off x="6315839" y="4131450"/>
            <a:ext cx="908351" cy="810576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cxnSp>
        <p:nvCxnSpPr>
          <p:cNvPr id="21526" name="Connecteur droit avec flèche 68"/>
          <p:cNvCxnSpPr>
            <a:cxnSpLocks noChangeShapeType="1"/>
            <a:stCxn id="21518" idx="0"/>
          </p:cNvCxnSpPr>
          <p:nvPr/>
        </p:nvCxnSpPr>
        <p:spPr bwMode="auto">
          <a:xfrm>
            <a:off x="6315839" y="4131450"/>
            <a:ext cx="908351" cy="810576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cxnSp>
        <p:nvCxnSpPr>
          <p:cNvPr id="21527" name="Connecteur droit avec flèche 70"/>
          <p:cNvCxnSpPr>
            <a:cxnSpLocks noChangeShapeType="1"/>
            <a:stCxn id="21518" idx="0"/>
          </p:cNvCxnSpPr>
          <p:nvPr/>
        </p:nvCxnSpPr>
        <p:spPr bwMode="auto">
          <a:xfrm>
            <a:off x="6315839" y="4131450"/>
            <a:ext cx="908351" cy="810576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1528" name="Ellipse 46"/>
          <p:cNvSpPr>
            <a:spLocks noChangeArrowheads="1"/>
          </p:cNvSpPr>
          <p:nvPr/>
        </p:nvSpPr>
        <p:spPr bwMode="auto">
          <a:xfrm>
            <a:off x="5957197" y="1854690"/>
            <a:ext cx="753113" cy="404590"/>
          </a:xfrm>
          <a:prstGeom prst="ellipse">
            <a:avLst/>
          </a:prstGeom>
          <a:solidFill>
            <a:srgbClr val="DEFDF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1529" name="ZoneTexte 92"/>
          <p:cNvSpPr txBox="1">
            <a:spLocks noChangeArrowheads="1"/>
          </p:cNvSpPr>
          <p:nvPr/>
        </p:nvSpPr>
        <p:spPr bwMode="auto">
          <a:xfrm>
            <a:off x="6037664" y="1895157"/>
            <a:ext cx="681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</a:rPr>
              <a:t>ICRP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1530" name="ZoneTexte 96"/>
          <p:cNvSpPr txBox="1">
            <a:spLocks noChangeArrowheads="1"/>
          </p:cNvSpPr>
          <p:nvPr/>
        </p:nvSpPr>
        <p:spPr bwMode="auto">
          <a:xfrm>
            <a:off x="4647041" y="2400874"/>
            <a:ext cx="714228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000000"/>
                </a:solidFill>
              </a:rPr>
              <a:t>NCRP</a:t>
            </a:r>
          </a:p>
        </p:txBody>
      </p:sp>
      <p:grpSp>
        <p:nvGrpSpPr>
          <p:cNvPr id="21531" name="Group 76"/>
          <p:cNvGrpSpPr>
            <a:grpSpLocks/>
          </p:cNvGrpSpPr>
          <p:nvPr/>
        </p:nvGrpSpPr>
        <p:grpSpPr bwMode="auto">
          <a:xfrm>
            <a:off x="3974394" y="3735990"/>
            <a:ext cx="820627" cy="430019"/>
            <a:chOff x="7929586" y="6000768"/>
            <a:chExt cx="871541" cy="506198"/>
          </a:xfrm>
        </p:grpSpPr>
        <p:sp>
          <p:nvSpPr>
            <p:cNvPr id="21562" name="Ellipse 99"/>
            <p:cNvSpPr>
              <a:spLocks noChangeArrowheads="1"/>
            </p:cNvSpPr>
            <p:nvPr/>
          </p:nvSpPr>
          <p:spPr bwMode="auto">
            <a:xfrm>
              <a:off x="7929586" y="6000768"/>
              <a:ext cx="762052" cy="48104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b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21563" name="ZoneTexte 100"/>
            <p:cNvSpPr txBox="1">
              <a:spLocks noChangeArrowheads="1"/>
            </p:cNvSpPr>
            <p:nvPr/>
          </p:nvSpPr>
          <p:spPr bwMode="auto">
            <a:xfrm>
              <a:off x="8001024" y="6072206"/>
              <a:ext cx="800103" cy="434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000000"/>
                  </a:solidFill>
                </a:rPr>
                <a:t>IRPA</a:t>
              </a:r>
            </a:p>
          </p:txBody>
        </p:sp>
      </p:grpSp>
      <p:sp>
        <p:nvSpPr>
          <p:cNvPr id="21532" name="Ellipse 101"/>
          <p:cNvSpPr>
            <a:spLocks noChangeArrowheads="1"/>
          </p:cNvSpPr>
          <p:nvPr/>
        </p:nvSpPr>
        <p:spPr bwMode="auto">
          <a:xfrm>
            <a:off x="2459433" y="1794003"/>
            <a:ext cx="1205559" cy="465263"/>
          </a:xfrm>
          <a:prstGeom prst="ellipse">
            <a:avLst/>
          </a:prstGeom>
          <a:solidFill>
            <a:srgbClr val="E5FED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1533" name="ZoneTexte 102"/>
          <p:cNvSpPr txBox="1">
            <a:spLocks noChangeArrowheads="1"/>
          </p:cNvSpPr>
          <p:nvPr/>
        </p:nvSpPr>
        <p:spPr bwMode="auto">
          <a:xfrm>
            <a:off x="2499698" y="1838516"/>
            <a:ext cx="11837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</a:rPr>
              <a:t>UNSCEAR</a:t>
            </a:r>
            <a:endParaRPr lang="en-GB" altLang="en-US" sz="2000">
              <a:solidFill>
                <a:srgbClr val="000000"/>
              </a:solidFill>
            </a:endParaRPr>
          </a:p>
        </p:txBody>
      </p:sp>
      <p:grpSp>
        <p:nvGrpSpPr>
          <p:cNvPr id="21534" name="Group 56"/>
          <p:cNvGrpSpPr>
            <a:grpSpLocks/>
          </p:cNvGrpSpPr>
          <p:nvPr/>
        </p:nvGrpSpPr>
        <p:grpSpPr bwMode="auto">
          <a:xfrm>
            <a:off x="4983365" y="3857364"/>
            <a:ext cx="807176" cy="356005"/>
            <a:chOff x="8001024" y="714356"/>
            <a:chExt cx="857256" cy="419072"/>
          </a:xfrm>
        </p:grpSpPr>
        <p:sp>
          <p:nvSpPr>
            <p:cNvPr id="21560" name="Ellipse 103"/>
            <p:cNvSpPr>
              <a:spLocks noChangeArrowheads="1"/>
            </p:cNvSpPr>
            <p:nvPr/>
          </p:nvSpPr>
          <p:spPr bwMode="auto">
            <a:xfrm>
              <a:off x="8001024" y="714356"/>
              <a:ext cx="642942" cy="419072"/>
            </a:xfrm>
            <a:prstGeom prst="ellipse">
              <a:avLst/>
            </a:prstGeom>
            <a:solidFill>
              <a:srgbClr val="FEDED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b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21561" name="ZoneTexte 104"/>
            <p:cNvSpPr txBox="1">
              <a:spLocks noChangeArrowheads="1"/>
            </p:cNvSpPr>
            <p:nvPr/>
          </p:nvSpPr>
          <p:spPr bwMode="auto">
            <a:xfrm>
              <a:off x="8001024" y="714356"/>
              <a:ext cx="857256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000000"/>
                  </a:solidFill>
                </a:rPr>
                <a:t>IAEA</a:t>
              </a:r>
              <a:endParaRPr lang="en-GB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1535" name="ZoneTexte 105"/>
          <p:cNvSpPr txBox="1">
            <a:spLocks noChangeArrowheads="1"/>
          </p:cNvSpPr>
          <p:nvPr/>
        </p:nvSpPr>
        <p:spPr bwMode="auto">
          <a:xfrm>
            <a:off x="4880962" y="4889044"/>
            <a:ext cx="699135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WHO</a:t>
            </a:r>
          </a:p>
        </p:txBody>
      </p:sp>
      <p:grpSp>
        <p:nvGrpSpPr>
          <p:cNvPr id="21536" name="Group 61"/>
          <p:cNvGrpSpPr>
            <a:grpSpLocks/>
          </p:cNvGrpSpPr>
          <p:nvPr/>
        </p:nvGrpSpPr>
        <p:grpSpPr bwMode="auto">
          <a:xfrm>
            <a:off x="4580151" y="3311525"/>
            <a:ext cx="1513081" cy="423862"/>
            <a:chOff x="6420285" y="3034120"/>
            <a:chExt cx="1606957" cy="498951"/>
          </a:xfrm>
        </p:grpSpPr>
        <p:sp>
          <p:nvSpPr>
            <p:cNvPr id="56" name="Oval 55"/>
            <p:cNvSpPr/>
            <p:nvPr/>
          </p:nvSpPr>
          <p:spPr>
            <a:xfrm>
              <a:off x="6420285" y="3034120"/>
              <a:ext cx="1579775" cy="4989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559" name="ZoneTexte 106"/>
            <p:cNvSpPr txBox="1">
              <a:spLocks noChangeArrowheads="1"/>
            </p:cNvSpPr>
            <p:nvPr/>
          </p:nvSpPr>
          <p:spPr bwMode="auto">
            <a:xfrm>
              <a:off x="6491325" y="3105152"/>
              <a:ext cx="15359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000000"/>
                  </a:solidFill>
                </a:rPr>
                <a:t>NEA/CRPPH</a:t>
              </a:r>
              <a:endParaRPr lang="en-GB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1537" name="ZoneTexte 107"/>
          <p:cNvSpPr txBox="1">
            <a:spLocks noChangeArrowheads="1"/>
          </p:cNvSpPr>
          <p:nvPr/>
        </p:nvSpPr>
        <p:spPr bwMode="auto">
          <a:xfrm>
            <a:off x="1709836" y="3056289"/>
            <a:ext cx="632119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000000"/>
                </a:solidFill>
              </a:rPr>
              <a:t>IARC</a:t>
            </a:r>
          </a:p>
        </p:txBody>
      </p:sp>
      <p:sp>
        <p:nvSpPr>
          <p:cNvPr id="21538" name="ZoneTexte 108"/>
          <p:cNvSpPr txBox="1">
            <a:spLocks noChangeArrowheads="1"/>
          </p:cNvSpPr>
          <p:nvPr/>
        </p:nvSpPr>
        <p:spPr bwMode="auto">
          <a:xfrm>
            <a:off x="1531201" y="4286205"/>
            <a:ext cx="584846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EAN</a:t>
            </a:r>
          </a:p>
        </p:txBody>
      </p:sp>
      <p:sp>
        <p:nvSpPr>
          <p:cNvPr id="21539" name="ZoneTexte 109"/>
          <p:cNvSpPr txBox="1">
            <a:spLocks noChangeArrowheads="1"/>
          </p:cNvSpPr>
          <p:nvPr/>
        </p:nvSpPr>
        <p:spPr bwMode="auto">
          <a:xfrm>
            <a:off x="1315956" y="5062994"/>
            <a:ext cx="1138358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EURADOS</a:t>
            </a:r>
          </a:p>
        </p:txBody>
      </p:sp>
      <p:sp>
        <p:nvSpPr>
          <p:cNvPr id="21540" name="ZoneTexte 110"/>
          <p:cNvSpPr txBox="1">
            <a:spLocks noChangeArrowheads="1"/>
          </p:cNvSpPr>
          <p:nvPr/>
        </p:nvSpPr>
        <p:spPr bwMode="auto">
          <a:xfrm>
            <a:off x="1459453" y="4674600"/>
            <a:ext cx="623667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ISOE</a:t>
            </a:r>
          </a:p>
        </p:txBody>
      </p:sp>
      <p:sp>
        <p:nvSpPr>
          <p:cNvPr id="21541" name="ZoneTexte 111"/>
          <p:cNvSpPr txBox="1">
            <a:spLocks noChangeArrowheads="1"/>
          </p:cNvSpPr>
          <p:nvPr/>
        </p:nvSpPr>
        <p:spPr bwMode="auto">
          <a:xfrm>
            <a:off x="4880962" y="4464235"/>
            <a:ext cx="490058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ILO</a:t>
            </a:r>
          </a:p>
        </p:txBody>
      </p:sp>
      <p:sp>
        <p:nvSpPr>
          <p:cNvPr id="21542" name="ZoneTexte 112"/>
          <p:cNvSpPr txBox="1">
            <a:spLocks noChangeArrowheads="1"/>
          </p:cNvSpPr>
          <p:nvPr/>
        </p:nvSpPr>
        <p:spPr bwMode="auto">
          <a:xfrm>
            <a:off x="6966168" y="4039425"/>
            <a:ext cx="505937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ISO</a:t>
            </a:r>
          </a:p>
        </p:txBody>
      </p:sp>
      <p:sp>
        <p:nvSpPr>
          <p:cNvPr id="21543" name="ZoneTexte 113"/>
          <p:cNvSpPr txBox="1">
            <a:spLocks noChangeArrowheads="1"/>
          </p:cNvSpPr>
          <p:nvPr/>
        </p:nvSpPr>
        <p:spPr bwMode="auto">
          <a:xfrm>
            <a:off x="7167962" y="4464235"/>
            <a:ext cx="477440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000000"/>
                </a:solidFill>
              </a:rPr>
              <a:t>IEC</a:t>
            </a:r>
          </a:p>
        </p:txBody>
      </p:sp>
      <p:sp>
        <p:nvSpPr>
          <p:cNvPr id="21544" name="ZoneTexte 105"/>
          <p:cNvSpPr txBox="1">
            <a:spLocks noChangeArrowheads="1"/>
          </p:cNvSpPr>
          <p:nvPr/>
        </p:nvSpPr>
        <p:spPr bwMode="auto">
          <a:xfrm>
            <a:off x="6898903" y="5010418"/>
            <a:ext cx="569632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FAO</a:t>
            </a:r>
          </a:p>
        </p:txBody>
      </p:sp>
      <p:sp>
        <p:nvSpPr>
          <p:cNvPr id="21545" name="ZoneTexte 105"/>
          <p:cNvSpPr txBox="1">
            <a:spLocks noChangeArrowheads="1"/>
          </p:cNvSpPr>
          <p:nvPr/>
        </p:nvSpPr>
        <p:spPr bwMode="auto">
          <a:xfrm>
            <a:off x="5284550" y="5192479"/>
            <a:ext cx="732643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PAHO</a:t>
            </a:r>
          </a:p>
        </p:txBody>
      </p:sp>
      <p:sp>
        <p:nvSpPr>
          <p:cNvPr id="21546" name="ZoneTexte 105"/>
          <p:cNvSpPr txBox="1">
            <a:spLocks noChangeArrowheads="1"/>
          </p:cNvSpPr>
          <p:nvPr/>
        </p:nvSpPr>
        <p:spPr bwMode="auto">
          <a:xfrm>
            <a:off x="6158991" y="5192479"/>
            <a:ext cx="727813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UNEP</a:t>
            </a:r>
          </a:p>
        </p:txBody>
      </p:sp>
      <p:sp>
        <p:nvSpPr>
          <p:cNvPr id="21547" name="ZoneTexte 107"/>
          <p:cNvSpPr txBox="1">
            <a:spLocks noChangeArrowheads="1"/>
          </p:cNvSpPr>
          <p:nvPr/>
        </p:nvSpPr>
        <p:spPr bwMode="auto">
          <a:xfrm>
            <a:off x="3839865" y="2400874"/>
            <a:ext cx="649326" cy="3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000000"/>
                </a:solidFill>
              </a:rPr>
              <a:t>ICRU</a:t>
            </a:r>
          </a:p>
        </p:txBody>
      </p:sp>
      <p:cxnSp>
        <p:nvCxnSpPr>
          <p:cNvPr id="21548" name="Straight Arrow Connector 45"/>
          <p:cNvCxnSpPr>
            <a:cxnSpLocks noChangeShapeType="1"/>
            <a:endCxn id="21518" idx="1"/>
          </p:cNvCxnSpPr>
          <p:nvPr/>
        </p:nvCxnSpPr>
        <p:spPr bwMode="auto">
          <a:xfrm>
            <a:off x="3764373" y="2902545"/>
            <a:ext cx="1898080" cy="1387179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1549" name="Group 54"/>
          <p:cNvGrpSpPr>
            <a:grpSpLocks/>
          </p:cNvGrpSpPr>
          <p:nvPr/>
        </p:nvGrpSpPr>
        <p:grpSpPr bwMode="auto">
          <a:xfrm>
            <a:off x="5790541" y="3675303"/>
            <a:ext cx="605382" cy="369332"/>
            <a:chOff x="8072462" y="571480"/>
            <a:chExt cx="642942" cy="434761"/>
          </a:xfrm>
        </p:grpSpPr>
        <p:sp>
          <p:nvSpPr>
            <p:cNvPr id="21556" name="Ellipse 103"/>
            <p:cNvSpPr>
              <a:spLocks noChangeArrowheads="1"/>
            </p:cNvSpPr>
            <p:nvPr/>
          </p:nvSpPr>
          <p:spPr bwMode="auto">
            <a:xfrm>
              <a:off x="8072462" y="571480"/>
              <a:ext cx="642942" cy="357189"/>
            </a:xfrm>
            <a:prstGeom prst="ellipse">
              <a:avLst/>
            </a:prstGeom>
            <a:solidFill>
              <a:srgbClr val="FEDED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b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21557" name="ZoneTexte 104"/>
            <p:cNvSpPr txBox="1">
              <a:spLocks noChangeArrowheads="1"/>
            </p:cNvSpPr>
            <p:nvPr/>
          </p:nvSpPr>
          <p:spPr bwMode="auto">
            <a:xfrm>
              <a:off x="8143900" y="571480"/>
              <a:ext cx="571504" cy="43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altLang="en-US" sz="1800" dirty="0">
                  <a:solidFill>
                    <a:srgbClr val="000000"/>
                  </a:solidFill>
                </a:rPr>
                <a:t>EC</a:t>
              </a:r>
              <a:endParaRPr lang="en-GB" alt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550" name="ZoneTexte 12"/>
          <p:cNvSpPr txBox="1">
            <a:spLocks noChangeArrowheads="1"/>
          </p:cNvSpPr>
          <p:nvPr/>
        </p:nvSpPr>
        <p:spPr bwMode="auto">
          <a:xfrm>
            <a:off x="4141051" y="1672629"/>
            <a:ext cx="1140653" cy="44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</a:rPr>
              <a:t>Values </a:t>
            </a:r>
          </a:p>
        </p:txBody>
      </p:sp>
      <p:sp>
        <p:nvSpPr>
          <p:cNvPr id="21551" name="ZoneTexte 12"/>
          <p:cNvSpPr txBox="1">
            <a:spLocks noChangeArrowheads="1"/>
          </p:cNvSpPr>
          <p:nvPr/>
        </p:nvSpPr>
        <p:spPr bwMode="auto">
          <a:xfrm>
            <a:off x="3939256" y="5495915"/>
            <a:ext cx="1342447" cy="9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2800" dirty="0">
                <a:solidFill>
                  <a:srgbClr val="000000"/>
                </a:solidFill>
              </a:rPr>
              <a:t>Social</a:t>
            </a:r>
          </a:p>
          <a:p>
            <a:pPr algn="ctr" eaLnBrk="1" hangingPunct="1"/>
            <a:r>
              <a:rPr lang="en-GB" altLang="en-US" sz="2800" dirty="0">
                <a:solidFill>
                  <a:srgbClr val="000000"/>
                </a:solidFill>
              </a:rPr>
              <a:t>Drivers 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3689729" y="3154305"/>
            <a:ext cx="569330" cy="31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BEIR</a:t>
            </a:r>
          </a:p>
        </p:txBody>
      </p:sp>
      <p:sp>
        <p:nvSpPr>
          <p:cNvPr id="21507" name="TextBox 14"/>
          <p:cNvSpPr txBox="1">
            <a:spLocks noChangeArrowheads="1"/>
          </p:cNvSpPr>
          <p:nvPr/>
        </p:nvSpPr>
        <p:spPr bwMode="auto">
          <a:xfrm>
            <a:off x="2012950" y="685800"/>
            <a:ext cx="577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Modern Approach to Standards Development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1439863"/>
            <a:ext cx="1947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dirty="0"/>
              <a:t>Stakeholder Involvement</a:t>
            </a:r>
          </a:p>
        </p:txBody>
      </p:sp>
      <p:sp>
        <p:nvSpPr>
          <p:cNvPr id="2" name="Oval 1"/>
          <p:cNvSpPr/>
          <p:nvPr/>
        </p:nvSpPr>
        <p:spPr>
          <a:xfrm>
            <a:off x="2083120" y="1672630"/>
            <a:ext cx="1798318" cy="1723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567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69" y="1708015"/>
            <a:ext cx="185552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116047" y="4044635"/>
            <a:ext cx="1765391" cy="13056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255928" y="4117780"/>
            <a:ext cx="1968261" cy="11151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66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30" grpId="0"/>
      <p:bldP spid="21535" grpId="0"/>
      <p:bldP spid="21537" grpId="0"/>
      <p:bldP spid="21538" grpId="0"/>
      <p:bldP spid="21539" grpId="0"/>
      <p:bldP spid="21540" grpId="0"/>
      <p:bldP spid="21541" grpId="0"/>
      <p:bldP spid="21542" grpId="0"/>
      <p:bldP spid="21543" grpId="0"/>
      <p:bldP spid="21544" grpId="0"/>
      <p:bldP spid="21545" grpId="0"/>
      <p:bldP spid="21546" grpId="0"/>
      <p:bldP spid="21547" grpId="0"/>
      <p:bldP spid="21550" grpId="0"/>
      <p:bldP spid="21551" grpId="0"/>
      <p:bldP spid="21510" grpId="0"/>
      <p:bldP spid="2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3572" y="1169394"/>
            <a:ext cx="8183228" cy="5346039"/>
            <a:chOff x="182504" y="428978"/>
            <a:chExt cx="8600252" cy="6342473"/>
          </a:xfrm>
        </p:grpSpPr>
        <p:grpSp>
          <p:nvGrpSpPr>
            <p:cNvPr id="64" name="Group 63"/>
            <p:cNvGrpSpPr/>
            <p:nvPr/>
          </p:nvGrpSpPr>
          <p:grpSpPr>
            <a:xfrm>
              <a:off x="182504" y="428978"/>
              <a:ext cx="8600252" cy="6342473"/>
              <a:chOff x="182504" y="428978"/>
              <a:chExt cx="8600252" cy="6342473"/>
            </a:xfrm>
          </p:grpSpPr>
          <p:sp>
            <p:nvSpPr>
              <p:cNvPr id="75" name="Ellipse 30"/>
              <p:cNvSpPr>
                <a:spLocks noChangeArrowheads="1"/>
              </p:cNvSpPr>
              <p:nvPr/>
            </p:nvSpPr>
            <p:spPr bwMode="auto">
              <a:xfrm>
                <a:off x="476268" y="642918"/>
                <a:ext cx="8143932" cy="59871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GB" sz="2000" b="1"/>
              </a:p>
              <a:p>
                <a:endParaRPr lang="en-GB" sz="2000" b="1"/>
              </a:p>
            </p:txBody>
          </p:sp>
          <p:cxnSp>
            <p:nvCxnSpPr>
              <p:cNvPr id="3" name="Connecteur droit avec flèche 79"/>
              <p:cNvCxnSpPr>
                <a:cxnSpLocks noChangeShapeType="1"/>
                <a:stCxn id="9" idx="6"/>
              </p:cNvCxnSpPr>
              <p:nvPr/>
            </p:nvCxnSpPr>
            <p:spPr bwMode="auto">
              <a:xfrm>
                <a:off x="3657599" y="4530713"/>
                <a:ext cx="1000125" cy="828675"/>
              </a:xfrm>
              <a:prstGeom prst="straightConnector1">
                <a:avLst/>
              </a:prstGeom>
              <a:noFill/>
              <a:ln w="9525">
                <a:noFill/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5" name="Ellipse 27"/>
              <p:cNvSpPr>
                <a:spLocks noChangeArrowheads="1"/>
              </p:cNvSpPr>
              <p:nvPr/>
            </p:nvSpPr>
            <p:spPr bwMode="auto">
              <a:xfrm>
                <a:off x="2290599" y="1986174"/>
                <a:ext cx="964708" cy="954172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anchor="b"/>
              <a:lstStyle/>
              <a:p>
                <a:endParaRPr lang="en-GB"/>
              </a:p>
            </p:txBody>
          </p:sp>
          <p:sp>
            <p:nvSpPr>
              <p:cNvPr id="6" name="Ellipse 28"/>
              <p:cNvSpPr>
                <a:spLocks noChangeArrowheads="1"/>
              </p:cNvSpPr>
              <p:nvPr/>
            </p:nvSpPr>
            <p:spPr bwMode="auto">
              <a:xfrm>
                <a:off x="2290599" y="2065688"/>
                <a:ext cx="1527454" cy="87465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anchor="b"/>
              <a:lstStyle/>
              <a:p>
                <a:endParaRPr lang="en-GB"/>
              </a:p>
            </p:txBody>
          </p:sp>
          <p:sp>
            <p:nvSpPr>
              <p:cNvPr id="7" name="Ellipse 29"/>
              <p:cNvSpPr>
                <a:spLocks noChangeArrowheads="1"/>
              </p:cNvSpPr>
              <p:nvPr/>
            </p:nvSpPr>
            <p:spPr bwMode="auto">
              <a:xfrm>
                <a:off x="1888637" y="1588602"/>
                <a:ext cx="1768631" cy="1272229"/>
              </a:xfrm>
              <a:prstGeom prst="ellipse">
                <a:avLst/>
              </a:prstGeom>
              <a:solidFill>
                <a:srgbClr val="E5FED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GB" sz="2000"/>
              </a:p>
            </p:txBody>
          </p:sp>
          <p:sp>
            <p:nvSpPr>
              <p:cNvPr id="8" name="Ellipse 30"/>
              <p:cNvSpPr>
                <a:spLocks noChangeArrowheads="1"/>
              </p:cNvSpPr>
              <p:nvPr/>
            </p:nvSpPr>
            <p:spPr bwMode="auto">
              <a:xfrm>
                <a:off x="5374057" y="1588602"/>
                <a:ext cx="1849024" cy="1272230"/>
              </a:xfrm>
              <a:prstGeom prst="ellipse">
                <a:avLst/>
              </a:prstGeom>
              <a:solidFill>
                <a:srgbClr val="DEFDF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GB" sz="2000" b="1"/>
              </a:p>
              <a:p>
                <a:endParaRPr lang="en-GB" sz="2000" b="1"/>
              </a:p>
            </p:txBody>
          </p:sp>
          <p:sp>
            <p:nvSpPr>
              <p:cNvPr id="9" name="Ellipse 32"/>
              <p:cNvSpPr>
                <a:spLocks noChangeArrowheads="1"/>
              </p:cNvSpPr>
              <p:nvPr/>
            </p:nvSpPr>
            <p:spPr bwMode="auto">
              <a:xfrm>
                <a:off x="1888637" y="3894517"/>
                <a:ext cx="1768631" cy="1272229"/>
              </a:xfrm>
              <a:prstGeom prst="ellipse">
                <a:avLst/>
              </a:prstGeom>
              <a:solidFill>
                <a:srgbClr val="A1F78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GB"/>
              </a:p>
            </p:txBody>
          </p:sp>
          <p:sp>
            <p:nvSpPr>
              <p:cNvPr id="10" name="Ellipse 33"/>
              <p:cNvSpPr>
                <a:spLocks noChangeArrowheads="1"/>
              </p:cNvSpPr>
              <p:nvPr/>
            </p:nvSpPr>
            <p:spPr bwMode="auto">
              <a:xfrm>
                <a:off x="5345508" y="3894517"/>
                <a:ext cx="1849024" cy="1272229"/>
              </a:xfrm>
              <a:prstGeom prst="ellipse">
                <a:avLst/>
              </a:prstGeom>
              <a:solidFill>
                <a:srgbClr val="FEDED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GB"/>
              </a:p>
            </p:txBody>
          </p:sp>
          <p:sp>
            <p:nvSpPr>
              <p:cNvPr id="11" name="ZoneTexte 49"/>
              <p:cNvSpPr txBox="1">
                <a:spLocks noChangeArrowheads="1"/>
              </p:cNvSpPr>
              <p:nvPr/>
            </p:nvSpPr>
            <p:spPr bwMode="auto">
              <a:xfrm>
                <a:off x="2214546" y="1985797"/>
                <a:ext cx="1059206" cy="438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800" b="1" dirty="0" smtClean="0"/>
                  <a:t>Science</a:t>
                </a:r>
                <a:endParaRPr lang="en-GB" sz="2000" b="1" dirty="0"/>
              </a:p>
            </p:txBody>
          </p:sp>
          <p:sp>
            <p:nvSpPr>
              <p:cNvPr id="12" name="ZoneTexte 50"/>
              <p:cNvSpPr txBox="1">
                <a:spLocks noChangeArrowheads="1"/>
              </p:cNvSpPr>
              <p:nvPr/>
            </p:nvSpPr>
            <p:spPr bwMode="auto">
              <a:xfrm>
                <a:off x="1785918" y="4286255"/>
                <a:ext cx="1928826" cy="438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800" b="1" dirty="0" smtClean="0"/>
                  <a:t>Implementation</a:t>
                </a:r>
                <a:endParaRPr lang="en-GB" sz="2000" b="1" dirty="0"/>
              </a:p>
            </p:txBody>
          </p:sp>
          <p:sp>
            <p:nvSpPr>
              <p:cNvPr id="13" name="ZoneTexte 51"/>
              <p:cNvSpPr txBox="1">
                <a:spLocks noChangeArrowheads="1"/>
              </p:cNvSpPr>
              <p:nvPr/>
            </p:nvSpPr>
            <p:spPr bwMode="auto">
              <a:xfrm>
                <a:off x="5652921" y="4307622"/>
                <a:ext cx="1291295" cy="438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800" b="1" dirty="0" smtClean="0"/>
                  <a:t>Standards</a:t>
                </a:r>
                <a:endParaRPr lang="en-GB" sz="1800" b="1" dirty="0"/>
              </a:p>
            </p:txBody>
          </p:sp>
          <p:sp>
            <p:nvSpPr>
              <p:cNvPr id="14" name="ZoneTexte 52"/>
              <p:cNvSpPr txBox="1">
                <a:spLocks noChangeArrowheads="1"/>
              </p:cNvSpPr>
              <p:nvPr/>
            </p:nvSpPr>
            <p:spPr bwMode="auto">
              <a:xfrm>
                <a:off x="5647861" y="1986174"/>
                <a:ext cx="1297982" cy="438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800" b="1" dirty="0" smtClean="0"/>
                  <a:t>Principles</a:t>
                </a:r>
                <a:endParaRPr lang="en-GB" sz="2000" b="1" dirty="0"/>
              </a:p>
            </p:txBody>
          </p:sp>
          <p:cxnSp>
            <p:nvCxnSpPr>
              <p:cNvPr id="16" name="Connecteur droit avec flèche 62"/>
              <p:cNvCxnSpPr>
                <a:cxnSpLocks noChangeShapeType="1"/>
                <a:stCxn id="10" idx="0"/>
              </p:cNvCxnSpPr>
              <p:nvPr/>
            </p:nvCxnSpPr>
            <p:spPr bwMode="auto">
              <a:xfrm>
                <a:off x="6310215" y="3894517"/>
                <a:ext cx="964708" cy="954172"/>
              </a:xfrm>
              <a:prstGeom prst="straightConnector1">
                <a:avLst/>
              </a:prstGeom>
              <a:noFill/>
              <a:ln w="9525">
                <a:noFill/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17" name="Connecteur droit avec flèche 64"/>
              <p:cNvCxnSpPr>
                <a:cxnSpLocks noChangeShapeType="1"/>
                <a:stCxn id="10" idx="0"/>
              </p:cNvCxnSpPr>
              <p:nvPr/>
            </p:nvCxnSpPr>
            <p:spPr bwMode="auto">
              <a:xfrm>
                <a:off x="6229823" y="3894517"/>
                <a:ext cx="964708" cy="954172"/>
              </a:xfrm>
              <a:prstGeom prst="straightConnector1">
                <a:avLst/>
              </a:prstGeom>
              <a:noFill/>
              <a:ln w="9525">
                <a:noFill/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18" name="Connecteur droit avec flèche 66"/>
              <p:cNvCxnSpPr>
                <a:cxnSpLocks noChangeShapeType="1"/>
                <a:stCxn id="10" idx="0"/>
              </p:cNvCxnSpPr>
              <p:nvPr/>
            </p:nvCxnSpPr>
            <p:spPr bwMode="auto">
              <a:xfrm>
                <a:off x="6310215" y="3894517"/>
                <a:ext cx="964708" cy="954172"/>
              </a:xfrm>
              <a:prstGeom prst="straightConnector1">
                <a:avLst/>
              </a:prstGeom>
              <a:noFill/>
              <a:ln w="9525">
                <a:noFill/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19" name="Connecteur droit avec flèche 68"/>
              <p:cNvCxnSpPr>
                <a:cxnSpLocks noChangeShapeType="1"/>
                <a:stCxn id="10" idx="0"/>
              </p:cNvCxnSpPr>
              <p:nvPr/>
            </p:nvCxnSpPr>
            <p:spPr bwMode="auto">
              <a:xfrm>
                <a:off x="6310215" y="3894517"/>
                <a:ext cx="964708" cy="954172"/>
              </a:xfrm>
              <a:prstGeom prst="straightConnector1">
                <a:avLst/>
              </a:prstGeom>
              <a:noFill/>
              <a:ln w="9525">
                <a:noFill/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20" name="Connecteur droit avec flèche 70"/>
              <p:cNvCxnSpPr>
                <a:cxnSpLocks noChangeShapeType="1"/>
                <a:stCxn id="10" idx="0"/>
              </p:cNvCxnSpPr>
              <p:nvPr/>
            </p:nvCxnSpPr>
            <p:spPr bwMode="auto">
              <a:xfrm>
                <a:off x="6310215" y="3894517"/>
                <a:ext cx="964708" cy="954172"/>
              </a:xfrm>
              <a:prstGeom prst="straightConnector1">
                <a:avLst/>
              </a:prstGeom>
              <a:noFill/>
              <a:ln w="9525">
                <a:noFill/>
                <a:round/>
                <a:headEnd/>
                <a:tailEnd type="arrow" w="med" len="med"/>
              </a:ln>
            </p:spPr>
          </p:cxnSp>
          <p:sp>
            <p:nvSpPr>
              <p:cNvPr id="24" name="Ellipse 46"/>
              <p:cNvSpPr>
                <a:spLocks noChangeArrowheads="1"/>
              </p:cNvSpPr>
              <p:nvPr/>
            </p:nvSpPr>
            <p:spPr bwMode="auto">
              <a:xfrm>
                <a:off x="5929322" y="1214422"/>
                <a:ext cx="799838" cy="476264"/>
              </a:xfrm>
              <a:prstGeom prst="ellipse">
                <a:avLst/>
              </a:prstGeom>
              <a:solidFill>
                <a:srgbClr val="DEFDF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GB" sz="1800"/>
              </a:p>
            </p:txBody>
          </p:sp>
          <p:sp>
            <p:nvSpPr>
              <p:cNvPr id="25" name="ZoneTexte 92"/>
              <p:cNvSpPr txBox="1">
                <a:spLocks noChangeArrowheads="1"/>
              </p:cNvSpPr>
              <p:nvPr/>
            </p:nvSpPr>
            <p:spPr bwMode="auto">
              <a:xfrm>
                <a:off x="6014778" y="1262058"/>
                <a:ext cx="777790" cy="438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800" dirty="0"/>
                  <a:t>ICRP</a:t>
                </a:r>
                <a:endParaRPr lang="en-GB" sz="2000" dirty="0"/>
              </a:p>
            </p:txBody>
          </p:sp>
          <p:sp>
            <p:nvSpPr>
              <p:cNvPr id="26" name="ZoneTexte 96"/>
              <p:cNvSpPr txBox="1">
                <a:spLocks noChangeArrowheads="1"/>
              </p:cNvSpPr>
              <p:nvPr/>
            </p:nvSpPr>
            <p:spPr bwMode="auto">
              <a:xfrm>
                <a:off x="4500562" y="1857364"/>
                <a:ext cx="75854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NCRP</a:t>
                </a:r>
                <a:endParaRPr lang="en-GB" sz="2000" dirty="0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786182" y="3429000"/>
                <a:ext cx="792714" cy="481042"/>
                <a:chOff x="7929586" y="6000768"/>
                <a:chExt cx="792714" cy="481042"/>
              </a:xfrm>
            </p:grpSpPr>
            <p:sp>
              <p:nvSpPr>
                <p:cNvPr id="27" name="Ellipse 99"/>
                <p:cNvSpPr>
                  <a:spLocks noChangeArrowheads="1"/>
                </p:cNvSpPr>
                <p:nvPr/>
              </p:nvSpPr>
              <p:spPr bwMode="auto">
                <a:xfrm>
                  <a:off x="7929586" y="6000768"/>
                  <a:ext cx="762052" cy="48104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en-GB"/>
                </a:p>
              </p:txBody>
            </p:sp>
            <p:sp>
              <p:nvSpPr>
                <p:cNvPr id="28" name="ZoneTexte 100"/>
                <p:cNvSpPr txBox="1">
                  <a:spLocks noChangeArrowheads="1"/>
                </p:cNvSpPr>
                <p:nvPr/>
              </p:nvSpPr>
              <p:spPr bwMode="auto">
                <a:xfrm>
                  <a:off x="7971551" y="6043639"/>
                  <a:ext cx="750749" cy="438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1800" dirty="0"/>
                    <a:t>IRPA</a:t>
                  </a:r>
                  <a:endParaRPr lang="en-GB" sz="2000" dirty="0"/>
                </a:p>
              </p:txBody>
            </p:sp>
          </p:grpSp>
          <p:sp>
            <p:nvSpPr>
              <p:cNvPr id="29" name="Ellipse 101"/>
              <p:cNvSpPr>
                <a:spLocks noChangeArrowheads="1"/>
              </p:cNvSpPr>
              <p:nvPr/>
            </p:nvSpPr>
            <p:spPr bwMode="auto">
              <a:xfrm>
                <a:off x="2214546" y="1142984"/>
                <a:ext cx="1280356" cy="547686"/>
              </a:xfrm>
              <a:prstGeom prst="ellipse">
                <a:avLst/>
              </a:prstGeom>
              <a:solidFill>
                <a:srgbClr val="E5FED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en-GB"/>
              </a:p>
            </p:txBody>
          </p:sp>
          <p:sp>
            <p:nvSpPr>
              <p:cNvPr id="30" name="ZoneTexte 102"/>
              <p:cNvSpPr txBox="1">
                <a:spLocks noChangeArrowheads="1"/>
              </p:cNvSpPr>
              <p:nvPr/>
            </p:nvSpPr>
            <p:spPr bwMode="auto">
              <a:xfrm>
                <a:off x="2257308" y="1195382"/>
                <a:ext cx="1343139" cy="438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800" dirty="0" err="1"/>
                  <a:t>UNSCEAR</a:t>
                </a:r>
                <a:endParaRPr lang="en-GB" sz="1800" dirty="0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857752" y="3571876"/>
                <a:ext cx="857256" cy="438171"/>
                <a:chOff x="8001024" y="714356"/>
                <a:chExt cx="857256" cy="438171"/>
              </a:xfrm>
            </p:grpSpPr>
            <p:sp>
              <p:nvSpPr>
                <p:cNvPr id="31" name="Ellipse 103"/>
                <p:cNvSpPr>
                  <a:spLocks noChangeArrowheads="1"/>
                </p:cNvSpPr>
                <p:nvPr/>
              </p:nvSpPr>
              <p:spPr bwMode="auto">
                <a:xfrm>
                  <a:off x="8001024" y="714356"/>
                  <a:ext cx="642942" cy="419072"/>
                </a:xfrm>
                <a:prstGeom prst="ellipse">
                  <a:avLst/>
                </a:prstGeom>
                <a:solidFill>
                  <a:srgbClr val="FEDED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en-GB"/>
                </a:p>
              </p:txBody>
            </p:sp>
            <p:sp>
              <p:nvSpPr>
                <p:cNvPr id="32" name="ZoneTexte 104"/>
                <p:cNvSpPr txBox="1">
                  <a:spLocks noChangeArrowheads="1"/>
                </p:cNvSpPr>
                <p:nvPr/>
              </p:nvSpPr>
              <p:spPr bwMode="auto">
                <a:xfrm>
                  <a:off x="8001024" y="714356"/>
                  <a:ext cx="857256" cy="438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1800" dirty="0" smtClean="0"/>
                    <a:t>IAEA</a:t>
                  </a:r>
                  <a:endParaRPr lang="en-GB" sz="1800" dirty="0"/>
                </a:p>
              </p:txBody>
            </p:sp>
          </p:grpSp>
          <p:sp>
            <p:nvSpPr>
              <p:cNvPr id="33" name="ZoneTexte 105"/>
              <p:cNvSpPr txBox="1">
                <a:spLocks noChangeArrowheads="1"/>
              </p:cNvSpPr>
              <p:nvPr/>
            </p:nvSpPr>
            <p:spPr bwMode="auto">
              <a:xfrm>
                <a:off x="4786314" y="4786322"/>
                <a:ext cx="74251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/>
                  <a:t>WHO</a:t>
                </a: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4429124" y="2928934"/>
                <a:ext cx="1581136" cy="500066"/>
                <a:chOff x="6419888" y="3033714"/>
                <a:chExt cx="1581136" cy="500066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419888" y="3033714"/>
                  <a:ext cx="1581136" cy="500066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ZoneTexte 106"/>
                <p:cNvSpPr txBox="1">
                  <a:spLocks noChangeArrowheads="1"/>
                </p:cNvSpPr>
                <p:nvPr/>
              </p:nvSpPr>
              <p:spPr bwMode="auto">
                <a:xfrm>
                  <a:off x="6447887" y="3064661"/>
                  <a:ext cx="1535917" cy="438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1800" dirty="0"/>
                    <a:t>NEA/CRPPH</a:t>
                  </a:r>
                  <a:endParaRPr lang="en-GB" sz="2000" dirty="0"/>
                </a:p>
              </p:txBody>
            </p:sp>
          </p:grpSp>
          <p:sp>
            <p:nvSpPr>
              <p:cNvPr id="35" name="ZoneTexte 107"/>
              <p:cNvSpPr txBox="1">
                <a:spLocks noChangeArrowheads="1"/>
              </p:cNvSpPr>
              <p:nvPr/>
            </p:nvSpPr>
            <p:spPr bwMode="auto">
              <a:xfrm>
                <a:off x="1381124" y="2628888"/>
                <a:ext cx="67133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IARC</a:t>
                </a:r>
                <a:endParaRPr lang="en-GB" sz="2000" dirty="0"/>
              </a:p>
            </p:txBody>
          </p:sp>
          <p:sp>
            <p:nvSpPr>
              <p:cNvPr id="36" name="ZoneTexte 108"/>
              <p:cNvSpPr txBox="1">
                <a:spLocks noChangeArrowheads="1"/>
              </p:cNvSpPr>
              <p:nvPr/>
            </p:nvSpPr>
            <p:spPr bwMode="auto">
              <a:xfrm>
                <a:off x="1228724" y="4076688"/>
                <a:ext cx="6211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EAN</a:t>
                </a:r>
                <a:endParaRPr lang="en-GB" sz="2000" dirty="0"/>
              </a:p>
            </p:txBody>
          </p:sp>
          <p:sp>
            <p:nvSpPr>
              <p:cNvPr id="37" name="ZoneTexte 109"/>
              <p:cNvSpPr txBox="1">
                <a:spLocks noChangeArrowheads="1"/>
              </p:cNvSpPr>
              <p:nvPr/>
            </p:nvSpPr>
            <p:spPr bwMode="auto">
              <a:xfrm>
                <a:off x="1000124" y="4991088"/>
                <a:ext cx="12089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EURADOS</a:t>
                </a:r>
                <a:endParaRPr lang="en-GB" sz="2000" dirty="0"/>
              </a:p>
            </p:txBody>
          </p:sp>
          <p:sp>
            <p:nvSpPr>
              <p:cNvPr id="38" name="ZoneTexte 110"/>
              <p:cNvSpPr txBox="1">
                <a:spLocks noChangeArrowheads="1"/>
              </p:cNvSpPr>
              <p:nvPr/>
            </p:nvSpPr>
            <p:spPr bwMode="auto">
              <a:xfrm>
                <a:off x="1152524" y="4533888"/>
                <a:ext cx="66236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/>
                  <a:t>ISOE</a:t>
                </a:r>
              </a:p>
            </p:txBody>
          </p:sp>
          <p:sp>
            <p:nvSpPr>
              <p:cNvPr id="39" name="ZoneTexte 111"/>
              <p:cNvSpPr txBox="1">
                <a:spLocks noChangeArrowheads="1"/>
              </p:cNvSpPr>
              <p:nvPr/>
            </p:nvSpPr>
            <p:spPr bwMode="auto">
              <a:xfrm>
                <a:off x="4786314" y="4286256"/>
                <a:ext cx="5204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ILO</a:t>
                </a:r>
                <a:endParaRPr lang="en-GB" sz="2000" dirty="0"/>
              </a:p>
            </p:txBody>
          </p:sp>
          <p:sp>
            <p:nvSpPr>
              <p:cNvPr id="40" name="ZoneTexte 112"/>
              <p:cNvSpPr txBox="1">
                <a:spLocks noChangeArrowheads="1"/>
              </p:cNvSpPr>
              <p:nvPr/>
            </p:nvSpPr>
            <p:spPr bwMode="auto">
              <a:xfrm>
                <a:off x="7000892" y="3786190"/>
                <a:ext cx="53732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/>
                  <a:t>ISO</a:t>
                </a:r>
              </a:p>
            </p:txBody>
          </p:sp>
          <p:sp>
            <p:nvSpPr>
              <p:cNvPr id="41" name="ZoneTexte 113"/>
              <p:cNvSpPr txBox="1">
                <a:spLocks noChangeArrowheads="1"/>
              </p:cNvSpPr>
              <p:nvPr/>
            </p:nvSpPr>
            <p:spPr bwMode="auto">
              <a:xfrm>
                <a:off x="7215206" y="4286256"/>
                <a:ext cx="5070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IEC</a:t>
                </a:r>
                <a:endParaRPr lang="en-GB" sz="2000" dirty="0"/>
              </a:p>
            </p:txBody>
          </p:sp>
          <p:sp>
            <p:nvSpPr>
              <p:cNvPr id="42" name="ZoneTexte 105"/>
              <p:cNvSpPr txBox="1">
                <a:spLocks noChangeArrowheads="1"/>
              </p:cNvSpPr>
              <p:nvPr/>
            </p:nvSpPr>
            <p:spPr bwMode="auto">
              <a:xfrm>
                <a:off x="6929454" y="4929198"/>
                <a:ext cx="6049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FAO</a:t>
                </a:r>
                <a:endParaRPr lang="en-GB" sz="2000" dirty="0"/>
              </a:p>
            </p:txBody>
          </p:sp>
          <p:sp>
            <p:nvSpPr>
              <p:cNvPr id="43" name="ZoneTexte 105"/>
              <p:cNvSpPr txBox="1">
                <a:spLocks noChangeArrowheads="1"/>
              </p:cNvSpPr>
              <p:nvPr/>
            </p:nvSpPr>
            <p:spPr bwMode="auto">
              <a:xfrm>
                <a:off x="5214942" y="5143512"/>
                <a:ext cx="7780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PAHO</a:t>
                </a:r>
                <a:endParaRPr lang="en-GB" sz="2000" dirty="0"/>
              </a:p>
            </p:txBody>
          </p:sp>
          <p:sp>
            <p:nvSpPr>
              <p:cNvPr id="44" name="ZoneTexte 105"/>
              <p:cNvSpPr txBox="1">
                <a:spLocks noChangeArrowheads="1"/>
              </p:cNvSpPr>
              <p:nvPr/>
            </p:nvSpPr>
            <p:spPr bwMode="auto">
              <a:xfrm>
                <a:off x="6143636" y="5143512"/>
                <a:ext cx="77296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UNEP</a:t>
                </a:r>
                <a:endParaRPr lang="en-GB" sz="2000" dirty="0"/>
              </a:p>
            </p:txBody>
          </p:sp>
          <p:sp>
            <p:nvSpPr>
              <p:cNvPr id="45" name="ZoneTexte 107"/>
              <p:cNvSpPr txBox="1">
                <a:spLocks noChangeArrowheads="1"/>
              </p:cNvSpPr>
              <p:nvPr/>
            </p:nvSpPr>
            <p:spPr bwMode="auto">
              <a:xfrm>
                <a:off x="3643306" y="1857364"/>
                <a:ext cx="6896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ICRU</a:t>
                </a:r>
                <a:endParaRPr lang="en-GB" sz="2000" dirty="0"/>
              </a:p>
            </p:txBody>
          </p:sp>
          <p:cxnSp>
            <p:nvCxnSpPr>
              <p:cNvPr id="46" name="Straight Arrow Connector 45"/>
              <p:cNvCxnSpPr>
                <a:endCxn id="10" idx="1"/>
              </p:cNvCxnSpPr>
              <p:nvPr/>
            </p:nvCxnSpPr>
            <p:spPr bwMode="auto">
              <a:xfrm>
                <a:off x="3600448" y="2447908"/>
                <a:ext cx="2015843" cy="1632922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55" name="Group 54"/>
              <p:cNvGrpSpPr/>
              <p:nvPr/>
            </p:nvGrpSpPr>
            <p:grpSpPr>
              <a:xfrm>
                <a:off x="5715008" y="3357562"/>
                <a:ext cx="642942" cy="438170"/>
                <a:chOff x="8072462" y="571480"/>
                <a:chExt cx="642942" cy="438170"/>
              </a:xfrm>
            </p:grpSpPr>
            <p:sp>
              <p:nvSpPr>
                <p:cNvPr id="58" name="Ellipse 103"/>
                <p:cNvSpPr>
                  <a:spLocks noChangeArrowheads="1"/>
                </p:cNvSpPr>
                <p:nvPr/>
              </p:nvSpPr>
              <p:spPr bwMode="auto">
                <a:xfrm>
                  <a:off x="8072462" y="571480"/>
                  <a:ext cx="642942" cy="357190"/>
                </a:xfrm>
                <a:prstGeom prst="ellipse">
                  <a:avLst/>
                </a:prstGeom>
                <a:solidFill>
                  <a:srgbClr val="FEDEDE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en-GB"/>
                </a:p>
              </p:txBody>
            </p:sp>
            <p:sp>
              <p:nvSpPr>
                <p:cNvPr id="59" name="ZoneTexte 104"/>
                <p:cNvSpPr txBox="1">
                  <a:spLocks noChangeArrowheads="1"/>
                </p:cNvSpPr>
                <p:nvPr/>
              </p:nvSpPr>
              <p:spPr bwMode="auto">
                <a:xfrm>
                  <a:off x="8143900" y="571480"/>
                  <a:ext cx="500066" cy="438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1800" dirty="0" smtClean="0"/>
                    <a:t>EC</a:t>
                  </a:r>
                  <a:endParaRPr lang="en-GB" sz="2000" dirty="0"/>
                </a:p>
              </p:txBody>
            </p:sp>
          </p:grpSp>
          <p:sp>
            <p:nvSpPr>
              <p:cNvPr id="66" name="ZoneTexte 12"/>
              <p:cNvSpPr txBox="1">
                <a:spLocks noChangeArrowheads="1"/>
              </p:cNvSpPr>
              <p:nvPr/>
            </p:nvSpPr>
            <p:spPr bwMode="auto">
              <a:xfrm>
                <a:off x="4000496" y="1000108"/>
                <a:ext cx="1137033" cy="547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Values </a:t>
                </a:r>
                <a:endParaRPr lang="en-GB" sz="2800" dirty="0"/>
              </a:p>
            </p:txBody>
          </p:sp>
          <p:sp>
            <p:nvSpPr>
              <p:cNvPr id="76" name="ZoneTexte 12"/>
              <p:cNvSpPr txBox="1">
                <a:spLocks noChangeArrowheads="1"/>
              </p:cNvSpPr>
              <p:nvPr/>
            </p:nvSpPr>
            <p:spPr bwMode="auto">
              <a:xfrm>
                <a:off x="3786182" y="5500702"/>
                <a:ext cx="1219236" cy="985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 smtClean="0"/>
                  <a:t>Social</a:t>
                </a:r>
              </a:p>
              <a:p>
                <a:pPr algn="ctr"/>
                <a:r>
                  <a:rPr lang="en-GB" dirty="0" smtClean="0"/>
                  <a:t>Drivers </a:t>
                </a:r>
                <a:endParaRPr lang="en-GB" dirty="0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8489244" y="2438400"/>
                <a:ext cx="293512" cy="1727200"/>
              </a:xfrm>
              <a:custGeom>
                <a:avLst/>
                <a:gdLst>
                  <a:gd name="connsiteX0" fmla="*/ 0 w 293512"/>
                  <a:gd name="connsiteY0" fmla="*/ 0 h 1727200"/>
                  <a:gd name="connsiteX1" fmla="*/ 180623 w 293512"/>
                  <a:gd name="connsiteY1" fmla="*/ 417689 h 1727200"/>
                  <a:gd name="connsiteX2" fmla="*/ 270934 w 293512"/>
                  <a:gd name="connsiteY2" fmla="*/ 824089 h 1727200"/>
                  <a:gd name="connsiteX3" fmla="*/ 282223 w 293512"/>
                  <a:gd name="connsiteY3" fmla="*/ 1241778 h 1727200"/>
                  <a:gd name="connsiteX4" fmla="*/ 203200 w 293512"/>
                  <a:gd name="connsiteY4" fmla="*/ 172720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512" h="1727200">
                    <a:moveTo>
                      <a:pt x="0" y="0"/>
                    </a:moveTo>
                    <a:cubicBezTo>
                      <a:pt x="67733" y="140170"/>
                      <a:pt x="135467" y="280341"/>
                      <a:pt x="180623" y="417689"/>
                    </a:cubicBezTo>
                    <a:cubicBezTo>
                      <a:pt x="225779" y="555037"/>
                      <a:pt x="254001" y="686741"/>
                      <a:pt x="270934" y="824089"/>
                    </a:cubicBezTo>
                    <a:cubicBezTo>
                      <a:pt x="287867" y="961437"/>
                      <a:pt x="293512" y="1091260"/>
                      <a:pt x="282223" y="1241778"/>
                    </a:cubicBezTo>
                    <a:cubicBezTo>
                      <a:pt x="270934" y="1392296"/>
                      <a:pt x="237067" y="1559748"/>
                      <a:pt x="203200" y="1727200"/>
                    </a:cubicBezTo>
                  </a:path>
                </a:pathLst>
              </a:cu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725333" y="428978"/>
                <a:ext cx="1591734" cy="79022"/>
              </a:xfrm>
              <a:custGeom>
                <a:avLst/>
                <a:gdLst>
                  <a:gd name="connsiteX0" fmla="*/ 0 w 1591734"/>
                  <a:gd name="connsiteY0" fmla="*/ 79022 h 79022"/>
                  <a:gd name="connsiteX1" fmla="*/ 643467 w 1591734"/>
                  <a:gd name="connsiteY1" fmla="*/ 11289 h 79022"/>
                  <a:gd name="connsiteX2" fmla="*/ 1128889 w 1591734"/>
                  <a:gd name="connsiteY2" fmla="*/ 11289 h 79022"/>
                  <a:gd name="connsiteX3" fmla="*/ 1591734 w 1591734"/>
                  <a:gd name="connsiteY3" fmla="*/ 45155 h 79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1734" h="79022">
                    <a:moveTo>
                      <a:pt x="0" y="79022"/>
                    </a:moveTo>
                    <a:cubicBezTo>
                      <a:pt x="227659" y="50800"/>
                      <a:pt x="455319" y="22578"/>
                      <a:pt x="643467" y="11289"/>
                    </a:cubicBezTo>
                    <a:cubicBezTo>
                      <a:pt x="831615" y="0"/>
                      <a:pt x="970845" y="5645"/>
                      <a:pt x="1128889" y="11289"/>
                    </a:cubicBezTo>
                    <a:cubicBezTo>
                      <a:pt x="1286933" y="16933"/>
                      <a:pt x="1439333" y="31044"/>
                      <a:pt x="1591734" y="45155"/>
                    </a:cubicBezTo>
                  </a:path>
                </a:pathLst>
              </a:cu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815644" y="6694311"/>
                <a:ext cx="1546578" cy="77140"/>
              </a:xfrm>
              <a:custGeom>
                <a:avLst/>
                <a:gdLst>
                  <a:gd name="connsiteX0" fmla="*/ 1546578 w 1546578"/>
                  <a:gd name="connsiteY0" fmla="*/ 0 h 77140"/>
                  <a:gd name="connsiteX1" fmla="*/ 824089 w 1546578"/>
                  <a:gd name="connsiteY1" fmla="*/ 67733 h 77140"/>
                  <a:gd name="connsiteX2" fmla="*/ 282223 w 1546578"/>
                  <a:gd name="connsiteY2" fmla="*/ 56445 h 77140"/>
                  <a:gd name="connsiteX3" fmla="*/ 0 w 1546578"/>
                  <a:gd name="connsiteY3" fmla="*/ 22578 h 77140"/>
                  <a:gd name="connsiteX4" fmla="*/ 0 w 1546578"/>
                  <a:gd name="connsiteY4" fmla="*/ 22578 h 7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6578" h="77140">
                    <a:moveTo>
                      <a:pt x="1546578" y="0"/>
                    </a:moveTo>
                    <a:cubicBezTo>
                      <a:pt x="1290696" y="29163"/>
                      <a:pt x="1034815" y="58326"/>
                      <a:pt x="824089" y="67733"/>
                    </a:cubicBezTo>
                    <a:cubicBezTo>
                      <a:pt x="613363" y="77140"/>
                      <a:pt x="419571" y="63971"/>
                      <a:pt x="282223" y="56445"/>
                    </a:cubicBezTo>
                    <a:cubicBezTo>
                      <a:pt x="144875" y="48919"/>
                      <a:pt x="0" y="22578"/>
                      <a:pt x="0" y="22578"/>
                    </a:cubicBezTo>
                    <a:lnTo>
                      <a:pt x="0" y="22578"/>
                    </a:lnTo>
                  </a:path>
                </a:pathLst>
              </a:cu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82504" y="2889956"/>
                <a:ext cx="156163" cy="1524000"/>
              </a:xfrm>
              <a:custGeom>
                <a:avLst/>
                <a:gdLst>
                  <a:gd name="connsiteX0" fmla="*/ 156163 w 156163"/>
                  <a:gd name="connsiteY0" fmla="*/ 1524000 h 1524000"/>
                  <a:gd name="connsiteX1" fmla="*/ 20696 w 156163"/>
                  <a:gd name="connsiteY1" fmla="*/ 835377 h 1524000"/>
                  <a:gd name="connsiteX2" fmla="*/ 31985 w 156163"/>
                  <a:gd name="connsiteY2" fmla="*/ 383822 h 1524000"/>
                  <a:gd name="connsiteX3" fmla="*/ 122296 w 156163"/>
                  <a:gd name="connsiteY3" fmla="*/ 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163" h="1524000">
                    <a:moveTo>
                      <a:pt x="156163" y="1524000"/>
                    </a:moveTo>
                    <a:cubicBezTo>
                      <a:pt x="98777" y="1274703"/>
                      <a:pt x="41392" y="1025407"/>
                      <a:pt x="20696" y="835377"/>
                    </a:cubicBezTo>
                    <a:cubicBezTo>
                      <a:pt x="0" y="645347"/>
                      <a:pt x="15052" y="523051"/>
                      <a:pt x="31985" y="383822"/>
                    </a:cubicBezTo>
                    <a:cubicBezTo>
                      <a:pt x="48918" y="244593"/>
                      <a:pt x="111007" y="65852"/>
                      <a:pt x="122296" y="0"/>
                    </a:cubicBezTo>
                  </a:path>
                </a:pathLst>
              </a:custGeom>
              <a:ln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483855" y="2744268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BEIR</a:t>
              </a:r>
              <a:endParaRPr lang="en-GB" dirty="0"/>
            </a:p>
          </p:txBody>
        </p:sp>
      </p:grpSp>
      <p:sp>
        <p:nvSpPr>
          <p:cNvPr id="60" name="TextBox 14"/>
          <p:cNvSpPr txBox="1">
            <a:spLocks noChangeArrowheads="1"/>
          </p:cNvSpPr>
          <p:nvPr/>
        </p:nvSpPr>
        <p:spPr bwMode="auto">
          <a:xfrm>
            <a:off x="2012950" y="685800"/>
            <a:ext cx="577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Modern Approach to Standards Development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0" y="1439863"/>
            <a:ext cx="1947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dirty="0"/>
              <a:t>Stakeholder Involvement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9087" y="2481629"/>
            <a:ext cx="1360284" cy="369332"/>
          </a:xfrm>
          <a:prstGeom prst="rect">
            <a:avLst/>
          </a:prstGeom>
          <a:solidFill>
            <a:srgbClr val="D2FAFE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Framework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5783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Change Happens – Be Ready!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Science and society are evolving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How RP decisions are made is following scientific and social evolution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30138" r="17613" b="39904"/>
          <a:stretch/>
        </p:blipFill>
        <p:spPr>
          <a:xfrm>
            <a:off x="16760" y="1988840"/>
            <a:ext cx="4535609" cy="2774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00244"/>
            <a:ext cx="4419106" cy="3387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7784" y="3789040"/>
            <a:ext cx="1152128" cy="288032"/>
          </a:xfrm>
          <a:prstGeom prst="rect">
            <a:avLst/>
          </a:prstGeom>
          <a:solidFill>
            <a:srgbClr val="1553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In order to make an RP recommendation that will be accepted and sustainable it is necessary to: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Understand RP science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Understand prevailing circumstances: scientific, social and economic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Listen to the RP, social and economic concerns of affected (or concerned) stakeholders</a:t>
            </a:r>
          </a:p>
          <a:p>
            <a:pPr marL="0" indent="0">
              <a:buNone/>
            </a:pPr>
            <a:endParaRPr lang="en-GB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00FF"/>
                </a:solidFill>
              </a:rPr>
              <a:t>Then formulate recommendation or explanation in plain language, address the decider’s questions, and let the decider decide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What does this Imply?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Prevailing Circumstances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Framework for Radiological Protection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Individualising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isk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Integrated Protection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Changes to Consider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Prevailing Circumstances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75" y="3429000"/>
            <a:ext cx="5524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00FF"/>
                </a:solidFill>
              </a:rPr>
              <a:t>Contribute to an </a:t>
            </a:r>
            <a:r>
              <a:rPr lang="en-GB" dirty="0">
                <a:solidFill>
                  <a:srgbClr val="0000FF"/>
                </a:solidFill>
              </a:rPr>
              <a:t>appropriate level of protection for people and the </a:t>
            </a:r>
            <a:r>
              <a:rPr lang="en-GB" dirty="0" smtClean="0">
                <a:solidFill>
                  <a:srgbClr val="0000FF"/>
                </a:solidFill>
              </a:rPr>
              <a:t>environment…..for a variety of radiation exposure situations </a:t>
            </a: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00FF"/>
                </a:solidFill>
              </a:rPr>
              <a:t>A</a:t>
            </a:r>
            <a:r>
              <a:rPr lang="en-GB" dirty="0" smtClean="0">
                <a:solidFill>
                  <a:srgbClr val="0000FF"/>
                </a:solidFill>
              </a:rPr>
              <a:t>chieve a consistency across a wide range of applications through a formal system of radiological protection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The Aim of Radiological Protection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685800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What does this mean?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04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Appropriate </a:t>
            </a:r>
            <a:r>
              <a:rPr lang="en-US" dirty="0" smtClean="0">
                <a:solidFill>
                  <a:srgbClr val="0000FF"/>
                </a:solidFill>
              </a:rPr>
              <a:t>Level </a:t>
            </a: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Variety </a:t>
            </a:r>
            <a:r>
              <a:rPr lang="en-US" dirty="0">
                <a:solidFill>
                  <a:srgbClr val="0000FF"/>
                </a:solidFill>
              </a:rPr>
              <a:t>of </a:t>
            </a:r>
            <a:r>
              <a:rPr lang="en-US" dirty="0" smtClean="0">
                <a:solidFill>
                  <a:srgbClr val="0000FF"/>
                </a:solidFill>
              </a:rPr>
              <a:t>Situations</a:t>
            </a: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Consistency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328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Subjective Judgement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Prevailing Circumstances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Framework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14908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Prevailing circumstances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radiological protection concerns </a:t>
            </a:r>
          </a:p>
          <a:p>
            <a:pPr algn="ctr"/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protection decisions are made within 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system of protection to best address prevailing circumstances</a:t>
            </a:r>
            <a:endParaRPr lang="en-GB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724400"/>
          </a:xfrm>
        </p:spPr>
        <p:txBody>
          <a:bodyPr/>
          <a:lstStyle/>
          <a:p>
            <a:r>
              <a:rPr lang="en-GB" sz="2300" dirty="0">
                <a:solidFill>
                  <a:srgbClr val="0000FF"/>
                </a:solidFill>
              </a:rPr>
              <a:t>The assessment of prevailing circumstances is a key element of the RP system</a:t>
            </a:r>
          </a:p>
          <a:p>
            <a:r>
              <a:rPr lang="en-GB" sz="2300" dirty="0" smtClean="0">
                <a:solidFill>
                  <a:srgbClr val="0000FF"/>
                </a:solidFill>
              </a:rPr>
              <a:t>Prevailing </a:t>
            </a:r>
            <a:r>
              <a:rPr lang="en-GB" sz="2300" dirty="0">
                <a:solidFill>
                  <a:srgbClr val="0000FF"/>
                </a:solidFill>
              </a:rPr>
              <a:t>circumstances </a:t>
            </a:r>
            <a:r>
              <a:rPr lang="en-GB" sz="2300" dirty="0" smtClean="0">
                <a:solidFill>
                  <a:srgbClr val="0000FF"/>
                </a:solidFill>
              </a:rPr>
              <a:t>condition the choice of framework </a:t>
            </a:r>
            <a:r>
              <a:rPr lang="en-GB" sz="2300" dirty="0">
                <a:solidFill>
                  <a:srgbClr val="0000FF"/>
                </a:solidFill>
              </a:rPr>
              <a:t>elements </a:t>
            </a:r>
            <a:r>
              <a:rPr lang="en-GB" sz="2300" dirty="0" smtClean="0">
                <a:solidFill>
                  <a:srgbClr val="0000FF"/>
                </a:solidFill>
              </a:rPr>
              <a:t>to be </a:t>
            </a:r>
            <a:r>
              <a:rPr lang="en-GB" sz="2300" dirty="0">
                <a:solidFill>
                  <a:srgbClr val="0000FF"/>
                </a:solidFill>
              </a:rPr>
              <a:t>applied to achieve optimised </a:t>
            </a:r>
            <a:r>
              <a:rPr lang="en-GB" sz="2300" dirty="0" smtClean="0">
                <a:solidFill>
                  <a:srgbClr val="0000FF"/>
                </a:solidFill>
              </a:rPr>
              <a:t>protection</a:t>
            </a:r>
            <a:endParaRPr lang="en-GB" sz="2300" dirty="0">
              <a:solidFill>
                <a:srgbClr val="0000FF"/>
              </a:solidFill>
            </a:endParaRPr>
          </a:p>
          <a:p>
            <a:pPr lvl="1"/>
            <a:r>
              <a:rPr lang="en-GB" sz="2300" dirty="0" smtClean="0">
                <a:solidFill>
                  <a:srgbClr val="0000FF"/>
                </a:solidFill>
              </a:rPr>
              <a:t>Emergency </a:t>
            </a:r>
            <a:r>
              <a:rPr lang="en-GB" sz="2300" dirty="0">
                <a:solidFill>
                  <a:srgbClr val="0000FF"/>
                </a:solidFill>
              </a:rPr>
              <a:t>and Existing Situations </a:t>
            </a:r>
            <a:r>
              <a:rPr lang="en-GB" sz="2300" dirty="0" smtClean="0">
                <a:solidFill>
                  <a:srgbClr val="0000FF"/>
                </a:solidFill>
              </a:rPr>
              <a:t>could use occupational </a:t>
            </a:r>
            <a:r>
              <a:rPr lang="en-GB" sz="2300" dirty="0">
                <a:solidFill>
                  <a:srgbClr val="0000FF"/>
                </a:solidFill>
              </a:rPr>
              <a:t>dose </a:t>
            </a:r>
            <a:r>
              <a:rPr lang="en-GB" sz="2300" dirty="0" smtClean="0">
                <a:solidFill>
                  <a:srgbClr val="0000FF"/>
                </a:solidFill>
              </a:rPr>
              <a:t>limits </a:t>
            </a:r>
            <a:r>
              <a:rPr lang="en-GB" sz="2300" dirty="0">
                <a:solidFill>
                  <a:srgbClr val="0000FF"/>
                </a:solidFill>
              </a:rPr>
              <a:t>rather than reference </a:t>
            </a:r>
            <a:r>
              <a:rPr lang="en-GB" sz="2300" dirty="0" smtClean="0">
                <a:solidFill>
                  <a:srgbClr val="0000FF"/>
                </a:solidFill>
              </a:rPr>
              <a:t>levels</a:t>
            </a:r>
          </a:p>
          <a:p>
            <a:pPr lvl="1"/>
            <a:r>
              <a:rPr lang="en-GB" sz="2300" dirty="0" smtClean="0">
                <a:solidFill>
                  <a:srgbClr val="0000FF"/>
                </a:solidFill>
              </a:rPr>
              <a:t>Criteria for release from regulatory control is driven by prevailing circumstances </a:t>
            </a:r>
          </a:p>
          <a:p>
            <a:endParaRPr lang="en-GB" sz="2300" dirty="0" smtClean="0">
              <a:solidFill>
                <a:srgbClr val="0000FF"/>
              </a:solidFill>
            </a:endParaRPr>
          </a:p>
          <a:p>
            <a:endParaRPr lang="en-GB" sz="2300" dirty="0">
              <a:solidFill>
                <a:srgbClr val="0000FF"/>
              </a:solidFill>
            </a:endParaRPr>
          </a:p>
          <a:p>
            <a:r>
              <a:rPr lang="en-GB" sz="2300" dirty="0" smtClean="0">
                <a:solidFill>
                  <a:srgbClr val="0000FF"/>
                </a:solidFill>
              </a:rPr>
              <a:t>The </a:t>
            </a:r>
            <a:r>
              <a:rPr lang="en-GB" sz="2300" dirty="0">
                <a:solidFill>
                  <a:srgbClr val="0000FF"/>
                </a:solidFill>
              </a:rPr>
              <a:t>elements of the RP system used to achieve accepted and sustainable protection decisions will be driven largely by the prevailing </a:t>
            </a:r>
            <a:r>
              <a:rPr lang="en-GB" sz="2300" dirty="0" smtClean="0">
                <a:solidFill>
                  <a:srgbClr val="0000FF"/>
                </a:solidFill>
              </a:rPr>
              <a:t>circumstances</a:t>
            </a:r>
            <a:endParaRPr lang="en-GB" sz="23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What does this Imply?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90965"/>
              </p:ext>
            </p:extLst>
          </p:nvPr>
        </p:nvGraphicFramePr>
        <p:xfrm>
          <a:off x="4644008" y="4149080"/>
          <a:ext cx="3600450" cy="1111565"/>
        </p:xfrm>
        <a:graphic>
          <a:graphicData uri="http://schemas.openxmlformats.org/drawingml/2006/table">
            <a:tbl>
              <a:tblPr firstRow="1" firstCol="1" bandRow="1"/>
              <a:tblGrid>
                <a:gridCol w="2293620"/>
                <a:gridCol w="1306830"/>
              </a:tblGrid>
              <a:tr h="4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Circumstance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Dose Criteria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Clearance of materials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10 µSv/a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Release of sites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300 µSv/a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Release of operational effluents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300 µSv/a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Release of NORM installations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300 µSv/a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Management of legacy sites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1000 µ</a:t>
                      </a:r>
                      <a:r>
                        <a:rPr lang="en-GB" sz="1000" dirty="0" err="1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Sv</a:t>
                      </a:r>
                      <a:r>
                        <a:rPr lang="en-GB" sz="1000" dirty="0">
                          <a:solidFill>
                            <a:srgbClr val="333333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/a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1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Framework for Radiological Protection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google.fr/url?source=imglanding&amp;ct=img&amp;q=http://krisfedorak.fedcor.net/china/wp-content/uploads/2007/10/fall-2005-032.jpg&amp;sa=X&amp;ei=Ja90VYiPDIbD7gblu4PwBw&amp;ved=0CAkQ8wc&amp;usg=AFQjCNEXRYtWgL5368vYREkp5SoHMdNP3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823</Words>
  <Application>Microsoft Office PowerPoint</Application>
  <PresentationFormat>Apresentação no Ecrã (4:3)</PresentationFormat>
  <Paragraphs>235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0" baseType="lpstr">
      <vt:lpstr>NEA-PowerPoint-Template</vt:lpstr>
      <vt:lpstr>How  Radiological Protection Decisions are Made</vt:lpstr>
      <vt:lpstr>Who Takes Protection Decisions?</vt:lpstr>
      <vt:lpstr>What does this Imply?</vt:lpstr>
      <vt:lpstr>Changes to Consider</vt:lpstr>
      <vt:lpstr>Prevailing Circumstances</vt:lpstr>
      <vt:lpstr>The Aim of Radiological Protection</vt:lpstr>
      <vt:lpstr>What does this mean?</vt:lpstr>
      <vt:lpstr>What does this Imply?</vt:lpstr>
      <vt:lpstr>Framework for Radiological Protection</vt:lpstr>
      <vt:lpstr>Key Elements of the ICRP System of RP</vt:lpstr>
      <vt:lpstr>Key Elements of the ICRP System of RP</vt:lpstr>
      <vt:lpstr>For Planned Situations</vt:lpstr>
      <vt:lpstr>For Planned Situations</vt:lpstr>
      <vt:lpstr>For Existing Situations</vt:lpstr>
      <vt:lpstr>For Existing Situations</vt:lpstr>
      <vt:lpstr>For Emergency Situations</vt:lpstr>
      <vt:lpstr>For Emergency Situations</vt:lpstr>
      <vt:lpstr>Individualising Risk</vt:lpstr>
      <vt:lpstr>Individualising Risk</vt:lpstr>
      <vt:lpstr>RP Toolbox</vt:lpstr>
      <vt:lpstr>New UF/NCI Phantom Library - Children</vt:lpstr>
      <vt:lpstr>New UF/NCI Phantom Library - Adults</vt:lpstr>
      <vt:lpstr>Integrated Protection</vt:lpstr>
      <vt:lpstr>Integrated Protection</vt:lpstr>
      <vt:lpstr>Linear Development of the System</vt:lpstr>
      <vt:lpstr>Apresentação do PowerPoint</vt:lpstr>
      <vt:lpstr>Apresentação do PowerPoint</vt:lpstr>
      <vt:lpstr>Conclusions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 Radiological Protection Decisions are Made</dc:title>
  <dc:creator>LAZO Edward, NEA/PR</dc:creator>
  <cp:lastModifiedBy>ANFITEATRO</cp:lastModifiedBy>
  <cp:revision>9</cp:revision>
  <dcterms:created xsi:type="dcterms:W3CDTF">2015-08-20T15:46:43Z</dcterms:created>
  <dcterms:modified xsi:type="dcterms:W3CDTF">2015-09-10T09:14:17Z</dcterms:modified>
</cp:coreProperties>
</file>