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  <p:sldMasterId id="2147483950" r:id="rId2"/>
    <p:sldMasterId id="2147483974" r:id="rId3"/>
    <p:sldMasterId id="2147483986" r:id="rId4"/>
    <p:sldMasterId id="2147484010" r:id="rId5"/>
    <p:sldMasterId id="2147484034" r:id="rId6"/>
    <p:sldMasterId id="2147484046" r:id="rId7"/>
    <p:sldMasterId id="2147484058" r:id="rId8"/>
    <p:sldMasterId id="2147484070" r:id="rId9"/>
    <p:sldMasterId id="2147484082" r:id="rId10"/>
    <p:sldMasterId id="2147484094" r:id="rId11"/>
    <p:sldMasterId id="2147484107" r:id="rId12"/>
  </p:sldMasterIdLst>
  <p:notesMasterIdLst>
    <p:notesMasterId r:id="rId66"/>
  </p:notesMasterIdLst>
  <p:sldIdLst>
    <p:sldId id="432" r:id="rId13"/>
    <p:sldId id="307" r:id="rId14"/>
    <p:sldId id="456" r:id="rId15"/>
    <p:sldId id="504" r:id="rId16"/>
    <p:sldId id="434" r:id="rId17"/>
    <p:sldId id="443" r:id="rId18"/>
    <p:sldId id="444" r:id="rId19"/>
    <p:sldId id="460" r:id="rId20"/>
    <p:sldId id="446" r:id="rId21"/>
    <p:sldId id="511" r:id="rId22"/>
    <p:sldId id="513" r:id="rId23"/>
    <p:sldId id="402" r:id="rId24"/>
    <p:sldId id="464" r:id="rId25"/>
    <p:sldId id="461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74" r:id="rId35"/>
    <p:sldId id="475" r:id="rId36"/>
    <p:sldId id="476" r:id="rId37"/>
    <p:sldId id="514" r:id="rId38"/>
    <p:sldId id="528" r:id="rId39"/>
    <p:sldId id="480" r:id="rId40"/>
    <p:sldId id="481" r:id="rId41"/>
    <p:sldId id="482" r:id="rId42"/>
    <p:sldId id="483" r:id="rId43"/>
    <p:sldId id="505" r:id="rId44"/>
    <p:sldId id="450" r:id="rId45"/>
    <p:sldId id="506" r:id="rId46"/>
    <p:sldId id="507" r:id="rId47"/>
    <p:sldId id="516" r:id="rId48"/>
    <p:sldId id="526" r:id="rId49"/>
    <p:sldId id="521" r:id="rId50"/>
    <p:sldId id="517" r:id="rId51"/>
    <p:sldId id="519" r:id="rId52"/>
    <p:sldId id="520" r:id="rId53"/>
    <p:sldId id="522" r:id="rId54"/>
    <p:sldId id="524" r:id="rId55"/>
    <p:sldId id="491" r:id="rId56"/>
    <p:sldId id="440" r:id="rId57"/>
    <p:sldId id="487" r:id="rId58"/>
    <p:sldId id="508" r:id="rId59"/>
    <p:sldId id="452" r:id="rId60"/>
    <p:sldId id="493" r:id="rId61"/>
    <p:sldId id="510" r:id="rId62"/>
    <p:sldId id="448" r:id="rId63"/>
    <p:sldId id="449" r:id="rId64"/>
    <p:sldId id="518" r:id="rId6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33CCCC"/>
    <a:srgbClr val="336699"/>
    <a:srgbClr val="089C24"/>
    <a:srgbClr val="7AF892"/>
    <a:srgbClr val="000000"/>
    <a:srgbClr val="0099CC"/>
    <a:srgbClr val="FFFF66"/>
    <a:srgbClr val="FF99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57" autoAdjust="0"/>
    <p:restoredTop sz="94660"/>
  </p:normalViewPr>
  <p:slideViewPr>
    <p:cSldViewPr>
      <p:cViewPr>
        <p:scale>
          <a:sx n="60" d="100"/>
          <a:sy n="60" d="100"/>
        </p:scale>
        <p:origin x="-710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32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2400" b="0" dirty="0" err="1">
                <a:latin typeface="+mn-lt"/>
              </a:rPr>
              <a:t>After</a:t>
            </a:r>
            <a:r>
              <a:rPr lang="fr-FR" sz="2400" b="0" dirty="0">
                <a:latin typeface="+mn-lt"/>
              </a:rPr>
              <a:t> dose </a:t>
            </a:r>
            <a:r>
              <a:rPr lang="fr-FR" sz="2400" b="0" dirty="0" err="1">
                <a:latin typeface="+mn-lt"/>
              </a:rPr>
              <a:t>optimization</a:t>
            </a:r>
            <a:endParaRPr lang="fr-FR" sz="2400" b="0" dirty="0">
              <a:latin typeface="+mn-lt"/>
            </a:endParaRPr>
          </a:p>
        </c:rich>
      </c:tx>
      <c:layout>
        <c:manualLayout>
          <c:xMode val="edge"/>
          <c:yMode val="edge"/>
          <c:x val="0.3380281690140845"/>
          <c:y val="3.6144578313253017E-2"/>
        </c:manualLayout>
      </c:layout>
      <c:overlay val="0"/>
      <c:spPr>
        <a:noFill/>
        <a:ln w="2333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281690140845069"/>
          <c:y val="0.28614457831325302"/>
          <c:w val="0.86478873239436616"/>
          <c:h val="0.59337349397590355"/>
        </c:manualLayout>
      </c:layout>
      <c:scatterChart>
        <c:scatterStyle val="lineMarker"/>
        <c:varyColors val="0"/>
        <c:ser>
          <c:idx val="0"/>
          <c:order val="0"/>
          <c:spPr>
            <a:ln w="26247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yVal>
            <c:numRef>
              <c:f>'Score calcif coronaires optimis'!$D$8:$D$107</c:f>
              <c:numCache>
                <c:formatCode>General</c:formatCode>
                <c:ptCount val="100"/>
                <c:pt idx="0">
                  <c:v>84.85</c:v>
                </c:pt>
                <c:pt idx="1">
                  <c:v>91.92</c:v>
                </c:pt>
                <c:pt idx="2">
                  <c:v>63.64</c:v>
                </c:pt>
                <c:pt idx="3">
                  <c:v>70.709999999999994</c:v>
                </c:pt>
                <c:pt idx="4">
                  <c:v>70.709999999999994</c:v>
                </c:pt>
                <c:pt idx="5">
                  <c:v>84.85</c:v>
                </c:pt>
                <c:pt idx="6">
                  <c:v>64.64</c:v>
                </c:pt>
                <c:pt idx="7">
                  <c:v>63.64</c:v>
                </c:pt>
                <c:pt idx="8">
                  <c:v>77.78</c:v>
                </c:pt>
                <c:pt idx="9">
                  <c:v>63.64</c:v>
                </c:pt>
                <c:pt idx="10">
                  <c:v>70.709999999999994</c:v>
                </c:pt>
                <c:pt idx="11">
                  <c:v>141.99</c:v>
                </c:pt>
                <c:pt idx="12">
                  <c:v>63.64</c:v>
                </c:pt>
                <c:pt idx="13">
                  <c:v>70.709999999999994</c:v>
                </c:pt>
                <c:pt idx="14">
                  <c:v>70.709999999999994</c:v>
                </c:pt>
                <c:pt idx="15">
                  <c:v>77.78</c:v>
                </c:pt>
                <c:pt idx="16">
                  <c:v>77.78</c:v>
                </c:pt>
                <c:pt idx="17">
                  <c:v>77.78</c:v>
                </c:pt>
                <c:pt idx="18">
                  <c:v>70.709999999999994</c:v>
                </c:pt>
                <c:pt idx="19">
                  <c:v>77.78</c:v>
                </c:pt>
                <c:pt idx="20">
                  <c:v>77.78</c:v>
                </c:pt>
                <c:pt idx="21">
                  <c:v>70.709999999999994</c:v>
                </c:pt>
                <c:pt idx="22">
                  <c:v>77.78</c:v>
                </c:pt>
                <c:pt idx="23">
                  <c:v>77.78</c:v>
                </c:pt>
                <c:pt idx="24">
                  <c:v>70.709999999999994</c:v>
                </c:pt>
                <c:pt idx="25">
                  <c:v>84.85</c:v>
                </c:pt>
                <c:pt idx="26">
                  <c:v>84.85</c:v>
                </c:pt>
                <c:pt idx="27">
                  <c:v>84.85</c:v>
                </c:pt>
                <c:pt idx="28">
                  <c:v>63.64</c:v>
                </c:pt>
                <c:pt idx="29">
                  <c:v>63.64</c:v>
                </c:pt>
                <c:pt idx="30">
                  <c:v>91.92</c:v>
                </c:pt>
                <c:pt idx="31">
                  <c:v>84.85</c:v>
                </c:pt>
                <c:pt idx="32">
                  <c:v>115.64</c:v>
                </c:pt>
                <c:pt idx="33">
                  <c:v>84.85</c:v>
                </c:pt>
                <c:pt idx="34">
                  <c:v>77.78</c:v>
                </c:pt>
                <c:pt idx="35">
                  <c:v>84.85</c:v>
                </c:pt>
                <c:pt idx="36">
                  <c:v>77.78</c:v>
                </c:pt>
                <c:pt idx="37">
                  <c:v>77.78</c:v>
                </c:pt>
                <c:pt idx="38">
                  <c:v>84.85</c:v>
                </c:pt>
                <c:pt idx="39">
                  <c:v>77.78</c:v>
                </c:pt>
                <c:pt idx="40">
                  <c:v>84.85</c:v>
                </c:pt>
                <c:pt idx="41">
                  <c:v>77.78</c:v>
                </c:pt>
                <c:pt idx="42">
                  <c:v>84.85</c:v>
                </c:pt>
                <c:pt idx="43">
                  <c:v>70.709999999999994</c:v>
                </c:pt>
                <c:pt idx="44">
                  <c:v>97.23</c:v>
                </c:pt>
                <c:pt idx="45">
                  <c:v>70.709999999999994</c:v>
                </c:pt>
                <c:pt idx="46">
                  <c:v>70.709999999999994</c:v>
                </c:pt>
                <c:pt idx="47">
                  <c:v>63.64</c:v>
                </c:pt>
                <c:pt idx="48">
                  <c:v>63.64</c:v>
                </c:pt>
                <c:pt idx="49">
                  <c:v>77.78</c:v>
                </c:pt>
                <c:pt idx="50">
                  <c:v>70.709999999999994</c:v>
                </c:pt>
                <c:pt idx="51">
                  <c:v>141.99</c:v>
                </c:pt>
                <c:pt idx="52">
                  <c:v>70.709999999999994</c:v>
                </c:pt>
                <c:pt idx="53">
                  <c:v>77.78</c:v>
                </c:pt>
                <c:pt idx="54">
                  <c:v>77.78</c:v>
                </c:pt>
                <c:pt idx="55">
                  <c:v>77.78</c:v>
                </c:pt>
                <c:pt idx="56">
                  <c:v>77.78</c:v>
                </c:pt>
                <c:pt idx="57">
                  <c:v>84.85</c:v>
                </c:pt>
                <c:pt idx="58">
                  <c:v>77.78</c:v>
                </c:pt>
                <c:pt idx="59">
                  <c:v>77.78</c:v>
                </c:pt>
                <c:pt idx="60">
                  <c:v>77.78</c:v>
                </c:pt>
                <c:pt idx="61">
                  <c:v>70.709999999999994</c:v>
                </c:pt>
                <c:pt idx="62">
                  <c:v>77.78</c:v>
                </c:pt>
                <c:pt idx="63">
                  <c:v>173.54</c:v>
                </c:pt>
                <c:pt idx="64">
                  <c:v>91.92</c:v>
                </c:pt>
                <c:pt idx="65">
                  <c:v>91.92</c:v>
                </c:pt>
                <c:pt idx="66">
                  <c:v>70.709999999999994</c:v>
                </c:pt>
                <c:pt idx="67">
                  <c:v>91.92</c:v>
                </c:pt>
                <c:pt idx="68">
                  <c:v>91.92</c:v>
                </c:pt>
                <c:pt idx="69">
                  <c:v>84.85</c:v>
                </c:pt>
                <c:pt idx="70">
                  <c:v>84.85</c:v>
                </c:pt>
                <c:pt idx="71">
                  <c:v>70.709999999999994</c:v>
                </c:pt>
                <c:pt idx="72">
                  <c:v>70.709999999999994</c:v>
                </c:pt>
                <c:pt idx="73">
                  <c:v>77.78</c:v>
                </c:pt>
                <c:pt idx="74">
                  <c:v>77.78</c:v>
                </c:pt>
                <c:pt idx="75">
                  <c:v>77.78</c:v>
                </c:pt>
                <c:pt idx="76">
                  <c:v>70.709999999999994</c:v>
                </c:pt>
                <c:pt idx="77">
                  <c:v>70.709999999999994</c:v>
                </c:pt>
                <c:pt idx="78">
                  <c:v>63.64</c:v>
                </c:pt>
                <c:pt idx="79">
                  <c:v>77.78</c:v>
                </c:pt>
                <c:pt idx="80">
                  <c:v>63.64</c:v>
                </c:pt>
                <c:pt idx="81">
                  <c:v>84.85</c:v>
                </c:pt>
                <c:pt idx="82">
                  <c:v>84.85</c:v>
                </c:pt>
                <c:pt idx="83">
                  <c:v>84.85</c:v>
                </c:pt>
                <c:pt idx="84">
                  <c:v>84.85</c:v>
                </c:pt>
                <c:pt idx="85">
                  <c:v>84.85</c:v>
                </c:pt>
                <c:pt idx="86">
                  <c:v>84.85</c:v>
                </c:pt>
                <c:pt idx="87">
                  <c:v>70.709999999999994</c:v>
                </c:pt>
                <c:pt idx="88">
                  <c:v>70.709999999999994</c:v>
                </c:pt>
                <c:pt idx="89">
                  <c:v>77.78</c:v>
                </c:pt>
                <c:pt idx="90">
                  <c:v>70.709999999999994</c:v>
                </c:pt>
                <c:pt idx="91">
                  <c:v>70.709999999999994</c:v>
                </c:pt>
                <c:pt idx="92">
                  <c:v>77.78</c:v>
                </c:pt>
                <c:pt idx="93">
                  <c:v>77.78</c:v>
                </c:pt>
                <c:pt idx="94">
                  <c:v>63.64</c:v>
                </c:pt>
                <c:pt idx="95">
                  <c:v>77.78</c:v>
                </c:pt>
                <c:pt idx="96">
                  <c:v>70.709999999999994</c:v>
                </c:pt>
                <c:pt idx="97">
                  <c:v>70.709999999999994</c:v>
                </c:pt>
                <c:pt idx="98">
                  <c:v>84.85</c:v>
                </c:pt>
                <c:pt idx="99">
                  <c:v>77.78</c:v>
                </c:pt>
              </c:numCache>
            </c:numRef>
          </c:yVal>
          <c:smooth val="0"/>
        </c:ser>
        <c:ser>
          <c:idx val="1"/>
          <c:order val="1"/>
          <c:spPr>
            <a:ln w="34996">
              <a:solidFill>
                <a:srgbClr val="FF0000"/>
              </a:solidFill>
              <a:prstDash val="lgDash"/>
            </a:ln>
          </c:spPr>
          <c:marker>
            <c:symbol val="none"/>
          </c:marker>
          <c:xVal>
            <c:numRef>
              <c:f>'Score calcif coronaires optimis'!$G$8:$G$107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optimis'!$H$8:$H$107</c:f>
              <c:numCache>
                <c:formatCode>General</c:formatCode>
                <c:ptCount val="100"/>
                <c:pt idx="0">
                  <c:v>95.66</c:v>
                </c:pt>
                <c:pt idx="1">
                  <c:v>95.66</c:v>
                </c:pt>
                <c:pt idx="2">
                  <c:v>95.66</c:v>
                </c:pt>
                <c:pt idx="3">
                  <c:v>95.66</c:v>
                </c:pt>
                <c:pt idx="4">
                  <c:v>95.66</c:v>
                </c:pt>
                <c:pt idx="5">
                  <c:v>95.66</c:v>
                </c:pt>
                <c:pt idx="6">
                  <c:v>95.66</c:v>
                </c:pt>
                <c:pt idx="7">
                  <c:v>95.66</c:v>
                </c:pt>
                <c:pt idx="8">
                  <c:v>95.66</c:v>
                </c:pt>
                <c:pt idx="9">
                  <c:v>95.66</c:v>
                </c:pt>
                <c:pt idx="10">
                  <c:v>95.66</c:v>
                </c:pt>
                <c:pt idx="11">
                  <c:v>95.66</c:v>
                </c:pt>
                <c:pt idx="12">
                  <c:v>95.66</c:v>
                </c:pt>
                <c:pt idx="13">
                  <c:v>95.66</c:v>
                </c:pt>
                <c:pt idx="14">
                  <c:v>95.66</c:v>
                </c:pt>
                <c:pt idx="15">
                  <c:v>95.66</c:v>
                </c:pt>
                <c:pt idx="16">
                  <c:v>95.66</c:v>
                </c:pt>
                <c:pt idx="17">
                  <c:v>95.66</c:v>
                </c:pt>
                <c:pt idx="18">
                  <c:v>95.66</c:v>
                </c:pt>
                <c:pt idx="19">
                  <c:v>95.66</c:v>
                </c:pt>
                <c:pt idx="20">
                  <c:v>95.66</c:v>
                </c:pt>
                <c:pt idx="21">
                  <c:v>95.66</c:v>
                </c:pt>
                <c:pt idx="22">
                  <c:v>95.66</c:v>
                </c:pt>
                <c:pt idx="23">
                  <c:v>95.66</c:v>
                </c:pt>
                <c:pt idx="24">
                  <c:v>95.66</c:v>
                </c:pt>
                <c:pt idx="25">
                  <c:v>95.66</c:v>
                </c:pt>
                <c:pt idx="26">
                  <c:v>95.66</c:v>
                </c:pt>
                <c:pt idx="27">
                  <c:v>95.66</c:v>
                </c:pt>
                <c:pt idx="28">
                  <c:v>95.66</c:v>
                </c:pt>
                <c:pt idx="29">
                  <c:v>95.66</c:v>
                </c:pt>
                <c:pt idx="30">
                  <c:v>95.66</c:v>
                </c:pt>
                <c:pt idx="31">
                  <c:v>95.66</c:v>
                </c:pt>
                <c:pt idx="32">
                  <c:v>95.66</c:v>
                </c:pt>
                <c:pt idx="33">
                  <c:v>95.66</c:v>
                </c:pt>
                <c:pt idx="34">
                  <c:v>95.66</c:v>
                </c:pt>
                <c:pt idx="35">
                  <c:v>95.66</c:v>
                </c:pt>
                <c:pt idx="36">
                  <c:v>95.66</c:v>
                </c:pt>
                <c:pt idx="37">
                  <c:v>95.66</c:v>
                </c:pt>
                <c:pt idx="38">
                  <c:v>95.66</c:v>
                </c:pt>
                <c:pt idx="39">
                  <c:v>95.66</c:v>
                </c:pt>
                <c:pt idx="40">
                  <c:v>95.66</c:v>
                </c:pt>
                <c:pt idx="41">
                  <c:v>95.66</c:v>
                </c:pt>
                <c:pt idx="42">
                  <c:v>95.66</c:v>
                </c:pt>
                <c:pt idx="43">
                  <c:v>95.66</c:v>
                </c:pt>
                <c:pt idx="44">
                  <c:v>95.66</c:v>
                </c:pt>
                <c:pt idx="45">
                  <c:v>95.66</c:v>
                </c:pt>
                <c:pt idx="46">
                  <c:v>95.66</c:v>
                </c:pt>
                <c:pt idx="47">
                  <c:v>95.66</c:v>
                </c:pt>
                <c:pt idx="48">
                  <c:v>95.66</c:v>
                </c:pt>
                <c:pt idx="49">
                  <c:v>95.66</c:v>
                </c:pt>
                <c:pt idx="50">
                  <c:v>95.66</c:v>
                </c:pt>
                <c:pt idx="51">
                  <c:v>95.66</c:v>
                </c:pt>
                <c:pt idx="52">
                  <c:v>95.66</c:v>
                </c:pt>
                <c:pt idx="53">
                  <c:v>95.66</c:v>
                </c:pt>
                <c:pt idx="54">
                  <c:v>95.66</c:v>
                </c:pt>
                <c:pt idx="55">
                  <c:v>95.66</c:v>
                </c:pt>
                <c:pt idx="56">
                  <c:v>95.66</c:v>
                </c:pt>
                <c:pt idx="57">
                  <c:v>95.66</c:v>
                </c:pt>
                <c:pt idx="58">
                  <c:v>95.66</c:v>
                </c:pt>
                <c:pt idx="59">
                  <c:v>95.66</c:v>
                </c:pt>
                <c:pt idx="60">
                  <c:v>95.66</c:v>
                </c:pt>
                <c:pt idx="61">
                  <c:v>95.66</c:v>
                </c:pt>
                <c:pt idx="62">
                  <c:v>95.66</c:v>
                </c:pt>
                <c:pt idx="63">
                  <c:v>95.66</c:v>
                </c:pt>
                <c:pt idx="64">
                  <c:v>95.66</c:v>
                </c:pt>
                <c:pt idx="65">
                  <c:v>95.66</c:v>
                </c:pt>
                <c:pt idx="66">
                  <c:v>95.66</c:v>
                </c:pt>
                <c:pt idx="67">
                  <c:v>95.66</c:v>
                </c:pt>
                <c:pt idx="68">
                  <c:v>95.66</c:v>
                </c:pt>
                <c:pt idx="69">
                  <c:v>95.66</c:v>
                </c:pt>
                <c:pt idx="70">
                  <c:v>95.66</c:v>
                </c:pt>
                <c:pt idx="71">
                  <c:v>95.66</c:v>
                </c:pt>
                <c:pt idx="72">
                  <c:v>95.66</c:v>
                </c:pt>
                <c:pt idx="73">
                  <c:v>95.66</c:v>
                </c:pt>
                <c:pt idx="74">
                  <c:v>95.66</c:v>
                </c:pt>
                <c:pt idx="75">
                  <c:v>95.66</c:v>
                </c:pt>
                <c:pt idx="76">
                  <c:v>95.66</c:v>
                </c:pt>
                <c:pt idx="77">
                  <c:v>95.66</c:v>
                </c:pt>
                <c:pt idx="78">
                  <c:v>95.66</c:v>
                </c:pt>
                <c:pt idx="79">
                  <c:v>95.66</c:v>
                </c:pt>
                <c:pt idx="80">
                  <c:v>95.66</c:v>
                </c:pt>
                <c:pt idx="81">
                  <c:v>95.66</c:v>
                </c:pt>
                <c:pt idx="82">
                  <c:v>95.66</c:v>
                </c:pt>
                <c:pt idx="83">
                  <c:v>95.66</c:v>
                </c:pt>
                <c:pt idx="84">
                  <c:v>95.66</c:v>
                </c:pt>
                <c:pt idx="85">
                  <c:v>95.66</c:v>
                </c:pt>
                <c:pt idx="86">
                  <c:v>95.66</c:v>
                </c:pt>
                <c:pt idx="87">
                  <c:v>95.66</c:v>
                </c:pt>
                <c:pt idx="88">
                  <c:v>95.66</c:v>
                </c:pt>
                <c:pt idx="89">
                  <c:v>95.66</c:v>
                </c:pt>
                <c:pt idx="90">
                  <c:v>95.66</c:v>
                </c:pt>
                <c:pt idx="91">
                  <c:v>95.66</c:v>
                </c:pt>
                <c:pt idx="92">
                  <c:v>95.66</c:v>
                </c:pt>
                <c:pt idx="93">
                  <c:v>95.66</c:v>
                </c:pt>
                <c:pt idx="94">
                  <c:v>95.66</c:v>
                </c:pt>
                <c:pt idx="95">
                  <c:v>95.66</c:v>
                </c:pt>
                <c:pt idx="96">
                  <c:v>95.66</c:v>
                </c:pt>
                <c:pt idx="97">
                  <c:v>95.66</c:v>
                </c:pt>
                <c:pt idx="98">
                  <c:v>95.66</c:v>
                </c:pt>
                <c:pt idx="99">
                  <c:v>95.66</c:v>
                </c:pt>
              </c:numCache>
            </c:numRef>
          </c:yVal>
          <c:smooth val="0"/>
        </c:ser>
        <c:ser>
          <c:idx val="2"/>
          <c:order val="2"/>
          <c:spPr>
            <a:ln w="34996">
              <a:solidFill>
                <a:srgbClr val="FF0000"/>
              </a:solidFill>
              <a:prstDash val="lgDash"/>
            </a:ln>
          </c:spPr>
          <c:marker>
            <c:symbol val="none"/>
          </c:marker>
          <c:xVal>
            <c:numRef>
              <c:f>'Score calcif coronaires optimis'!$G$8:$G$107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optimis'!$I$8:$I$107</c:f>
              <c:numCache>
                <c:formatCode>General</c:formatCode>
                <c:ptCount val="100"/>
                <c:pt idx="0">
                  <c:v>64</c:v>
                </c:pt>
                <c:pt idx="1">
                  <c:v>64</c:v>
                </c:pt>
                <c:pt idx="2">
                  <c:v>64</c:v>
                </c:pt>
                <c:pt idx="3">
                  <c:v>64</c:v>
                </c:pt>
                <c:pt idx="4">
                  <c:v>64</c:v>
                </c:pt>
                <c:pt idx="5">
                  <c:v>64</c:v>
                </c:pt>
                <c:pt idx="6">
                  <c:v>64</c:v>
                </c:pt>
                <c:pt idx="7">
                  <c:v>64</c:v>
                </c:pt>
                <c:pt idx="8">
                  <c:v>64</c:v>
                </c:pt>
                <c:pt idx="9">
                  <c:v>64</c:v>
                </c:pt>
                <c:pt idx="10">
                  <c:v>64</c:v>
                </c:pt>
                <c:pt idx="11">
                  <c:v>64</c:v>
                </c:pt>
                <c:pt idx="12">
                  <c:v>64</c:v>
                </c:pt>
                <c:pt idx="13">
                  <c:v>64</c:v>
                </c:pt>
                <c:pt idx="14">
                  <c:v>64</c:v>
                </c:pt>
                <c:pt idx="15">
                  <c:v>64</c:v>
                </c:pt>
                <c:pt idx="16">
                  <c:v>64</c:v>
                </c:pt>
                <c:pt idx="17">
                  <c:v>64</c:v>
                </c:pt>
                <c:pt idx="18">
                  <c:v>64</c:v>
                </c:pt>
                <c:pt idx="19">
                  <c:v>64</c:v>
                </c:pt>
                <c:pt idx="20">
                  <c:v>64</c:v>
                </c:pt>
                <c:pt idx="21">
                  <c:v>64</c:v>
                </c:pt>
                <c:pt idx="22">
                  <c:v>64</c:v>
                </c:pt>
                <c:pt idx="23">
                  <c:v>64</c:v>
                </c:pt>
                <c:pt idx="24">
                  <c:v>64</c:v>
                </c:pt>
                <c:pt idx="25">
                  <c:v>64</c:v>
                </c:pt>
                <c:pt idx="26">
                  <c:v>64</c:v>
                </c:pt>
                <c:pt idx="27">
                  <c:v>64</c:v>
                </c:pt>
                <c:pt idx="28">
                  <c:v>64</c:v>
                </c:pt>
                <c:pt idx="29">
                  <c:v>64</c:v>
                </c:pt>
                <c:pt idx="30">
                  <c:v>64</c:v>
                </c:pt>
                <c:pt idx="31">
                  <c:v>64</c:v>
                </c:pt>
                <c:pt idx="32">
                  <c:v>64</c:v>
                </c:pt>
                <c:pt idx="33">
                  <c:v>64</c:v>
                </c:pt>
                <c:pt idx="34">
                  <c:v>64</c:v>
                </c:pt>
                <c:pt idx="35">
                  <c:v>64</c:v>
                </c:pt>
                <c:pt idx="36">
                  <c:v>64</c:v>
                </c:pt>
                <c:pt idx="37">
                  <c:v>64</c:v>
                </c:pt>
                <c:pt idx="38">
                  <c:v>64</c:v>
                </c:pt>
                <c:pt idx="39">
                  <c:v>64</c:v>
                </c:pt>
                <c:pt idx="40">
                  <c:v>64</c:v>
                </c:pt>
                <c:pt idx="41">
                  <c:v>64</c:v>
                </c:pt>
                <c:pt idx="42">
                  <c:v>64</c:v>
                </c:pt>
                <c:pt idx="43">
                  <c:v>64</c:v>
                </c:pt>
                <c:pt idx="44">
                  <c:v>64</c:v>
                </c:pt>
                <c:pt idx="45">
                  <c:v>64</c:v>
                </c:pt>
                <c:pt idx="46">
                  <c:v>64</c:v>
                </c:pt>
                <c:pt idx="47">
                  <c:v>64</c:v>
                </c:pt>
                <c:pt idx="48">
                  <c:v>64</c:v>
                </c:pt>
                <c:pt idx="49">
                  <c:v>64</c:v>
                </c:pt>
                <c:pt idx="50">
                  <c:v>64</c:v>
                </c:pt>
                <c:pt idx="51">
                  <c:v>64</c:v>
                </c:pt>
                <c:pt idx="52">
                  <c:v>64</c:v>
                </c:pt>
                <c:pt idx="53">
                  <c:v>64</c:v>
                </c:pt>
                <c:pt idx="54">
                  <c:v>64</c:v>
                </c:pt>
                <c:pt idx="55">
                  <c:v>64</c:v>
                </c:pt>
                <c:pt idx="56">
                  <c:v>64</c:v>
                </c:pt>
                <c:pt idx="57">
                  <c:v>64</c:v>
                </c:pt>
                <c:pt idx="58">
                  <c:v>64</c:v>
                </c:pt>
                <c:pt idx="59">
                  <c:v>64</c:v>
                </c:pt>
                <c:pt idx="60">
                  <c:v>64</c:v>
                </c:pt>
                <c:pt idx="61">
                  <c:v>64</c:v>
                </c:pt>
                <c:pt idx="62">
                  <c:v>64</c:v>
                </c:pt>
                <c:pt idx="63">
                  <c:v>64</c:v>
                </c:pt>
                <c:pt idx="64">
                  <c:v>64</c:v>
                </c:pt>
                <c:pt idx="65">
                  <c:v>64</c:v>
                </c:pt>
                <c:pt idx="66">
                  <c:v>64</c:v>
                </c:pt>
                <c:pt idx="67">
                  <c:v>64</c:v>
                </c:pt>
                <c:pt idx="68">
                  <c:v>64</c:v>
                </c:pt>
                <c:pt idx="69">
                  <c:v>64</c:v>
                </c:pt>
                <c:pt idx="70">
                  <c:v>64</c:v>
                </c:pt>
                <c:pt idx="71">
                  <c:v>64</c:v>
                </c:pt>
                <c:pt idx="72">
                  <c:v>64</c:v>
                </c:pt>
                <c:pt idx="73">
                  <c:v>64</c:v>
                </c:pt>
                <c:pt idx="74">
                  <c:v>64</c:v>
                </c:pt>
                <c:pt idx="75">
                  <c:v>64</c:v>
                </c:pt>
                <c:pt idx="76">
                  <c:v>64</c:v>
                </c:pt>
                <c:pt idx="77">
                  <c:v>64</c:v>
                </c:pt>
                <c:pt idx="78">
                  <c:v>64</c:v>
                </c:pt>
                <c:pt idx="79">
                  <c:v>64</c:v>
                </c:pt>
                <c:pt idx="80">
                  <c:v>64</c:v>
                </c:pt>
                <c:pt idx="81">
                  <c:v>64</c:v>
                </c:pt>
                <c:pt idx="82">
                  <c:v>64</c:v>
                </c:pt>
                <c:pt idx="83">
                  <c:v>64</c:v>
                </c:pt>
                <c:pt idx="84">
                  <c:v>64</c:v>
                </c:pt>
                <c:pt idx="85">
                  <c:v>64</c:v>
                </c:pt>
                <c:pt idx="86">
                  <c:v>64</c:v>
                </c:pt>
                <c:pt idx="87">
                  <c:v>64</c:v>
                </c:pt>
                <c:pt idx="88">
                  <c:v>64</c:v>
                </c:pt>
                <c:pt idx="89">
                  <c:v>64</c:v>
                </c:pt>
                <c:pt idx="90">
                  <c:v>64</c:v>
                </c:pt>
                <c:pt idx="91">
                  <c:v>64</c:v>
                </c:pt>
                <c:pt idx="92">
                  <c:v>64</c:v>
                </c:pt>
                <c:pt idx="93">
                  <c:v>64</c:v>
                </c:pt>
                <c:pt idx="94">
                  <c:v>64</c:v>
                </c:pt>
                <c:pt idx="95">
                  <c:v>64</c:v>
                </c:pt>
                <c:pt idx="96">
                  <c:v>64</c:v>
                </c:pt>
                <c:pt idx="97">
                  <c:v>64</c:v>
                </c:pt>
                <c:pt idx="98">
                  <c:v>64</c:v>
                </c:pt>
                <c:pt idx="99">
                  <c:v>64</c:v>
                </c:pt>
              </c:numCache>
            </c:numRef>
          </c:yVal>
          <c:smooth val="0"/>
        </c:ser>
        <c:ser>
          <c:idx val="3"/>
          <c:order val="3"/>
          <c:spPr>
            <a:ln w="3499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'Score calcif coronaires optimis'!$G$8:$G$107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optimis'!$J$8:$J$107</c:f>
              <c:numCache>
                <c:formatCode>General</c:formatCode>
                <c:ptCount val="100"/>
                <c:pt idx="0">
                  <c:v>79.47</c:v>
                </c:pt>
                <c:pt idx="1">
                  <c:v>79.47</c:v>
                </c:pt>
                <c:pt idx="2">
                  <c:v>79.47</c:v>
                </c:pt>
                <c:pt idx="3">
                  <c:v>79.47</c:v>
                </c:pt>
                <c:pt idx="4">
                  <c:v>79.47</c:v>
                </c:pt>
                <c:pt idx="5">
                  <c:v>79.47</c:v>
                </c:pt>
                <c:pt idx="6">
                  <c:v>79.47</c:v>
                </c:pt>
                <c:pt idx="7">
                  <c:v>79.47</c:v>
                </c:pt>
                <c:pt idx="8">
                  <c:v>79.47</c:v>
                </c:pt>
                <c:pt idx="9">
                  <c:v>79.47</c:v>
                </c:pt>
                <c:pt idx="10">
                  <c:v>79.47</c:v>
                </c:pt>
                <c:pt idx="11">
                  <c:v>79.47</c:v>
                </c:pt>
                <c:pt idx="12">
                  <c:v>79.47</c:v>
                </c:pt>
                <c:pt idx="13">
                  <c:v>79.47</c:v>
                </c:pt>
                <c:pt idx="14">
                  <c:v>79.47</c:v>
                </c:pt>
                <c:pt idx="15">
                  <c:v>79.47</c:v>
                </c:pt>
                <c:pt idx="16">
                  <c:v>79.47</c:v>
                </c:pt>
                <c:pt idx="17">
                  <c:v>79.47</c:v>
                </c:pt>
                <c:pt idx="18">
                  <c:v>79.47</c:v>
                </c:pt>
                <c:pt idx="19">
                  <c:v>79.47</c:v>
                </c:pt>
                <c:pt idx="20">
                  <c:v>79.47</c:v>
                </c:pt>
                <c:pt idx="21">
                  <c:v>79.47</c:v>
                </c:pt>
                <c:pt idx="22">
                  <c:v>79.47</c:v>
                </c:pt>
                <c:pt idx="23">
                  <c:v>79.47</c:v>
                </c:pt>
                <c:pt idx="24">
                  <c:v>79.47</c:v>
                </c:pt>
                <c:pt idx="25">
                  <c:v>79.47</c:v>
                </c:pt>
                <c:pt idx="26">
                  <c:v>79.47</c:v>
                </c:pt>
                <c:pt idx="27">
                  <c:v>79.47</c:v>
                </c:pt>
                <c:pt idx="28">
                  <c:v>79.47</c:v>
                </c:pt>
                <c:pt idx="29">
                  <c:v>79.47</c:v>
                </c:pt>
                <c:pt idx="30">
                  <c:v>79.47</c:v>
                </c:pt>
                <c:pt idx="31">
                  <c:v>79.47</c:v>
                </c:pt>
                <c:pt idx="32">
                  <c:v>79.47</c:v>
                </c:pt>
                <c:pt idx="33">
                  <c:v>79.47</c:v>
                </c:pt>
                <c:pt idx="34">
                  <c:v>79.47</c:v>
                </c:pt>
                <c:pt idx="35">
                  <c:v>79.47</c:v>
                </c:pt>
                <c:pt idx="36">
                  <c:v>79.47</c:v>
                </c:pt>
                <c:pt idx="37">
                  <c:v>79.47</c:v>
                </c:pt>
                <c:pt idx="38">
                  <c:v>79.47</c:v>
                </c:pt>
                <c:pt idx="39">
                  <c:v>79.47</c:v>
                </c:pt>
                <c:pt idx="40">
                  <c:v>79.47</c:v>
                </c:pt>
                <c:pt idx="41">
                  <c:v>79.47</c:v>
                </c:pt>
                <c:pt idx="42">
                  <c:v>79.47</c:v>
                </c:pt>
                <c:pt idx="43">
                  <c:v>79.47</c:v>
                </c:pt>
                <c:pt idx="44">
                  <c:v>79.47</c:v>
                </c:pt>
                <c:pt idx="45">
                  <c:v>79.47</c:v>
                </c:pt>
                <c:pt idx="46">
                  <c:v>79.47</c:v>
                </c:pt>
                <c:pt idx="47">
                  <c:v>79.47</c:v>
                </c:pt>
                <c:pt idx="48">
                  <c:v>79.47</c:v>
                </c:pt>
                <c:pt idx="49">
                  <c:v>79.47</c:v>
                </c:pt>
                <c:pt idx="50">
                  <c:v>79.47</c:v>
                </c:pt>
                <c:pt idx="51">
                  <c:v>79.47</c:v>
                </c:pt>
                <c:pt idx="52">
                  <c:v>79.47</c:v>
                </c:pt>
                <c:pt idx="53">
                  <c:v>79.47</c:v>
                </c:pt>
                <c:pt idx="54">
                  <c:v>79.47</c:v>
                </c:pt>
                <c:pt idx="55">
                  <c:v>79.47</c:v>
                </c:pt>
                <c:pt idx="56">
                  <c:v>79.47</c:v>
                </c:pt>
                <c:pt idx="57">
                  <c:v>79.47</c:v>
                </c:pt>
                <c:pt idx="58">
                  <c:v>79.47</c:v>
                </c:pt>
                <c:pt idx="59">
                  <c:v>79.47</c:v>
                </c:pt>
                <c:pt idx="60">
                  <c:v>79.47</c:v>
                </c:pt>
                <c:pt idx="61">
                  <c:v>79.47</c:v>
                </c:pt>
                <c:pt idx="62">
                  <c:v>79.47</c:v>
                </c:pt>
                <c:pt idx="63">
                  <c:v>79.47</c:v>
                </c:pt>
                <c:pt idx="64">
                  <c:v>79.47</c:v>
                </c:pt>
                <c:pt idx="65">
                  <c:v>79.47</c:v>
                </c:pt>
                <c:pt idx="66">
                  <c:v>79.47</c:v>
                </c:pt>
                <c:pt idx="67">
                  <c:v>79.47</c:v>
                </c:pt>
                <c:pt idx="68">
                  <c:v>79.47</c:v>
                </c:pt>
                <c:pt idx="69">
                  <c:v>79.47</c:v>
                </c:pt>
                <c:pt idx="70">
                  <c:v>79.47</c:v>
                </c:pt>
                <c:pt idx="71">
                  <c:v>79.47</c:v>
                </c:pt>
                <c:pt idx="72">
                  <c:v>79.47</c:v>
                </c:pt>
                <c:pt idx="73">
                  <c:v>79.47</c:v>
                </c:pt>
                <c:pt idx="74">
                  <c:v>79.47</c:v>
                </c:pt>
                <c:pt idx="75">
                  <c:v>79.47</c:v>
                </c:pt>
                <c:pt idx="76">
                  <c:v>79.47</c:v>
                </c:pt>
                <c:pt idx="77">
                  <c:v>79.47</c:v>
                </c:pt>
                <c:pt idx="78">
                  <c:v>79.47</c:v>
                </c:pt>
                <c:pt idx="79">
                  <c:v>79.47</c:v>
                </c:pt>
                <c:pt idx="80">
                  <c:v>79.47</c:v>
                </c:pt>
                <c:pt idx="81">
                  <c:v>79.47</c:v>
                </c:pt>
                <c:pt idx="82">
                  <c:v>79.47</c:v>
                </c:pt>
                <c:pt idx="83">
                  <c:v>79.47</c:v>
                </c:pt>
                <c:pt idx="84">
                  <c:v>79.47</c:v>
                </c:pt>
                <c:pt idx="85">
                  <c:v>79.47</c:v>
                </c:pt>
                <c:pt idx="86">
                  <c:v>79.47</c:v>
                </c:pt>
                <c:pt idx="87">
                  <c:v>79.47</c:v>
                </c:pt>
                <c:pt idx="88">
                  <c:v>79.47</c:v>
                </c:pt>
                <c:pt idx="89">
                  <c:v>79.47</c:v>
                </c:pt>
                <c:pt idx="90">
                  <c:v>79.47</c:v>
                </c:pt>
                <c:pt idx="91">
                  <c:v>79.47</c:v>
                </c:pt>
                <c:pt idx="92">
                  <c:v>79.47</c:v>
                </c:pt>
                <c:pt idx="93">
                  <c:v>79.47</c:v>
                </c:pt>
                <c:pt idx="94">
                  <c:v>79.47</c:v>
                </c:pt>
                <c:pt idx="95">
                  <c:v>79.47</c:v>
                </c:pt>
                <c:pt idx="96">
                  <c:v>79.47</c:v>
                </c:pt>
                <c:pt idx="97">
                  <c:v>79.47</c:v>
                </c:pt>
                <c:pt idx="98">
                  <c:v>79.47</c:v>
                </c:pt>
                <c:pt idx="99">
                  <c:v>79.47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839232"/>
        <c:axId val="125845504"/>
      </c:scatterChart>
      <c:valAx>
        <c:axId val="125839232"/>
        <c:scaling>
          <c:orientation val="minMax"/>
          <c:max val="1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96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N° Patient</a:t>
                </a:r>
              </a:p>
            </c:rich>
          </c:tx>
          <c:layout>
            <c:manualLayout>
              <c:xMode val="edge"/>
              <c:yMode val="edge"/>
              <c:x val="0.46901408450704224"/>
              <c:y val="0.90662650602409645"/>
            </c:manualLayout>
          </c:layout>
          <c:overlay val="0"/>
          <c:spPr>
            <a:noFill/>
            <a:ln w="2333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3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25845504"/>
        <c:crosses val="autoZero"/>
        <c:crossBetween val="midCat"/>
      </c:valAx>
      <c:valAx>
        <c:axId val="125845504"/>
        <c:scaling>
          <c:orientation val="minMax"/>
          <c:max val="250"/>
        </c:scaling>
        <c:delete val="0"/>
        <c:axPos val="l"/>
        <c:majorGridlines>
          <c:spPr>
            <a:ln w="291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3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DLP (mGy.cm)</a:t>
                </a:r>
              </a:p>
            </c:rich>
          </c:tx>
          <c:layout>
            <c:manualLayout>
              <c:xMode val="edge"/>
              <c:yMode val="edge"/>
              <c:x val="1.6901408450704227E-2"/>
              <c:y val="0.37048192771084337"/>
            </c:manualLayout>
          </c:layout>
          <c:overlay val="0"/>
          <c:spPr>
            <a:noFill/>
            <a:ln w="2333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3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25839232"/>
        <c:crosses val="autoZero"/>
        <c:crossBetween val="midCat"/>
      </c:valAx>
      <c:spPr>
        <a:solidFill>
          <a:srgbClr val="C0C0C0"/>
        </a:solidFill>
        <a:ln w="1166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3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1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sz="2400" b="0" dirty="0" err="1">
                <a:latin typeface="+mn-lt"/>
              </a:rPr>
              <a:t>Before</a:t>
            </a:r>
            <a:r>
              <a:rPr lang="fr-FR" sz="2400" b="0" dirty="0">
                <a:latin typeface="+mn-lt"/>
              </a:rPr>
              <a:t> dose </a:t>
            </a:r>
            <a:r>
              <a:rPr lang="fr-FR" sz="2400" b="0" dirty="0" err="1">
                <a:latin typeface="+mn-lt"/>
              </a:rPr>
              <a:t>optimization</a:t>
            </a:r>
            <a:endParaRPr lang="fr-FR" sz="2400" b="0" dirty="0">
              <a:latin typeface="+mn-lt"/>
            </a:endParaRPr>
          </a:p>
        </c:rich>
      </c:tx>
      <c:layout>
        <c:manualLayout>
          <c:xMode val="edge"/>
          <c:yMode val="edge"/>
          <c:x val="0.30388219544846051"/>
          <c:y val="4.2316258351893093E-2"/>
        </c:manualLayout>
      </c:layout>
      <c:overlay val="0"/>
      <c:spPr>
        <a:noFill/>
        <a:ln w="2080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78848728246319"/>
          <c:y val="0.2516703786191537"/>
          <c:w val="0.85274431057563604"/>
          <c:h val="0.57015590200445432"/>
        </c:manualLayout>
      </c:layout>
      <c:scatterChart>
        <c:scatterStyle val="lineMarker"/>
        <c:varyColors val="0"/>
        <c:ser>
          <c:idx val="0"/>
          <c:order val="0"/>
          <c:spPr>
            <a:ln w="23406">
              <a:noFill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yVal>
            <c:numRef>
              <c:f>'Score calcif coronaires avt opt'!$D$8:$D$107</c:f>
              <c:numCache>
                <c:formatCode>General</c:formatCode>
                <c:ptCount val="100"/>
                <c:pt idx="0">
                  <c:v>189.32</c:v>
                </c:pt>
                <c:pt idx="1">
                  <c:v>173.54</c:v>
                </c:pt>
                <c:pt idx="2">
                  <c:v>77.78</c:v>
                </c:pt>
                <c:pt idx="3">
                  <c:v>141.99</c:v>
                </c:pt>
                <c:pt idx="4">
                  <c:v>189.32</c:v>
                </c:pt>
                <c:pt idx="5">
                  <c:v>173.54</c:v>
                </c:pt>
                <c:pt idx="6">
                  <c:v>173.54</c:v>
                </c:pt>
                <c:pt idx="7">
                  <c:v>173.54</c:v>
                </c:pt>
                <c:pt idx="8">
                  <c:v>173.54</c:v>
                </c:pt>
                <c:pt idx="9">
                  <c:v>173.54</c:v>
                </c:pt>
                <c:pt idx="10">
                  <c:v>189.32</c:v>
                </c:pt>
                <c:pt idx="11">
                  <c:v>173.54</c:v>
                </c:pt>
                <c:pt idx="12">
                  <c:v>157.77000000000001</c:v>
                </c:pt>
                <c:pt idx="13">
                  <c:v>173.54</c:v>
                </c:pt>
                <c:pt idx="14">
                  <c:v>173.54</c:v>
                </c:pt>
                <c:pt idx="15">
                  <c:v>173.54</c:v>
                </c:pt>
                <c:pt idx="16">
                  <c:v>141.99</c:v>
                </c:pt>
                <c:pt idx="17">
                  <c:v>157.77000000000001</c:v>
                </c:pt>
                <c:pt idx="18">
                  <c:v>157.77000000000001</c:v>
                </c:pt>
                <c:pt idx="19">
                  <c:v>157.77000000000001</c:v>
                </c:pt>
                <c:pt idx="20">
                  <c:v>157.77000000000001</c:v>
                </c:pt>
                <c:pt idx="21">
                  <c:v>157.77000000000001</c:v>
                </c:pt>
                <c:pt idx="22">
                  <c:v>157.77000000000001</c:v>
                </c:pt>
                <c:pt idx="23">
                  <c:v>173.54</c:v>
                </c:pt>
                <c:pt idx="24">
                  <c:v>157.77000000000001</c:v>
                </c:pt>
                <c:pt idx="25">
                  <c:v>126.21</c:v>
                </c:pt>
                <c:pt idx="26">
                  <c:v>189.32</c:v>
                </c:pt>
                <c:pt idx="27">
                  <c:v>157.77000000000001</c:v>
                </c:pt>
                <c:pt idx="28">
                  <c:v>173.54</c:v>
                </c:pt>
                <c:pt idx="29">
                  <c:v>157.77000000000001</c:v>
                </c:pt>
                <c:pt idx="30">
                  <c:v>126.21</c:v>
                </c:pt>
                <c:pt idx="31">
                  <c:v>141.99</c:v>
                </c:pt>
                <c:pt idx="32">
                  <c:v>126.21</c:v>
                </c:pt>
                <c:pt idx="33">
                  <c:v>141.99</c:v>
                </c:pt>
                <c:pt idx="34">
                  <c:v>141.99</c:v>
                </c:pt>
                <c:pt idx="35">
                  <c:v>126.21</c:v>
                </c:pt>
                <c:pt idx="36">
                  <c:v>126.21</c:v>
                </c:pt>
                <c:pt idx="37">
                  <c:v>126.21</c:v>
                </c:pt>
                <c:pt idx="38">
                  <c:v>141.99</c:v>
                </c:pt>
                <c:pt idx="39">
                  <c:v>157.77000000000001</c:v>
                </c:pt>
                <c:pt idx="40">
                  <c:v>157.77000000000001</c:v>
                </c:pt>
                <c:pt idx="41">
                  <c:v>141.99</c:v>
                </c:pt>
                <c:pt idx="42">
                  <c:v>141.99</c:v>
                </c:pt>
                <c:pt idx="43">
                  <c:v>141.99</c:v>
                </c:pt>
                <c:pt idx="44">
                  <c:v>141.99</c:v>
                </c:pt>
                <c:pt idx="45">
                  <c:v>141.99</c:v>
                </c:pt>
                <c:pt idx="46">
                  <c:v>141.99</c:v>
                </c:pt>
                <c:pt idx="47">
                  <c:v>126.21</c:v>
                </c:pt>
                <c:pt idx="48">
                  <c:v>126.21</c:v>
                </c:pt>
                <c:pt idx="49">
                  <c:v>126.21</c:v>
                </c:pt>
                <c:pt idx="50">
                  <c:v>141.99</c:v>
                </c:pt>
                <c:pt idx="51">
                  <c:v>126.21</c:v>
                </c:pt>
                <c:pt idx="52">
                  <c:v>208.03</c:v>
                </c:pt>
                <c:pt idx="53">
                  <c:v>141.99</c:v>
                </c:pt>
                <c:pt idx="54">
                  <c:v>189.32</c:v>
                </c:pt>
                <c:pt idx="55">
                  <c:v>110.44</c:v>
                </c:pt>
                <c:pt idx="56">
                  <c:v>126.21</c:v>
                </c:pt>
                <c:pt idx="57">
                  <c:v>126.21</c:v>
                </c:pt>
                <c:pt idx="58">
                  <c:v>110.44</c:v>
                </c:pt>
                <c:pt idx="59">
                  <c:v>126.21</c:v>
                </c:pt>
                <c:pt idx="60">
                  <c:v>141.99</c:v>
                </c:pt>
                <c:pt idx="61">
                  <c:v>126.21</c:v>
                </c:pt>
                <c:pt idx="62">
                  <c:v>126.21</c:v>
                </c:pt>
                <c:pt idx="63">
                  <c:v>110.44</c:v>
                </c:pt>
                <c:pt idx="64">
                  <c:v>141.99</c:v>
                </c:pt>
                <c:pt idx="65">
                  <c:v>126.21</c:v>
                </c:pt>
                <c:pt idx="66">
                  <c:v>157.77000000000001</c:v>
                </c:pt>
                <c:pt idx="67">
                  <c:v>157.77000000000001</c:v>
                </c:pt>
                <c:pt idx="68">
                  <c:v>126.21</c:v>
                </c:pt>
                <c:pt idx="69">
                  <c:v>141.99</c:v>
                </c:pt>
                <c:pt idx="70">
                  <c:v>110.44</c:v>
                </c:pt>
                <c:pt idx="71">
                  <c:v>141.99</c:v>
                </c:pt>
                <c:pt idx="72">
                  <c:v>110.44</c:v>
                </c:pt>
                <c:pt idx="73">
                  <c:v>126.21</c:v>
                </c:pt>
                <c:pt idx="74">
                  <c:v>141.99</c:v>
                </c:pt>
                <c:pt idx="75">
                  <c:v>126.21</c:v>
                </c:pt>
                <c:pt idx="76">
                  <c:v>141.99</c:v>
                </c:pt>
                <c:pt idx="77">
                  <c:v>141.99</c:v>
                </c:pt>
                <c:pt idx="78">
                  <c:v>141.99</c:v>
                </c:pt>
                <c:pt idx="79">
                  <c:v>141.99</c:v>
                </c:pt>
                <c:pt idx="80">
                  <c:v>126.21</c:v>
                </c:pt>
                <c:pt idx="81">
                  <c:v>110.44</c:v>
                </c:pt>
                <c:pt idx="82">
                  <c:v>141.99</c:v>
                </c:pt>
                <c:pt idx="83">
                  <c:v>126.21</c:v>
                </c:pt>
                <c:pt idx="84">
                  <c:v>110.44</c:v>
                </c:pt>
                <c:pt idx="85">
                  <c:v>141.99</c:v>
                </c:pt>
                <c:pt idx="86">
                  <c:v>110.44</c:v>
                </c:pt>
                <c:pt idx="87">
                  <c:v>126.21</c:v>
                </c:pt>
                <c:pt idx="88">
                  <c:v>126.21</c:v>
                </c:pt>
                <c:pt idx="89">
                  <c:v>126.21</c:v>
                </c:pt>
                <c:pt idx="90">
                  <c:v>141.99</c:v>
                </c:pt>
                <c:pt idx="91">
                  <c:v>141.99</c:v>
                </c:pt>
                <c:pt idx="92">
                  <c:v>126.21</c:v>
                </c:pt>
                <c:pt idx="93">
                  <c:v>141.99</c:v>
                </c:pt>
                <c:pt idx="94">
                  <c:v>126.21</c:v>
                </c:pt>
                <c:pt idx="95">
                  <c:v>126.21</c:v>
                </c:pt>
                <c:pt idx="96">
                  <c:v>94.66</c:v>
                </c:pt>
                <c:pt idx="97">
                  <c:v>141.99</c:v>
                </c:pt>
                <c:pt idx="98">
                  <c:v>110.44</c:v>
                </c:pt>
                <c:pt idx="99">
                  <c:v>126.21</c:v>
                </c:pt>
              </c:numCache>
            </c:numRef>
          </c:yVal>
          <c:smooth val="0"/>
        </c:ser>
        <c:ser>
          <c:idx val="1"/>
          <c:order val="1"/>
          <c:spPr>
            <a:ln w="31208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'Score calcif coronaires avt opt'!$G$8:$G$107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avt opt'!$H$8:$H$107</c:f>
              <c:numCache>
                <c:formatCode>0.00</c:formatCode>
                <c:ptCount val="100"/>
                <c:pt idx="0">
                  <c:v>142.63999999999999</c:v>
                </c:pt>
                <c:pt idx="1">
                  <c:v>142.63999999999999</c:v>
                </c:pt>
                <c:pt idx="2">
                  <c:v>142.63999999999999</c:v>
                </c:pt>
                <c:pt idx="3">
                  <c:v>142.63999999999999</c:v>
                </c:pt>
                <c:pt idx="4">
                  <c:v>142.63999999999999</c:v>
                </c:pt>
                <c:pt idx="5">
                  <c:v>142.63999999999999</c:v>
                </c:pt>
                <c:pt idx="6">
                  <c:v>142.63999999999999</c:v>
                </c:pt>
                <c:pt idx="7">
                  <c:v>142.63999999999999</c:v>
                </c:pt>
                <c:pt idx="8">
                  <c:v>142.63999999999999</c:v>
                </c:pt>
                <c:pt idx="9">
                  <c:v>142.63999999999999</c:v>
                </c:pt>
                <c:pt idx="10">
                  <c:v>142.63999999999999</c:v>
                </c:pt>
                <c:pt idx="11">
                  <c:v>142.63999999999999</c:v>
                </c:pt>
                <c:pt idx="12">
                  <c:v>142.63999999999999</c:v>
                </c:pt>
                <c:pt idx="13">
                  <c:v>142.63999999999999</c:v>
                </c:pt>
                <c:pt idx="14">
                  <c:v>142.63999999999999</c:v>
                </c:pt>
                <c:pt idx="15">
                  <c:v>142.63999999999999</c:v>
                </c:pt>
                <c:pt idx="16">
                  <c:v>142.63999999999999</c:v>
                </c:pt>
                <c:pt idx="17">
                  <c:v>142.63999999999999</c:v>
                </c:pt>
                <c:pt idx="18">
                  <c:v>142.63999999999999</c:v>
                </c:pt>
                <c:pt idx="19">
                  <c:v>142.63999999999999</c:v>
                </c:pt>
                <c:pt idx="20">
                  <c:v>142.63999999999999</c:v>
                </c:pt>
                <c:pt idx="21">
                  <c:v>142.63999999999999</c:v>
                </c:pt>
                <c:pt idx="22">
                  <c:v>142.63999999999999</c:v>
                </c:pt>
                <c:pt idx="23">
                  <c:v>142.63999999999999</c:v>
                </c:pt>
                <c:pt idx="24">
                  <c:v>142.63999999999999</c:v>
                </c:pt>
                <c:pt idx="25">
                  <c:v>142.63999999999999</c:v>
                </c:pt>
                <c:pt idx="26">
                  <c:v>142.63999999999999</c:v>
                </c:pt>
                <c:pt idx="27">
                  <c:v>142.63999999999999</c:v>
                </c:pt>
                <c:pt idx="28">
                  <c:v>142.63999999999999</c:v>
                </c:pt>
                <c:pt idx="29">
                  <c:v>142.63999999999999</c:v>
                </c:pt>
                <c:pt idx="30">
                  <c:v>142.63999999999999</c:v>
                </c:pt>
                <c:pt idx="31">
                  <c:v>142.63999999999999</c:v>
                </c:pt>
                <c:pt idx="32">
                  <c:v>142.63999999999999</c:v>
                </c:pt>
                <c:pt idx="33">
                  <c:v>142.63999999999999</c:v>
                </c:pt>
                <c:pt idx="34">
                  <c:v>142.63999999999999</c:v>
                </c:pt>
                <c:pt idx="35">
                  <c:v>142.63999999999999</c:v>
                </c:pt>
                <c:pt idx="36">
                  <c:v>142.63999999999999</c:v>
                </c:pt>
                <c:pt idx="37">
                  <c:v>142.63999999999999</c:v>
                </c:pt>
                <c:pt idx="38">
                  <c:v>142.63999999999999</c:v>
                </c:pt>
                <c:pt idx="39">
                  <c:v>142.63999999999999</c:v>
                </c:pt>
                <c:pt idx="40">
                  <c:v>142.63999999999999</c:v>
                </c:pt>
                <c:pt idx="41">
                  <c:v>142.63999999999999</c:v>
                </c:pt>
                <c:pt idx="42">
                  <c:v>142.63999999999999</c:v>
                </c:pt>
                <c:pt idx="43">
                  <c:v>142.63999999999999</c:v>
                </c:pt>
                <c:pt idx="44">
                  <c:v>142.63999999999999</c:v>
                </c:pt>
                <c:pt idx="45">
                  <c:v>142.63999999999999</c:v>
                </c:pt>
                <c:pt idx="46">
                  <c:v>142.63999999999999</c:v>
                </c:pt>
                <c:pt idx="47">
                  <c:v>142.63999999999999</c:v>
                </c:pt>
                <c:pt idx="48">
                  <c:v>142.63999999999999</c:v>
                </c:pt>
                <c:pt idx="49">
                  <c:v>142.63999999999999</c:v>
                </c:pt>
                <c:pt idx="50">
                  <c:v>142.63999999999999</c:v>
                </c:pt>
                <c:pt idx="51">
                  <c:v>142.63999999999999</c:v>
                </c:pt>
                <c:pt idx="52">
                  <c:v>142.63999999999999</c:v>
                </c:pt>
                <c:pt idx="53">
                  <c:v>142.63999999999999</c:v>
                </c:pt>
                <c:pt idx="54">
                  <c:v>142.63999999999999</c:v>
                </c:pt>
                <c:pt idx="55">
                  <c:v>142.63999999999999</c:v>
                </c:pt>
                <c:pt idx="56">
                  <c:v>142.63999999999999</c:v>
                </c:pt>
                <c:pt idx="57">
                  <c:v>142.63999999999999</c:v>
                </c:pt>
                <c:pt idx="58">
                  <c:v>142.63999999999999</c:v>
                </c:pt>
                <c:pt idx="59">
                  <c:v>142.63999999999999</c:v>
                </c:pt>
                <c:pt idx="60">
                  <c:v>142.63999999999999</c:v>
                </c:pt>
                <c:pt idx="61">
                  <c:v>142.63999999999999</c:v>
                </c:pt>
                <c:pt idx="62">
                  <c:v>142.63999999999999</c:v>
                </c:pt>
                <c:pt idx="63">
                  <c:v>142.63999999999999</c:v>
                </c:pt>
                <c:pt idx="64">
                  <c:v>142.63999999999999</c:v>
                </c:pt>
                <c:pt idx="65">
                  <c:v>142.63999999999999</c:v>
                </c:pt>
                <c:pt idx="66">
                  <c:v>142.63999999999999</c:v>
                </c:pt>
                <c:pt idx="67">
                  <c:v>142.63999999999999</c:v>
                </c:pt>
                <c:pt idx="68">
                  <c:v>142.63999999999999</c:v>
                </c:pt>
                <c:pt idx="69">
                  <c:v>142.63999999999999</c:v>
                </c:pt>
                <c:pt idx="70">
                  <c:v>142.63999999999999</c:v>
                </c:pt>
                <c:pt idx="71">
                  <c:v>142.63999999999999</c:v>
                </c:pt>
                <c:pt idx="72">
                  <c:v>142.63999999999999</c:v>
                </c:pt>
                <c:pt idx="73">
                  <c:v>142.63999999999999</c:v>
                </c:pt>
                <c:pt idx="74">
                  <c:v>142.63999999999999</c:v>
                </c:pt>
                <c:pt idx="75">
                  <c:v>142.63999999999999</c:v>
                </c:pt>
                <c:pt idx="76">
                  <c:v>142.63999999999999</c:v>
                </c:pt>
                <c:pt idx="77">
                  <c:v>142.63999999999999</c:v>
                </c:pt>
                <c:pt idx="78">
                  <c:v>142.63999999999999</c:v>
                </c:pt>
                <c:pt idx="79">
                  <c:v>142.63999999999999</c:v>
                </c:pt>
                <c:pt idx="80">
                  <c:v>142.63999999999999</c:v>
                </c:pt>
                <c:pt idx="81">
                  <c:v>142.63999999999999</c:v>
                </c:pt>
                <c:pt idx="82">
                  <c:v>142.63999999999999</c:v>
                </c:pt>
                <c:pt idx="83">
                  <c:v>142.63999999999999</c:v>
                </c:pt>
                <c:pt idx="84">
                  <c:v>142.63999999999999</c:v>
                </c:pt>
                <c:pt idx="85">
                  <c:v>142.63999999999999</c:v>
                </c:pt>
                <c:pt idx="86">
                  <c:v>142.63999999999999</c:v>
                </c:pt>
                <c:pt idx="87">
                  <c:v>142.63999999999999</c:v>
                </c:pt>
                <c:pt idx="88">
                  <c:v>142.63999999999999</c:v>
                </c:pt>
                <c:pt idx="89">
                  <c:v>142.63999999999999</c:v>
                </c:pt>
                <c:pt idx="90">
                  <c:v>142.63999999999999</c:v>
                </c:pt>
                <c:pt idx="91">
                  <c:v>142.63999999999999</c:v>
                </c:pt>
                <c:pt idx="92">
                  <c:v>142.63999999999999</c:v>
                </c:pt>
                <c:pt idx="93">
                  <c:v>142.63999999999999</c:v>
                </c:pt>
                <c:pt idx="94">
                  <c:v>142.63999999999999</c:v>
                </c:pt>
                <c:pt idx="95">
                  <c:v>142.63999999999999</c:v>
                </c:pt>
                <c:pt idx="96">
                  <c:v>142.63999999999999</c:v>
                </c:pt>
                <c:pt idx="97">
                  <c:v>142.63999999999999</c:v>
                </c:pt>
                <c:pt idx="98">
                  <c:v>142.63999999999999</c:v>
                </c:pt>
                <c:pt idx="99">
                  <c:v>142.63999999999999</c:v>
                </c:pt>
              </c:numCache>
            </c:numRef>
          </c:yVal>
          <c:smooth val="0"/>
        </c:ser>
        <c:ser>
          <c:idx val="2"/>
          <c:order val="2"/>
          <c:spPr>
            <a:ln w="31208">
              <a:solidFill>
                <a:srgbClr val="FF0000"/>
              </a:solidFill>
              <a:prstDash val="lgDash"/>
            </a:ln>
          </c:spPr>
          <c:marker>
            <c:symbol val="none"/>
          </c:marker>
          <c:xVal>
            <c:numRef>
              <c:f>'Score calcif coronaires avt opt'!$G$8:$G$107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avt opt'!$I$8:$I$107</c:f>
              <c:numCache>
                <c:formatCode>General</c:formatCode>
                <c:ptCount val="100"/>
                <c:pt idx="0">
                  <c:v>165.8</c:v>
                </c:pt>
                <c:pt idx="1">
                  <c:v>165.8</c:v>
                </c:pt>
                <c:pt idx="2">
                  <c:v>165.8</c:v>
                </c:pt>
                <c:pt idx="3">
                  <c:v>165.8</c:v>
                </c:pt>
                <c:pt idx="4">
                  <c:v>165.8</c:v>
                </c:pt>
                <c:pt idx="5">
                  <c:v>165.8</c:v>
                </c:pt>
                <c:pt idx="6">
                  <c:v>165.8</c:v>
                </c:pt>
                <c:pt idx="7">
                  <c:v>165.8</c:v>
                </c:pt>
                <c:pt idx="8">
                  <c:v>165.8</c:v>
                </c:pt>
                <c:pt idx="9">
                  <c:v>165.8</c:v>
                </c:pt>
                <c:pt idx="10">
                  <c:v>165.8</c:v>
                </c:pt>
                <c:pt idx="11">
                  <c:v>165.8</c:v>
                </c:pt>
                <c:pt idx="12">
                  <c:v>165.8</c:v>
                </c:pt>
                <c:pt idx="13">
                  <c:v>165.8</c:v>
                </c:pt>
                <c:pt idx="14">
                  <c:v>165.8</c:v>
                </c:pt>
                <c:pt idx="15">
                  <c:v>165.8</c:v>
                </c:pt>
                <c:pt idx="16">
                  <c:v>165.8</c:v>
                </c:pt>
                <c:pt idx="17">
                  <c:v>165.8</c:v>
                </c:pt>
                <c:pt idx="18">
                  <c:v>165.8</c:v>
                </c:pt>
                <c:pt idx="19">
                  <c:v>165.8</c:v>
                </c:pt>
                <c:pt idx="20">
                  <c:v>165.8</c:v>
                </c:pt>
                <c:pt idx="21">
                  <c:v>165.8</c:v>
                </c:pt>
                <c:pt idx="22">
                  <c:v>165.8</c:v>
                </c:pt>
                <c:pt idx="23">
                  <c:v>165.8</c:v>
                </c:pt>
                <c:pt idx="24">
                  <c:v>165.8</c:v>
                </c:pt>
                <c:pt idx="25">
                  <c:v>165.8</c:v>
                </c:pt>
                <c:pt idx="26">
                  <c:v>165.8</c:v>
                </c:pt>
                <c:pt idx="27">
                  <c:v>165.8</c:v>
                </c:pt>
                <c:pt idx="28">
                  <c:v>165.8</c:v>
                </c:pt>
                <c:pt idx="29">
                  <c:v>165.8</c:v>
                </c:pt>
                <c:pt idx="30">
                  <c:v>165.8</c:v>
                </c:pt>
                <c:pt idx="31">
                  <c:v>165.8</c:v>
                </c:pt>
                <c:pt idx="32">
                  <c:v>165.8</c:v>
                </c:pt>
                <c:pt idx="33">
                  <c:v>165.8</c:v>
                </c:pt>
                <c:pt idx="34">
                  <c:v>165.8</c:v>
                </c:pt>
                <c:pt idx="35">
                  <c:v>165.8</c:v>
                </c:pt>
                <c:pt idx="36">
                  <c:v>165.8</c:v>
                </c:pt>
                <c:pt idx="37">
                  <c:v>165.8</c:v>
                </c:pt>
                <c:pt idx="38">
                  <c:v>165.8</c:v>
                </c:pt>
                <c:pt idx="39">
                  <c:v>165.8</c:v>
                </c:pt>
                <c:pt idx="40">
                  <c:v>165.8</c:v>
                </c:pt>
                <c:pt idx="41">
                  <c:v>165.8</c:v>
                </c:pt>
                <c:pt idx="42">
                  <c:v>165.8</c:v>
                </c:pt>
                <c:pt idx="43">
                  <c:v>165.8</c:v>
                </c:pt>
                <c:pt idx="44">
                  <c:v>165.8</c:v>
                </c:pt>
                <c:pt idx="45">
                  <c:v>165.8</c:v>
                </c:pt>
                <c:pt idx="46">
                  <c:v>165.8</c:v>
                </c:pt>
                <c:pt idx="47">
                  <c:v>165.8</c:v>
                </c:pt>
                <c:pt idx="48">
                  <c:v>165.8</c:v>
                </c:pt>
                <c:pt idx="49">
                  <c:v>165.8</c:v>
                </c:pt>
                <c:pt idx="50">
                  <c:v>165.8</c:v>
                </c:pt>
                <c:pt idx="51">
                  <c:v>165.8</c:v>
                </c:pt>
                <c:pt idx="52">
                  <c:v>165.8</c:v>
                </c:pt>
                <c:pt idx="53">
                  <c:v>165.8</c:v>
                </c:pt>
                <c:pt idx="54">
                  <c:v>165.8</c:v>
                </c:pt>
                <c:pt idx="55">
                  <c:v>165.8</c:v>
                </c:pt>
                <c:pt idx="56">
                  <c:v>165.8</c:v>
                </c:pt>
                <c:pt idx="57">
                  <c:v>165.8</c:v>
                </c:pt>
                <c:pt idx="58">
                  <c:v>165.8</c:v>
                </c:pt>
                <c:pt idx="59">
                  <c:v>165.8</c:v>
                </c:pt>
                <c:pt idx="60">
                  <c:v>165.8</c:v>
                </c:pt>
                <c:pt idx="61">
                  <c:v>165.8</c:v>
                </c:pt>
                <c:pt idx="62">
                  <c:v>165.8</c:v>
                </c:pt>
                <c:pt idx="63">
                  <c:v>165.8</c:v>
                </c:pt>
                <c:pt idx="64">
                  <c:v>165.8</c:v>
                </c:pt>
                <c:pt idx="65">
                  <c:v>165.8</c:v>
                </c:pt>
                <c:pt idx="66">
                  <c:v>165.8</c:v>
                </c:pt>
                <c:pt idx="67">
                  <c:v>165.8</c:v>
                </c:pt>
                <c:pt idx="68">
                  <c:v>165.8</c:v>
                </c:pt>
                <c:pt idx="69">
                  <c:v>165.8</c:v>
                </c:pt>
                <c:pt idx="70">
                  <c:v>165.8</c:v>
                </c:pt>
                <c:pt idx="71">
                  <c:v>165.8</c:v>
                </c:pt>
                <c:pt idx="72">
                  <c:v>165.8</c:v>
                </c:pt>
                <c:pt idx="73">
                  <c:v>165.8</c:v>
                </c:pt>
                <c:pt idx="74">
                  <c:v>165.8</c:v>
                </c:pt>
                <c:pt idx="75">
                  <c:v>165.8</c:v>
                </c:pt>
                <c:pt idx="76">
                  <c:v>165.8</c:v>
                </c:pt>
                <c:pt idx="77">
                  <c:v>165.8</c:v>
                </c:pt>
                <c:pt idx="78">
                  <c:v>165.8</c:v>
                </c:pt>
                <c:pt idx="79">
                  <c:v>165.8</c:v>
                </c:pt>
                <c:pt idx="80">
                  <c:v>165.8</c:v>
                </c:pt>
                <c:pt idx="81">
                  <c:v>165.8</c:v>
                </c:pt>
                <c:pt idx="82">
                  <c:v>165.8</c:v>
                </c:pt>
                <c:pt idx="83">
                  <c:v>165.8</c:v>
                </c:pt>
                <c:pt idx="84">
                  <c:v>165.8</c:v>
                </c:pt>
                <c:pt idx="85">
                  <c:v>165.8</c:v>
                </c:pt>
                <c:pt idx="86">
                  <c:v>165.8</c:v>
                </c:pt>
                <c:pt idx="87">
                  <c:v>165.8</c:v>
                </c:pt>
                <c:pt idx="88">
                  <c:v>165.8</c:v>
                </c:pt>
                <c:pt idx="89">
                  <c:v>165.8</c:v>
                </c:pt>
                <c:pt idx="90">
                  <c:v>165.8</c:v>
                </c:pt>
                <c:pt idx="91">
                  <c:v>165.8</c:v>
                </c:pt>
                <c:pt idx="92">
                  <c:v>165.8</c:v>
                </c:pt>
                <c:pt idx="93">
                  <c:v>165.8</c:v>
                </c:pt>
                <c:pt idx="94">
                  <c:v>165.8</c:v>
                </c:pt>
                <c:pt idx="95">
                  <c:v>165.8</c:v>
                </c:pt>
                <c:pt idx="96">
                  <c:v>165.8</c:v>
                </c:pt>
                <c:pt idx="97">
                  <c:v>165.8</c:v>
                </c:pt>
                <c:pt idx="98">
                  <c:v>165.8</c:v>
                </c:pt>
                <c:pt idx="99">
                  <c:v>165.8</c:v>
                </c:pt>
              </c:numCache>
            </c:numRef>
          </c:yVal>
          <c:smooth val="0"/>
        </c:ser>
        <c:ser>
          <c:idx val="3"/>
          <c:order val="3"/>
          <c:spPr>
            <a:ln w="31208">
              <a:solidFill>
                <a:srgbClr val="FF0000"/>
              </a:solidFill>
              <a:prstDash val="lgDash"/>
            </a:ln>
          </c:spPr>
          <c:marker>
            <c:symbol val="none"/>
          </c:marker>
          <c:xVal>
            <c:numRef>
              <c:f>'Score calcif coronaires avt opt'!$G$8:$G$107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'Score calcif coronaires avt opt'!$J$8:$J$107</c:f>
              <c:numCache>
                <c:formatCode>General</c:formatCode>
                <c:ptCount val="100"/>
                <c:pt idx="0">
                  <c:v>119.4</c:v>
                </c:pt>
                <c:pt idx="1">
                  <c:v>119.4</c:v>
                </c:pt>
                <c:pt idx="2">
                  <c:v>119.4</c:v>
                </c:pt>
                <c:pt idx="3">
                  <c:v>119.4</c:v>
                </c:pt>
                <c:pt idx="4">
                  <c:v>119.4</c:v>
                </c:pt>
                <c:pt idx="5">
                  <c:v>119.4</c:v>
                </c:pt>
                <c:pt idx="6">
                  <c:v>119.4</c:v>
                </c:pt>
                <c:pt idx="7">
                  <c:v>119.4</c:v>
                </c:pt>
                <c:pt idx="8">
                  <c:v>119.4</c:v>
                </c:pt>
                <c:pt idx="9">
                  <c:v>119.4</c:v>
                </c:pt>
                <c:pt idx="10">
                  <c:v>119.4</c:v>
                </c:pt>
                <c:pt idx="11">
                  <c:v>119.4</c:v>
                </c:pt>
                <c:pt idx="12">
                  <c:v>119.4</c:v>
                </c:pt>
                <c:pt idx="13">
                  <c:v>119.4</c:v>
                </c:pt>
                <c:pt idx="14">
                  <c:v>119.4</c:v>
                </c:pt>
                <c:pt idx="15">
                  <c:v>119.4</c:v>
                </c:pt>
                <c:pt idx="16">
                  <c:v>119.4</c:v>
                </c:pt>
                <c:pt idx="17">
                  <c:v>119.4</c:v>
                </c:pt>
                <c:pt idx="18">
                  <c:v>119.4</c:v>
                </c:pt>
                <c:pt idx="19">
                  <c:v>119.4</c:v>
                </c:pt>
                <c:pt idx="20">
                  <c:v>119.4</c:v>
                </c:pt>
                <c:pt idx="21">
                  <c:v>119.4</c:v>
                </c:pt>
                <c:pt idx="22">
                  <c:v>119.4</c:v>
                </c:pt>
                <c:pt idx="23">
                  <c:v>119.4</c:v>
                </c:pt>
                <c:pt idx="24">
                  <c:v>119.4</c:v>
                </c:pt>
                <c:pt idx="25">
                  <c:v>119.4</c:v>
                </c:pt>
                <c:pt idx="26">
                  <c:v>119.4</c:v>
                </c:pt>
                <c:pt idx="27">
                  <c:v>119.4</c:v>
                </c:pt>
                <c:pt idx="28">
                  <c:v>119.4</c:v>
                </c:pt>
                <c:pt idx="29">
                  <c:v>119.4</c:v>
                </c:pt>
                <c:pt idx="30">
                  <c:v>119.4</c:v>
                </c:pt>
                <c:pt idx="31">
                  <c:v>119.4</c:v>
                </c:pt>
                <c:pt idx="32">
                  <c:v>119.4</c:v>
                </c:pt>
                <c:pt idx="33">
                  <c:v>119.4</c:v>
                </c:pt>
                <c:pt idx="34">
                  <c:v>119.4</c:v>
                </c:pt>
                <c:pt idx="35">
                  <c:v>119.4</c:v>
                </c:pt>
                <c:pt idx="36">
                  <c:v>119.4</c:v>
                </c:pt>
                <c:pt idx="37">
                  <c:v>119.4</c:v>
                </c:pt>
                <c:pt idx="38">
                  <c:v>119.4</c:v>
                </c:pt>
                <c:pt idx="39">
                  <c:v>119.4</c:v>
                </c:pt>
                <c:pt idx="40">
                  <c:v>119.4</c:v>
                </c:pt>
                <c:pt idx="41">
                  <c:v>119.4</c:v>
                </c:pt>
                <c:pt idx="42">
                  <c:v>119.4</c:v>
                </c:pt>
                <c:pt idx="43">
                  <c:v>119.4</c:v>
                </c:pt>
                <c:pt idx="44">
                  <c:v>119.4</c:v>
                </c:pt>
                <c:pt idx="45">
                  <c:v>119.4</c:v>
                </c:pt>
                <c:pt idx="46">
                  <c:v>119.4</c:v>
                </c:pt>
                <c:pt idx="47">
                  <c:v>119.4</c:v>
                </c:pt>
                <c:pt idx="48">
                  <c:v>119.4</c:v>
                </c:pt>
                <c:pt idx="49">
                  <c:v>119.4</c:v>
                </c:pt>
                <c:pt idx="50">
                  <c:v>119.4</c:v>
                </c:pt>
                <c:pt idx="51">
                  <c:v>119.4</c:v>
                </c:pt>
                <c:pt idx="52">
                  <c:v>119.4</c:v>
                </c:pt>
                <c:pt idx="53">
                  <c:v>119.4</c:v>
                </c:pt>
                <c:pt idx="54">
                  <c:v>119.4</c:v>
                </c:pt>
                <c:pt idx="55">
                  <c:v>119.4</c:v>
                </c:pt>
                <c:pt idx="56">
                  <c:v>119.4</c:v>
                </c:pt>
                <c:pt idx="57">
                  <c:v>119.4</c:v>
                </c:pt>
                <c:pt idx="58">
                  <c:v>119.4</c:v>
                </c:pt>
                <c:pt idx="59">
                  <c:v>119.4</c:v>
                </c:pt>
                <c:pt idx="60">
                  <c:v>119.4</c:v>
                </c:pt>
                <c:pt idx="61">
                  <c:v>119.4</c:v>
                </c:pt>
                <c:pt idx="62">
                  <c:v>119.4</c:v>
                </c:pt>
                <c:pt idx="63">
                  <c:v>119.4</c:v>
                </c:pt>
                <c:pt idx="64">
                  <c:v>119.4</c:v>
                </c:pt>
                <c:pt idx="65">
                  <c:v>119.4</c:v>
                </c:pt>
                <c:pt idx="66">
                  <c:v>119.4</c:v>
                </c:pt>
                <c:pt idx="67">
                  <c:v>119.4</c:v>
                </c:pt>
                <c:pt idx="68">
                  <c:v>119.4</c:v>
                </c:pt>
                <c:pt idx="69">
                  <c:v>119.4</c:v>
                </c:pt>
                <c:pt idx="70">
                  <c:v>119.4</c:v>
                </c:pt>
                <c:pt idx="71">
                  <c:v>119.4</c:v>
                </c:pt>
                <c:pt idx="72">
                  <c:v>119.4</c:v>
                </c:pt>
                <c:pt idx="73">
                  <c:v>119.4</c:v>
                </c:pt>
                <c:pt idx="74">
                  <c:v>119.4</c:v>
                </c:pt>
                <c:pt idx="75">
                  <c:v>119.4</c:v>
                </c:pt>
                <c:pt idx="76">
                  <c:v>119.4</c:v>
                </c:pt>
                <c:pt idx="77">
                  <c:v>119.4</c:v>
                </c:pt>
                <c:pt idx="78">
                  <c:v>119.4</c:v>
                </c:pt>
                <c:pt idx="79">
                  <c:v>119.4</c:v>
                </c:pt>
                <c:pt idx="80">
                  <c:v>119.4</c:v>
                </c:pt>
                <c:pt idx="81">
                  <c:v>119.4</c:v>
                </c:pt>
                <c:pt idx="82">
                  <c:v>119.4</c:v>
                </c:pt>
                <c:pt idx="83">
                  <c:v>119.4</c:v>
                </c:pt>
                <c:pt idx="84">
                  <c:v>119.4</c:v>
                </c:pt>
                <c:pt idx="85">
                  <c:v>119.4</c:v>
                </c:pt>
                <c:pt idx="86">
                  <c:v>119.4</c:v>
                </c:pt>
                <c:pt idx="87">
                  <c:v>119.4</c:v>
                </c:pt>
                <c:pt idx="88">
                  <c:v>119.4</c:v>
                </c:pt>
                <c:pt idx="89">
                  <c:v>119.4</c:v>
                </c:pt>
                <c:pt idx="90">
                  <c:v>119.4</c:v>
                </c:pt>
                <c:pt idx="91">
                  <c:v>119.4</c:v>
                </c:pt>
                <c:pt idx="92">
                  <c:v>119.4</c:v>
                </c:pt>
                <c:pt idx="93">
                  <c:v>119.4</c:v>
                </c:pt>
                <c:pt idx="94">
                  <c:v>119.4</c:v>
                </c:pt>
                <c:pt idx="95">
                  <c:v>119.4</c:v>
                </c:pt>
                <c:pt idx="96">
                  <c:v>119.4</c:v>
                </c:pt>
                <c:pt idx="97">
                  <c:v>119.4</c:v>
                </c:pt>
                <c:pt idx="98">
                  <c:v>119.4</c:v>
                </c:pt>
                <c:pt idx="99">
                  <c:v>119.4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247616"/>
        <c:axId val="143270272"/>
      </c:scatterChart>
      <c:valAx>
        <c:axId val="143247616"/>
        <c:scaling>
          <c:orientation val="minMax"/>
          <c:max val="10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2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N° Patient</a:t>
                </a:r>
              </a:p>
            </c:rich>
          </c:tx>
          <c:layout>
            <c:manualLayout>
              <c:xMode val="edge"/>
              <c:yMode val="edge"/>
              <c:x val="0.46854082998661312"/>
              <c:y val="0.89755011135857476"/>
            </c:manualLayout>
          </c:layout>
          <c:overlay val="0"/>
          <c:spPr>
            <a:noFill/>
            <a:ln w="208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0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43270272"/>
        <c:crosses val="autoZero"/>
        <c:crossBetween val="midCat"/>
      </c:valAx>
      <c:valAx>
        <c:axId val="143270272"/>
        <c:scaling>
          <c:orientation val="minMax"/>
        </c:scaling>
        <c:delete val="0"/>
        <c:axPos val="l"/>
        <c:majorGridlines>
          <c:spPr>
            <a:ln w="260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2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DLP (mGy.cm)</a:t>
                </a:r>
              </a:p>
            </c:rich>
          </c:tx>
          <c:layout>
            <c:manualLayout>
              <c:xMode val="edge"/>
              <c:yMode val="edge"/>
              <c:x val="1.2048192771084336E-2"/>
              <c:y val="0.36748329621380849"/>
            </c:manualLayout>
          </c:layout>
          <c:overlay val="0"/>
          <c:spPr>
            <a:noFill/>
            <a:ln w="2080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60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17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43247616"/>
        <c:crosses val="autoZero"/>
        <c:crossBetween val="midCat"/>
      </c:valAx>
      <c:spPr>
        <a:solidFill>
          <a:srgbClr val="C0C0C0"/>
        </a:solidFill>
        <a:ln w="10403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717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2628726287264"/>
          <c:y val="0.16626506024096385"/>
          <c:w val="0.85636856368563685"/>
          <c:h val="0.67469879518072284"/>
        </c:manualLayout>
      </c:layout>
      <c:stockChart>
        <c:ser>
          <c:idx val="0"/>
          <c:order val="0"/>
          <c:spPr>
            <a:ln w="34610">
              <a:noFill/>
            </a:ln>
          </c:spPr>
          <c:marker>
            <c:symbol val="none"/>
          </c:marker>
          <c:val>
            <c:numRef>
              <c:f>Feuil3!$D$34:$D$39</c:f>
              <c:numCache>
                <c:formatCode>General</c:formatCode>
                <c:ptCount val="6"/>
                <c:pt idx="0">
                  <c:v>579</c:v>
                </c:pt>
                <c:pt idx="1">
                  <c:v>504.29999999999995</c:v>
                </c:pt>
                <c:pt idx="2">
                  <c:v>494.8</c:v>
                </c:pt>
                <c:pt idx="3">
                  <c:v>375.1</c:v>
                </c:pt>
                <c:pt idx="4">
                  <c:v>356.2</c:v>
                </c:pt>
                <c:pt idx="5">
                  <c:v>366.5</c:v>
                </c:pt>
              </c:numCache>
            </c:numRef>
          </c:val>
          <c:smooth val="0"/>
        </c:ser>
        <c:ser>
          <c:idx val="1"/>
          <c:order val="1"/>
          <c:spPr>
            <a:ln w="34610">
              <a:noFill/>
            </a:ln>
          </c:spPr>
          <c:marker>
            <c:symbol val="none"/>
          </c:marker>
          <c:val>
            <c:numRef>
              <c:f>Feuil3!$E$34:$E$39</c:f>
              <c:numCache>
                <c:formatCode>General</c:formatCode>
                <c:ptCount val="6"/>
                <c:pt idx="0">
                  <c:v>265</c:v>
                </c:pt>
                <c:pt idx="1">
                  <c:v>228.49999999999997</c:v>
                </c:pt>
                <c:pt idx="2">
                  <c:v>202.2</c:v>
                </c:pt>
                <c:pt idx="3">
                  <c:v>187.9</c:v>
                </c:pt>
                <c:pt idx="4">
                  <c:v>186.8</c:v>
                </c:pt>
                <c:pt idx="5">
                  <c:v>208.89999999999998</c:v>
                </c:pt>
              </c:numCache>
            </c:numRef>
          </c:val>
          <c:smooth val="0"/>
        </c:ser>
        <c:ser>
          <c:idx val="2"/>
          <c:order val="2"/>
          <c:spPr>
            <a:ln w="34610">
              <a:noFill/>
            </a:ln>
          </c:spPr>
          <c:marker>
            <c:symbol val="square"/>
            <c:size val="6"/>
            <c:spPr>
              <a:solidFill>
                <a:srgbClr val="FFFF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4.3202986860849966E-2"/>
                  <c:y val="-0.225675393904277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204777178086273E-2"/>
                  <c:y val="-0.199747801696845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7656431993967562E-2"/>
                  <c:y val="-0.2097717879091962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8108232929360182E-2"/>
                  <c:y val="-0.1635066825991704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449484709483516E-2"/>
                  <c:y val="-0.1683261205982512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2551448682948247E-2"/>
                  <c:y val="-0.1527116267313571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0765">
                <a:noFill/>
              </a:ln>
            </c:spPr>
            <c:txPr>
              <a:bodyPr/>
              <a:lstStyle/>
              <a:p>
                <a:pPr>
                  <a:defRPr sz="160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Feuil3!$F$34:$F$39</c:f>
              <c:numCache>
                <c:formatCode>General</c:formatCode>
                <c:ptCount val="6"/>
                <c:pt idx="0">
                  <c:v>422</c:v>
                </c:pt>
                <c:pt idx="1">
                  <c:v>366.4</c:v>
                </c:pt>
                <c:pt idx="2">
                  <c:v>348.5</c:v>
                </c:pt>
                <c:pt idx="3">
                  <c:v>281.5</c:v>
                </c:pt>
                <c:pt idx="4">
                  <c:v>271.5</c:v>
                </c:pt>
                <c:pt idx="5">
                  <c:v>287.7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46">
              <a:solidFill>
                <a:srgbClr val="000000"/>
              </a:solidFill>
              <a:prstDash val="solid"/>
            </a:ln>
          </c:spPr>
        </c:hiLowLines>
        <c:axId val="151467136"/>
        <c:axId val="151468672"/>
      </c:stockChart>
      <c:catAx>
        <c:axId val="15146713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84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514686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1468672"/>
        <c:scaling>
          <c:orientation val="minMax"/>
        </c:scaling>
        <c:delete val="0"/>
        <c:axPos val="l"/>
        <c:majorGridlines>
          <c:spPr>
            <a:ln w="3846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53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DLP (mGy.cm)</a:t>
                </a:r>
              </a:p>
            </c:rich>
          </c:tx>
          <c:layout>
            <c:manualLayout>
              <c:xMode val="edge"/>
              <c:yMode val="edge"/>
              <c:x val="2.032520325203252E-2"/>
              <c:y val="0.33012048192771082"/>
            </c:manualLayout>
          </c:layout>
          <c:overlay val="0"/>
          <c:spPr>
            <a:noFill/>
            <a:ln w="30765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84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51467136"/>
        <c:crosses val="autoZero"/>
        <c:crossBetween val="between"/>
      </c:valAx>
      <c:spPr>
        <a:solidFill>
          <a:srgbClr val="969696"/>
        </a:solidFill>
        <a:ln w="3846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15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69544364508393"/>
          <c:y val="0.21459227467811157"/>
          <c:w val="0.71582733812949628"/>
          <c:h val="0.59227467811158796"/>
        </c:manualLayout>
      </c:layout>
      <c:scatterChart>
        <c:scatterStyle val="lineMarker"/>
        <c:varyColors val="0"/>
        <c:ser>
          <c:idx val="0"/>
          <c:order val="0"/>
          <c:spPr>
            <a:ln w="28573">
              <a:noFill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yVal>
            <c:numRef>
              <c:f>Feuil2!$B$2:$B$101</c:f>
              <c:numCache>
                <c:formatCode>General</c:formatCode>
                <c:ptCount val="100"/>
                <c:pt idx="0">
                  <c:v>341.75</c:v>
                </c:pt>
                <c:pt idx="1">
                  <c:v>450.77</c:v>
                </c:pt>
                <c:pt idx="2">
                  <c:v>359.78</c:v>
                </c:pt>
                <c:pt idx="3">
                  <c:v>519.02</c:v>
                </c:pt>
                <c:pt idx="4">
                  <c:v>463.88</c:v>
                </c:pt>
                <c:pt idx="5">
                  <c:v>520.91</c:v>
                </c:pt>
                <c:pt idx="6">
                  <c:v>356.24</c:v>
                </c:pt>
                <c:pt idx="7">
                  <c:v>552.82000000000005</c:v>
                </c:pt>
                <c:pt idx="8">
                  <c:v>358.88</c:v>
                </c:pt>
                <c:pt idx="9">
                  <c:v>377.72</c:v>
                </c:pt>
                <c:pt idx="10">
                  <c:v>423.31</c:v>
                </c:pt>
                <c:pt idx="11">
                  <c:v>150.19999999999999</c:v>
                </c:pt>
                <c:pt idx="12">
                  <c:v>310.48</c:v>
                </c:pt>
                <c:pt idx="13">
                  <c:v>168.67</c:v>
                </c:pt>
                <c:pt idx="14">
                  <c:v>453.27</c:v>
                </c:pt>
                <c:pt idx="15">
                  <c:v>438.29</c:v>
                </c:pt>
                <c:pt idx="16">
                  <c:v>522.28</c:v>
                </c:pt>
                <c:pt idx="17">
                  <c:v>247.68</c:v>
                </c:pt>
                <c:pt idx="18">
                  <c:v>329.9</c:v>
                </c:pt>
                <c:pt idx="19">
                  <c:v>223.12</c:v>
                </c:pt>
                <c:pt idx="20">
                  <c:v>415.5</c:v>
                </c:pt>
                <c:pt idx="21">
                  <c:v>643.98</c:v>
                </c:pt>
                <c:pt idx="22">
                  <c:v>461.65</c:v>
                </c:pt>
                <c:pt idx="23">
                  <c:v>545.6</c:v>
                </c:pt>
                <c:pt idx="24">
                  <c:v>615.61</c:v>
                </c:pt>
                <c:pt idx="25">
                  <c:v>411.78</c:v>
                </c:pt>
                <c:pt idx="26">
                  <c:v>993.76</c:v>
                </c:pt>
                <c:pt idx="27">
                  <c:v>203.44</c:v>
                </c:pt>
                <c:pt idx="28">
                  <c:v>596.79</c:v>
                </c:pt>
                <c:pt idx="29">
                  <c:v>558.12</c:v>
                </c:pt>
                <c:pt idx="30">
                  <c:v>541.54</c:v>
                </c:pt>
                <c:pt idx="31">
                  <c:v>122.92</c:v>
                </c:pt>
                <c:pt idx="32">
                  <c:v>631.98</c:v>
                </c:pt>
                <c:pt idx="33">
                  <c:v>232.67</c:v>
                </c:pt>
                <c:pt idx="34">
                  <c:v>457.11</c:v>
                </c:pt>
                <c:pt idx="35">
                  <c:v>567.35</c:v>
                </c:pt>
                <c:pt idx="36">
                  <c:v>469.08</c:v>
                </c:pt>
                <c:pt idx="37">
                  <c:v>556.1</c:v>
                </c:pt>
                <c:pt idx="38">
                  <c:v>465.64</c:v>
                </c:pt>
                <c:pt idx="39">
                  <c:v>114.72</c:v>
                </c:pt>
                <c:pt idx="40">
                  <c:v>549.91</c:v>
                </c:pt>
                <c:pt idx="41">
                  <c:v>640.20000000000005</c:v>
                </c:pt>
                <c:pt idx="42">
                  <c:v>145.65</c:v>
                </c:pt>
                <c:pt idx="43">
                  <c:v>336.32</c:v>
                </c:pt>
                <c:pt idx="44">
                  <c:v>623.24</c:v>
                </c:pt>
                <c:pt idx="45">
                  <c:v>567.79999999999995</c:v>
                </c:pt>
                <c:pt idx="46">
                  <c:v>227.75</c:v>
                </c:pt>
                <c:pt idx="47">
                  <c:v>141.24</c:v>
                </c:pt>
                <c:pt idx="48">
                  <c:v>247.97</c:v>
                </c:pt>
                <c:pt idx="49">
                  <c:v>332.86</c:v>
                </c:pt>
                <c:pt idx="50">
                  <c:v>420.51</c:v>
                </c:pt>
                <c:pt idx="51">
                  <c:v>378.63</c:v>
                </c:pt>
                <c:pt idx="52">
                  <c:v>76.77</c:v>
                </c:pt>
                <c:pt idx="53">
                  <c:v>512.21</c:v>
                </c:pt>
                <c:pt idx="54">
                  <c:v>363.89</c:v>
                </c:pt>
                <c:pt idx="55">
                  <c:v>493</c:v>
                </c:pt>
                <c:pt idx="56">
                  <c:v>425.29</c:v>
                </c:pt>
                <c:pt idx="57">
                  <c:v>293.91000000000003</c:v>
                </c:pt>
                <c:pt idx="58">
                  <c:v>509.44</c:v>
                </c:pt>
                <c:pt idx="59">
                  <c:v>249.85</c:v>
                </c:pt>
                <c:pt idx="60">
                  <c:v>687.99</c:v>
                </c:pt>
                <c:pt idx="61">
                  <c:v>566.79</c:v>
                </c:pt>
                <c:pt idx="62">
                  <c:v>445.5</c:v>
                </c:pt>
                <c:pt idx="63">
                  <c:v>214.42</c:v>
                </c:pt>
                <c:pt idx="64">
                  <c:v>329.22</c:v>
                </c:pt>
                <c:pt idx="65">
                  <c:v>375.62</c:v>
                </c:pt>
                <c:pt idx="66">
                  <c:v>151.32</c:v>
                </c:pt>
                <c:pt idx="67">
                  <c:v>205.02</c:v>
                </c:pt>
                <c:pt idx="68">
                  <c:v>559.54</c:v>
                </c:pt>
                <c:pt idx="69">
                  <c:v>474.11</c:v>
                </c:pt>
                <c:pt idx="70">
                  <c:v>485.57</c:v>
                </c:pt>
                <c:pt idx="71">
                  <c:v>522.9</c:v>
                </c:pt>
                <c:pt idx="72">
                  <c:v>436.61</c:v>
                </c:pt>
                <c:pt idx="73">
                  <c:v>580</c:v>
                </c:pt>
                <c:pt idx="74">
                  <c:v>363.9</c:v>
                </c:pt>
                <c:pt idx="75">
                  <c:v>638.79999999999995</c:v>
                </c:pt>
                <c:pt idx="76">
                  <c:v>596.92999999999995</c:v>
                </c:pt>
                <c:pt idx="77">
                  <c:v>496.59</c:v>
                </c:pt>
                <c:pt idx="78">
                  <c:v>521.82000000000005</c:v>
                </c:pt>
                <c:pt idx="79">
                  <c:v>483.46</c:v>
                </c:pt>
                <c:pt idx="80">
                  <c:v>533.67999999999995</c:v>
                </c:pt>
                <c:pt idx="81">
                  <c:v>582.07000000000005</c:v>
                </c:pt>
                <c:pt idx="82">
                  <c:v>428.68</c:v>
                </c:pt>
                <c:pt idx="83">
                  <c:v>360.73</c:v>
                </c:pt>
                <c:pt idx="84">
                  <c:v>508.6</c:v>
                </c:pt>
                <c:pt idx="85">
                  <c:v>517.45000000000005</c:v>
                </c:pt>
                <c:pt idx="86">
                  <c:v>288.19</c:v>
                </c:pt>
                <c:pt idx="87">
                  <c:v>461.78</c:v>
                </c:pt>
                <c:pt idx="88">
                  <c:v>300.94</c:v>
                </c:pt>
                <c:pt idx="89">
                  <c:v>547.48</c:v>
                </c:pt>
                <c:pt idx="90">
                  <c:v>602.39</c:v>
                </c:pt>
                <c:pt idx="91">
                  <c:v>583.04</c:v>
                </c:pt>
                <c:pt idx="92">
                  <c:v>560.22</c:v>
                </c:pt>
                <c:pt idx="93">
                  <c:v>305.49</c:v>
                </c:pt>
                <c:pt idx="94">
                  <c:v>416.19</c:v>
                </c:pt>
                <c:pt idx="95">
                  <c:v>213.22</c:v>
                </c:pt>
                <c:pt idx="96">
                  <c:v>328.42</c:v>
                </c:pt>
                <c:pt idx="97">
                  <c:v>438.34</c:v>
                </c:pt>
                <c:pt idx="98">
                  <c:v>611.17999999999995</c:v>
                </c:pt>
                <c:pt idx="99">
                  <c:v>290.11</c:v>
                </c:pt>
              </c:numCache>
            </c:numRef>
          </c:yVal>
          <c:smooth val="0"/>
        </c:ser>
        <c:ser>
          <c:idx val="1"/>
          <c:order val="1"/>
          <c:spPr>
            <a:ln w="38097">
              <a:solidFill>
                <a:srgbClr val="FFFF00"/>
              </a:solidFill>
              <a:prstDash val="solid"/>
            </a:ln>
          </c:spPr>
          <c:marker>
            <c:symbol val="none"/>
          </c:marker>
          <c:yVal>
            <c:numRef>
              <c:f>Feuil2!$C$1:$C$110</c:f>
              <c:numCache>
                <c:formatCode>0</c:formatCode>
                <c:ptCount val="110"/>
                <c:pt idx="0" formatCode="General">
                  <c:v>427</c:v>
                </c:pt>
                <c:pt idx="1">
                  <c:v>427</c:v>
                </c:pt>
                <c:pt idx="2">
                  <c:v>427</c:v>
                </c:pt>
                <c:pt idx="3">
                  <c:v>427</c:v>
                </c:pt>
                <c:pt idx="4">
                  <c:v>427</c:v>
                </c:pt>
                <c:pt idx="5">
                  <c:v>427</c:v>
                </c:pt>
                <c:pt idx="6">
                  <c:v>427</c:v>
                </c:pt>
                <c:pt idx="7">
                  <c:v>427</c:v>
                </c:pt>
                <c:pt idx="8">
                  <c:v>427</c:v>
                </c:pt>
                <c:pt idx="9">
                  <c:v>427</c:v>
                </c:pt>
                <c:pt idx="10">
                  <c:v>427</c:v>
                </c:pt>
                <c:pt idx="11">
                  <c:v>427</c:v>
                </c:pt>
                <c:pt idx="12">
                  <c:v>427</c:v>
                </c:pt>
                <c:pt idx="13">
                  <c:v>427</c:v>
                </c:pt>
                <c:pt idx="14">
                  <c:v>427</c:v>
                </c:pt>
                <c:pt idx="15">
                  <c:v>427</c:v>
                </c:pt>
                <c:pt idx="16">
                  <c:v>427</c:v>
                </c:pt>
                <c:pt idx="17">
                  <c:v>427</c:v>
                </c:pt>
                <c:pt idx="18">
                  <c:v>427</c:v>
                </c:pt>
                <c:pt idx="19">
                  <c:v>427</c:v>
                </c:pt>
                <c:pt idx="20">
                  <c:v>427</c:v>
                </c:pt>
                <c:pt idx="21">
                  <c:v>427</c:v>
                </c:pt>
                <c:pt idx="22">
                  <c:v>427</c:v>
                </c:pt>
                <c:pt idx="23">
                  <c:v>427</c:v>
                </c:pt>
                <c:pt idx="24">
                  <c:v>427</c:v>
                </c:pt>
                <c:pt idx="25">
                  <c:v>427</c:v>
                </c:pt>
                <c:pt idx="26">
                  <c:v>427</c:v>
                </c:pt>
                <c:pt idx="27">
                  <c:v>427</c:v>
                </c:pt>
                <c:pt idx="28">
                  <c:v>427</c:v>
                </c:pt>
                <c:pt idx="29">
                  <c:v>427</c:v>
                </c:pt>
                <c:pt idx="30">
                  <c:v>427</c:v>
                </c:pt>
                <c:pt idx="31">
                  <c:v>427</c:v>
                </c:pt>
                <c:pt idx="32">
                  <c:v>427</c:v>
                </c:pt>
                <c:pt idx="33">
                  <c:v>427</c:v>
                </c:pt>
                <c:pt idx="34">
                  <c:v>427</c:v>
                </c:pt>
                <c:pt idx="35">
                  <c:v>427</c:v>
                </c:pt>
                <c:pt idx="36">
                  <c:v>427</c:v>
                </c:pt>
                <c:pt idx="37">
                  <c:v>427</c:v>
                </c:pt>
                <c:pt idx="38">
                  <c:v>427</c:v>
                </c:pt>
                <c:pt idx="39">
                  <c:v>427</c:v>
                </c:pt>
                <c:pt idx="40">
                  <c:v>427</c:v>
                </c:pt>
                <c:pt idx="41">
                  <c:v>427</c:v>
                </c:pt>
                <c:pt idx="42">
                  <c:v>427</c:v>
                </c:pt>
                <c:pt idx="43">
                  <c:v>427</c:v>
                </c:pt>
                <c:pt idx="44">
                  <c:v>427</c:v>
                </c:pt>
                <c:pt idx="45">
                  <c:v>427</c:v>
                </c:pt>
                <c:pt idx="46">
                  <c:v>427</c:v>
                </c:pt>
                <c:pt idx="47">
                  <c:v>427</c:v>
                </c:pt>
                <c:pt idx="48">
                  <c:v>427</c:v>
                </c:pt>
                <c:pt idx="49">
                  <c:v>427</c:v>
                </c:pt>
                <c:pt idx="50">
                  <c:v>427</c:v>
                </c:pt>
                <c:pt idx="51">
                  <c:v>427</c:v>
                </c:pt>
                <c:pt idx="52">
                  <c:v>427</c:v>
                </c:pt>
                <c:pt idx="53">
                  <c:v>427</c:v>
                </c:pt>
                <c:pt idx="54">
                  <c:v>427</c:v>
                </c:pt>
                <c:pt idx="55">
                  <c:v>427</c:v>
                </c:pt>
                <c:pt idx="56">
                  <c:v>427</c:v>
                </c:pt>
                <c:pt idx="57">
                  <c:v>427</c:v>
                </c:pt>
                <c:pt idx="58">
                  <c:v>427</c:v>
                </c:pt>
                <c:pt idx="59">
                  <c:v>427</c:v>
                </c:pt>
                <c:pt idx="60">
                  <c:v>427</c:v>
                </c:pt>
                <c:pt idx="61">
                  <c:v>427</c:v>
                </c:pt>
                <c:pt idx="62">
                  <c:v>427</c:v>
                </c:pt>
                <c:pt idx="63">
                  <c:v>427</c:v>
                </c:pt>
                <c:pt idx="64">
                  <c:v>427</c:v>
                </c:pt>
                <c:pt idx="65">
                  <c:v>427</c:v>
                </c:pt>
                <c:pt idx="66">
                  <c:v>427</c:v>
                </c:pt>
                <c:pt idx="67">
                  <c:v>427</c:v>
                </c:pt>
                <c:pt idx="68">
                  <c:v>427</c:v>
                </c:pt>
                <c:pt idx="69">
                  <c:v>427</c:v>
                </c:pt>
                <c:pt idx="70">
                  <c:v>427</c:v>
                </c:pt>
                <c:pt idx="71">
                  <c:v>427</c:v>
                </c:pt>
                <c:pt idx="72">
                  <c:v>427</c:v>
                </c:pt>
                <c:pt idx="73">
                  <c:v>427</c:v>
                </c:pt>
                <c:pt idx="74">
                  <c:v>427</c:v>
                </c:pt>
                <c:pt idx="75">
                  <c:v>427</c:v>
                </c:pt>
                <c:pt idx="76">
                  <c:v>427</c:v>
                </c:pt>
                <c:pt idx="77">
                  <c:v>427</c:v>
                </c:pt>
                <c:pt idx="78">
                  <c:v>427</c:v>
                </c:pt>
                <c:pt idx="79">
                  <c:v>427</c:v>
                </c:pt>
                <c:pt idx="80">
                  <c:v>427</c:v>
                </c:pt>
                <c:pt idx="81">
                  <c:v>427</c:v>
                </c:pt>
                <c:pt idx="82">
                  <c:v>427</c:v>
                </c:pt>
                <c:pt idx="83">
                  <c:v>427</c:v>
                </c:pt>
                <c:pt idx="84">
                  <c:v>427</c:v>
                </c:pt>
                <c:pt idx="85">
                  <c:v>427</c:v>
                </c:pt>
                <c:pt idx="86">
                  <c:v>427</c:v>
                </c:pt>
                <c:pt idx="87">
                  <c:v>427</c:v>
                </c:pt>
                <c:pt idx="88">
                  <c:v>427</c:v>
                </c:pt>
                <c:pt idx="89">
                  <c:v>427</c:v>
                </c:pt>
                <c:pt idx="90">
                  <c:v>427</c:v>
                </c:pt>
                <c:pt idx="91">
                  <c:v>427</c:v>
                </c:pt>
                <c:pt idx="92">
                  <c:v>427</c:v>
                </c:pt>
                <c:pt idx="93">
                  <c:v>427</c:v>
                </c:pt>
                <c:pt idx="94">
                  <c:v>427</c:v>
                </c:pt>
                <c:pt idx="95">
                  <c:v>427</c:v>
                </c:pt>
                <c:pt idx="96">
                  <c:v>427</c:v>
                </c:pt>
                <c:pt idx="97">
                  <c:v>427</c:v>
                </c:pt>
                <c:pt idx="98">
                  <c:v>427</c:v>
                </c:pt>
                <c:pt idx="99">
                  <c:v>427</c:v>
                </c:pt>
                <c:pt idx="100">
                  <c:v>427</c:v>
                </c:pt>
                <c:pt idx="101">
                  <c:v>427</c:v>
                </c:pt>
                <c:pt idx="102">
                  <c:v>427</c:v>
                </c:pt>
                <c:pt idx="103">
                  <c:v>427</c:v>
                </c:pt>
                <c:pt idx="104">
                  <c:v>427</c:v>
                </c:pt>
                <c:pt idx="105">
                  <c:v>427</c:v>
                </c:pt>
                <c:pt idx="106">
                  <c:v>427</c:v>
                </c:pt>
                <c:pt idx="107">
                  <c:v>427</c:v>
                </c:pt>
                <c:pt idx="108">
                  <c:v>427</c:v>
                </c:pt>
                <c:pt idx="109">
                  <c:v>427</c:v>
                </c:pt>
              </c:numCache>
            </c:numRef>
          </c:yVal>
          <c:smooth val="0"/>
        </c:ser>
        <c:ser>
          <c:idx val="2"/>
          <c:order val="2"/>
          <c:spPr>
            <a:ln w="38097">
              <a:solidFill>
                <a:srgbClr val="FFFF00"/>
              </a:solidFill>
              <a:prstDash val="sysDash"/>
            </a:ln>
          </c:spPr>
          <c:marker>
            <c:symbol val="none"/>
          </c:marker>
          <c:yVal>
            <c:numRef>
              <c:f>Feuil2!$D$1:$D$111</c:f>
              <c:numCache>
                <c:formatCode>General</c:formatCode>
                <c:ptCount val="111"/>
                <c:pt idx="0">
                  <c:v>584</c:v>
                </c:pt>
                <c:pt idx="1">
                  <c:v>584</c:v>
                </c:pt>
                <c:pt idx="2">
                  <c:v>584</c:v>
                </c:pt>
                <c:pt idx="3">
                  <c:v>584</c:v>
                </c:pt>
                <c:pt idx="4">
                  <c:v>584</c:v>
                </c:pt>
                <c:pt idx="5">
                  <c:v>584</c:v>
                </c:pt>
                <c:pt idx="6">
                  <c:v>584</c:v>
                </c:pt>
                <c:pt idx="7">
                  <c:v>584</c:v>
                </c:pt>
                <c:pt idx="8">
                  <c:v>584</c:v>
                </c:pt>
                <c:pt idx="9">
                  <c:v>584</c:v>
                </c:pt>
                <c:pt idx="10">
                  <c:v>584</c:v>
                </c:pt>
                <c:pt idx="11">
                  <c:v>584</c:v>
                </c:pt>
                <c:pt idx="12">
                  <c:v>584</c:v>
                </c:pt>
                <c:pt idx="13">
                  <c:v>584</c:v>
                </c:pt>
                <c:pt idx="14">
                  <c:v>584</c:v>
                </c:pt>
                <c:pt idx="15">
                  <c:v>584</c:v>
                </c:pt>
                <c:pt idx="16">
                  <c:v>584</c:v>
                </c:pt>
                <c:pt idx="17">
                  <c:v>584</c:v>
                </c:pt>
                <c:pt idx="18">
                  <c:v>584</c:v>
                </c:pt>
                <c:pt idx="19">
                  <c:v>584</c:v>
                </c:pt>
                <c:pt idx="20">
                  <c:v>584</c:v>
                </c:pt>
                <c:pt idx="21">
                  <c:v>584</c:v>
                </c:pt>
                <c:pt idx="22">
                  <c:v>584</c:v>
                </c:pt>
                <c:pt idx="23">
                  <c:v>584</c:v>
                </c:pt>
                <c:pt idx="24">
                  <c:v>584</c:v>
                </c:pt>
                <c:pt idx="25">
                  <c:v>584</c:v>
                </c:pt>
                <c:pt idx="26">
                  <c:v>584</c:v>
                </c:pt>
                <c:pt idx="27">
                  <c:v>584</c:v>
                </c:pt>
                <c:pt idx="28">
                  <c:v>584</c:v>
                </c:pt>
                <c:pt idx="29">
                  <c:v>584</c:v>
                </c:pt>
                <c:pt idx="30">
                  <c:v>584</c:v>
                </c:pt>
                <c:pt idx="31">
                  <c:v>584</c:v>
                </c:pt>
                <c:pt idx="32">
                  <c:v>584</c:v>
                </c:pt>
                <c:pt idx="33">
                  <c:v>584</c:v>
                </c:pt>
                <c:pt idx="34">
                  <c:v>584</c:v>
                </c:pt>
                <c:pt idx="35">
                  <c:v>584</c:v>
                </c:pt>
                <c:pt idx="36">
                  <c:v>584</c:v>
                </c:pt>
                <c:pt idx="37">
                  <c:v>584</c:v>
                </c:pt>
                <c:pt idx="38">
                  <c:v>584</c:v>
                </c:pt>
                <c:pt idx="39">
                  <c:v>584</c:v>
                </c:pt>
                <c:pt idx="40">
                  <c:v>584</c:v>
                </c:pt>
                <c:pt idx="41">
                  <c:v>584</c:v>
                </c:pt>
                <c:pt idx="42">
                  <c:v>584</c:v>
                </c:pt>
                <c:pt idx="43">
                  <c:v>584</c:v>
                </c:pt>
                <c:pt idx="44">
                  <c:v>584</c:v>
                </c:pt>
                <c:pt idx="45">
                  <c:v>584</c:v>
                </c:pt>
                <c:pt idx="46">
                  <c:v>584</c:v>
                </c:pt>
                <c:pt idx="47">
                  <c:v>584</c:v>
                </c:pt>
                <c:pt idx="48">
                  <c:v>584</c:v>
                </c:pt>
                <c:pt idx="49">
                  <c:v>584</c:v>
                </c:pt>
                <c:pt idx="50">
                  <c:v>584</c:v>
                </c:pt>
                <c:pt idx="51">
                  <c:v>584</c:v>
                </c:pt>
                <c:pt idx="52">
                  <c:v>584</c:v>
                </c:pt>
                <c:pt idx="53">
                  <c:v>584</c:v>
                </c:pt>
                <c:pt idx="54">
                  <c:v>584</c:v>
                </c:pt>
                <c:pt idx="55">
                  <c:v>584</c:v>
                </c:pt>
                <c:pt idx="56">
                  <c:v>584</c:v>
                </c:pt>
                <c:pt idx="57">
                  <c:v>584</c:v>
                </c:pt>
                <c:pt idx="58">
                  <c:v>584</c:v>
                </c:pt>
                <c:pt idx="59">
                  <c:v>584</c:v>
                </c:pt>
                <c:pt idx="60">
                  <c:v>584</c:v>
                </c:pt>
                <c:pt idx="61">
                  <c:v>584</c:v>
                </c:pt>
                <c:pt idx="62">
                  <c:v>584</c:v>
                </c:pt>
                <c:pt idx="63">
                  <c:v>584</c:v>
                </c:pt>
                <c:pt idx="64">
                  <c:v>584</c:v>
                </c:pt>
                <c:pt idx="65">
                  <c:v>584</c:v>
                </c:pt>
                <c:pt idx="66">
                  <c:v>584</c:v>
                </c:pt>
                <c:pt idx="67">
                  <c:v>584</c:v>
                </c:pt>
                <c:pt idx="68">
                  <c:v>584</c:v>
                </c:pt>
                <c:pt idx="69">
                  <c:v>584</c:v>
                </c:pt>
                <c:pt idx="70">
                  <c:v>584</c:v>
                </c:pt>
                <c:pt idx="71">
                  <c:v>584</c:v>
                </c:pt>
                <c:pt idx="72">
                  <c:v>584</c:v>
                </c:pt>
                <c:pt idx="73">
                  <c:v>584</c:v>
                </c:pt>
                <c:pt idx="74">
                  <c:v>584</c:v>
                </c:pt>
                <c:pt idx="75">
                  <c:v>584</c:v>
                </c:pt>
                <c:pt idx="76">
                  <c:v>584</c:v>
                </c:pt>
                <c:pt idx="77">
                  <c:v>584</c:v>
                </c:pt>
                <c:pt idx="78">
                  <c:v>584</c:v>
                </c:pt>
                <c:pt idx="79">
                  <c:v>584</c:v>
                </c:pt>
                <c:pt idx="80">
                  <c:v>584</c:v>
                </c:pt>
                <c:pt idx="81">
                  <c:v>584</c:v>
                </c:pt>
                <c:pt idx="82">
                  <c:v>584</c:v>
                </c:pt>
                <c:pt idx="83">
                  <c:v>584</c:v>
                </c:pt>
                <c:pt idx="84">
                  <c:v>584</c:v>
                </c:pt>
                <c:pt idx="85">
                  <c:v>584</c:v>
                </c:pt>
                <c:pt idx="86">
                  <c:v>584</c:v>
                </c:pt>
                <c:pt idx="87">
                  <c:v>584</c:v>
                </c:pt>
                <c:pt idx="88">
                  <c:v>584</c:v>
                </c:pt>
                <c:pt idx="89">
                  <c:v>584</c:v>
                </c:pt>
                <c:pt idx="90">
                  <c:v>584</c:v>
                </c:pt>
                <c:pt idx="91">
                  <c:v>584</c:v>
                </c:pt>
                <c:pt idx="92">
                  <c:v>584</c:v>
                </c:pt>
                <c:pt idx="93">
                  <c:v>584</c:v>
                </c:pt>
                <c:pt idx="94">
                  <c:v>584</c:v>
                </c:pt>
                <c:pt idx="95">
                  <c:v>584</c:v>
                </c:pt>
                <c:pt idx="96">
                  <c:v>584</c:v>
                </c:pt>
                <c:pt idx="97">
                  <c:v>584</c:v>
                </c:pt>
                <c:pt idx="98">
                  <c:v>584</c:v>
                </c:pt>
                <c:pt idx="99">
                  <c:v>584</c:v>
                </c:pt>
                <c:pt idx="100">
                  <c:v>584</c:v>
                </c:pt>
                <c:pt idx="101">
                  <c:v>584</c:v>
                </c:pt>
                <c:pt idx="102">
                  <c:v>584</c:v>
                </c:pt>
                <c:pt idx="103">
                  <c:v>584</c:v>
                </c:pt>
                <c:pt idx="104">
                  <c:v>584</c:v>
                </c:pt>
                <c:pt idx="105">
                  <c:v>584</c:v>
                </c:pt>
                <c:pt idx="106">
                  <c:v>584</c:v>
                </c:pt>
                <c:pt idx="107">
                  <c:v>584</c:v>
                </c:pt>
                <c:pt idx="108">
                  <c:v>584</c:v>
                </c:pt>
                <c:pt idx="109">
                  <c:v>584</c:v>
                </c:pt>
                <c:pt idx="110">
                  <c:v>584</c:v>
                </c:pt>
              </c:numCache>
            </c:numRef>
          </c:yVal>
          <c:smooth val="1"/>
        </c:ser>
        <c:ser>
          <c:idx val="3"/>
          <c:order val="3"/>
          <c:spPr>
            <a:ln w="38097">
              <a:solidFill>
                <a:srgbClr val="FFFF00"/>
              </a:solidFill>
              <a:prstDash val="lgDashDotDot"/>
            </a:ln>
          </c:spPr>
          <c:marker>
            <c:symbol val="square"/>
            <c:size val="2"/>
            <c:spPr>
              <a:noFill/>
              <a:ln w="9524">
                <a:noFill/>
              </a:ln>
            </c:spPr>
          </c:marker>
          <c:yVal>
            <c:numRef>
              <c:f>Feuil2!$E$1:$E$111</c:f>
              <c:numCache>
                <c:formatCode>General</c:formatCode>
                <c:ptCount val="111"/>
                <c:pt idx="0">
                  <c:v>270</c:v>
                </c:pt>
                <c:pt idx="1">
                  <c:v>270</c:v>
                </c:pt>
                <c:pt idx="2">
                  <c:v>270</c:v>
                </c:pt>
                <c:pt idx="3">
                  <c:v>270</c:v>
                </c:pt>
                <c:pt idx="4">
                  <c:v>270</c:v>
                </c:pt>
                <c:pt idx="5">
                  <c:v>270</c:v>
                </c:pt>
                <c:pt idx="6">
                  <c:v>270</c:v>
                </c:pt>
                <c:pt idx="7">
                  <c:v>270</c:v>
                </c:pt>
                <c:pt idx="8">
                  <c:v>270</c:v>
                </c:pt>
                <c:pt idx="9">
                  <c:v>270</c:v>
                </c:pt>
                <c:pt idx="10">
                  <c:v>270</c:v>
                </c:pt>
                <c:pt idx="11">
                  <c:v>270</c:v>
                </c:pt>
                <c:pt idx="12">
                  <c:v>270</c:v>
                </c:pt>
                <c:pt idx="13">
                  <c:v>270</c:v>
                </c:pt>
                <c:pt idx="14">
                  <c:v>270</c:v>
                </c:pt>
                <c:pt idx="15">
                  <c:v>270</c:v>
                </c:pt>
                <c:pt idx="16">
                  <c:v>270</c:v>
                </c:pt>
                <c:pt idx="17">
                  <c:v>270</c:v>
                </c:pt>
                <c:pt idx="18">
                  <c:v>270</c:v>
                </c:pt>
                <c:pt idx="19">
                  <c:v>270</c:v>
                </c:pt>
                <c:pt idx="20">
                  <c:v>270</c:v>
                </c:pt>
                <c:pt idx="21">
                  <c:v>270</c:v>
                </c:pt>
                <c:pt idx="22">
                  <c:v>270</c:v>
                </c:pt>
                <c:pt idx="23">
                  <c:v>270</c:v>
                </c:pt>
                <c:pt idx="24">
                  <c:v>270</c:v>
                </c:pt>
                <c:pt idx="25">
                  <c:v>270</c:v>
                </c:pt>
                <c:pt idx="26">
                  <c:v>270</c:v>
                </c:pt>
                <c:pt idx="27">
                  <c:v>270</c:v>
                </c:pt>
                <c:pt idx="28">
                  <c:v>270</c:v>
                </c:pt>
                <c:pt idx="29">
                  <c:v>270</c:v>
                </c:pt>
                <c:pt idx="30">
                  <c:v>270</c:v>
                </c:pt>
                <c:pt idx="31">
                  <c:v>270</c:v>
                </c:pt>
                <c:pt idx="32">
                  <c:v>270</c:v>
                </c:pt>
                <c:pt idx="33">
                  <c:v>270</c:v>
                </c:pt>
                <c:pt idx="34">
                  <c:v>270</c:v>
                </c:pt>
                <c:pt idx="35">
                  <c:v>270</c:v>
                </c:pt>
                <c:pt idx="36">
                  <c:v>270</c:v>
                </c:pt>
                <c:pt idx="37">
                  <c:v>270</c:v>
                </c:pt>
                <c:pt idx="38">
                  <c:v>270</c:v>
                </c:pt>
                <c:pt idx="39">
                  <c:v>270</c:v>
                </c:pt>
                <c:pt idx="40">
                  <c:v>270</c:v>
                </c:pt>
                <c:pt idx="41">
                  <c:v>270</c:v>
                </c:pt>
                <c:pt idx="42">
                  <c:v>270</c:v>
                </c:pt>
                <c:pt idx="43">
                  <c:v>270</c:v>
                </c:pt>
                <c:pt idx="44">
                  <c:v>270</c:v>
                </c:pt>
                <c:pt idx="45">
                  <c:v>270</c:v>
                </c:pt>
                <c:pt idx="46">
                  <c:v>270</c:v>
                </c:pt>
                <c:pt idx="47">
                  <c:v>270</c:v>
                </c:pt>
                <c:pt idx="48">
                  <c:v>270</c:v>
                </c:pt>
                <c:pt idx="49">
                  <c:v>270</c:v>
                </c:pt>
                <c:pt idx="50">
                  <c:v>270</c:v>
                </c:pt>
                <c:pt idx="51">
                  <c:v>270</c:v>
                </c:pt>
                <c:pt idx="52">
                  <c:v>270</c:v>
                </c:pt>
                <c:pt idx="53">
                  <c:v>270</c:v>
                </c:pt>
                <c:pt idx="54">
                  <c:v>270</c:v>
                </c:pt>
                <c:pt idx="55">
                  <c:v>270</c:v>
                </c:pt>
                <c:pt idx="56">
                  <c:v>270</c:v>
                </c:pt>
                <c:pt idx="57">
                  <c:v>270</c:v>
                </c:pt>
                <c:pt idx="58">
                  <c:v>270</c:v>
                </c:pt>
                <c:pt idx="59">
                  <c:v>270</c:v>
                </c:pt>
                <c:pt idx="60">
                  <c:v>270</c:v>
                </c:pt>
                <c:pt idx="61">
                  <c:v>270</c:v>
                </c:pt>
                <c:pt idx="62">
                  <c:v>270</c:v>
                </c:pt>
                <c:pt idx="63">
                  <c:v>270</c:v>
                </c:pt>
                <c:pt idx="64">
                  <c:v>270</c:v>
                </c:pt>
                <c:pt idx="65">
                  <c:v>270</c:v>
                </c:pt>
                <c:pt idx="66">
                  <c:v>270</c:v>
                </c:pt>
                <c:pt idx="67">
                  <c:v>270</c:v>
                </c:pt>
                <c:pt idx="68">
                  <c:v>270</c:v>
                </c:pt>
                <c:pt idx="69">
                  <c:v>270</c:v>
                </c:pt>
                <c:pt idx="70">
                  <c:v>270</c:v>
                </c:pt>
                <c:pt idx="71">
                  <c:v>270</c:v>
                </c:pt>
                <c:pt idx="72">
                  <c:v>270</c:v>
                </c:pt>
                <c:pt idx="73">
                  <c:v>270</c:v>
                </c:pt>
                <c:pt idx="74">
                  <c:v>270</c:v>
                </c:pt>
                <c:pt idx="75">
                  <c:v>270</c:v>
                </c:pt>
                <c:pt idx="76">
                  <c:v>270</c:v>
                </c:pt>
                <c:pt idx="77">
                  <c:v>270</c:v>
                </c:pt>
                <c:pt idx="78">
                  <c:v>270</c:v>
                </c:pt>
                <c:pt idx="79">
                  <c:v>270</c:v>
                </c:pt>
                <c:pt idx="80">
                  <c:v>270</c:v>
                </c:pt>
                <c:pt idx="81">
                  <c:v>270</c:v>
                </c:pt>
                <c:pt idx="82">
                  <c:v>270</c:v>
                </c:pt>
                <c:pt idx="83">
                  <c:v>270</c:v>
                </c:pt>
                <c:pt idx="84">
                  <c:v>270</c:v>
                </c:pt>
                <c:pt idx="85">
                  <c:v>270</c:v>
                </c:pt>
                <c:pt idx="86">
                  <c:v>270</c:v>
                </c:pt>
                <c:pt idx="87">
                  <c:v>270</c:v>
                </c:pt>
                <c:pt idx="88">
                  <c:v>270</c:v>
                </c:pt>
                <c:pt idx="89">
                  <c:v>270</c:v>
                </c:pt>
                <c:pt idx="90">
                  <c:v>270</c:v>
                </c:pt>
                <c:pt idx="91">
                  <c:v>270</c:v>
                </c:pt>
                <c:pt idx="92">
                  <c:v>270</c:v>
                </c:pt>
                <c:pt idx="93">
                  <c:v>270</c:v>
                </c:pt>
                <c:pt idx="94">
                  <c:v>270</c:v>
                </c:pt>
                <c:pt idx="95">
                  <c:v>270</c:v>
                </c:pt>
                <c:pt idx="96">
                  <c:v>270</c:v>
                </c:pt>
                <c:pt idx="97">
                  <c:v>270</c:v>
                </c:pt>
                <c:pt idx="98">
                  <c:v>270</c:v>
                </c:pt>
                <c:pt idx="99">
                  <c:v>270</c:v>
                </c:pt>
                <c:pt idx="100">
                  <c:v>270</c:v>
                </c:pt>
                <c:pt idx="101">
                  <c:v>270</c:v>
                </c:pt>
                <c:pt idx="102">
                  <c:v>270</c:v>
                </c:pt>
                <c:pt idx="103">
                  <c:v>270</c:v>
                </c:pt>
                <c:pt idx="104">
                  <c:v>270</c:v>
                </c:pt>
                <c:pt idx="105">
                  <c:v>270</c:v>
                </c:pt>
                <c:pt idx="106">
                  <c:v>270</c:v>
                </c:pt>
                <c:pt idx="107">
                  <c:v>270</c:v>
                </c:pt>
                <c:pt idx="108">
                  <c:v>270</c:v>
                </c:pt>
                <c:pt idx="109">
                  <c:v>270</c:v>
                </c:pt>
                <c:pt idx="110">
                  <c:v>270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430080"/>
        <c:axId val="192432384"/>
      </c:scatterChart>
      <c:valAx>
        <c:axId val="192430080"/>
        <c:scaling>
          <c:orientation val="minMax"/>
          <c:max val="10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N° patient</a:t>
                </a:r>
              </a:p>
            </c:rich>
          </c:tx>
          <c:layout>
            <c:manualLayout>
              <c:xMode val="edge"/>
              <c:yMode val="edge"/>
              <c:x val="0.4304556354916067"/>
              <c:y val="0.90128755364806856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92432384"/>
        <c:crosses val="autoZero"/>
        <c:crossBetween val="midCat"/>
      </c:valAx>
      <c:valAx>
        <c:axId val="192432384"/>
        <c:scaling>
          <c:orientation val="minMax"/>
          <c:max val="11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DLP (mGy.cm)</a:t>
                </a:r>
              </a:p>
            </c:rich>
          </c:tx>
          <c:layout>
            <c:manualLayout>
              <c:xMode val="edge"/>
              <c:yMode val="edge"/>
              <c:x val="1.6786570743405275E-2"/>
              <c:y val="0.36051502145922742"/>
            </c:manualLayout>
          </c:layout>
          <c:overlay val="0"/>
          <c:spPr>
            <a:noFill/>
            <a:ln w="2539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PT"/>
          </a:p>
        </c:txPr>
        <c:crossAx val="192430080"/>
        <c:crosses val="autoZero"/>
        <c:crossBetween val="midCat"/>
        <c:majorUnit val="200"/>
      </c:valAx>
      <c:spPr>
        <a:solidFill>
          <a:srgbClr val="C0C0C0"/>
        </a:solidFill>
        <a:ln w="12699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0.21755</cdr:x>
      <cdr:y>0.02354</cdr:y>
    </cdr:from>
    <cdr:to>
      <cdr:x>0.82781</cdr:x>
      <cdr:y>0.21025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488852" y="115292"/>
          <a:ext cx="417646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4400" dirty="0" smtClean="0">
              <a:solidFill>
                <a:srgbClr val="33CCCC"/>
              </a:solidFill>
            </a:rPr>
            <a:t>DLP IN CHEST CT</a:t>
          </a:r>
          <a:endParaRPr lang="fr-FR" sz="4400" dirty="0">
            <a:solidFill>
              <a:srgbClr val="33CCCC"/>
            </a:solidFill>
          </a:endParaRPr>
        </a:p>
      </cdr:txBody>
    </cdr:sp>
  </cdr:relSizeAnchor>
  <cdr:relSizeAnchor xmlns:cdr="http://schemas.openxmlformats.org/drawingml/2006/chartDrawing">
    <cdr:from>
      <cdr:x>0.12596</cdr:x>
      <cdr:y>0.35288</cdr:y>
    </cdr:from>
    <cdr:to>
      <cdr:x>0.98874</cdr:x>
      <cdr:y>0.35288</cdr:y>
    </cdr:to>
    <cdr:cxnSp macro="">
      <cdr:nvCxnSpPr>
        <cdr:cNvPr id="4" name="Connecteur droit 3"/>
        <cdr:cNvCxnSpPr/>
      </cdr:nvCxnSpPr>
      <cdr:spPr>
        <a:xfrm xmlns:a="http://schemas.openxmlformats.org/drawingml/2006/main">
          <a:off x="862012" y="1728192"/>
          <a:ext cx="5904656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992CA-33F4-49D7-A1FE-012D1F122145}" type="datetimeFigureOut">
              <a:rPr lang="fr-FR" smtClean="0"/>
              <a:t>10/09/2015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9F4F5-E801-449D-8FEC-FD9B1236C8F4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51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47" tIns="41024" rIns="82047" bIns="41024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Example of ROE form displayed after provider selects MR imaging of the lumbar spine. DJD = degenerative joint disease, syx = symptoms.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47" tIns="41024" rIns="82047" bIns="41024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Screenshot of the DS feedback displayed after submitting a request for MR imaging of the lumbar spine with symptom of </a:t>
            </a:r>
            <a:r>
              <a:rPr lang="en-GB" altLang="en-GB">
                <a:latin typeface="Arial" charset="0"/>
                <a:cs typeface="msgothic" charset="0"/>
              </a:rPr>
              <a:t>“</a:t>
            </a:r>
            <a:r>
              <a:rPr lang="en-GB">
                <a:latin typeface="Arial" charset="0"/>
                <a:cs typeface="msgothic" charset="0"/>
              </a:rPr>
              <a:t>back pain improved with exercise</a:t>
            </a:r>
            <a:r>
              <a:rPr lang="en-GB" altLang="en-GB">
                <a:latin typeface="Arial" charset="0"/>
                <a:cs typeface="msgothic" charset="0"/>
              </a:rPr>
              <a:t>”</a:t>
            </a:r>
            <a:r>
              <a:rPr lang="en-GB">
                <a:latin typeface="Arial" charset="0"/>
                <a:cs typeface="msgothic" charset="0"/>
              </a:rPr>
              <a:t> and abnormal result at previous examination of </a:t>
            </a:r>
            <a:r>
              <a:rPr lang="en-GB" altLang="en-GB">
                <a:latin typeface="Arial" charset="0"/>
                <a:cs typeface="msgothic" charset="0"/>
              </a:rPr>
              <a:t>“</a:t>
            </a:r>
            <a:r>
              <a:rPr lang="en-GB">
                <a:latin typeface="Arial" charset="0"/>
                <a:cs typeface="msgothic" charset="0"/>
              </a:rPr>
              <a:t>abnormal x-ray DJD [degenerative joint disease].</a:t>
            </a:r>
            <a:r>
              <a:rPr lang="en-GB" altLang="en-GB">
                <a:latin typeface="Arial" charset="0"/>
                <a:cs typeface="msgothic" charset="0"/>
              </a:rPr>
              <a:t>”</a:t>
            </a:r>
            <a:r>
              <a:rPr lang="en-GB">
                <a:latin typeface="Arial" charset="0"/>
                <a:cs typeface="msgothic" charset="0"/>
              </a:rPr>
              <a:t> PCP's = primary care physicians.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B54EB-A440-4356-88A6-F356865426FC}" type="slidenum">
              <a:rPr lang="fr-FR" altLang="fr-FR"/>
              <a:pPr/>
              <a:t>39</a:t>
            </a:fld>
            <a:endParaRPr lang="fr-FR" altLang="fr-FR"/>
          </a:p>
        </p:txBody>
      </p:sp>
      <p:sp>
        <p:nvSpPr>
          <p:cNvPr id="819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183" y="4343912"/>
            <a:ext cx="5024738" cy="4109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5ED6D-0750-4062-8ACB-AED893ABA580}" type="slidenum">
              <a:rPr lang="fr-FR" altLang="fr-FR"/>
              <a:pPr/>
              <a:t>40</a:t>
            </a:fld>
            <a:endParaRPr lang="fr-FR" altLang="fr-FR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2450"/>
            <a:ext cx="5029635" cy="4114361"/>
          </a:xfrm>
        </p:spPr>
        <p:txBody>
          <a:bodyPr lIns="92185" tIns="46093" rIns="92185" bIns="46093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B0764-E738-4E48-A994-97D988832251}" type="slidenum">
              <a:rPr lang="fr-FR" altLang="fr-FR"/>
              <a:pPr/>
              <a:t>41</a:t>
            </a:fld>
            <a:endParaRPr lang="fr-FR" altLang="fr-FR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183" y="4342450"/>
            <a:ext cx="5029635" cy="4114361"/>
          </a:xfrm>
        </p:spPr>
        <p:txBody>
          <a:bodyPr lIns="92185" tIns="46093" rIns="92185" bIns="46093"/>
          <a:lstStyle/>
          <a:p>
            <a:r>
              <a:rPr lang="fr-FR" altLang="fr-FR"/>
              <a:t>Qualité d’image choisie par observateur détermine directement la réduction de dose souhaitée.</a:t>
            </a:r>
          </a:p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EC97-1488-954E-9E30-8E2D755CD81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2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E83DF-A2C6-4631-9147-925494C08542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9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973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562518A-10E6-4E90-AE69-5384705C82C6}" type="slidenum">
              <a:rPr lang="fr-FR" altLang="fr-FR"/>
              <a:pPr/>
              <a:t>‹nº›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6465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2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34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07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739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023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448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269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062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0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334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184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477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51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815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388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200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509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17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409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71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1452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23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429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33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shade val="30000"/>
                  <a:satMod val="115000"/>
                </a:schemeClr>
              </a:gs>
              <a:gs pos="50000">
                <a:schemeClr val="accent5">
                  <a:tint val="50000"/>
                  <a:satMod val="300000"/>
                  <a:shade val="67500"/>
                  <a:satMod val="115000"/>
                </a:schemeClr>
              </a:gs>
              <a:gs pos="100000">
                <a:schemeClr val="accent5">
                  <a:tint val="50000"/>
                  <a:satMod val="30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2632108"/>
            <a:ext cx="9144000" cy="1228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6" name="Picture 2" descr="S:\ESR EU Affairs\Referral guidelines for imaging_CDS\ESR iGuide\ESR_iGuide_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36912"/>
            <a:ext cx="5226940" cy="1208782"/>
          </a:xfrm>
          <a:prstGeom prst="rect">
            <a:avLst/>
          </a:prstGeom>
          <a:noFill/>
        </p:spPr>
      </p:pic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0" y="436510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700" kern="1200" dirty="0" smtClean="0">
                <a:solidFill>
                  <a:schemeClr val="tx1">
                    <a:tint val="7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defRPr>
            </a:lvl1pPr>
          </a:lstStyle>
          <a:p>
            <a:pPr algn="ctr">
              <a:defRPr/>
            </a:pPr>
            <a:r>
              <a:rPr lang="en-US" sz="2800" b="1" cap="all">
                <a:solidFill>
                  <a:srgbClr val="686867"/>
                </a:solidFill>
              </a:rPr>
              <a:t>Clinical Decision Support for</a:t>
            </a:r>
          </a:p>
          <a:p>
            <a:pPr algn="ctr">
              <a:defRPr/>
            </a:pPr>
            <a:r>
              <a:rPr lang="en-US" sz="2800" b="1" cap="all">
                <a:solidFill>
                  <a:srgbClr val="686867"/>
                </a:solidFill>
              </a:rPr>
              <a:t>European Imaging Referral Guidelines</a:t>
            </a:r>
          </a:p>
        </p:txBody>
      </p:sp>
    </p:spTree>
    <p:extLst>
      <p:ext uri="{BB962C8B-B14F-4D97-AF65-F5344CB8AC3E}">
        <p14:creationId xmlns:p14="http://schemas.microsoft.com/office/powerpoint/2010/main" val="30293646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5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1" y="1628776"/>
            <a:ext cx="7642225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12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5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628776"/>
            <a:ext cx="3744913" cy="4524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48138" y="1628776"/>
            <a:ext cx="3744912" cy="4524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31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02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Rechteck 2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0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1" y="1628776"/>
            <a:ext cx="7642225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6915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5712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3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1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1" y="1628776"/>
            <a:ext cx="7642225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4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37263" y="53977"/>
            <a:ext cx="1928812" cy="6099175"/>
          </a:xfrm>
          <a:prstGeom prst="rect">
            <a:avLst/>
          </a:prstGeo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53977"/>
            <a:ext cx="5634038" cy="6099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797614" y="60385"/>
            <a:ext cx="2268748" cy="109555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7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4728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628776"/>
            <a:ext cx="3744913" cy="4524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148138" y="1628776"/>
            <a:ext cx="3744912" cy="452437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16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23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626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521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660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84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804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53977"/>
            <a:ext cx="7642225" cy="1141413"/>
          </a:xfrm>
          <a:prstGeom prst="rect">
            <a:avLst/>
          </a:prstGeo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1" y="1628776"/>
            <a:ext cx="7642225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428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037263" y="53977"/>
            <a:ext cx="1928812" cy="6099175"/>
          </a:xfrm>
          <a:prstGeom prst="rect">
            <a:avLst/>
          </a:prstGeo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53977"/>
            <a:ext cx="5634038" cy="6099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178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7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09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1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16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09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5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45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31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02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27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73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8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86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80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7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2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24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83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26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511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88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90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23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4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75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42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6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28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28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033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47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68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66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3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6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74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2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173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68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0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79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9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75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912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368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3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5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1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101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02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45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22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69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21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97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58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591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24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9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65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28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9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33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61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7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814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476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9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6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37160"/>
            <a:ext cx="8275320" cy="1553529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825625"/>
            <a:ext cx="827532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03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810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747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201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33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29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37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6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5793862-E9FE-E447-8DFB-D6DB257FCED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10.09.2015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3232368-836A-AF40-A48D-42883CF72C3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7332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817D8-F7B1-4EC0-90D2-8FB804EAA6E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EC7A0-F6B1-4913-8D9B-396C992CCA0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51BEC7">
                  <a:shade val="30000"/>
                  <a:satMod val="115000"/>
                </a:srgbClr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51BEC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4" descr="S:\ESR EU Affairs\Referral guidelines for imaging_CDS\ESR iGuide\ESR_iGuide_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0272" y="6366865"/>
            <a:ext cx="2123728" cy="491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268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ECR_2015_Presentation_templat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txStyles>
    <p:titleStyle>
      <a:lvl1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2pPr>
      <a:lvl3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3pPr>
      <a:lvl4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4pPr>
      <a:lvl5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5pPr>
      <a:lvl6pPr marL="18859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6pPr>
      <a:lvl7pPr marL="22288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7pPr>
      <a:lvl8pPr marL="25717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8pPr>
      <a:lvl9pPr marL="29146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9pPr>
    </p:titleStyle>
    <p:bodyStyle>
      <a:lvl1pPr marL="257175" indent="-257175" algn="l" defTabSz="336947" rtl="0" eaLnBrk="0" fontAlgn="base" hangingPunct="0"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5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36947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4pPr>
      <a:lvl5pPr marL="15430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5pPr>
      <a:lvl6pPr marL="18859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6pPr>
      <a:lvl7pPr marL="22288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7pPr>
      <a:lvl8pPr marL="25717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8pPr>
      <a:lvl9pPr marL="29146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ECR_2015_Presentation_template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 bwMode="auto">
          <a:xfrm>
            <a:off x="7100515" y="0"/>
            <a:ext cx="2043485" cy="8428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en-GB">
              <a:solidFill>
                <a:srgbClr val="FFFFFF"/>
              </a:solidFill>
              <a:latin typeface="Arial" pitchFamily="-11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22397" y="111314"/>
            <a:ext cx="810289" cy="120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519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2pPr>
      <a:lvl3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3pPr>
      <a:lvl4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4pPr>
      <a:lvl5pPr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5pPr>
      <a:lvl6pPr marL="18859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6pPr>
      <a:lvl7pPr marL="22288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7pPr>
      <a:lvl8pPr marL="25717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8pPr>
      <a:lvl9pPr marL="2914650" indent="-171450" algn="l" defTabSz="336947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800" b="1">
          <a:solidFill>
            <a:srgbClr val="000000"/>
          </a:solidFill>
          <a:latin typeface="Tahoma" pitchFamily="-110" charset="0"/>
          <a:ea typeface="Arial Unicode MS" pitchFamily="-110" charset="0"/>
          <a:cs typeface="Arial Unicode MS" pitchFamily="-110" charset="0"/>
        </a:defRPr>
      </a:lvl9pPr>
    </p:titleStyle>
    <p:bodyStyle>
      <a:lvl1pPr marL="257175" indent="-257175" algn="l" defTabSz="336947" rtl="0" eaLnBrk="0" fontAlgn="base" hangingPunct="0"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5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36947" rtl="0" eaLnBrk="0" fontAlgn="base" hangingPunct="0">
        <a:spcBef>
          <a:spcPts val="3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4pPr>
      <a:lvl5pPr marL="15430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5pPr>
      <a:lvl6pPr marL="18859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6pPr>
      <a:lvl7pPr marL="22288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7pPr>
      <a:lvl8pPr marL="25717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8pPr>
      <a:lvl9pPr marL="2914650" indent="-171450" algn="l" defTabSz="336947" rtl="0" eaLnBrk="0" fontAlgn="base" hangingPunct="0">
        <a:spcBef>
          <a:spcPts val="375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1500">
          <a:solidFill>
            <a:srgbClr val="000000"/>
          </a:solidFill>
          <a:latin typeface="Eurostile LT Condensed" charset="0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92454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11701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4153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12505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96984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35514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AB88B-714B-4586-935A-39BFD69343D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A6DD6-04D3-4D9E-B2F0-D57B1288E14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6381328"/>
            <a:ext cx="6948264" cy="476672"/>
          </a:xfrm>
          <a:prstGeom prst="rect">
            <a:avLst/>
          </a:prstGeom>
          <a:gradFill flip="none" rotWithShape="1">
            <a:gsLst>
              <a:gs pos="0">
                <a:srgbClr val="1D5495"/>
              </a:gs>
              <a:gs pos="50000">
                <a:srgbClr val="51BEC7">
                  <a:shade val="67500"/>
                  <a:satMod val="115000"/>
                </a:srgbClr>
              </a:gs>
              <a:gs pos="100000">
                <a:srgbClr val="9DCAF4"/>
              </a:gs>
            </a:gsLst>
            <a:lin ang="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4" cstate="print"/>
          <a:srcRect t="3949" b="12788"/>
          <a:stretch/>
        </p:blipFill>
        <p:spPr bwMode="auto">
          <a:xfrm>
            <a:off x="7085425" y="6130008"/>
            <a:ext cx="1892982" cy="68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31489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12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549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gif"/><Relationship Id="rId3" Type="http://schemas.openxmlformats.org/officeDocument/2006/relationships/image" Target="../media/image46.gif"/><Relationship Id="rId7" Type="http://schemas.openxmlformats.org/officeDocument/2006/relationships/image" Target="../media/image50.gif"/><Relationship Id="rId12" Type="http://schemas.openxmlformats.org/officeDocument/2006/relationships/image" Target="../media/image55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9.gif"/><Relationship Id="rId11" Type="http://schemas.openxmlformats.org/officeDocument/2006/relationships/image" Target="../media/image54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gif"/><Relationship Id="rId9" Type="http://schemas.openxmlformats.org/officeDocument/2006/relationships/image" Target="../media/image52.gi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670943"/>
            <a:ext cx="9396536" cy="1470025"/>
          </a:xfrm>
        </p:spPr>
        <p:txBody>
          <a:bodyPr/>
          <a:lstStyle/>
          <a:p>
            <a:pPr algn="ctr"/>
            <a:r>
              <a:rPr lang="fr-FR" sz="40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JUSTIFICATION AND OPTIMISATION</a:t>
            </a:r>
            <a:r>
              <a:rPr lang="fr-FR" sz="54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54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 AND SOLUTIONS</a:t>
            </a:r>
            <a:r>
              <a:rPr lang="fr-FR" sz="36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3600" b="0" kern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 b="0" dirty="0">
              <a:solidFill>
                <a:schemeClr val="bg1">
                  <a:lumMod val="50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52600"/>
          </a:xfrm>
        </p:spPr>
        <p:txBody>
          <a:bodyPr/>
          <a:lstStyle/>
          <a:p>
            <a:r>
              <a:rPr lang="fr-FR" sz="3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GUY FRIJA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CHAIR,EUROSAFE ALLIANCE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ESR PAST-PRESIDENT</a:t>
            </a:r>
          </a:p>
          <a:p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LISBON,SEPT 2015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975" y="1"/>
            <a:ext cx="9157975" cy="141277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r-FR" sz="6000" dirty="0" smtClean="0">
                <a:solidFill>
                  <a:srgbClr val="33CCCC"/>
                </a:solidFill>
                <a:latin typeface="+mn-lt"/>
                <a:cs typeface="Arial"/>
              </a:rPr>
              <a:t>CHANGE </a:t>
            </a:r>
            <a:r>
              <a:rPr lang="fr-FR" sz="6000" dirty="0">
                <a:solidFill>
                  <a:srgbClr val="33CCCC"/>
                </a:solidFill>
                <a:latin typeface="+mn-lt"/>
                <a:cs typeface="Arial"/>
              </a:rPr>
              <a:t>IN PARADIGM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290599" y="3447288"/>
            <a:ext cx="2762729" cy="0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5653" y="2697325"/>
            <a:ext cx="2842543" cy="1489639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Producing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Guidelines</a:t>
            </a:r>
            <a:endParaRPr lang="en-GB" altLang="en-US" sz="2800" kern="0" dirty="0">
              <a:solidFill>
                <a:srgbClr val="FFFFFF"/>
              </a:solidFill>
              <a:ea typeface="ＭＳ Ｐゴシック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u="sng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23967" y="2786853"/>
            <a:ext cx="2408474" cy="1489639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Using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Guidelines</a:t>
            </a:r>
            <a:endParaRPr lang="en-GB" altLang="en-US" sz="2800" kern="0" dirty="0">
              <a:solidFill>
                <a:srgbClr val="FFFFFF"/>
              </a:solidFill>
              <a:ea typeface="ＭＳ Ｐゴシック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u="sng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70380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29876" y="5013176"/>
            <a:ext cx="3895554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prstClr val="black"/>
                </a:solidFill>
              </a:rPr>
              <a:t>HOW TO PROCEED?</a:t>
            </a:r>
            <a:endParaRPr lang="fr-FR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2280" y="5905099"/>
            <a:ext cx="2051720" cy="952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2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exagone 20"/>
          <p:cNvSpPr/>
          <p:nvPr/>
        </p:nvSpPr>
        <p:spPr>
          <a:xfrm rot="19656221">
            <a:off x="2714202" y="1391030"/>
            <a:ext cx="1638039" cy="758580"/>
          </a:xfrm>
          <a:prstGeom prst="hexagon">
            <a:avLst>
              <a:gd name="adj" fmla="val 54316"/>
              <a:gd name="vf" fmla="val 115470"/>
            </a:avLst>
          </a:prstGeom>
          <a:blipFill rotWithShape="0">
            <a:blip r:embed="rId2"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lipse 6"/>
          <p:cNvSpPr/>
          <p:nvPr/>
        </p:nvSpPr>
        <p:spPr>
          <a:xfrm>
            <a:off x="2267744" y="2780928"/>
            <a:ext cx="288032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2230438" y="2533650"/>
            <a:ext cx="6913562" cy="4351338"/>
          </a:xfrm>
        </p:spPr>
        <p:txBody>
          <a:bodyPr/>
          <a:lstStyle/>
          <a:p>
            <a:pPr lvl="0">
              <a:buClr>
                <a:srgbClr val="C00000"/>
              </a:buClr>
              <a:buSzPct val="50000"/>
              <a:buFont typeface="Wingdings" panose="05000000000000000000" pitchFamily="2" charset="2"/>
              <a:buChar char="q"/>
            </a:pPr>
            <a:r>
              <a:rPr lang="fr-FR" sz="4400" dirty="0" smtClean="0">
                <a:solidFill>
                  <a:prstClr val="black"/>
                </a:solidFill>
              </a:rPr>
              <a:t> 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641675" y="212673"/>
            <a:ext cx="6407716" cy="6168655"/>
            <a:chOff x="1641675" y="140664"/>
            <a:chExt cx="6407716" cy="6168655"/>
          </a:xfrm>
        </p:grpSpPr>
        <p:sp>
          <p:nvSpPr>
            <p:cNvPr id="3" name="Forme libre 2"/>
            <p:cNvSpPr/>
            <p:nvPr/>
          </p:nvSpPr>
          <p:spPr>
            <a:xfrm>
              <a:off x="3590876" y="2114393"/>
              <a:ext cx="2539241" cy="2196546"/>
            </a:xfrm>
            <a:custGeom>
              <a:avLst/>
              <a:gdLst>
                <a:gd name="connsiteX0" fmla="*/ 0 w 2539241"/>
                <a:gd name="connsiteY0" fmla="*/ 1098273 h 2196546"/>
                <a:gd name="connsiteX1" fmla="*/ 627553 w 2539241"/>
                <a:gd name="connsiteY1" fmla="*/ 1 h 2196546"/>
                <a:gd name="connsiteX2" fmla="*/ 1911688 w 2539241"/>
                <a:gd name="connsiteY2" fmla="*/ 1 h 2196546"/>
                <a:gd name="connsiteX3" fmla="*/ 2539241 w 2539241"/>
                <a:gd name="connsiteY3" fmla="*/ 1098273 h 2196546"/>
                <a:gd name="connsiteX4" fmla="*/ 1911688 w 2539241"/>
                <a:gd name="connsiteY4" fmla="*/ 2196545 h 2196546"/>
                <a:gd name="connsiteX5" fmla="*/ 627553 w 2539241"/>
                <a:gd name="connsiteY5" fmla="*/ 2196545 h 2196546"/>
                <a:gd name="connsiteX6" fmla="*/ 0 w 2539241"/>
                <a:gd name="connsiteY6" fmla="*/ 1098273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9241" h="2196546">
                  <a:moveTo>
                    <a:pt x="0" y="1098273"/>
                  </a:moveTo>
                  <a:lnTo>
                    <a:pt x="627553" y="1"/>
                  </a:lnTo>
                  <a:lnTo>
                    <a:pt x="1911688" y="1"/>
                  </a:lnTo>
                  <a:lnTo>
                    <a:pt x="2539241" y="1098273"/>
                  </a:lnTo>
                  <a:lnTo>
                    <a:pt x="1911688" y="2196545"/>
                  </a:lnTo>
                  <a:lnTo>
                    <a:pt x="627553" y="2196545"/>
                  </a:lnTo>
                  <a:lnTo>
                    <a:pt x="0" y="109827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1268" tIns="394478" rIns="451268" bIns="39447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smtClean="0"/>
                <a:t>Justification</a:t>
              </a:r>
              <a:endParaRPr lang="fr-FR" sz="2400" kern="1200" dirty="0"/>
            </a:p>
          </p:txBody>
        </p:sp>
        <p:sp>
          <p:nvSpPr>
            <p:cNvPr id="6" name="Hexagone 5"/>
            <p:cNvSpPr/>
            <p:nvPr/>
          </p:nvSpPr>
          <p:spPr>
            <a:xfrm rot="1591394">
              <a:off x="5213437" y="1044647"/>
              <a:ext cx="1136465" cy="702983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3"/>
              <a:tile tx="0" ty="0" sx="100000" sy="100000" flip="none" algn="tl"/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orme libre 9"/>
            <p:cNvSpPr/>
            <p:nvPr/>
          </p:nvSpPr>
          <p:spPr>
            <a:xfrm>
              <a:off x="3763536" y="140664"/>
              <a:ext cx="2080890" cy="1800214"/>
            </a:xfrm>
            <a:custGeom>
              <a:avLst/>
              <a:gdLst>
                <a:gd name="connsiteX0" fmla="*/ 0 w 2080890"/>
                <a:gd name="connsiteY0" fmla="*/ 900107 h 1800214"/>
                <a:gd name="connsiteX1" fmla="*/ 514321 w 2080890"/>
                <a:gd name="connsiteY1" fmla="*/ 0 h 1800214"/>
                <a:gd name="connsiteX2" fmla="*/ 1566569 w 2080890"/>
                <a:gd name="connsiteY2" fmla="*/ 0 h 1800214"/>
                <a:gd name="connsiteX3" fmla="*/ 2080890 w 2080890"/>
                <a:gd name="connsiteY3" fmla="*/ 900107 h 1800214"/>
                <a:gd name="connsiteX4" fmla="*/ 1566569 w 2080890"/>
                <a:gd name="connsiteY4" fmla="*/ 1800214 h 1800214"/>
                <a:gd name="connsiteX5" fmla="*/ 514321 w 2080890"/>
                <a:gd name="connsiteY5" fmla="*/ 1800214 h 1800214"/>
                <a:gd name="connsiteX6" fmla="*/ 0 w 2080890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0890" h="1800214">
                  <a:moveTo>
                    <a:pt x="0" y="900107"/>
                  </a:moveTo>
                  <a:lnTo>
                    <a:pt x="514321" y="0"/>
                  </a:lnTo>
                  <a:lnTo>
                    <a:pt x="1566569" y="0"/>
                  </a:lnTo>
                  <a:lnTo>
                    <a:pt x="2080890" y="900107"/>
                  </a:lnTo>
                  <a:lnTo>
                    <a:pt x="1566569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328" tIns="328814" rIns="375328" bIns="32881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0" kern="1200" dirty="0" err="1" smtClean="0"/>
                <a:t>Regulation</a:t>
              </a:r>
              <a:endParaRPr lang="fr-FR" sz="2400" b="0" kern="1200" dirty="0"/>
            </a:p>
          </p:txBody>
        </p:sp>
        <p:sp>
          <p:nvSpPr>
            <p:cNvPr id="11" name="Hexagone 10"/>
            <p:cNvSpPr/>
            <p:nvPr/>
          </p:nvSpPr>
          <p:spPr>
            <a:xfrm rot="5400000">
              <a:off x="6494276" y="2609240"/>
              <a:ext cx="958048" cy="825485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3"/>
              <a:tile tx="0" ty="0" sx="100000" sy="100000" flip="none" algn="tl"/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orme libre 11"/>
            <p:cNvSpPr/>
            <p:nvPr/>
          </p:nvSpPr>
          <p:spPr>
            <a:xfrm>
              <a:off x="5968501" y="1223884"/>
              <a:ext cx="2080890" cy="1800214"/>
            </a:xfrm>
            <a:custGeom>
              <a:avLst/>
              <a:gdLst>
                <a:gd name="connsiteX0" fmla="*/ 0 w 2080890"/>
                <a:gd name="connsiteY0" fmla="*/ 900107 h 1800214"/>
                <a:gd name="connsiteX1" fmla="*/ 514321 w 2080890"/>
                <a:gd name="connsiteY1" fmla="*/ 0 h 1800214"/>
                <a:gd name="connsiteX2" fmla="*/ 1566569 w 2080890"/>
                <a:gd name="connsiteY2" fmla="*/ 0 h 1800214"/>
                <a:gd name="connsiteX3" fmla="*/ 2080890 w 2080890"/>
                <a:gd name="connsiteY3" fmla="*/ 900107 h 1800214"/>
                <a:gd name="connsiteX4" fmla="*/ 1566569 w 2080890"/>
                <a:gd name="connsiteY4" fmla="*/ 1800214 h 1800214"/>
                <a:gd name="connsiteX5" fmla="*/ 514321 w 2080890"/>
                <a:gd name="connsiteY5" fmla="*/ 1800214 h 1800214"/>
                <a:gd name="connsiteX6" fmla="*/ 0 w 2080890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0890" h="1800214">
                  <a:moveTo>
                    <a:pt x="0" y="900107"/>
                  </a:moveTo>
                  <a:lnTo>
                    <a:pt x="514321" y="0"/>
                  </a:lnTo>
                  <a:lnTo>
                    <a:pt x="1566569" y="0"/>
                  </a:lnTo>
                  <a:lnTo>
                    <a:pt x="2080890" y="900107"/>
                  </a:lnTo>
                  <a:lnTo>
                    <a:pt x="1566569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542120"/>
                <a:satOff val="20000"/>
                <a:lumOff val="-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328" tIns="328814" rIns="375328" bIns="32881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err="1" smtClean="0"/>
                <a:t>Incentives</a:t>
              </a:r>
              <a:endParaRPr lang="fr-FR" sz="2400" kern="1200" dirty="0"/>
            </a:p>
          </p:txBody>
        </p:sp>
        <p:sp>
          <p:nvSpPr>
            <p:cNvPr id="13" name="Hexagone 12"/>
            <p:cNvSpPr/>
            <p:nvPr/>
          </p:nvSpPr>
          <p:spPr>
            <a:xfrm rot="19770058">
              <a:off x="5543597" y="4426727"/>
              <a:ext cx="958048" cy="741673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3"/>
              <a:tile tx="0" ty="0" sx="100000" sy="100000" flip="none" algn="tl"/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 13"/>
            <p:cNvSpPr/>
            <p:nvPr/>
          </p:nvSpPr>
          <p:spPr>
            <a:xfrm>
              <a:off x="5968501" y="3400614"/>
              <a:ext cx="2080890" cy="1800214"/>
            </a:xfrm>
            <a:custGeom>
              <a:avLst/>
              <a:gdLst>
                <a:gd name="connsiteX0" fmla="*/ 0 w 2080890"/>
                <a:gd name="connsiteY0" fmla="*/ 900107 h 1800214"/>
                <a:gd name="connsiteX1" fmla="*/ 514321 w 2080890"/>
                <a:gd name="connsiteY1" fmla="*/ 0 h 1800214"/>
                <a:gd name="connsiteX2" fmla="*/ 1566569 w 2080890"/>
                <a:gd name="connsiteY2" fmla="*/ 0 h 1800214"/>
                <a:gd name="connsiteX3" fmla="*/ 2080890 w 2080890"/>
                <a:gd name="connsiteY3" fmla="*/ 900107 h 1800214"/>
                <a:gd name="connsiteX4" fmla="*/ 1566569 w 2080890"/>
                <a:gd name="connsiteY4" fmla="*/ 1800214 h 1800214"/>
                <a:gd name="connsiteX5" fmla="*/ 514321 w 2080890"/>
                <a:gd name="connsiteY5" fmla="*/ 1800214 h 1800214"/>
                <a:gd name="connsiteX6" fmla="*/ 0 w 2080890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0890" h="1800214">
                  <a:moveTo>
                    <a:pt x="0" y="900107"/>
                  </a:moveTo>
                  <a:lnTo>
                    <a:pt x="514321" y="0"/>
                  </a:lnTo>
                  <a:lnTo>
                    <a:pt x="1566569" y="0"/>
                  </a:lnTo>
                  <a:lnTo>
                    <a:pt x="2080890" y="900107"/>
                  </a:lnTo>
                  <a:lnTo>
                    <a:pt x="1566569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084240"/>
                <a:satOff val="40000"/>
                <a:lumOff val="-58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328" tIns="328814" rIns="375328" bIns="32881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err="1" smtClean="0"/>
                <a:t>Health</a:t>
              </a:r>
              <a:r>
                <a:rPr lang="fr-FR" sz="2400" kern="1200" dirty="0" smtClean="0"/>
                <a:t> Policy</a:t>
              </a:r>
              <a:endParaRPr lang="fr-FR" sz="2400" kern="1200" dirty="0"/>
            </a:p>
          </p:txBody>
        </p:sp>
        <p:sp>
          <p:nvSpPr>
            <p:cNvPr id="15" name="Hexagone 14"/>
            <p:cNvSpPr/>
            <p:nvPr/>
          </p:nvSpPr>
          <p:spPr>
            <a:xfrm rot="19386036">
              <a:off x="3491883" y="4529541"/>
              <a:ext cx="958048" cy="825485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3"/>
              <a:tile tx="0" ty="0" sx="100000" sy="100000" flip="none" algn="tl"/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orme libre 15"/>
            <p:cNvSpPr/>
            <p:nvPr/>
          </p:nvSpPr>
          <p:spPr>
            <a:xfrm>
              <a:off x="3824776" y="4509105"/>
              <a:ext cx="2080890" cy="1800214"/>
            </a:xfrm>
            <a:custGeom>
              <a:avLst/>
              <a:gdLst>
                <a:gd name="connsiteX0" fmla="*/ 0 w 2080890"/>
                <a:gd name="connsiteY0" fmla="*/ 900107 h 1800214"/>
                <a:gd name="connsiteX1" fmla="*/ 514321 w 2080890"/>
                <a:gd name="connsiteY1" fmla="*/ 0 h 1800214"/>
                <a:gd name="connsiteX2" fmla="*/ 1566569 w 2080890"/>
                <a:gd name="connsiteY2" fmla="*/ 0 h 1800214"/>
                <a:gd name="connsiteX3" fmla="*/ 2080890 w 2080890"/>
                <a:gd name="connsiteY3" fmla="*/ 900107 h 1800214"/>
                <a:gd name="connsiteX4" fmla="*/ 1566569 w 2080890"/>
                <a:gd name="connsiteY4" fmla="*/ 1800214 h 1800214"/>
                <a:gd name="connsiteX5" fmla="*/ 514321 w 2080890"/>
                <a:gd name="connsiteY5" fmla="*/ 1800214 h 1800214"/>
                <a:gd name="connsiteX6" fmla="*/ 0 w 2080890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0890" h="1800214">
                  <a:moveTo>
                    <a:pt x="0" y="900107"/>
                  </a:moveTo>
                  <a:lnTo>
                    <a:pt x="514321" y="0"/>
                  </a:lnTo>
                  <a:lnTo>
                    <a:pt x="1566569" y="0"/>
                  </a:lnTo>
                  <a:lnTo>
                    <a:pt x="2080890" y="900107"/>
                  </a:lnTo>
                  <a:lnTo>
                    <a:pt x="1566569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1626359"/>
                <a:satOff val="60000"/>
                <a:lumOff val="-8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328" tIns="328814" rIns="375328" bIns="32881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dirty="0" smtClean="0"/>
                <a:t>CDS</a:t>
              </a:r>
              <a:endParaRPr lang="fr-FR" sz="2400" b="0" kern="1200" dirty="0"/>
            </a:p>
          </p:txBody>
        </p:sp>
        <p:sp>
          <p:nvSpPr>
            <p:cNvPr id="17" name="Hexagone 16"/>
            <p:cNvSpPr/>
            <p:nvPr/>
          </p:nvSpPr>
          <p:spPr>
            <a:xfrm rot="5400000">
              <a:off x="2267746" y="3063233"/>
              <a:ext cx="958048" cy="825485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e libre 17"/>
            <p:cNvSpPr/>
            <p:nvPr/>
          </p:nvSpPr>
          <p:spPr>
            <a:xfrm>
              <a:off x="1641675" y="3401852"/>
              <a:ext cx="2227946" cy="1800214"/>
            </a:xfrm>
            <a:custGeom>
              <a:avLst/>
              <a:gdLst>
                <a:gd name="connsiteX0" fmla="*/ 0 w 2227946"/>
                <a:gd name="connsiteY0" fmla="*/ 900107 h 1800214"/>
                <a:gd name="connsiteX1" fmla="*/ 514321 w 2227946"/>
                <a:gd name="connsiteY1" fmla="*/ 0 h 1800214"/>
                <a:gd name="connsiteX2" fmla="*/ 1713625 w 2227946"/>
                <a:gd name="connsiteY2" fmla="*/ 0 h 1800214"/>
                <a:gd name="connsiteX3" fmla="*/ 2227946 w 2227946"/>
                <a:gd name="connsiteY3" fmla="*/ 900107 h 1800214"/>
                <a:gd name="connsiteX4" fmla="*/ 1713625 w 2227946"/>
                <a:gd name="connsiteY4" fmla="*/ 1800214 h 1800214"/>
                <a:gd name="connsiteX5" fmla="*/ 514321 w 2227946"/>
                <a:gd name="connsiteY5" fmla="*/ 1800214 h 1800214"/>
                <a:gd name="connsiteX6" fmla="*/ 0 w 2227946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7946" h="1800214">
                  <a:moveTo>
                    <a:pt x="0" y="900107"/>
                  </a:moveTo>
                  <a:lnTo>
                    <a:pt x="514321" y="0"/>
                  </a:lnTo>
                  <a:lnTo>
                    <a:pt x="1713625" y="0"/>
                  </a:lnTo>
                  <a:lnTo>
                    <a:pt x="2227946" y="900107"/>
                  </a:lnTo>
                  <a:lnTo>
                    <a:pt x="1713625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168479"/>
                <a:satOff val="80000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7583" tIns="319024" rIns="387583" bIns="31902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smtClean="0"/>
                <a:t>Culture</a:t>
              </a:r>
              <a:endParaRPr lang="fr-FR" sz="2400" kern="1200" dirty="0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1661943" y="1221407"/>
              <a:ext cx="2055940" cy="1800214"/>
            </a:xfrm>
            <a:custGeom>
              <a:avLst/>
              <a:gdLst>
                <a:gd name="connsiteX0" fmla="*/ 0 w 2055940"/>
                <a:gd name="connsiteY0" fmla="*/ 900107 h 1800214"/>
                <a:gd name="connsiteX1" fmla="*/ 514321 w 2055940"/>
                <a:gd name="connsiteY1" fmla="*/ 0 h 1800214"/>
                <a:gd name="connsiteX2" fmla="*/ 1541619 w 2055940"/>
                <a:gd name="connsiteY2" fmla="*/ 0 h 1800214"/>
                <a:gd name="connsiteX3" fmla="*/ 2055940 w 2055940"/>
                <a:gd name="connsiteY3" fmla="*/ 900107 h 1800214"/>
                <a:gd name="connsiteX4" fmla="*/ 1541619 w 2055940"/>
                <a:gd name="connsiteY4" fmla="*/ 1800214 h 1800214"/>
                <a:gd name="connsiteX5" fmla="*/ 514321 w 2055940"/>
                <a:gd name="connsiteY5" fmla="*/ 1800214 h 1800214"/>
                <a:gd name="connsiteX6" fmla="*/ 0 w 2055940"/>
                <a:gd name="connsiteY6" fmla="*/ 900107 h 180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5940" h="1800214">
                  <a:moveTo>
                    <a:pt x="0" y="900107"/>
                  </a:moveTo>
                  <a:lnTo>
                    <a:pt x="514321" y="0"/>
                  </a:lnTo>
                  <a:lnTo>
                    <a:pt x="1541619" y="0"/>
                  </a:lnTo>
                  <a:lnTo>
                    <a:pt x="2055940" y="900107"/>
                  </a:lnTo>
                  <a:lnTo>
                    <a:pt x="1541619" y="1800214"/>
                  </a:lnTo>
                  <a:lnTo>
                    <a:pt x="514321" y="1800214"/>
                  </a:lnTo>
                  <a:lnTo>
                    <a:pt x="0" y="900107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3305" tIns="330663" rIns="373305" bIns="33066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err="1" smtClean="0"/>
                <a:t>Behaviour</a:t>
              </a:r>
              <a:endParaRPr lang="fr-FR" sz="2400" kern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7092280" y="5949280"/>
            <a:ext cx="1872208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-35496" y="260127"/>
            <a:ext cx="9144000" cy="936625"/>
          </a:xfrm>
        </p:spPr>
        <p:txBody>
          <a:bodyPr>
            <a:noAutofit/>
          </a:bodyPr>
          <a:lstStyle/>
          <a:p>
            <a:pPr algn="l"/>
            <a:r>
              <a:rPr lang="fr-FR" sz="6000" dirty="0" smtClean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6000" dirty="0" smtClean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IN PARADIGM</a:t>
            </a:r>
            <a:endParaRPr lang="fr-FR" sz="6000" dirty="0">
              <a:solidFill>
                <a:srgbClr val="33CC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203575" y="3141663"/>
            <a:ext cx="2954338" cy="0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4572000" y="3213100"/>
            <a:ext cx="0" cy="1439863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176821" y="4725144"/>
            <a:ext cx="2947146" cy="929485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Times New Roman" pitchFamily="18" charset="0"/>
              </a:rPr>
              <a:t>CDS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5653" y="2697325"/>
            <a:ext cx="2842543" cy="929485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Times New Roman" pitchFamily="18" charset="0"/>
              </a:rPr>
              <a:t>Producing</a:t>
            </a:r>
            <a:r>
              <a:rPr kumimoji="0" lang="en-GB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Times New Roman" pitchFamily="18" charset="0"/>
              </a:rPr>
              <a:t> EBM</a:t>
            </a:r>
            <a:endParaRPr kumimoji="0" lang="en-GB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23967" y="2786853"/>
            <a:ext cx="2408474" cy="929485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Times New Roman" pitchFamily="18" charset="0"/>
              </a:rPr>
              <a:t>Using</a:t>
            </a:r>
            <a:r>
              <a:rPr kumimoji="0" lang="en-GB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/>
                <a:cs typeface="Times New Roman" pitchFamily="18" charset="0"/>
              </a:rPr>
              <a:t> EBM</a:t>
            </a:r>
            <a:endParaRPr kumimoji="0" lang="en-GB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5877272"/>
            <a:ext cx="205172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3554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5496" y="703411"/>
            <a:ext cx="7642225" cy="1141413"/>
          </a:xfrm>
        </p:spPr>
        <p:txBody>
          <a:bodyPr>
            <a:noAutofit/>
          </a:bodyPr>
          <a:lstStyle/>
          <a:p>
            <a:pPr algn="l"/>
            <a:r>
              <a:rPr lang="fr-FR" sz="6600" dirty="0" smtClean="0">
                <a:solidFill>
                  <a:srgbClr val="51BEC7"/>
                </a:solidFill>
                <a:latin typeface="Gotham Bold"/>
              </a:rPr>
              <a:t> </a:t>
            </a:r>
            <a:r>
              <a:rPr lang="fr-FR" sz="6600" b="0" dirty="0" smtClean="0">
                <a:solidFill>
                  <a:srgbClr val="51BE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CDS IN IMAGING</a:t>
            </a:r>
            <a:endParaRPr lang="fr-FR" sz="6600" b="0" dirty="0">
              <a:solidFill>
                <a:srgbClr val="51BE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idx="1"/>
          </p:nvPr>
        </p:nvSpPr>
        <p:spPr>
          <a:xfrm>
            <a:off x="323851" y="2072977"/>
            <a:ext cx="10008789" cy="4524375"/>
          </a:xfrm>
        </p:spPr>
        <p:txBody>
          <a:bodyPr>
            <a:noAutofit/>
          </a:bodyPr>
          <a:lstStyle/>
          <a:p>
            <a:pPr marL="534988" indent="-534988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Proven</a:t>
            </a: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fr-FR" sz="4000" dirty="0" err="1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efficiency</a:t>
            </a:r>
            <a:r>
              <a:rPr lang="fr-FR" sz="40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in the </a:t>
            </a:r>
            <a:r>
              <a:rPr lang="fr-FR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literature</a:t>
            </a:r>
            <a:endParaRPr lang="fr-FR" sz="4000" dirty="0">
              <a:solidFill>
                <a:schemeClr val="tx1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534988" indent="-534988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Patient </a:t>
            </a:r>
            <a:r>
              <a:rPr lang="fr-FR" sz="4000" dirty="0" err="1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centric</a:t>
            </a: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, i.e. </a:t>
            </a:r>
            <a:r>
              <a:rPr lang="fr-FR" sz="40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« </a:t>
            </a:r>
            <a:r>
              <a:rPr lang="fr-FR" sz="4000" dirty="0" err="1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personalised</a:t>
            </a:r>
            <a:r>
              <a:rPr lang="fr-FR" sz="40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 »</a:t>
            </a:r>
          </a:p>
          <a:p>
            <a:pPr marL="534988" indent="-534988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Adaptable to the </a:t>
            </a: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practice setting </a:t>
            </a:r>
            <a:endParaRPr lang="fr-FR" sz="4000" dirty="0">
              <a:solidFill>
                <a:schemeClr val="tx1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534988" indent="-534988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Scalable</a:t>
            </a: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: </a:t>
            </a:r>
            <a:r>
              <a:rPr lang="fr-FR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focused</a:t>
            </a:r>
            <a:r>
              <a:rPr lang="fr-FR" sz="40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or </a:t>
            </a:r>
            <a:r>
              <a:rPr lang="fr-FR" sz="4000" dirty="0" err="1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comprehensive</a:t>
            </a:r>
            <a:endParaRPr lang="fr-FR" sz="4000" dirty="0">
              <a:solidFill>
                <a:schemeClr val="tx1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 marL="534988" indent="-534988"/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4288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3411"/>
            <a:ext cx="9360717" cy="1141413"/>
          </a:xfrm>
        </p:spPr>
        <p:txBody>
          <a:bodyPr>
            <a:noAutofit/>
          </a:bodyPr>
          <a:lstStyle/>
          <a:p>
            <a:pPr algn="l"/>
            <a:r>
              <a:rPr lang="fr-FR" sz="6600" b="0" dirty="0" smtClean="0">
                <a:solidFill>
                  <a:srgbClr val="51BE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 OF CDS</a:t>
            </a:r>
            <a:endParaRPr lang="fr-FR" sz="6600" b="0" dirty="0">
              <a:solidFill>
                <a:srgbClr val="51BEC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851" y="1628776"/>
            <a:ext cx="8496621" cy="4524375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285750" indent="-285750">
              <a:buClr>
                <a:srgbClr val="C00000"/>
              </a:buClr>
              <a:buSzPct val="220000"/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a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question</a:t>
            </a:r>
          </a:p>
          <a:p>
            <a:pPr marL="444500" indent="-444500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533400" algn="l"/>
              </a:tabLst>
            </a:pP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guidance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    			  	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appropriatness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criteria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88900" defTabSz="-584200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533400" algn="l"/>
              </a:tabLst>
            </a:pP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Integrated 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fr-FR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physician</a:t>
            </a:r>
            <a:r>
              <a:rPr lang="fr-FR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		workflow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Ideally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integrated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fr-FR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EMR</a:t>
            </a:r>
            <a:endParaRPr lang="fr-F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sz="6600" dirty="0" smtClean="0">
                <a:solidFill>
                  <a:srgbClr val="51BEC7"/>
                </a:solidFill>
              </a:rPr>
              <a:t>CONCEPT OF CDS</a:t>
            </a:r>
            <a:endParaRPr lang="fr-FR" sz="6600" dirty="0">
              <a:solidFill>
                <a:srgbClr val="51BEC7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00808"/>
            <a:ext cx="8686800" cy="4525963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sz="4000" dirty="0" smtClean="0"/>
              <a:t>Content </a:t>
            </a:r>
            <a:r>
              <a:rPr lang="fr-FR" sz="4000" dirty="0" err="1" smtClean="0"/>
              <a:t>is</a:t>
            </a:r>
            <a:r>
              <a:rPr lang="fr-FR" sz="4000" dirty="0" smtClean="0"/>
              <a:t> an </a:t>
            </a:r>
            <a:r>
              <a:rPr lang="fr-FR" sz="4000" dirty="0" err="1" smtClean="0"/>
              <a:t>algorithmic</a:t>
            </a:r>
            <a:r>
              <a:rPr lang="fr-FR" sz="4000" dirty="0" smtClean="0"/>
              <a:t> format of </a:t>
            </a:r>
            <a:r>
              <a:rPr lang="fr-FR" sz="4000" dirty="0" err="1" smtClean="0"/>
              <a:t>pre</a:t>
            </a:r>
            <a:r>
              <a:rPr lang="fr-FR" sz="4000" dirty="0" smtClean="0"/>
              <a:t> </a:t>
            </a:r>
            <a:r>
              <a:rPr lang="fr-FR" sz="4000" dirty="0" err="1" smtClean="0"/>
              <a:t>existing</a:t>
            </a:r>
            <a:r>
              <a:rPr lang="fr-FR" sz="4000" dirty="0" smtClean="0"/>
              <a:t> </a:t>
            </a:r>
            <a:r>
              <a:rPr lang="fr-FR" sz="4000" dirty="0" err="1" smtClean="0"/>
              <a:t>textual</a:t>
            </a:r>
            <a:r>
              <a:rPr lang="fr-FR" sz="4000" dirty="0" smtClean="0"/>
              <a:t> guidelines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 smtClean="0"/>
              <a:t> </a:t>
            </a:r>
            <a:r>
              <a:rPr lang="fr-FR" sz="4000" dirty="0" err="1" smtClean="0"/>
              <a:t>Technical</a:t>
            </a:r>
            <a:r>
              <a:rPr lang="fr-FR" sz="4000" dirty="0" smtClean="0"/>
              <a:t> </a:t>
            </a:r>
            <a:r>
              <a:rPr lang="fr-FR" sz="4000" dirty="0" err="1" smtClean="0"/>
              <a:t>platform</a:t>
            </a:r>
            <a:r>
              <a:rPr lang="fr-FR" sz="4000" dirty="0" smtClean="0"/>
              <a:t> </a:t>
            </a:r>
            <a:r>
              <a:rPr lang="fr-FR" sz="4000" dirty="0" err="1" smtClean="0"/>
              <a:t>is</a:t>
            </a:r>
            <a:r>
              <a:rPr lang="fr-FR" sz="4000" dirty="0" smtClean="0"/>
              <a:t> a </a:t>
            </a:r>
            <a:r>
              <a:rPr lang="fr-FR" sz="4000" dirty="0" err="1" smtClean="0"/>
              <a:t>sophisticated</a:t>
            </a:r>
            <a:r>
              <a:rPr lang="fr-FR" sz="4000" dirty="0" smtClean="0"/>
              <a:t> software </a:t>
            </a:r>
            <a:r>
              <a:rPr lang="fr-FR" sz="4000" dirty="0" err="1" smtClean="0"/>
              <a:t>which</a:t>
            </a:r>
            <a:r>
              <a:rPr lang="fr-FR" sz="4000" dirty="0" smtClean="0"/>
              <a:t> </a:t>
            </a:r>
            <a:r>
              <a:rPr lang="fr-FR" sz="4000" dirty="0" err="1" smtClean="0"/>
              <a:t>operates</a:t>
            </a:r>
            <a:r>
              <a:rPr lang="fr-FR" sz="4000" dirty="0" smtClean="0"/>
              <a:t> </a:t>
            </a:r>
            <a:r>
              <a:rPr lang="fr-FR" sz="4000" dirty="0" err="1" smtClean="0"/>
              <a:t>according</a:t>
            </a:r>
            <a:r>
              <a:rPr lang="fr-FR" sz="4000" dirty="0" smtClean="0"/>
              <a:t> to </a:t>
            </a:r>
            <a:r>
              <a:rPr lang="fr-FR" sz="4000" dirty="0" err="1" smtClean="0"/>
              <a:t>pre</a:t>
            </a:r>
            <a:r>
              <a:rPr lang="fr-FR" sz="4000" dirty="0" smtClean="0"/>
              <a:t>- and </a:t>
            </a:r>
            <a:r>
              <a:rPr lang="fr-FR" sz="4000" dirty="0" err="1" smtClean="0"/>
              <a:t>post-test</a:t>
            </a:r>
            <a:r>
              <a:rPr lang="fr-FR" sz="4000" dirty="0" smtClean="0"/>
              <a:t>  </a:t>
            </a:r>
            <a:r>
              <a:rPr lang="fr-FR" sz="4000" dirty="0" err="1" smtClean="0"/>
              <a:t>probabilities</a:t>
            </a:r>
            <a:r>
              <a:rPr lang="fr-FR" sz="4000" dirty="0" smtClean="0"/>
              <a:t> </a:t>
            </a:r>
          </a:p>
          <a:p>
            <a:pPr marL="0" indent="0">
              <a:buNone/>
            </a:pPr>
            <a:endParaRPr lang="fr-FR" sz="4000" dirty="0" smtClean="0"/>
          </a:p>
        </p:txBody>
      </p:sp>
    </p:spTree>
    <p:extLst>
      <p:ext uri="{BB962C8B-B14F-4D97-AF65-F5344CB8AC3E}">
        <p14:creationId xmlns:p14="http://schemas.microsoft.com/office/powerpoint/2010/main" val="42662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uide RCR  Muscu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2405" r="1080" b="1796"/>
          <a:stretch>
            <a:fillRect/>
          </a:stretch>
        </p:blipFill>
        <p:spPr bwMode="auto">
          <a:xfrm>
            <a:off x="539552" y="1052736"/>
            <a:ext cx="3744416" cy="48246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107763" dir="13500000" algn="ctr" rotWithShape="0">
              <a:srgbClr val="96969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19260" r="10519" b="15175"/>
          <a:stretch>
            <a:fillRect/>
          </a:stretch>
        </p:blipFill>
        <p:spPr bwMode="auto">
          <a:xfrm>
            <a:off x="4932040" y="1068627"/>
            <a:ext cx="3779912" cy="48246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2280" y="6021288"/>
            <a:ext cx="205172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5496" y="6453336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>
            <a:off x="2462225" y="3223223"/>
            <a:ext cx="4492578" cy="1411642"/>
            <a:chOff x="2462225" y="3223223"/>
            <a:chExt cx="4492578" cy="1411642"/>
          </a:xfrm>
        </p:grpSpPr>
        <p:sp>
          <p:nvSpPr>
            <p:cNvPr id="23" name="Llamada de flecha a la derecha 22"/>
            <p:cNvSpPr/>
            <p:nvPr/>
          </p:nvSpPr>
          <p:spPr>
            <a:xfrm rot="5400000">
              <a:off x="4002693" y="1682755"/>
              <a:ext cx="1411642" cy="4492578"/>
            </a:xfrm>
            <a:prstGeom prst="rightArrowCallout">
              <a:avLst>
                <a:gd name="adj1" fmla="val 50000"/>
                <a:gd name="adj2" fmla="val 25000"/>
                <a:gd name="adj3" fmla="val 25000"/>
                <a:gd name="adj4" fmla="val 6497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 spcCol="0" rtlCol="0" anchor="ctr"/>
            <a:lstStyle/>
            <a:p>
              <a:pPr algn="ctr"/>
              <a:endParaRPr lang="en-GB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2479741" y="3416252"/>
              <a:ext cx="4422486" cy="5230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lIns="91242" tIns="45624" rIns="91242" bIns="45624" rtlCol="0">
              <a:spAutoFit/>
            </a:bodyPr>
            <a:lstStyle/>
            <a:p>
              <a:pPr algn="ctr"/>
              <a:r>
                <a:rPr lang="en-GB" sz="2800" b="1" dirty="0" smtClean="0"/>
                <a:t>Decision support system</a:t>
              </a:r>
              <a:endParaRPr lang="en-GB" sz="2800" b="1" dirty="0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03202" y="223284"/>
            <a:ext cx="3237088" cy="2567985"/>
            <a:chOff x="303202" y="223284"/>
            <a:chExt cx="3237088" cy="2567985"/>
          </a:xfrm>
        </p:grpSpPr>
        <p:sp>
          <p:nvSpPr>
            <p:cNvPr id="11" name="Nube 10"/>
            <p:cNvSpPr/>
            <p:nvPr/>
          </p:nvSpPr>
          <p:spPr>
            <a:xfrm>
              <a:off x="303202" y="223284"/>
              <a:ext cx="3237088" cy="2567985"/>
            </a:xfrm>
            <a:prstGeom prst="cloud">
              <a:avLst/>
            </a:prstGeom>
            <a:solidFill>
              <a:srgbClr val="7E78B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/>
            <a:lstStyle/>
            <a:p>
              <a:endParaRPr lang="en-GB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52072" y="1209834"/>
              <a:ext cx="3057549" cy="523026"/>
            </a:xfrm>
            <a:prstGeom prst="rect">
              <a:avLst/>
            </a:prstGeom>
            <a:noFill/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2800" b="1" dirty="0" err="1" smtClean="0"/>
                <a:t>Konwledge</a:t>
              </a:r>
              <a:r>
                <a:rPr lang="en-GB" sz="2800" b="1" dirty="0" smtClean="0"/>
                <a:t> Base</a:t>
              </a:r>
              <a:endParaRPr lang="en-GB" sz="2800" b="1" dirty="0"/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6308853" y="377370"/>
            <a:ext cx="2521386" cy="2099768"/>
            <a:chOff x="6308853" y="263970"/>
            <a:chExt cx="2521386" cy="2099768"/>
          </a:xfrm>
        </p:grpSpPr>
        <p:sp>
          <p:nvSpPr>
            <p:cNvPr id="13" name="Multidocumento 12"/>
            <p:cNvSpPr/>
            <p:nvPr/>
          </p:nvSpPr>
          <p:spPr>
            <a:xfrm>
              <a:off x="6308853" y="263970"/>
              <a:ext cx="2521386" cy="2099768"/>
            </a:xfrm>
            <a:prstGeom prst="flowChartMulti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/>
            <a:lstStyle/>
            <a:p>
              <a:endParaRPr lang="en-GB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6531204" y="979098"/>
              <a:ext cx="1820957" cy="523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2800" b="1" dirty="0" err="1" smtClean="0"/>
                <a:t>DataBase</a:t>
              </a:r>
              <a:endParaRPr lang="en-GB" sz="2800" b="1" dirty="0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3017879" y="178021"/>
            <a:ext cx="3587178" cy="2988509"/>
            <a:chOff x="3069721" y="178021"/>
            <a:chExt cx="3587178" cy="2988509"/>
          </a:xfrm>
        </p:grpSpPr>
        <p:sp>
          <p:nvSpPr>
            <p:cNvPr id="15" name="CuadroTexto 14"/>
            <p:cNvSpPr txBox="1"/>
            <p:nvPr/>
          </p:nvSpPr>
          <p:spPr>
            <a:xfrm>
              <a:off x="3401423" y="2705059"/>
              <a:ext cx="2664212" cy="461471"/>
            </a:xfrm>
            <a:prstGeom prst="rect">
              <a:avLst/>
            </a:prstGeom>
            <a:noFill/>
          </p:spPr>
          <p:txBody>
            <a:bodyPr wrap="none" lIns="91242" tIns="45624" rIns="91242" bIns="45624" rtlCol="0">
              <a:spAutoFit/>
            </a:bodyPr>
            <a:lstStyle/>
            <a:p>
              <a:r>
                <a:rPr lang="en-GB" sz="2400" b="1" smtClean="0"/>
                <a:t>Inference Engine</a:t>
              </a:r>
              <a:endParaRPr lang="en-GB" sz="2400" b="1"/>
            </a:p>
          </p:txBody>
        </p:sp>
        <p:pic>
          <p:nvPicPr>
            <p:cNvPr id="6" name="Imagen 5" descr="BU00525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721" y="178021"/>
              <a:ext cx="3587178" cy="2619060"/>
            </a:xfrm>
            <a:prstGeom prst="rect">
              <a:avLst/>
            </a:prstGeom>
          </p:spPr>
        </p:pic>
      </p:grpSp>
      <p:grpSp>
        <p:nvGrpSpPr>
          <p:cNvPr id="12" name="Agrupar 11"/>
          <p:cNvGrpSpPr/>
          <p:nvPr/>
        </p:nvGrpSpPr>
        <p:grpSpPr>
          <a:xfrm>
            <a:off x="5664443" y="4550317"/>
            <a:ext cx="1344915" cy="2132427"/>
            <a:chOff x="5664443" y="4550317"/>
            <a:chExt cx="1344915" cy="2132427"/>
          </a:xfrm>
        </p:grpSpPr>
        <p:pic>
          <p:nvPicPr>
            <p:cNvPr id="7" name="Imagen 6" descr="BU009455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443" y="4550317"/>
              <a:ext cx="1344915" cy="1430252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5729407" y="6221273"/>
              <a:ext cx="1158892" cy="461471"/>
            </a:xfrm>
            <a:prstGeom prst="rect">
              <a:avLst/>
            </a:prstGeom>
            <a:noFill/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2400" b="1" smtClean="0"/>
                <a:t>Timely</a:t>
              </a:r>
              <a:endParaRPr lang="en-GB" sz="2400" b="1"/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2479741" y="3238785"/>
            <a:ext cx="4492578" cy="1411642"/>
            <a:chOff x="2539874" y="3379378"/>
            <a:chExt cx="4492578" cy="1411642"/>
          </a:xfrm>
        </p:grpSpPr>
        <p:sp>
          <p:nvSpPr>
            <p:cNvPr id="22" name="Llamada de flecha a la derecha 21"/>
            <p:cNvSpPr/>
            <p:nvPr/>
          </p:nvSpPr>
          <p:spPr>
            <a:xfrm rot="5400000">
              <a:off x="4080342" y="1838910"/>
              <a:ext cx="1411642" cy="4492578"/>
            </a:xfrm>
            <a:prstGeom prst="rightArrowCallout">
              <a:avLst>
                <a:gd name="adj1" fmla="val 50000"/>
                <a:gd name="adj2" fmla="val 25000"/>
                <a:gd name="adj3" fmla="val 25000"/>
                <a:gd name="adj4" fmla="val 6497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 spcCol="0" rtlCol="0" anchor="ctr"/>
            <a:lstStyle/>
            <a:p>
              <a:pPr algn="ctr"/>
              <a:endParaRPr lang="en-GB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571321" y="3542387"/>
              <a:ext cx="2327681" cy="58458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3200" b="1" dirty="0" smtClean="0"/>
                <a:t>CDS/CPOE</a:t>
              </a:r>
              <a:endParaRPr lang="en-GB" sz="3200" b="1" dirty="0"/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1226732" y="4561829"/>
            <a:ext cx="2612515" cy="2120915"/>
            <a:chOff x="1226732" y="4561829"/>
            <a:chExt cx="2612515" cy="2120915"/>
          </a:xfrm>
        </p:grpSpPr>
        <p:sp>
          <p:nvSpPr>
            <p:cNvPr id="19" name="CuadroTexto 18"/>
            <p:cNvSpPr txBox="1"/>
            <p:nvPr/>
          </p:nvSpPr>
          <p:spPr>
            <a:xfrm>
              <a:off x="1226732" y="6221273"/>
              <a:ext cx="2612515" cy="461471"/>
            </a:xfrm>
            <a:prstGeom prst="rect">
              <a:avLst/>
            </a:prstGeom>
            <a:noFill/>
          </p:spPr>
          <p:txBody>
            <a:bodyPr wrap="none" lIns="91242" tIns="45624" rIns="91242" bIns="45624" rtlCol="0">
              <a:spAutoFit/>
            </a:bodyPr>
            <a:lstStyle/>
            <a:p>
              <a:r>
                <a:rPr lang="en-GB" sz="2400" b="1" smtClean="0"/>
                <a:t>Point of Care DS</a:t>
              </a:r>
              <a:endParaRPr lang="en-GB" sz="2400" b="1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0846" y="4561829"/>
              <a:ext cx="1659444" cy="1659444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287282" y="210873"/>
            <a:ext cx="3237088" cy="2567985"/>
            <a:chOff x="-2781486" y="1502124"/>
            <a:chExt cx="3237088" cy="2567985"/>
          </a:xfrm>
        </p:grpSpPr>
        <p:sp>
          <p:nvSpPr>
            <p:cNvPr id="21" name="Nube 20"/>
            <p:cNvSpPr/>
            <p:nvPr/>
          </p:nvSpPr>
          <p:spPr>
            <a:xfrm>
              <a:off x="-2781486" y="1502124"/>
              <a:ext cx="3237088" cy="2567985"/>
            </a:xfrm>
            <a:prstGeom prst="cloud">
              <a:avLst/>
            </a:prstGeom>
            <a:solidFill>
              <a:srgbClr val="7E78B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/>
            <a:lstStyle/>
            <a:p>
              <a:endParaRPr lang="en-GB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-2654993" y="2470814"/>
              <a:ext cx="3006553" cy="461471"/>
            </a:xfrm>
            <a:prstGeom prst="rect">
              <a:avLst/>
            </a:prstGeom>
            <a:noFill/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2400" b="1" dirty="0" smtClean="0"/>
                <a:t>Referral Guidelines</a:t>
              </a:r>
              <a:endParaRPr lang="en-GB" sz="2400" b="1" dirty="0"/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6308853" y="452240"/>
            <a:ext cx="2521386" cy="2099768"/>
            <a:chOff x="6792015" y="2797081"/>
            <a:chExt cx="2521386" cy="2099768"/>
          </a:xfrm>
        </p:grpSpPr>
        <p:sp>
          <p:nvSpPr>
            <p:cNvPr id="25" name="Multidocumento 24"/>
            <p:cNvSpPr/>
            <p:nvPr/>
          </p:nvSpPr>
          <p:spPr>
            <a:xfrm>
              <a:off x="6792015" y="2797081"/>
              <a:ext cx="2521386" cy="2099768"/>
            </a:xfrm>
            <a:prstGeom prst="flowChartMulti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42" tIns="45624" rIns="91242" bIns="45624"/>
            <a:lstStyle/>
            <a:p>
              <a:endParaRPr lang="en-GB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6792015" y="3677765"/>
              <a:ext cx="2339053" cy="52302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lIns="91242" tIns="45624" rIns="91242" bIns="45624" rtlCol="0">
              <a:spAutoFit/>
            </a:bodyPr>
            <a:lstStyle/>
            <a:p>
              <a:pPr algn="ctr"/>
              <a:r>
                <a:rPr lang="en-GB" sz="2800" b="1" dirty="0" smtClean="0"/>
                <a:t>EHR/HIS/RIS</a:t>
              </a:r>
              <a:endParaRPr lang="en-GB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081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oogle.fr/url?source=imglanding&amp;ct=img&amp;q=http://www.jthoracdis.com/article/viewFile/2025/html/13916&amp;sa=X&amp;ei=wPpRVdqWJcGBUaGqgNgD&amp;ved=0CAkQ8wc4Dw&amp;usg=AFQjCNEIWp9RMOksQh0GAuONAr80ZmMI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6" y="332656"/>
            <a:ext cx="3907274" cy="2919789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5" y="3650239"/>
            <a:ext cx="3954533" cy="2826873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596712" cy="307483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9119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0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851" y="1063451"/>
            <a:ext cx="7642225" cy="1141413"/>
          </a:xfrm>
        </p:spPr>
        <p:txBody>
          <a:bodyPr>
            <a:noAutofit/>
          </a:bodyPr>
          <a:lstStyle/>
          <a:p>
            <a:pPr algn="ctr"/>
            <a:r>
              <a:rPr lang="fr-FR" sz="5600" b="0" dirty="0" smtClean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</a:t>
            </a:r>
            <a:endParaRPr lang="fr-FR" sz="5600" b="0" dirty="0">
              <a:solidFill>
                <a:srgbClr val="3366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2906009"/>
            <a:ext cx="8964488" cy="230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2013 : Basic </a:t>
            </a:r>
            <a:r>
              <a:rPr lang="fr-FR" sz="28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Safety</a:t>
            </a:r>
            <a:r>
              <a:rPr lang="fr-FR" sz="28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Standards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</a:pPr>
            <a:r>
              <a:rPr lang="fr-FR" sz="28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- </a:t>
            </a:r>
            <a:r>
              <a:rPr lang="fr-FR" sz="28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Optimisation:ALARA-DRLs</a:t>
            </a:r>
            <a:endParaRPr lang="fr-FR" sz="2800" dirty="0" smtClean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</a:pPr>
            <a:r>
              <a:rPr lang="fr-FR" sz="28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- </a:t>
            </a:r>
            <a:r>
              <a:rPr lang="fr-FR" sz="28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Justification:Guidelines</a:t>
            </a:r>
            <a:endParaRPr lang="fr-FR" sz="2800" dirty="0" smtClean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</a:pPr>
            <a:r>
              <a:rPr lang="fr-FR" sz="28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- </a:t>
            </a:r>
            <a:r>
              <a:rPr lang="fr-FR" sz="28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Clinical</a:t>
            </a:r>
            <a:r>
              <a:rPr lang="fr-FR" sz="28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audits</a:t>
            </a:r>
            <a:endParaRPr lang="fr-FR" sz="2800" dirty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15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t="3508" r="7105" b="9006"/>
          <a:stretch/>
        </p:blipFill>
        <p:spPr bwMode="auto">
          <a:xfrm>
            <a:off x="971600" y="736849"/>
            <a:ext cx="7056784" cy="543052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060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b="1" dirty="0">
                <a:latin typeface="Arial" charset="0"/>
              </a:rPr>
              <a:t>Example of ROE form displayed after </a:t>
            </a:r>
            <a:r>
              <a:rPr lang="en-GB" b="1" dirty="0">
                <a:solidFill>
                  <a:srgbClr val="C00000"/>
                </a:solidFill>
                <a:latin typeface="Arial" charset="0"/>
              </a:rPr>
              <a:t>provider selects MR imaging of the lumbar spine.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35" y="1247408"/>
            <a:ext cx="6269760" cy="489363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440000" y="6373835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 dirty="0" err="1">
                <a:latin typeface="Arial" charset="0"/>
              </a:rPr>
              <a:t>Sistrom</a:t>
            </a:r>
            <a:r>
              <a:rPr lang="en-GB" sz="1100" b="1" dirty="0">
                <a:latin typeface="Arial" charset="0"/>
              </a:rPr>
              <a:t> C L et al. Radiology 2009;251:147-155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9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©2009 by Radiological Society of North America</a:t>
            </a:r>
          </a:p>
        </p:txBody>
      </p:sp>
      <p:sp>
        <p:nvSpPr>
          <p:cNvPr id="4" name="Flèche droite 3"/>
          <p:cNvSpPr/>
          <p:nvPr/>
        </p:nvSpPr>
        <p:spPr>
          <a:xfrm>
            <a:off x="993121" y="2034556"/>
            <a:ext cx="554543" cy="314324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43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1907704" y="2024390"/>
            <a:ext cx="1872208" cy="82854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1"/>
            <a:ext cx="849312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2000" b="1" dirty="0">
                <a:latin typeface="Arial" charset="0"/>
              </a:rPr>
              <a:t>Screenshot of the DS feedback displayed after submitting a request for MR imaging of the lumbar spine with symptom of </a:t>
            </a:r>
            <a:r>
              <a:rPr lang="en-GB" altLang="en-GB" sz="2000" b="1" dirty="0">
                <a:latin typeface="Arial" charset="0"/>
              </a:rPr>
              <a:t>“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</a:rPr>
              <a:t>back pain improved with exercise</a:t>
            </a:r>
            <a:r>
              <a:rPr lang="en-GB" altLang="en-GB" sz="2000" b="1" dirty="0">
                <a:latin typeface="Arial" charset="0"/>
              </a:rPr>
              <a:t>”</a:t>
            </a:r>
            <a:r>
              <a:rPr lang="en-GB" sz="2000" b="1" dirty="0">
                <a:latin typeface="Arial" charset="0"/>
              </a:rPr>
              <a:t> and abnormal result at previous examination of </a:t>
            </a:r>
            <a:r>
              <a:rPr lang="en-GB" altLang="en-GB" sz="2000" b="1" dirty="0">
                <a:latin typeface="Arial" charset="0"/>
              </a:rPr>
              <a:t>“</a:t>
            </a:r>
            <a:r>
              <a:rPr lang="en-GB" sz="2000" b="1" dirty="0">
                <a:solidFill>
                  <a:srgbClr val="C00000"/>
                </a:solidFill>
                <a:latin typeface="Arial" charset="0"/>
              </a:rPr>
              <a:t>abnormal x-ray DJD [degenerative joint disease</a:t>
            </a:r>
            <a:r>
              <a:rPr lang="en-GB" sz="2000" b="1" dirty="0">
                <a:latin typeface="Arial" charset="0"/>
              </a:rPr>
              <a:t>].</a:t>
            </a:r>
            <a:r>
              <a:rPr lang="en-GB" altLang="en-GB" sz="2000" b="1" dirty="0">
                <a:latin typeface="Arial" charset="0"/>
              </a:rPr>
              <a:t>”</a:t>
            </a:r>
            <a:r>
              <a:rPr lang="en-GB" sz="2000" b="1" dirty="0">
                <a:latin typeface="Arial" charset="0"/>
              </a:rPr>
              <a:t> PCP's ...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2" y="2042398"/>
            <a:ext cx="7804800" cy="411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1040" y="6295171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Sistrom C L et al. Radiology 2009;251:147-155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9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©2009 by Radiological Society of North America</a:t>
            </a:r>
          </a:p>
        </p:txBody>
      </p:sp>
      <p:sp>
        <p:nvSpPr>
          <p:cNvPr id="3" name="Ellipse 2"/>
          <p:cNvSpPr/>
          <p:nvPr/>
        </p:nvSpPr>
        <p:spPr>
          <a:xfrm>
            <a:off x="2051720" y="1844824"/>
            <a:ext cx="1800200" cy="1116578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>
            <a:off x="179512" y="5301208"/>
            <a:ext cx="648072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16200000">
            <a:off x="6300192" y="5453608"/>
            <a:ext cx="648072" cy="4846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97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365126"/>
            <a:ext cx="9073008" cy="1325563"/>
          </a:xfrm>
        </p:spPr>
        <p:txBody>
          <a:bodyPr>
            <a:noAutofit/>
          </a:bodyPr>
          <a:lstStyle/>
          <a:p>
            <a:pPr algn="l"/>
            <a:r>
              <a:rPr lang="fr-FR" sz="6600" dirty="0" smtClean="0">
                <a:solidFill>
                  <a:srgbClr val="51BEC7"/>
                </a:solidFill>
                <a:latin typeface="+mn-lt"/>
              </a:rPr>
              <a:t>PROVEN CDS BENEFITS</a:t>
            </a:r>
            <a:endParaRPr lang="fr-FR" sz="6600" dirty="0">
              <a:solidFill>
                <a:srgbClr val="51BEC7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2143125"/>
            <a:ext cx="8229600" cy="3014067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Improve</a:t>
            </a:r>
            <a:r>
              <a:rPr 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the </a:t>
            </a: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appropriate</a:t>
            </a:r>
            <a:r>
              <a:rPr 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use by a </a:t>
            </a: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significant</a:t>
            </a:r>
            <a:r>
              <a:rPr 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amount</a:t>
            </a:r>
            <a:endParaRPr lang="fr-FR" sz="44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Decrease</a:t>
            </a:r>
            <a:r>
              <a:rPr 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the use by a </a:t>
            </a: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small</a:t>
            </a:r>
            <a:r>
              <a:rPr lang="fr-FR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fr-FR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amount</a:t>
            </a:r>
            <a:endParaRPr lang="fr-FR" sz="4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20272" y="5877272"/>
            <a:ext cx="208823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170080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02"/>
            <a:ext cx="7715200" cy="11620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51BEC7"/>
                </a:solidFill>
              </a:rPr>
              <a:t>Massachusetts </a:t>
            </a:r>
            <a:r>
              <a:rPr lang="en-US" sz="3600" dirty="0" smtClean="0">
                <a:solidFill>
                  <a:srgbClr val="51BEC7"/>
                </a:solidFill>
              </a:rPr>
              <a:t>General Hospital</a:t>
            </a:r>
            <a:br>
              <a:rPr lang="en-US" sz="3600" dirty="0" smtClean="0">
                <a:solidFill>
                  <a:srgbClr val="51BEC7"/>
                </a:solidFill>
              </a:rPr>
            </a:br>
            <a:r>
              <a:rPr lang="en-US" sz="3600" dirty="0" smtClean="0">
                <a:solidFill>
                  <a:srgbClr val="51BEC7"/>
                </a:solidFill>
              </a:rPr>
              <a:t>High Cost Imaging</a:t>
            </a:r>
            <a:endParaRPr lang="en-US" sz="3600" dirty="0">
              <a:solidFill>
                <a:srgbClr val="51BEC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52962"/>
            <a:ext cx="2242591" cy="85595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400" dirty="0" smtClean="0"/>
              <a:t>Effects of CDS</a:t>
            </a:r>
          </a:p>
          <a:p>
            <a:r>
              <a:rPr lang="en-US" sz="2400" dirty="0" smtClean="0"/>
              <a:t>2000 - 2007</a:t>
            </a:r>
            <a:endParaRPr lang="en-US" sz="2400" dirty="0"/>
          </a:p>
        </p:txBody>
      </p:sp>
      <p:pic>
        <p:nvPicPr>
          <p:cNvPr id="5" name="Picture 9" descr="r09ap19c04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29" b="-2212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" y="5053026"/>
            <a:ext cx="1791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Quarters </a:t>
            </a:r>
            <a:r>
              <a:rPr lang="en-US" sz="1400" dirty="0" smtClean="0"/>
              <a:t>2000-2007</a:t>
            </a:r>
            <a:endParaRPr lang="en-US" sz="1400" dirty="0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542583" y="5679887"/>
            <a:ext cx="157162" cy="157163"/>
          </a:xfrm>
          <a:prstGeom prst="ellipse">
            <a:avLst/>
          </a:prstGeom>
          <a:solidFill>
            <a:srgbClr val="2E6E6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6895" y="5614461"/>
            <a:ext cx="18061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= Ordered with ROE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54965" y="5333191"/>
            <a:ext cx="1294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= Total exams</a:t>
            </a: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540030" y="5398279"/>
            <a:ext cx="157163" cy="206375"/>
          </a:xfrm>
          <a:prstGeom prst="diamond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15339" y="1776362"/>
            <a:ext cx="1579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Adjusted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Annual Compound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Growth Rate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12%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08948" y="945365"/>
            <a:ext cx="15794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Adjusted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Annual Compound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Growth Rate</a:t>
            </a:r>
          </a:p>
          <a:p>
            <a:pPr algn="ctr"/>
            <a:r>
              <a:rPr lang="en-US" sz="1200" dirty="0">
                <a:latin typeface="Lucida Grande"/>
                <a:ea typeface="MS PGothic" pitchFamily="34" charset="-128"/>
              </a:rPr>
              <a:t>1%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8475" y="5887344"/>
            <a:ext cx="447802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dirty="0" err="1">
                <a:solidFill>
                  <a:srgbClr val="EEECE1">
                    <a:lumMod val="25000"/>
                  </a:srgbClr>
                </a:solidFill>
              </a:rPr>
              <a:t>Sistrom</a:t>
            </a:r>
            <a:r>
              <a:rPr lang="en-GB" dirty="0">
                <a:solidFill>
                  <a:srgbClr val="EEECE1">
                    <a:lumMod val="25000"/>
                  </a:srgbClr>
                </a:solidFill>
              </a:rPr>
              <a:t> C L et al. Radiology 2009;251:147-155</a:t>
            </a:r>
          </a:p>
        </p:txBody>
      </p:sp>
    </p:spTree>
    <p:extLst>
      <p:ext uri="{BB962C8B-B14F-4D97-AF65-F5344CB8AC3E}">
        <p14:creationId xmlns:p14="http://schemas.microsoft.com/office/powerpoint/2010/main" val="34882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886700" cy="132556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6000" cap="small" dirty="0" smtClean="0">
                <a:solidFill>
                  <a:srgbClr val="51BEC7"/>
                </a:solidFill>
              </a:rPr>
              <a:t>MGH EXPERIENCE</a:t>
            </a:r>
            <a:endParaRPr lang="en-US" sz="6000" cap="small" dirty="0">
              <a:solidFill>
                <a:srgbClr val="51BEC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9300" y="1196752"/>
            <a:ext cx="8394700" cy="48245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77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7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0" dirty="0" smtClean="0">
                <a:solidFill>
                  <a:schemeClr val="accent2">
                    <a:lumMod val="75000"/>
                  </a:schemeClr>
                </a:solidFill>
              </a:rPr>
              <a:t>Lessons Learned</a:t>
            </a:r>
          </a:p>
          <a:p>
            <a:pPr marL="0" indent="0">
              <a:buNone/>
            </a:pPr>
            <a:endParaRPr lang="en-US" sz="77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5800" dirty="0" smtClean="0"/>
              <a:t>Change </a:t>
            </a:r>
            <a:r>
              <a:rPr lang="en-US" sz="5800" dirty="0"/>
              <a:t>M</a:t>
            </a:r>
            <a:r>
              <a:rPr lang="en-US" sz="5800" dirty="0" smtClean="0"/>
              <a:t>anagement – CDS is just the tool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5800" dirty="0" smtClean="0"/>
              <a:t>Multidisciplinary Teams - </a:t>
            </a:r>
            <a:r>
              <a:rPr lang="en-US" sz="5800" dirty="0"/>
              <a:t>Continual process </a:t>
            </a:r>
            <a:r>
              <a:rPr lang="en-US" sz="5800" dirty="0" smtClean="0"/>
              <a:t>for evaluation &amp; reassessment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5800" dirty="0" smtClean="0"/>
              <a:t>CDS is as effective as RBMs for managing inappropriate utilization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5800" dirty="0" smtClean="0"/>
              <a:t>When implemented correctly, there is a higher physician acceptance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5800" dirty="0" smtClean="0"/>
              <a:t>Need physician feedback to reduce variability and utilization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18159" y="5733256"/>
            <a:ext cx="211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Courtesy</a:t>
            </a:r>
            <a:r>
              <a:rPr lang="fr-FR" dirty="0" smtClean="0"/>
              <a:t> of </a:t>
            </a:r>
            <a:r>
              <a:rPr lang="fr-FR" dirty="0" err="1" smtClean="0"/>
              <a:t>K.Dreyer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7092280" y="6102588"/>
            <a:ext cx="1979712" cy="75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5496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0" y="1268760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125760"/>
            <a:ext cx="9177176" cy="1143000"/>
          </a:xfrm>
        </p:spPr>
        <p:txBody>
          <a:bodyPr>
            <a:noAutofit/>
          </a:bodyPr>
          <a:lstStyle/>
          <a:p>
            <a:r>
              <a:rPr lang="en-GB" sz="5400" dirty="0" smtClean="0">
                <a:solidFill>
                  <a:srgbClr val="51BEC7"/>
                </a:solidFill>
                <a:latin typeface="+mn-lt"/>
              </a:rPr>
              <a:t>AMERICAN EXPERIENCE</a:t>
            </a:r>
            <a:endParaRPr lang="en-GB" sz="5400" dirty="0">
              <a:solidFill>
                <a:srgbClr val="51BEC7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2280" y="5805264"/>
            <a:ext cx="2051720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5496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755576" y="2564904"/>
            <a:ext cx="7704856" cy="3454643"/>
            <a:chOff x="755576" y="2564904"/>
            <a:chExt cx="7704856" cy="3454643"/>
          </a:xfrm>
        </p:grpSpPr>
        <p:sp>
          <p:nvSpPr>
            <p:cNvPr id="6" name="ZoneTexte 5"/>
            <p:cNvSpPr txBox="1"/>
            <p:nvPr/>
          </p:nvSpPr>
          <p:spPr>
            <a:xfrm>
              <a:off x="755576" y="2623840"/>
              <a:ext cx="2889509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/>
                  </a:solidFill>
                </a:rPr>
                <a:t>ACR:CONTENT</a:t>
              </a:r>
              <a:endParaRPr lang="fr-FR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065015" y="2638653"/>
              <a:ext cx="3395417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/>
                  </a:solidFill>
                </a:rPr>
                <a:t>NDSC:PLATFORM</a:t>
              </a:r>
              <a:endParaRPr lang="fr-FR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Croix 7"/>
            <p:cNvSpPr/>
            <p:nvPr/>
          </p:nvSpPr>
          <p:spPr>
            <a:xfrm>
              <a:off x="3923928" y="2564904"/>
              <a:ext cx="914400" cy="914400"/>
            </a:xfrm>
            <a:prstGeom prst="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vers le bas 9"/>
            <p:cNvSpPr/>
            <p:nvPr/>
          </p:nvSpPr>
          <p:spPr>
            <a:xfrm>
              <a:off x="4159376" y="3962760"/>
              <a:ext cx="484632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205790" y="5373216"/>
              <a:ext cx="2518338" cy="646331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3600" dirty="0" smtClean="0">
                  <a:solidFill>
                    <a:schemeClr val="tx1"/>
                  </a:solidFill>
                </a:rPr>
                <a:t>ACR SELECT</a:t>
              </a:r>
              <a:endParaRPr lang="fr-FR" sz="3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Connecteur droit 8"/>
          <p:cNvCxnSpPr/>
          <p:nvPr/>
        </p:nvCxnSpPr>
        <p:spPr>
          <a:xfrm>
            <a:off x="-54260" y="1268760"/>
            <a:ext cx="9396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4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553529"/>
          </a:xfrm>
        </p:spPr>
        <p:txBody>
          <a:bodyPr/>
          <a:lstStyle/>
          <a:p>
            <a:r>
              <a:rPr lang="fr-FR" dirty="0">
                <a:solidFill>
                  <a:srgbClr val="33CCCC"/>
                </a:solidFill>
              </a:rPr>
              <a:t>TRANSATLANTIC PARTNERSHIP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 </a:t>
            </a:r>
            <a:r>
              <a:rPr lang="fr-FR" sz="3200" dirty="0" smtClean="0"/>
              <a:t>MOU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err="1"/>
              <a:t>ACR,and</a:t>
            </a:r>
            <a:r>
              <a:rPr lang="fr-FR" sz="3200" dirty="0"/>
              <a:t> agreement </a:t>
            </a:r>
            <a:r>
              <a:rPr lang="fr-FR" sz="3200" dirty="0" err="1"/>
              <a:t>with</a:t>
            </a:r>
            <a:r>
              <a:rPr lang="fr-FR" sz="3200" dirty="0"/>
              <a:t> </a:t>
            </a:r>
            <a:r>
              <a:rPr lang="fr-FR" sz="3200" dirty="0" smtClean="0"/>
              <a:t>NDSC</a:t>
            </a:r>
          </a:p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dirty="0" smtClean="0"/>
          </a:p>
          <a:p>
            <a:pPr marL="0" indent="0">
              <a:buClr>
                <a:srgbClr val="C00000"/>
              </a:buClr>
              <a:buNone/>
            </a:pPr>
            <a:endParaRPr lang="fr-FR" dirty="0" smtClean="0"/>
          </a:p>
          <a:p>
            <a:pPr marL="0" indent="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Clr>
                <a:srgbClr val="C00000"/>
              </a:buClr>
              <a:buNone/>
            </a:pPr>
            <a:endParaRPr lang="fr-FR" dirty="0" smtClean="0"/>
          </a:p>
          <a:p>
            <a:pPr marL="0" indent="0">
              <a:buClr>
                <a:srgbClr val="C00000"/>
              </a:buClr>
              <a:buNone/>
            </a:pP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67544" y="5148481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3200" dirty="0" smtClean="0">
                <a:solidFill>
                  <a:prstClr val="black"/>
                </a:solidFill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</a:rPr>
              <a:t>Europeanisation,Pilot</a:t>
            </a:r>
            <a:r>
              <a:rPr lang="fr-FR" sz="3200" dirty="0" smtClean="0">
                <a:solidFill>
                  <a:prstClr val="black"/>
                </a:solidFill>
              </a:rPr>
              <a:t> </a:t>
            </a:r>
            <a:r>
              <a:rPr lang="fr-FR" sz="3200" dirty="0" err="1">
                <a:solidFill>
                  <a:prstClr val="black"/>
                </a:solidFill>
              </a:rPr>
              <a:t>studies,Dissemination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-180528" y="1628800"/>
            <a:ext cx="9505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èche vers le bas 8"/>
          <p:cNvSpPr/>
          <p:nvPr/>
        </p:nvSpPr>
        <p:spPr>
          <a:xfrm>
            <a:off x="4139952" y="263691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059832" y="3933056"/>
            <a:ext cx="2640275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4000" dirty="0" smtClean="0"/>
              <a:t>ESR i GUIDE</a:t>
            </a:r>
            <a:endParaRPr lang="fr-FR" sz="4000" dirty="0"/>
          </a:p>
        </p:txBody>
      </p:sp>
      <p:sp>
        <p:nvSpPr>
          <p:cNvPr id="11" name="Rectangle 10"/>
          <p:cNvSpPr/>
          <p:nvPr/>
        </p:nvSpPr>
        <p:spPr>
          <a:xfrm>
            <a:off x="7020272" y="5805264"/>
            <a:ext cx="212372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33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294466" cy="397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635896" y="1484784"/>
            <a:ext cx="1317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CCCC"/>
                </a:solidFill>
              </a:rPr>
              <a:t>Brain:7%</a:t>
            </a:r>
            <a:endParaRPr lang="fr-FR" sz="2400" b="1" dirty="0">
              <a:solidFill>
                <a:srgbClr val="33CCCC"/>
              </a:solidFill>
            </a:endParaRPr>
          </a:p>
          <a:p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841207" y="2823319"/>
            <a:ext cx="1747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CCCC"/>
                </a:solidFill>
              </a:rPr>
              <a:t>Cardiac:28%</a:t>
            </a:r>
            <a:endParaRPr lang="fr-FR" sz="2400" b="1" dirty="0">
              <a:solidFill>
                <a:srgbClr val="33CCCC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36512" y="2420888"/>
            <a:ext cx="146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Breast:2%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243434" y="1988840"/>
            <a:ext cx="136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Chest:1%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555776" y="5199583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MSK:4%</a:t>
            </a:r>
            <a:endParaRPr lang="fr-FR" sz="2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-36512" y="2996952"/>
            <a:ext cx="160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Urinary:0%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-36512" y="3573016"/>
            <a:ext cx="1838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Women’s:0%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611560" y="620688"/>
            <a:ext cx="3378810" cy="584775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tx1"/>
                </a:solidFill>
              </a:rPr>
              <a:t>DISCREPANCIES:9%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68339" y="3645024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GI:0.5%</a:t>
            </a:r>
            <a:endParaRPr lang="fr-FR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6084168" y="4653136"/>
            <a:ext cx="1072982" cy="878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88024" y="4551511"/>
            <a:ext cx="1720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33CCCC"/>
                </a:solidFill>
              </a:rPr>
              <a:t>Vascular:7%</a:t>
            </a:r>
            <a:endParaRPr lang="fr-FR" sz="2400" b="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8000" dirty="0" smtClean="0">
                <a:solidFill>
                  <a:srgbClr val="51BEC7"/>
                </a:solidFill>
              </a:rPr>
              <a:t>LOCALISATION</a:t>
            </a:r>
            <a:endParaRPr lang="fr-FR" sz="8000" dirty="0">
              <a:solidFill>
                <a:srgbClr val="51BEC7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A crucial </a:t>
            </a:r>
            <a:r>
              <a:rPr lang="fr-FR" dirty="0" err="1" smtClean="0"/>
              <a:t>step</a:t>
            </a:r>
            <a:r>
              <a:rPr lang="fr-FR" dirty="0" smtClean="0"/>
              <a:t> for adoption by the </a:t>
            </a:r>
            <a:r>
              <a:rPr lang="fr-FR" dirty="0" err="1" smtClean="0"/>
              <a:t>physicians</a:t>
            </a:r>
            <a:endParaRPr lang="fr-FR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Possible to </a:t>
            </a:r>
            <a:r>
              <a:rPr lang="fr-FR" dirty="0" err="1" smtClean="0"/>
              <a:t>add</a:t>
            </a:r>
            <a:r>
              <a:rPr lang="fr-FR" dirty="0" smtClean="0"/>
              <a:t> a new indication </a:t>
            </a:r>
            <a:r>
              <a:rPr lang="fr-FR" dirty="0" err="1" smtClean="0"/>
              <a:t>which</a:t>
            </a: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 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reviewed</a:t>
            </a:r>
            <a:r>
              <a:rPr lang="fr-FR" dirty="0" smtClean="0"/>
              <a:t> by the ACR/ESR experts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FR" dirty="0"/>
              <a:t> </a:t>
            </a:r>
            <a:r>
              <a:rPr lang="fr-FR" dirty="0" smtClean="0"/>
              <a:t>            -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remain</a:t>
            </a:r>
            <a:r>
              <a:rPr lang="fr-FR" dirty="0" smtClean="0"/>
              <a:t> local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FR" dirty="0"/>
              <a:t> </a:t>
            </a:r>
            <a:r>
              <a:rPr lang="fr-FR" dirty="0" smtClean="0"/>
              <a:t>            -or </a:t>
            </a:r>
            <a:r>
              <a:rPr lang="fr-FR" dirty="0" err="1" smtClean="0"/>
              <a:t>incorporated</a:t>
            </a:r>
            <a:r>
              <a:rPr lang="fr-FR" dirty="0" smtClean="0"/>
              <a:t> to the </a:t>
            </a:r>
            <a:r>
              <a:rPr lang="fr-FR" dirty="0" err="1" smtClean="0"/>
              <a:t>general</a:t>
            </a:r>
            <a:r>
              <a:rPr lang="fr-FR" dirty="0" smtClean="0"/>
              <a:t> stock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Possible to change the rating of the tests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FR" dirty="0"/>
              <a:t> </a:t>
            </a:r>
            <a:r>
              <a:rPr lang="fr-FR" dirty="0" smtClean="0"/>
              <a:t>             -</a:t>
            </a:r>
            <a:r>
              <a:rPr lang="fr-FR" dirty="0" err="1" smtClean="0"/>
              <a:t>Ultrasound</a:t>
            </a:r>
            <a:r>
              <a:rPr lang="fr-FR" dirty="0" smtClean="0"/>
              <a:t> for </a:t>
            </a:r>
            <a:r>
              <a:rPr lang="fr-FR" dirty="0" err="1" smtClean="0"/>
              <a:t>example</a:t>
            </a:r>
            <a:r>
              <a:rPr lang="fr-FR" dirty="0" smtClean="0"/>
              <a:t> </a:t>
            </a:r>
            <a:r>
              <a:rPr lang="fr-FR" dirty="0" err="1" smtClean="0"/>
              <a:t>probably</a:t>
            </a:r>
            <a:r>
              <a:rPr lang="fr-FR" dirty="0" smtClean="0"/>
              <a:t> more 	   </a:t>
            </a:r>
            <a:r>
              <a:rPr lang="fr-FR" dirty="0" err="1" smtClean="0"/>
              <a:t>used</a:t>
            </a:r>
            <a:r>
              <a:rPr lang="fr-FR" dirty="0" smtClean="0"/>
              <a:t> in </a:t>
            </a:r>
            <a:r>
              <a:rPr lang="fr-FR" dirty="0" err="1" smtClean="0"/>
              <a:t>some</a:t>
            </a:r>
            <a:r>
              <a:rPr lang="fr-FR" dirty="0" smtClean="0"/>
              <a:t> EU countries </a:t>
            </a:r>
            <a:r>
              <a:rPr lang="fr-FR" dirty="0" err="1" smtClean="0"/>
              <a:t>than</a:t>
            </a:r>
            <a:r>
              <a:rPr lang="fr-FR" dirty="0" smtClean="0"/>
              <a:t> in the USA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69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5400" cap="all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1: JUSTIFICATION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 Radiological </a:t>
            </a:r>
            <a:r>
              <a:rPr lang="en-GB" sz="3500" dirty="0">
                <a:latin typeface="Calibri" panose="020F0502020204030204" pitchFamily="34" charset="0"/>
                <a:cs typeface="Calibri" panose="020F0502020204030204" pitchFamily="34" charset="0"/>
              </a:rPr>
              <a:t>examinations should be  </a:t>
            </a:r>
            <a:r>
              <a:rPr lang="en-GB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performed </a:t>
            </a:r>
            <a:r>
              <a:rPr lang="en-GB" sz="3500" dirty="0">
                <a:latin typeface="Calibri" panose="020F0502020204030204" pitchFamily="34" charset="0"/>
                <a:cs typeface="Calibri" panose="020F0502020204030204" pitchFamily="34" charset="0"/>
              </a:rPr>
              <a:t>only if they are </a:t>
            </a:r>
            <a:r>
              <a:rPr lang="en-GB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doing more good than harm (“clinically justified”)</a:t>
            </a:r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 smtClean="0"/>
              <a:t>                      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t="30197" r="27216" b="44170"/>
          <a:stretch/>
        </p:blipFill>
        <p:spPr bwMode="auto">
          <a:xfrm>
            <a:off x="2209453" y="3840474"/>
            <a:ext cx="4752525" cy="20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2280" y="5877272"/>
            <a:ext cx="2051720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haut 6"/>
          <p:cNvSpPr/>
          <p:nvPr/>
        </p:nvSpPr>
        <p:spPr>
          <a:xfrm rot="10800000">
            <a:off x="3131841" y="3933056"/>
            <a:ext cx="193168" cy="288031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2843808" y="4509120"/>
            <a:ext cx="39604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283968" y="6453336"/>
            <a:ext cx="185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DOSE DATAMED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513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27463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fr-FR" sz="7200" dirty="0" smtClean="0">
                <a:solidFill>
                  <a:srgbClr val="51BEC7"/>
                </a:solidFill>
              </a:rPr>
              <a:t>POTENTIAL SITES</a:t>
            </a:r>
            <a:endParaRPr lang="fr-FR" sz="7200" dirty="0">
              <a:solidFill>
                <a:srgbClr val="51BEC7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4544" y="1916832"/>
            <a:ext cx="86764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800" dirty="0"/>
              <a:t>Austria</a:t>
            </a:r>
          </a:p>
          <a:p>
            <a:pPr lvl="1"/>
            <a:r>
              <a:rPr lang="en-GB" sz="2800" dirty="0"/>
              <a:t>Belgium</a:t>
            </a:r>
          </a:p>
          <a:p>
            <a:pPr lvl="1"/>
            <a:r>
              <a:rPr lang="en-GB" sz="2800" dirty="0"/>
              <a:t>Croatia</a:t>
            </a:r>
          </a:p>
          <a:p>
            <a:pPr lvl="1"/>
            <a:r>
              <a:rPr lang="en-GB" sz="2800" dirty="0"/>
              <a:t>Denmark</a:t>
            </a:r>
          </a:p>
          <a:p>
            <a:pPr lvl="1"/>
            <a:r>
              <a:rPr lang="en-GB" sz="2800" dirty="0"/>
              <a:t>France</a:t>
            </a:r>
          </a:p>
          <a:p>
            <a:pPr lvl="1"/>
            <a:r>
              <a:rPr lang="en-GB" sz="2800" dirty="0"/>
              <a:t>Germany</a:t>
            </a:r>
          </a:p>
          <a:p>
            <a:pPr lvl="1"/>
            <a:r>
              <a:rPr lang="en-GB" sz="2800" dirty="0"/>
              <a:t>Hungary</a:t>
            </a:r>
          </a:p>
          <a:p>
            <a:pPr lvl="1"/>
            <a:r>
              <a:rPr lang="en-GB" sz="2800" dirty="0" smtClean="0"/>
              <a:t>Ireland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048672" y="184482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800" dirty="0"/>
              <a:t>Italy</a:t>
            </a:r>
          </a:p>
          <a:p>
            <a:pPr lvl="1"/>
            <a:r>
              <a:rPr lang="en-GB" sz="2800" dirty="0"/>
              <a:t>Netherlands</a:t>
            </a:r>
          </a:p>
          <a:p>
            <a:pPr lvl="1"/>
            <a:r>
              <a:rPr lang="en-GB" sz="2800" dirty="0"/>
              <a:t>Norway</a:t>
            </a:r>
          </a:p>
          <a:p>
            <a:pPr lvl="1"/>
            <a:r>
              <a:rPr lang="en-GB" sz="2800" dirty="0"/>
              <a:t>Poland</a:t>
            </a:r>
          </a:p>
          <a:p>
            <a:pPr lvl="1"/>
            <a:r>
              <a:rPr lang="en-GB" sz="2800" dirty="0"/>
              <a:t>Spain</a:t>
            </a:r>
          </a:p>
          <a:p>
            <a:pPr lvl="1"/>
            <a:r>
              <a:rPr lang="en-GB" sz="2800" dirty="0"/>
              <a:t>Sweden</a:t>
            </a:r>
          </a:p>
          <a:p>
            <a:pPr lvl="1"/>
            <a:r>
              <a:rPr lang="en-GB" sz="2800" dirty="0"/>
              <a:t>Switzerland</a:t>
            </a:r>
          </a:p>
          <a:p>
            <a:pPr lvl="1"/>
            <a:r>
              <a:rPr lang="en-GB" sz="2800" dirty="0"/>
              <a:t>United Kingdom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093468" cy="476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rganigramme : Trier 4"/>
          <p:cNvSpPr/>
          <p:nvPr/>
        </p:nvSpPr>
        <p:spPr>
          <a:xfrm>
            <a:off x="3792488" y="5384254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Trier 6"/>
          <p:cNvSpPr/>
          <p:nvPr/>
        </p:nvSpPr>
        <p:spPr>
          <a:xfrm>
            <a:off x="3191272" y="3965798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Trier 7"/>
          <p:cNvSpPr/>
          <p:nvPr/>
        </p:nvSpPr>
        <p:spPr>
          <a:xfrm>
            <a:off x="4097288" y="4293096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Trier 8"/>
          <p:cNvSpPr/>
          <p:nvPr/>
        </p:nvSpPr>
        <p:spPr>
          <a:xfrm>
            <a:off x="4847456" y="4077072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Trier 9"/>
          <p:cNvSpPr/>
          <p:nvPr/>
        </p:nvSpPr>
        <p:spPr>
          <a:xfrm>
            <a:off x="4326519" y="3272845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Trier 10"/>
          <p:cNvSpPr/>
          <p:nvPr/>
        </p:nvSpPr>
        <p:spPr>
          <a:xfrm>
            <a:off x="2962672" y="5525405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Trier 11"/>
          <p:cNvSpPr/>
          <p:nvPr/>
        </p:nvSpPr>
        <p:spPr>
          <a:xfrm>
            <a:off x="3944888" y="4797152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Trier 12"/>
          <p:cNvSpPr/>
          <p:nvPr/>
        </p:nvSpPr>
        <p:spPr>
          <a:xfrm>
            <a:off x="4440819" y="4320173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Trier 13"/>
          <p:cNvSpPr/>
          <p:nvPr/>
        </p:nvSpPr>
        <p:spPr>
          <a:xfrm>
            <a:off x="4555119" y="4633503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Trier 14"/>
          <p:cNvSpPr/>
          <p:nvPr/>
        </p:nvSpPr>
        <p:spPr>
          <a:xfrm>
            <a:off x="4283607" y="5234573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Trier 15"/>
          <p:cNvSpPr/>
          <p:nvPr/>
        </p:nvSpPr>
        <p:spPr>
          <a:xfrm>
            <a:off x="3671562" y="4095032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Trier 16"/>
          <p:cNvSpPr/>
          <p:nvPr/>
        </p:nvSpPr>
        <p:spPr>
          <a:xfrm>
            <a:off x="4039862" y="2945547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Trier 17"/>
          <p:cNvSpPr/>
          <p:nvPr/>
        </p:nvSpPr>
        <p:spPr>
          <a:xfrm>
            <a:off x="3671562" y="4422448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Trier 18"/>
          <p:cNvSpPr/>
          <p:nvPr/>
        </p:nvSpPr>
        <p:spPr>
          <a:xfrm>
            <a:off x="4644650" y="5070924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Trier 19"/>
          <p:cNvSpPr/>
          <p:nvPr/>
        </p:nvSpPr>
        <p:spPr>
          <a:xfrm>
            <a:off x="2734072" y="3749774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Trier 20"/>
          <p:cNvSpPr/>
          <p:nvPr/>
        </p:nvSpPr>
        <p:spPr>
          <a:xfrm>
            <a:off x="3442962" y="4738497"/>
            <a:ext cx="228600" cy="327298"/>
          </a:xfrm>
          <a:prstGeom prst="flowChartSor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Étoile à 5 branches 5"/>
          <p:cNvSpPr/>
          <p:nvPr/>
        </p:nvSpPr>
        <p:spPr>
          <a:xfrm>
            <a:off x="2339752" y="5415523"/>
            <a:ext cx="342900" cy="31773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6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4700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r-FR" sz="6000" dirty="0" smtClean="0">
                <a:solidFill>
                  <a:srgbClr val="336699"/>
                </a:solidFill>
                <a:cs typeface="Arial" panose="020B0604020202020204" pitchFamily="34" charset="0"/>
              </a:rPr>
              <a:t> </a:t>
            </a:r>
            <a:r>
              <a:rPr lang="fr-FR" sz="6000" dirty="0" smtClean="0">
                <a:solidFill>
                  <a:srgbClr val="33CCCC"/>
                </a:solidFill>
                <a:cs typeface="Arial" panose="020B0604020202020204" pitchFamily="34" charset="0"/>
              </a:rPr>
              <a:t>BARCELONA PILOT PHASE</a:t>
            </a:r>
            <a:endParaRPr lang="fr-FR" sz="6000" dirty="0">
              <a:solidFill>
                <a:srgbClr val="33CCCC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219472" y="2132856"/>
            <a:ext cx="7520880" cy="3816424"/>
          </a:xfrm>
        </p:spPr>
        <p:txBody>
          <a:bodyPr>
            <a:normAutofit/>
          </a:bodyPr>
          <a:lstStyle/>
          <a:p>
            <a:pPr marL="457200" indent="-4572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Independent 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pilot phase</a:t>
            </a:r>
          </a:p>
          <a:p>
            <a:pPr marL="457200" indent="-4572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Translation 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coding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adaptation 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without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any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difficulty</a:t>
            </a:r>
            <a:endParaRPr lang="fr-FR" sz="3000" dirty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Firstly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targeted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at </a:t>
            </a: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GPs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: </a:t>
            </a: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very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well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received</a:t>
            </a:r>
            <a:endParaRPr lang="fr-FR" sz="3000" dirty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457200" algn="l" defTabSz="9144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fr-FR" sz="3000" dirty="0" err="1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Next</a:t>
            </a:r>
            <a:r>
              <a:rPr lang="fr-FR" sz="3000" dirty="0" smtClean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fr-FR" sz="3000" dirty="0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expansion to emergency </a:t>
            </a:r>
            <a:r>
              <a:rPr lang="fr-FR" sz="3000" dirty="0" err="1">
                <a:solidFill>
                  <a:srgbClr val="3366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physicians</a:t>
            </a:r>
            <a:endParaRPr lang="fr-FR" sz="3000" dirty="0">
              <a:solidFill>
                <a:srgbClr val="3366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5" t="61348" r="43236" b="12810"/>
          <a:stretch/>
        </p:blipFill>
        <p:spPr bwMode="auto">
          <a:xfrm>
            <a:off x="6876256" y="2060848"/>
            <a:ext cx="1944216" cy="322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6256" y="2060848"/>
            <a:ext cx="1944216" cy="322933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6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88024" y="4767448"/>
            <a:ext cx="4104456" cy="605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971600" y="4767448"/>
            <a:ext cx="1512168" cy="6057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5400" cap="all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2: OPTIMISATION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056" y="1825625"/>
            <a:ext cx="88044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9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“Radiological </a:t>
            </a:r>
            <a:r>
              <a:rPr lang="en-GB" sz="29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examinations must be performed with </a:t>
            </a:r>
            <a:r>
              <a:rPr lang="en-GB" sz="29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dose relevant to the clinical question which should  provide an appropriate image quality”</a:t>
            </a:r>
            <a:endParaRPr lang="en-GB" sz="29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     </a:t>
            </a:r>
          </a:p>
          <a:p>
            <a:pPr marL="0" indent="0">
              <a:buNone/>
            </a:pPr>
            <a:r>
              <a:rPr lang="en-GB" sz="4800" dirty="0" smtClean="0"/>
              <a:t>     </a:t>
            </a:r>
            <a:r>
              <a:rPr lang="en-GB" sz="4400" dirty="0" smtClean="0"/>
              <a:t>DRL</a:t>
            </a:r>
            <a:r>
              <a:rPr lang="en-GB" sz="4800" dirty="0" smtClean="0"/>
              <a:t>                    </a:t>
            </a:r>
            <a:r>
              <a:rPr lang="en-GB" sz="4400" dirty="0" smtClean="0"/>
              <a:t>IMAGE QUALITY      </a:t>
            </a:r>
            <a:endParaRPr lang="en-GB" sz="4400" dirty="0"/>
          </a:p>
        </p:txBody>
      </p:sp>
      <p:sp>
        <p:nvSpPr>
          <p:cNvPr id="8" name="Rechteck 7"/>
          <p:cNvSpPr/>
          <p:nvPr/>
        </p:nvSpPr>
        <p:spPr>
          <a:xfrm>
            <a:off x="0" y="6470380"/>
            <a:ext cx="297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2280" y="6165304"/>
            <a:ext cx="205172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>
            <a:stCxn id="11" idx="0"/>
          </p:cNvCxnSpPr>
          <p:nvPr/>
        </p:nvCxnSpPr>
        <p:spPr>
          <a:xfrm>
            <a:off x="1789980" y="3789040"/>
            <a:ext cx="50184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èche vers le bas 10"/>
          <p:cNvSpPr/>
          <p:nvPr/>
        </p:nvSpPr>
        <p:spPr>
          <a:xfrm>
            <a:off x="1547664" y="37890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>
            <a:off x="6463632" y="37890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32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5400" cap="all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2: OPTIMISATION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     </a:t>
            </a:r>
          </a:p>
          <a:p>
            <a:pPr marL="0" indent="0">
              <a:buNone/>
            </a:pPr>
            <a:r>
              <a:rPr lang="en-GB" dirty="0" smtClean="0"/>
              <a:t>              </a:t>
            </a:r>
            <a:endParaRPr lang="en-GB" dirty="0"/>
          </a:p>
        </p:txBody>
      </p:sp>
      <p:sp>
        <p:nvSpPr>
          <p:cNvPr id="4" name="Flèche vers le bas 3"/>
          <p:cNvSpPr/>
          <p:nvPr/>
        </p:nvSpPr>
        <p:spPr>
          <a:xfrm>
            <a:off x="4113660" y="31409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70380"/>
            <a:ext cx="22023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00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sz="1300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29085" r="6607" b="28592"/>
          <a:stretch>
            <a:fillRect/>
          </a:stretch>
        </p:blipFill>
        <p:spPr bwMode="auto">
          <a:xfrm>
            <a:off x="1763688" y="1988840"/>
            <a:ext cx="5437684" cy="21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17980" r="25851" b="60126"/>
          <a:stretch/>
        </p:blipFill>
        <p:spPr bwMode="auto">
          <a:xfrm>
            <a:off x="1835696" y="4365104"/>
            <a:ext cx="5406152" cy="159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022222" y="6444044"/>
            <a:ext cx="185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DOSE DATAMED 2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92280" y="6093296"/>
            <a:ext cx="1979712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8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6000" dirty="0" smtClean="0">
                <a:solidFill>
                  <a:srgbClr val="33CCCC"/>
                </a:solidFill>
              </a:rPr>
              <a:t>DRL</a:t>
            </a:r>
            <a:endParaRPr lang="fr-FR" sz="6000" dirty="0">
              <a:solidFill>
                <a:srgbClr val="33CCCC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are not « </a:t>
            </a:r>
            <a:r>
              <a:rPr lang="fr-FR" dirty="0" err="1" smtClean="0"/>
              <a:t>target</a:t>
            </a:r>
            <a:r>
              <a:rPr lang="fr-FR" dirty="0" smtClean="0"/>
              <a:t> doses 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err="1" smtClean="0"/>
              <a:t>They</a:t>
            </a:r>
            <a:r>
              <a:rPr lang="fr-FR" dirty="0" smtClean="0"/>
              <a:t> are not for </a:t>
            </a:r>
            <a:r>
              <a:rPr lang="fr-FR" dirty="0" err="1" smtClean="0"/>
              <a:t>individuals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err="1" smtClean="0"/>
              <a:t>They</a:t>
            </a:r>
            <a:r>
              <a:rPr lang="fr-FR" dirty="0" smtClean="0"/>
              <a:t> are for a group of patients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err="1" smtClean="0"/>
              <a:t>They</a:t>
            </a:r>
            <a:r>
              <a:rPr lang="fr-FR" dirty="0" smtClean="0"/>
              <a:t> serve to </a:t>
            </a:r>
            <a:r>
              <a:rPr lang="fr-FR" dirty="0" err="1" smtClean="0"/>
              <a:t>give</a:t>
            </a:r>
            <a:r>
              <a:rPr lang="fr-FR" dirty="0" smtClean="0"/>
              <a:t> a figure of the dose distribution for a </a:t>
            </a:r>
            <a:r>
              <a:rPr lang="fr-FR" dirty="0" err="1" smtClean="0"/>
              <a:t>given</a:t>
            </a:r>
            <a:r>
              <a:rPr lang="fr-FR" dirty="0" smtClean="0"/>
              <a:t> </a:t>
            </a:r>
            <a:r>
              <a:rPr lang="fr-FR" dirty="0" err="1" smtClean="0"/>
              <a:t>examination</a:t>
            </a:r>
            <a:r>
              <a:rPr lang="fr-FR" dirty="0" smtClean="0"/>
              <a:t> in a </a:t>
            </a:r>
            <a:r>
              <a:rPr lang="fr-FR" dirty="0" err="1" smtClean="0"/>
              <a:t>given</a:t>
            </a:r>
            <a:r>
              <a:rPr lang="fr-FR" dirty="0" smtClean="0"/>
              <a:t> </a:t>
            </a:r>
            <a:r>
              <a:rPr lang="fr-FR" dirty="0" err="1" smtClean="0"/>
              <a:t>facility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err="1" smtClean="0"/>
              <a:t>They</a:t>
            </a:r>
            <a:r>
              <a:rPr lang="fr-FR" dirty="0" smtClean="0"/>
              <a:t> are </a:t>
            </a:r>
            <a:r>
              <a:rPr lang="fr-FR" dirty="0" err="1" smtClean="0"/>
              <a:t>determined</a:t>
            </a:r>
            <a:r>
              <a:rPr lang="fr-FR" dirty="0" smtClean="0"/>
              <a:t> by </a:t>
            </a:r>
            <a:r>
              <a:rPr lang="fr-FR" dirty="0" err="1" smtClean="0"/>
              <a:t>surveys,usually</a:t>
            </a:r>
            <a:r>
              <a:rPr lang="fr-FR" dirty="0" smtClean="0"/>
              <a:t> at the national </a:t>
            </a:r>
            <a:r>
              <a:rPr lang="fr-FR" dirty="0" err="1" smtClean="0"/>
              <a:t>levels</a:t>
            </a:r>
            <a:r>
              <a:rPr lang="fr-FR" dirty="0" smtClean="0"/>
              <a:t> and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protocols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07504" y="6453336"/>
            <a:ext cx="297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6000" dirty="0" smtClean="0">
                <a:solidFill>
                  <a:srgbClr val="33CCCC"/>
                </a:solidFill>
              </a:rPr>
              <a:t>DRL</a:t>
            </a:r>
            <a:endParaRPr lang="fr-FR" sz="6000" dirty="0">
              <a:solidFill>
                <a:srgbClr val="33CCCC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reflect</a:t>
            </a:r>
            <a:r>
              <a:rPr lang="fr-FR" dirty="0"/>
              <a:t> a </a:t>
            </a:r>
            <a:r>
              <a:rPr lang="fr-FR" dirty="0" err="1"/>
              <a:t>technical</a:t>
            </a:r>
            <a:r>
              <a:rPr lang="fr-FR" dirty="0"/>
              <a:t>  </a:t>
            </a:r>
            <a:r>
              <a:rPr lang="fr-FR" dirty="0" err="1"/>
              <a:t>protocol</a:t>
            </a:r>
            <a:r>
              <a:rPr lang="fr-FR" dirty="0"/>
              <a:t> and not a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smtClean="0"/>
              <a:t>indication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collection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complex</a:t>
            </a:r>
            <a:r>
              <a:rPr lang="fr-FR" dirty="0" smtClean="0"/>
              <a:t> and </a:t>
            </a:r>
            <a:r>
              <a:rPr lang="fr-FR" dirty="0" err="1" smtClean="0"/>
              <a:t>requires</a:t>
            </a:r>
            <a:r>
              <a:rPr lang="fr-FR" dirty="0" smtClean="0"/>
              <a:t> </a:t>
            </a:r>
            <a:r>
              <a:rPr lang="fr-FR" dirty="0" err="1" smtClean="0"/>
              <a:t>radiographers,medical</a:t>
            </a:r>
            <a:r>
              <a:rPr lang="fr-FR" dirty="0" smtClean="0"/>
              <a:t> </a:t>
            </a:r>
            <a:r>
              <a:rPr lang="fr-FR" dirty="0" err="1" smtClean="0"/>
              <a:t>physicists</a:t>
            </a:r>
            <a:r>
              <a:rPr lang="fr-FR" dirty="0" smtClean="0"/>
              <a:t> and </a:t>
            </a:r>
            <a:r>
              <a:rPr lang="fr-FR" dirty="0" err="1" smtClean="0"/>
              <a:t>radiologists</a:t>
            </a:r>
            <a:r>
              <a:rPr lang="fr-FR" dirty="0" smtClean="0"/>
              <a:t> </a:t>
            </a:r>
            <a:r>
              <a:rPr lang="fr-FR" dirty="0" err="1" smtClean="0"/>
              <a:t>cooperation</a:t>
            </a:r>
            <a:endParaRPr lang="fr-F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/>
              <a:t>are not </a:t>
            </a:r>
            <a:r>
              <a:rPr lang="fr-FR" dirty="0" err="1"/>
              <a:t>following</a:t>
            </a:r>
            <a:r>
              <a:rPr lang="fr-FR" dirty="0"/>
              <a:t> the pace of the </a:t>
            </a:r>
            <a:r>
              <a:rPr lang="fr-FR" dirty="0" err="1"/>
              <a:t>technological</a:t>
            </a:r>
            <a:r>
              <a:rPr lang="fr-FR" dirty="0"/>
              <a:t> </a:t>
            </a:r>
            <a:r>
              <a:rPr lang="fr-FR" dirty="0" smtClean="0"/>
              <a:t>progresses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6444044"/>
            <a:ext cx="297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0272" y="5877272"/>
            <a:ext cx="2123728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0" y="1556792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18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535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sz="6000" dirty="0" smtClean="0">
                <a:solidFill>
                  <a:srgbClr val="336699"/>
                </a:solidFill>
              </a:rPr>
              <a:t>   </a:t>
            </a:r>
            <a:r>
              <a:rPr lang="fr-FR" sz="6000" dirty="0" smtClean="0">
                <a:solidFill>
                  <a:srgbClr val="33CCCC"/>
                </a:solidFill>
              </a:rPr>
              <a:t>DRL:OPTIONS</a:t>
            </a:r>
            <a:endParaRPr lang="fr-FR" sz="6000" dirty="0">
              <a:solidFill>
                <a:srgbClr val="33CCCC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Wait</a:t>
            </a:r>
            <a:r>
              <a:rPr lang="fr-FR" dirty="0" smtClean="0"/>
              <a:t> and </a:t>
            </a:r>
            <a:r>
              <a:rPr lang="fr-FR" dirty="0" err="1" smtClean="0"/>
              <a:t>see</a:t>
            </a:r>
            <a:r>
              <a:rPr lang="fr-FR" dirty="0" smtClean="0"/>
              <a:t> the National or the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DRLs</a:t>
            </a:r>
            <a:endParaRPr lang="fr-FR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Proactive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 - Patients are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worry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r>
              <a:rPr lang="fr-FR" dirty="0"/>
              <a:t>dose practices </a:t>
            </a:r>
            <a:r>
              <a:rPr lang="fr-FR" dirty="0" err="1"/>
              <a:t>exposure</a:t>
            </a:r>
            <a:r>
              <a:rPr lang="fr-FR" dirty="0"/>
              <a:t> and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reassured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7504" y="6444044"/>
            <a:ext cx="297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6" name="Picture 2" descr="http://previews.123rf.com/images/paffy/paffy1212/paffy121200081/16716974-portrait-en-noir-et-blanc-du-p-re-tenant-b-b-nouveau-n-sur-fond-no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3824213" cy="253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2280" y="5877272"/>
            <a:ext cx="1944216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535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sz="6000" dirty="0" smtClean="0">
                <a:solidFill>
                  <a:srgbClr val="336699"/>
                </a:solidFill>
              </a:rPr>
              <a:t>   </a:t>
            </a:r>
            <a:r>
              <a:rPr lang="fr-FR" sz="6000" dirty="0" err="1" smtClean="0">
                <a:solidFill>
                  <a:srgbClr val="336699"/>
                </a:solidFill>
              </a:rPr>
              <a:t>DRLs:OPTIONS</a:t>
            </a:r>
            <a:endParaRPr lang="fr-FR" sz="6000" dirty="0">
              <a:solidFill>
                <a:srgbClr val="33669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Wait</a:t>
            </a:r>
            <a:r>
              <a:rPr lang="fr-FR" dirty="0" smtClean="0"/>
              <a:t> and </a:t>
            </a:r>
            <a:r>
              <a:rPr lang="fr-FR" dirty="0" err="1" smtClean="0"/>
              <a:t>see</a:t>
            </a:r>
            <a:r>
              <a:rPr lang="fr-FR" dirty="0" smtClean="0"/>
              <a:t> the National or the </a:t>
            </a: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DRLs</a:t>
            </a:r>
            <a:endParaRPr lang="fr-FR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Proactive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FR" dirty="0"/>
              <a:t> </a:t>
            </a:r>
            <a:r>
              <a:rPr lang="fr-FR" dirty="0" smtClean="0"/>
              <a:t>      - It </a:t>
            </a:r>
            <a:r>
              <a:rPr lang="fr-FR" dirty="0"/>
              <a:t>has been </a:t>
            </a:r>
            <a:r>
              <a:rPr lang="fr-FR" dirty="0" err="1"/>
              <a:t>established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DRLs</a:t>
            </a:r>
            <a:r>
              <a:rPr lang="fr-FR" dirty="0"/>
              <a:t> </a:t>
            </a:r>
            <a:r>
              <a:rPr lang="fr-FR" dirty="0" err="1"/>
              <a:t>improves</a:t>
            </a:r>
            <a:r>
              <a:rPr lang="fr-FR" dirty="0"/>
              <a:t> the </a:t>
            </a:r>
            <a:r>
              <a:rPr lang="fr-FR" dirty="0" err="1"/>
              <a:t>quality</a:t>
            </a:r>
            <a:r>
              <a:rPr lang="fr-FR" dirty="0"/>
              <a:t> of the practices </a:t>
            </a:r>
            <a:r>
              <a:rPr lang="fr-FR" dirty="0" err="1" smtClean="0"/>
              <a:t>exposure</a:t>
            </a:r>
            <a:r>
              <a:rPr lang="fr-FR" dirty="0" err="1"/>
              <a:t>s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7504" y="6444044"/>
            <a:ext cx="2970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2: OPTIMISATION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2280" y="5949280"/>
            <a:ext cx="205172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1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1728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824018"/>
              </p:ext>
            </p:extLst>
          </p:nvPr>
        </p:nvGraphicFramePr>
        <p:xfrm>
          <a:off x="4241744" y="1230613"/>
          <a:ext cx="4957191" cy="293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6438" name="Rectangle 6"/>
          <p:cNvSpPr>
            <a:spLocks noChangeArrowheads="1"/>
          </p:cNvSpPr>
          <p:nvPr/>
        </p:nvSpPr>
        <p:spPr bwMode="gray">
          <a:xfrm>
            <a:off x="0" y="1"/>
            <a:ext cx="9144000" cy="927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b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FR" altLang="fr-FR" dirty="0" smtClean="0">
                <a:solidFill>
                  <a:srgbClr val="336699"/>
                </a:solidFill>
                <a:latin typeface="+mn-lt"/>
              </a:rPr>
              <a:t>CORONARY CALCIFICATION SCORING</a:t>
            </a:r>
            <a:endParaRPr lang="fr-FR" altLang="fr-FR" dirty="0">
              <a:solidFill>
                <a:srgbClr val="336699"/>
              </a:solidFill>
              <a:latin typeface="+mn-lt"/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250825" y="4800752"/>
            <a:ext cx="8640763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  <a:spcBef>
                <a:spcPct val="50000"/>
              </a:spcBef>
            </a:pPr>
            <a:r>
              <a:rPr lang="fr-FR" altLang="fr-FR" sz="2400" dirty="0" err="1" smtClean="0">
                <a:sym typeface="Symbol" pitchFamily="18" charset="2"/>
              </a:rPr>
              <a:t>Decrease</a:t>
            </a:r>
            <a:r>
              <a:rPr lang="fr-FR" altLang="fr-FR" sz="2400" dirty="0" smtClean="0">
                <a:sym typeface="Symbol" pitchFamily="18" charset="2"/>
              </a:rPr>
              <a:t> of the </a:t>
            </a:r>
            <a:r>
              <a:rPr lang="fr-FR" altLang="fr-FR" sz="2400" dirty="0" err="1" smtClean="0">
                <a:sym typeface="Symbol" pitchFamily="18" charset="2"/>
              </a:rPr>
              <a:t>mean</a:t>
            </a:r>
            <a:r>
              <a:rPr lang="fr-FR" altLang="fr-FR" sz="2400" dirty="0" smtClean="0">
                <a:sym typeface="Symbol" pitchFamily="18" charset="2"/>
              </a:rPr>
              <a:t> DLP</a:t>
            </a:r>
            <a:r>
              <a:rPr lang="fr-FR" altLang="fr-FR" sz="2400" dirty="0" smtClean="0"/>
              <a:t> </a:t>
            </a:r>
            <a:r>
              <a:rPr lang="fr-FR" altLang="fr-FR" sz="2400" dirty="0" err="1" smtClean="0"/>
              <a:t>from</a:t>
            </a:r>
            <a:r>
              <a:rPr lang="fr-FR" altLang="fr-FR" sz="2400" dirty="0" smtClean="0"/>
              <a:t> </a:t>
            </a:r>
            <a:r>
              <a:rPr lang="fr-FR" altLang="fr-FR" sz="2400" dirty="0" smtClean="0">
                <a:solidFill>
                  <a:srgbClr val="C00000"/>
                </a:solidFill>
              </a:rPr>
              <a:t>142.6 </a:t>
            </a:r>
            <a:r>
              <a:rPr lang="fr-FR" altLang="fr-FR" sz="2400" dirty="0">
                <a:solidFill>
                  <a:srgbClr val="C00000"/>
                </a:solidFill>
                <a:sym typeface="Symbol" pitchFamily="18" charset="2"/>
              </a:rPr>
              <a:t> 23.2 </a:t>
            </a:r>
            <a:r>
              <a:rPr lang="fr-FR" altLang="fr-FR" sz="2400" dirty="0">
                <a:sym typeface="Symbol" pitchFamily="18" charset="2"/>
              </a:rPr>
              <a:t>mGy.cm </a:t>
            </a:r>
            <a:r>
              <a:rPr lang="fr-FR" altLang="fr-FR" sz="2400" dirty="0" smtClean="0">
                <a:sym typeface="Symbol" pitchFamily="18" charset="2"/>
              </a:rPr>
              <a:t>to </a:t>
            </a:r>
            <a:r>
              <a:rPr lang="fr-FR" altLang="fr-FR" sz="2400" dirty="0" smtClean="0">
                <a:solidFill>
                  <a:srgbClr val="C00000"/>
                </a:solidFill>
                <a:sym typeface="Symbol" pitchFamily="18" charset="2"/>
              </a:rPr>
              <a:t>79.5 </a:t>
            </a:r>
            <a:r>
              <a:rPr lang="fr-FR" altLang="fr-FR" sz="2400" dirty="0">
                <a:solidFill>
                  <a:srgbClr val="C00000"/>
                </a:solidFill>
                <a:sym typeface="Symbol" pitchFamily="18" charset="2"/>
              </a:rPr>
              <a:t> </a:t>
            </a:r>
            <a:r>
              <a:rPr lang="fr-FR" altLang="fr-FR" sz="2400" dirty="0" smtClean="0">
                <a:solidFill>
                  <a:srgbClr val="C00000"/>
                </a:solidFill>
                <a:sym typeface="Symbol" pitchFamily="18" charset="2"/>
              </a:rPr>
              <a:t>15.8</a:t>
            </a:r>
            <a:endParaRPr lang="fr-FR" altLang="fr-FR" sz="2400" dirty="0"/>
          </a:p>
        </p:txBody>
      </p:sp>
      <p:graphicFrame>
        <p:nvGraphicFramePr>
          <p:cNvPr id="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00358"/>
              </p:ext>
            </p:extLst>
          </p:nvPr>
        </p:nvGraphicFramePr>
        <p:xfrm>
          <a:off x="-21456" y="1291485"/>
          <a:ext cx="4645075" cy="307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7092280" y="6021288"/>
            <a:ext cx="205172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9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62D2B-0446-4628-B95A-29E4215F9BF3}" type="slidenum">
              <a:rPr lang="fr-FR" altLang="fr-FR"/>
              <a:pPr/>
              <a:t>39</a:t>
            </a:fld>
            <a:endParaRPr lang="fr-FR" altLang="fr-FR"/>
          </a:p>
        </p:txBody>
      </p:sp>
      <p:graphicFrame>
        <p:nvGraphicFramePr>
          <p:cNvPr id="3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434769753"/>
              </p:ext>
            </p:extLst>
          </p:nvPr>
        </p:nvGraphicFramePr>
        <p:xfrm>
          <a:off x="829668" y="404664"/>
          <a:ext cx="6843713" cy="4897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7092280" y="6064647"/>
            <a:ext cx="1979712" cy="82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756912" y="645333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2009-2012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276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15250" r="15691" b="48267"/>
          <a:stretch/>
        </p:blipFill>
        <p:spPr bwMode="auto">
          <a:xfrm>
            <a:off x="827584" y="1556792"/>
            <a:ext cx="7526848" cy="338437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4" name="Flèche droite rayée 3"/>
          <p:cNvSpPr/>
          <p:nvPr/>
        </p:nvSpPr>
        <p:spPr>
          <a:xfrm>
            <a:off x="251520" y="3016376"/>
            <a:ext cx="489204" cy="412624"/>
          </a:xfrm>
          <a:prstGeom prst="strip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092280" y="6021288"/>
            <a:ext cx="1944216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5496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10" name="Oval 14"/>
          <p:cNvSpPr>
            <a:spLocks noChangeArrowheads="1"/>
          </p:cNvSpPr>
          <p:nvPr/>
        </p:nvSpPr>
        <p:spPr bwMode="auto">
          <a:xfrm>
            <a:off x="3132138" y="1844675"/>
            <a:ext cx="360362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438400" y="4810125"/>
            <a:ext cx="4343400" cy="447675"/>
          </a:xfrm>
          <a:prstGeom prst="rect">
            <a:avLst/>
          </a:prstGeom>
          <a:solidFill>
            <a:srgbClr val="FFFF00"/>
          </a:solidFill>
          <a:ln w="50800" cap="sq">
            <a:solidFill>
              <a:srgbClr val="0066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</a:rPr>
              <a:t>NRD</a:t>
            </a:r>
            <a:r>
              <a:rPr lang="fr-FR" altLang="fr-FR" sz="2000" b="1" baseline="-25000">
                <a:solidFill>
                  <a:srgbClr val="006699"/>
                </a:solidFill>
                <a:latin typeface="Trebuchet MS" pitchFamily="34" charset="0"/>
              </a:rPr>
              <a:t>moy.</a:t>
            </a:r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</a:rPr>
              <a:t> = 427 </a:t>
            </a:r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  <a:sym typeface="Symbol" pitchFamily="18" charset="2"/>
              </a:rPr>
              <a:t> 157 mGy.cm</a:t>
            </a:r>
            <a:endParaRPr lang="fr-FR" altLang="fr-FR" sz="2000">
              <a:solidFill>
                <a:srgbClr val="006699"/>
              </a:solidFill>
              <a:latin typeface="Trebuchet MS" pitchFamily="34" charset="0"/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59113" y="5711825"/>
            <a:ext cx="3048000" cy="447675"/>
          </a:xfrm>
          <a:prstGeom prst="rect">
            <a:avLst/>
          </a:prstGeom>
          <a:solidFill>
            <a:srgbClr val="336699"/>
          </a:solidFill>
          <a:ln w="50800" cap="sq">
            <a:solidFill>
              <a:srgbClr val="0066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2000" b="1">
                <a:latin typeface="Trebuchet MS" pitchFamily="34" charset="0"/>
              </a:rPr>
              <a:t>NRD</a:t>
            </a:r>
            <a:r>
              <a:rPr lang="fr-FR" altLang="fr-FR" sz="2000" b="1" baseline="-25000">
                <a:latin typeface="Trebuchet MS" pitchFamily="34" charset="0"/>
              </a:rPr>
              <a:t>réf</a:t>
            </a:r>
            <a:r>
              <a:rPr lang="fr-FR" altLang="fr-FR" sz="2000" b="1" baseline="30000">
                <a:latin typeface="Trebuchet MS" pitchFamily="34" charset="0"/>
              </a:rPr>
              <a:t>*</a:t>
            </a:r>
            <a:r>
              <a:rPr lang="fr-FR" altLang="fr-FR" sz="2000" b="1" baseline="-25000">
                <a:latin typeface="Trebuchet MS" pitchFamily="34" charset="0"/>
              </a:rPr>
              <a:t>.</a:t>
            </a:r>
            <a:r>
              <a:rPr lang="fr-FR" altLang="fr-FR" sz="2000" b="1">
                <a:latin typeface="Trebuchet MS" pitchFamily="34" charset="0"/>
              </a:rPr>
              <a:t> = 500</a:t>
            </a:r>
            <a:r>
              <a:rPr lang="fr-FR" altLang="fr-FR" sz="2000" b="1">
                <a:latin typeface="Trebuchet MS" pitchFamily="34" charset="0"/>
                <a:sym typeface="Symbol" pitchFamily="18" charset="2"/>
              </a:rPr>
              <a:t> mGy.cm</a:t>
            </a:r>
            <a:endParaRPr lang="fr-FR" altLang="fr-FR" sz="2000">
              <a:latin typeface="Trebuchet MS" pitchFamily="34" charset="0"/>
            </a:endParaRPr>
          </a:p>
        </p:txBody>
      </p:sp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883673"/>
              </p:ext>
            </p:extLst>
          </p:nvPr>
        </p:nvGraphicFramePr>
        <p:xfrm>
          <a:off x="1270000" y="1041400"/>
          <a:ext cx="635635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2111" name="Oval 15"/>
          <p:cNvSpPr>
            <a:spLocks noChangeArrowheads="1"/>
          </p:cNvSpPr>
          <p:nvPr/>
        </p:nvSpPr>
        <p:spPr bwMode="auto">
          <a:xfrm>
            <a:off x="3059113" y="1844675"/>
            <a:ext cx="431800" cy="28892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092280" y="5935662"/>
            <a:ext cx="2051720" cy="10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436096" y="64533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2009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039865" y="188640"/>
            <a:ext cx="2540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solidFill>
                  <a:srgbClr val="33CCCC"/>
                </a:solidFill>
              </a:rPr>
              <a:t>CHEST CT</a:t>
            </a:r>
            <a:endParaRPr lang="fr-FR" sz="4800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t="23416" r="6250" b="6422"/>
          <a:stretch>
            <a:fillRect/>
          </a:stretch>
        </p:blipFill>
        <p:spPr bwMode="auto">
          <a:xfrm>
            <a:off x="1219200" y="1143000"/>
            <a:ext cx="685800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200400" y="5410200"/>
            <a:ext cx="2971800" cy="447675"/>
          </a:xfrm>
          <a:prstGeom prst="rect">
            <a:avLst/>
          </a:prstGeom>
          <a:solidFill>
            <a:srgbClr val="FFFF00"/>
          </a:solidFill>
          <a:ln w="50800" cap="sq">
            <a:solidFill>
              <a:srgbClr val="0066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</a:rPr>
              <a:t>DLP</a:t>
            </a:r>
            <a:r>
              <a:rPr lang="fr-FR" altLang="fr-FR" sz="2000" b="1" baseline="-25000">
                <a:solidFill>
                  <a:srgbClr val="006699"/>
                </a:solidFill>
                <a:latin typeface="Trebuchet MS" pitchFamily="34" charset="0"/>
              </a:rPr>
              <a:t>max.</a:t>
            </a:r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</a:rPr>
              <a:t> = 994</a:t>
            </a:r>
            <a:r>
              <a:rPr lang="fr-FR" altLang="fr-FR" sz="2000" b="1">
                <a:solidFill>
                  <a:srgbClr val="006699"/>
                </a:solidFill>
                <a:latin typeface="Trebuchet MS" pitchFamily="34" charset="0"/>
                <a:sym typeface="Symbol" pitchFamily="18" charset="2"/>
              </a:rPr>
              <a:t> mGy.cm</a:t>
            </a:r>
            <a:endParaRPr lang="fr-FR" altLang="fr-FR" sz="2000">
              <a:solidFill>
                <a:srgbClr val="006699"/>
              </a:solidFill>
              <a:latin typeface="Trebuchet MS" pitchFamily="34" charset="0"/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3657600" y="4586288"/>
            <a:ext cx="2390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altLang="fr-FR" b="1" dirty="0" smtClean="0">
                <a:solidFill>
                  <a:srgbClr val="FF0000"/>
                </a:solidFill>
                <a:latin typeface="Trebuchet MS" pitchFamily="34" charset="0"/>
              </a:rPr>
              <a:t>Arms </a:t>
            </a:r>
            <a:r>
              <a:rPr lang="fr-FR" altLang="fr-FR" b="1" dirty="0" err="1" smtClean="0">
                <a:solidFill>
                  <a:srgbClr val="FF0000"/>
                </a:solidFill>
                <a:latin typeface="Trebuchet MS" pitchFamily="34" charset="0"/>
              </a:rPr>
              <a:t>along</a:t>
            </a:r>
            <a:r>
              <a:rPr lang="fr-FR" altLang="fr-FR" b="1" dirty="0" smtClean="0">
                <a:solidFill>
                  <a:srgbClr val="FF0000"/>
                </a:solidFill>
                <a:latin typeface="Trebuchet MS" pitchFamily="34" charset="0"/>
              </a:rPr>
              <a:t> the body</a:t>
            </a:r>
            <a:endParaRPr lang="en-US" altLang="fr-FR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 flipH="1">
            <a:off x="6248400" y="4191000"/>
            <a:ext cx="6858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2819400" y="4205288"/>
            <a:ext cx="6096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6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55352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5400" dirty="0" smtClean="0">
                <a:solidFill>
                  <a:srgbClr val="33CCCC"/>
                </a:solidFill>
              </a:rPr>
              <a:t>AUTOMATIC DOSE RECORDING</a:t>
            </a:r>
            <a:endParaRPr lang="fr-FR" sz="5400" dirty="0">
              <a:solidFill>
                <a:srgbClr val="33CCCC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Automatic</a:t>
            </a:r>
            <a:r>
              <a:rPr lang="fr-FR" dirty="0" smtClean="0"/>
              <a:t> dose management software (10/15 </a:t>
            </a:r>
            <a:r>
              <a:rPr lang="fr-FR" dirty="0" err="1" smtClean="0"/>
              <a:t>available</a:t>
            </a:r>
            <a:r>
              <a:rPr lang="fr-FR" dirty="0" smtClean="0"/>
              <a:t>)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ACR Dose Index </a:t>
            </a:r>
            <a:r>
              <a:rPr lang="fr-FR" dirty="0" err="1" smtClean="0"/>
              <a:t>registry:over</a:t>
            </a:r>
            <a:r>
              <a:rPr lang="fr-FR" dirty="0" smtClean="0"/>
              <a:t> 800 </a:t>
            </a:r>
            <a:r>
              <a:rPr lang="fr-FR" dirty="0" err="1" smtClean="0"/>
              <a:t>facilities</a:t>
            </a:r>
            <a:r>
              <a:rPr lang="fr-FR" dirty="0" smtClean="0"/>
              <a:t> and 16 million </a:t>
            </a:r>
            <a:r>
              <a:rPr lang="fr-FR" dirty="0" err="1" smtClean="0"/>
              <a:t>examinations</a:t>
            </a:r>
            <a:endParaRPr lang="fr-FR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Clr>
                <a:srgbClr val="C00000"/>
              </a:buClr>
              <a:buNone/>
            </a:pPr>
            <a:r>
              <a:rPr lang="fr-FR" dirty="0" smtClean="0">
                <a:solidFill>
                  <a:srgbClr val="33CCCC"/>
                </a:solidFill>
              </a:rPr>
              <a:t>         BENCHMARKING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fr-FR" dirty="0">
                <a:solidFill>
                  <a:srgbClr val="33CCCC"/>
                </a:solidFill>
              </a:rPr>
              <a:t> </a:t>
            </a:r>
            <a:r>
              <a:rPr lang="fr-FR" dirty="0" smtClean="0">
                <a:solidFill>
                  <a:srgbClr val="33CCCC"/>
                </a:solidFill>
              </a:rPr>
              <a:t>        CERTIFICATION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t="13672" r="6719" b="15234"/>
          <a:stretch/>
        </p:blipFill>
        <p:spPr bwMode="auto">
          <a:xfrm>
            <a:off x="4006428" y="3861048"/>
            <a:ext cx="2869828" cy="22908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0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567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r-FR" sz="5400" dirty="0" smtClean="0">
                <a:solidFill>
                  <a:srgbClr val="336699"/>
                </a:solidFill>
              </a:rPr>
              <a:t>  </a:t>
            </a:r>
            <a:r>
              <a:rPr lang="fr-FR" sz="5400" dirty="0" smtClean="0">
                <a:solidFill>
                  <a:srgbClr val="33CCCC"/>
                </a:solidFill>
              </a:rPr>
              <a:t>EUROSAFE IMAGING SURVEYS</a:t>
            </a:r>
            <a:endParaRPr lang="fr-FR" sz="5400" dirty="0">
              <a:solidFill>
                <a:srgbClr val="33CCCC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dirty="0" smtClean="0"/>
              <a:t>  </a:t>
            </a:r>
            <a:r>
              <a:rPr lang="fr-FR" sz="4000" dirty="0" err="1" smtClean="0"/>
              <a:t>Based</a:t>
            </a:r>
            <a:r>
              <a:rPr lang="fr-FR" sz="4000" dirty="0" smtClean="0"/>
              <a:t> on </a:t>
            </a:r>
            <a:r>
              <a:rPr lang="fr-FR" sz="4000" dirty="0" err="1" smtClean="0"/>
              <a:t>clinical</a:t>
            </a:r>
            <a:r>
              <a:rPr lang="fr-FR" sz="4000" dirty="0" smtClean="0"/>
              <a:t> </a:t>
            </a:r>
            <a:r>
              <a:rPr lang="fr-FR" sz="4000" dirty="0" err="1" smtClean="0"/>
              <a:t>indications:stroke,pulmonary</a:t>
            </a:r>
            <a:r>
              <a:rPr lang="fr-FR" sz="4000" dirty="0" smtClean="0"/>
              <a:t> </a:t>
            </a:r>
            <a:r>
              <a:rPr lang="fr-FR" sz="4000" dirty="0" err="1" smtClean="0"/>
              <a:t>embolism,appendicitis</a:t>
            </a:r>
            <a:r>
              <a:rPr lang="fr-FR" sz="4000" dirty="0" smtClean="0"/>
              <a:t>…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fr-FR" sz="4000" dirty="0"/>
              <a:t> </a:t>
            </a:r>
            <a:r>
              <a:rPr lang="fr-FR" sz="4000" dirty="0" err="1" smtClean="0"/>
              <a:t>Preliminary</a:t>
            </a:r>
            <a:r>
              <a:rPr lang="fr-FR" sz="4000" dirty="0" smtClean="0"/>
              <a:t> </a:t>
            </a:r>
            <a:r>
              <a:rPr lang="fr-FR" sz="4000" dirty="0" err="1" smtClean="0"/>
              <a:t>results</a:t>
            </a:r>
            <a:r>
              <a:rPr lang="fr-FR" sz="4000" dirty="0" smtClean="0"/>
              <a:t> are </a:t>
            </a:r>
            <a:r>
              <a:rPr lang="fr-FR" sz="4000" dirty="0" err="1" smtClean="0"/>
              <a:t>showing</a:t>
            </a:r>
            <a:r>
              <a:rPr lang="fr-FR" sz="4000" dirty="0" smtClean="0"/>
              <a:t> a </a:t>
            </a:r>
            <a:r>
              <a:rPr lang="fr-FR" sz="4000" dirty="0" err="1" smtClean="0"/>
              <a:t>strong</a:t>
            </a:r>
            <a:r>
              <a:rPr lang="fr-FR" sz="4000" dirty="0" smtClean="0"/>
              <a:t> </a:t>
            </a:r>
            <a:r>
              <a:rPr lang="fr-FR" sz="4000" dirty="0" err="1" smtClean="0"/>
              <a:t>heterogeneity</a:t>
            </a:r>
            <a:r>
              <a:rPr lang="fr-FR" sz="4000" dirty="0" smtClean="0"/>
              <a:t> in dose </a:t>
            </a:r>
            <a:r>
              <a:rPr lang="fr-FR" sz="4000" dirty="0" err="1" smtClean="0"/>
              <a:t>exposure</a:t>
            </a:r>
            <a:endParaRPr lang="fr-FR" sz="40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fr-FR" sz="4000" dirty="0"/>
          </a:p>
        </p:txBody>
      </p:sp>
      <p:sp>
        <p:nvSpPr>
          <p:cNvPr id="4" name="Rectangle 3"/>
          <p:cNvSpPr/>
          <p:nvPr/>
        </p:nvSpPr>
        <p:spPr>
          <a:xfrm>
            <a:off x="7020272" y="5805264"/>
            <a:ext cx="2123728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3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5" b="-47"/>
          <a:stretch/>
        </p:blipFill>
        <p:spPr>
          <a:xfrm>
            <a:off x="1719022" y="2773149"/>
            <a:ext cx="5661290" cy="3320147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1504962" y="5860654"/>
            <a:ext cx="6019366" cy="232642"/>
          </a:xfrm>
          <a:prstGeom prst="rect">
            <a:avLst/>
          </a:prstGeom>
        </p:spPr>
        <p:txBody>
          <a:bodyPr/>
          <a:lstStyle>
            <a:lvl1pPr marL="257175" indent="-257175" algn="l" defTabSz="336947" rtl="0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36947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4pPr>
            <a:lvl5pPr marL="15430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5pPr>
            <a:lvl6pPr marL="18859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6pPr>
            <a:lvl7pPr marL="22288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7pPr>
            <a:lvl8pPr marL="25717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8pPr>
            <a:lvl9pPr marL="29146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000" i="1" kern="0" dirty="0" smtClean="0">
                <a:latin typeface="Arial" pitchFamily="34" charset="0"/>
                <a:cs typeface="Arial" pitchFamily="34" charset="0"/>
              </a:rPr>
              <a:t>(*Status: 27 January 2015. As the survey is still open, the data displayed is preliminary.)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48848" b="39216"/>
          <a:stretch/>
        </p:blipFill>
        <p:spPr>
          <a:xfrm>
            <a:off x="7633935" y="3933057"/>
            <a:ext cx="754489" cy="576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719022" y="2773149"/>
            <a:ext cx="5661290" cy="3320147"/>
          </a:xfrm>
          <a:prstGeom prst="rect">
            <a:avLst/>
          </a:prstGeom>
          <a:noFill/>
          <a:ln w="3810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buNone/>
            </a:pPr>
            <a:endParaRPr lang="fr-FR">
              <a:solidFill>
                <a:srgbClr val="FFFFFF"/>
              </a:solidFill>
              <a:latin typeface="Arial" pitchFamily="-11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025441"/>
            <a:ext cx="9289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694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4000" kern="0" dirty="0">
                <a:solidFill>
                  <a:srgbClr val="00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 SURVEY FINDINGS</a:t>
            </a:r>
          </a:p>
          <a:p>
            <a:pPr algn="ctr" defTabSz="336947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GB" sz="40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GB" sz="4000" kern="0" dirty="0">
                <a:solidFill>
                  <a:srgbClr val="80808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CT for Acute Stroke *</a:t>
            </a:r>
          </a:p>
        </p:txBody>
      </p:sp>
    </p:spTree>
    <p:extLst>
      <p:ext uri="{BB962C8B-B14F-4D97-AF65-F5344CB8AC3E}">
        <p14:creationId xmlns:p14="http://schemas.microsoft.com/office/powerpoint/2010/main" val="2340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18" y="404664"/>
            <a:ext cx="4147149" cy="4798405"/>
          </a:xfrm>
          <a:prstGeom prst="rect">
            <a:avLst/>
          </a:prstGeom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1504962" y="5860654"/>
            <a:ext cx="6019366" cy="232642"/>
          </a:xfrm>
          <a:prstGeom prst="rect">
            <a:avLst/>
          </a:prstGeom>
        </p:spPr>
        <p:txBody>
          <a:bodyPr/>
          <a:lstStyle>
            <a:lvl1pPr marL="257175" indent="-257175" algn="l" defTabSz="336947" rtl="0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36947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4pPr>
            <a:lvl5pPr marL="15430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5pPr>
            <a:lvl6pPr marL="18859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6pPr>
            <a:lvl7pPr marL="22288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7pPr>
            <a:lvl8pPr marL="25717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8pPr>
            <a:lvl9pPr marL="29146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000" i="1" kern="0" dirty="0" smtClean="0">
                <a:latin typeface="Arial" pitchFamily="34" charset="0"/>
                <a:cs typeface="Arial" pitchFamily="34" charset="0"/>
              </a:rPr>
              <a:t>(*Status: 27 January 2015. As the survey is still open, the data displayed is preliminary.)</a:t>
            </a:r>
          </a:p>
        </p:txBody>
      </p:sp>
    </p:spTree>
    <p:extLst>
      <p:ext uri="{BB962C8B-B14F-4D97-AF65-F5344CB8AC3E}">
        <p14:creationId xmlns:p14="http://schemas.microsoft.com/office/powerpoint/2010/main" val="3031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18" y="404664"/>
            <a:ext cx="4147149" cy="4798405"/>
          </a:xfrm>
          <a:prstGeom prst="rect">
            <a:avLst/>
          </a:prstGeom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1504962" y="5860654"/>
            <a:ext cx="6019366" cy="232642"/>
          </a:xfrm>
          <a:prstGeom prst="rect">
            <a:avLst/>
          </a:prstGeom>
        </p:spPr>
        <p:txBody>
          <a:bodyPr/>
          <a:lstStyle>
            <a:lvl1pPr marL="257175" indent="-257175" algn="l" defTabSz="336947" rtl="0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36947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4pPr>
            <a:lvl5pPr marL="15430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5pPr>
            <a:lvl6pPr marL="18859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6pPr>
            <a:lvl7pPr marL="22288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7pPr>
            <a:lvl8pPr marL="25717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8pPr>
            <a:lvl9pPr marL="29146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000" i="1" kern="0" dirty="0" smtClean="0">
                <a:latin typeface="Arial" pitchFamily="34" charset="0"/>
                <a:cs typeface="Arial" pitchFamily="34" charset="0"/>
              </a:rPr>
              <a:t>(*Status: 27 January 2015. As the survey is still open, the data displayed is preliminary.)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59832" y="5417929"/>
            <a:ext cx="338437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000" dirty="0" smtClean="0"/>
              <a:t>HOW IS YOUR PRACTICE??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2990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18" y="404664"/>
            <a:ext cx="4147149" cy="4798405"/>
          </a:xfrm>
          <a:prstGeom prst="rect">
            <a:avLst/>
          </a:prstGeom>
        </p:spPr>
      </p:pic>
      <p:sp>
        <p:nvSpPr>
          <p:cNvPr id="4" name="Inhaltsplatzhalter 2"/>
          <p:cNvSpPr txBox="1">
            <a:spLocks/>
          </p:cNvSpPr>
          <p:nvPr/>
        </p:nvSpPr>
        <p:spPr>
          <a:xfrm>
            <a:off x="1504962" y="5860654"/>
            <a:ext cx="6019366" cy="232642"/>
          </a:xfrm>
          <a:prstGeom prst="rect">
            <a:avLst/>
          </a:prstGeom>
        </p:spPr>
        <p:txBody>
          <a:bodyPr/>
          <a:lstStyle>
            <a:lvl1pPr marL="257175" indent="-257175" algn="l" defTabSz="336947" rtl="0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65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36947" rtl="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4pPr>
            <a:lvl5pPr marL="15430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5pPr>
            <a:lvl6pPr marL="18859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6pPr>
            <a:lvl7pPr marL="22288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7pPr>
            <a:lvl8pPr marL="25717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8pPr>
            <a:lvl9pPr marL="2914650" indent="-171450" algn="l" defTabSz="3369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0" charset="0"/>
              <a:defRPr sz="1500">
                <a:solidFill>
                  <a:srgbClr val="000000"/>
                </a:solidFill>
                <a:latin typeface="Eurostile LT Condensed" charset="0"/>
                <a:ea typeface="+mn-ea"/>
                <a:cs typeface="+mn-cs"/>
              </a:defRPr>
            </a:lvl9pPr>
          </a:lstStyle>
          <a:p>
            <a:pPr marL="0" indent="0" algn="ctr"/>
            <a:r>
              <a:rPr lang="en-GB" sz="1000" i="1" kern="0" dirty="0" smtClean="0">
                <a:latin typeface="Arial" pitchFamily="34" charset="0"/>
                <a:cs typeface="Arial" pitchFamily="34" charset="0"/>
              </a:rPr>
              <a:t>(*Status: 27 January 2015. As the survey is still open, the data displayed is preliminary.)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059832" y="5345921"/>
            <a:ext cx="338437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dirty="0" smtClean="0"/>
              <a:t>AND YOU WILL SEE!!!</a:t>
            </a:r>
            <a:endParaRPr lang="fr-FR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179512" y="1988840"/>
            <a:ext cx="243220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/>
              <a:t>BECOME FRIENDS OF EUROSAFE</a:t>
            </a:r>
            <a:endParaRPr lang="fr-FR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6732240" y="2276872"/>
            <a:ext cx="223224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/>
              <a:t>FILL THE SURVEYS!!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0263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0690" y="0"/>
            <a:ext cx="9184690" cy="169068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6000" cap="all" dirty="0">
                <a:solidFill>
                  <a:srgbClr val="33CC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3: EQUIPMENT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Recent</a:t>
            </a:r>
            <a:r>
              <a:rPr lang="fr-FR" sz="3500" dirty="0">
                <a:latin typeface="Calibri" panose="020F0502020204030204" pitchFamily="34" charset="0"/>
                <a:cs typeface="Calibri" panose="020F0502020204030204" pitchFamily="34" charset="0"/>
              </a:rPr>
              <a:t> CT: </a:t>
            </a:r>
            <a:r>
              <a:rPr lang="fr-FR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fr-FR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fr-FR" sz="3500" dirty="0">
                <a:latin typeface="Calibri" panose="020F0502020204030204" pitchFamily="34" charset="0"/>
                <a:cs typeface="Calibri" panose="020F0502020204030204" pitchFamily="34" charset="0"/>
              </a:rPr>
              <a:t> of the dose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3384624" cy="245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708920"/>
            <a:ext cx="3572073" cy="250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3848" y="5507940"/>
            <a:ext cx="3112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4400" u="sng" dirty="0">
                <a:solidFill>
                  <a:srgbClr val="FF0000"/>
                </a:solidFill>
              </a:rPr>
              <a:t>Dose by 50%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2843808" y="5586819"/>
            <a:ext cx="242888" cy="69056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3600" u="sng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70380"/>
            <a:ext cx="203831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00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3: EQUIPMENT</a:t>
            </a:r>
            <a:endParaRPr lang="en-GB" sz="13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92280" y="5892660"/>
            <a:ext cx="2051720" cy="965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53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097847"/>
            <a:ext cx="8364695" cy="818985"/>
          </a:xfrm>
        </p:spPr>
        <p:txBody>
          <a:bodyPr/>
          <a:lstStyle/>
          <a:p>
            <a:r>
              <a:rPr lang="en-GB" sz="4400" b="0" dirty="0" smtClean="0">
                <a:solidFill>
                  <a:srgbClr val="00CC99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Action 4: Equipment Update Policy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988840"/>
            <a:ext cx="8215850" cy="4524375"/>
          </a:xfrm>
        </p:spPr>
        <p:txBody>
          <a:bodyPr/>
          <a:lstStyle/>
          <a:p>
            <a:pPr marL="357188" lvl="2" indent="-269875" defTabSz="357188">
              <a:lnSpc>
                <a:spcPct val="120000"/>
              </a:lnSpc>
              <a:spcBef>
                <a:spcPts val="413"/>
              </a:spcBef>
              <a:buClr>
                <a:schemeClr val="bg1">
                  <a:lumMod val="50000"/>
                </a:schemeClr>
              </a:buClr>
              <a:buFont typeface="Symbol" pitchFamily="18" charset="2"/>
              <a:buChar char="-"/>
              <a:defRPr/>
            </a:pPr>
            <a:r>
              <a:rPr lang="en-GB" sz="2800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ESR paper on renewal of imaging equipment </a:t>
            </a:r>
            <a:r>
              <a:rPr lang="en-GB" sz="1600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(published October 2014)</a:t>
            </a:r>
            <a:endParaRPr lang="en-GB" sz="2800" kern="1200" dirty="0" smtClean="0">
              <a:solidFill>
                <a:schemeClr val="tx2">
                  <a:lumMod val="75000"/>
                  <a:lumOff val="2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00088" lvl="3" indent="-269875" defTabSz="357188">
              <a:lnSpc>
                <a:spcPct val="120000"/>
              </a:lnSpc>
              <a:spcBef>
                <a:spcPts val="413"/>
              </a:spcBef>
              <a:buClr>
                <a:schemeClr val="bg1">
                  <a:lumMod val="50000"/>
                </a:schemeClr>
              </a:buClr>
              <a:buFont typeface="Symbol" pitchFamily="18" charset="2"/>
              <a:buChar char="-"/>
              <a:defRPr/>
            </a:pPr>
            <a:r>
              <a:rPr lang="en-GB" sz="2800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Equipment life cycles are becoming shorter due to rapid technological advances</a:t>
            </a:r>
          </a:p>
          <a:p>
            <a:pPr marL="700088" lvl="3" indent="-269875" defTabSz="357188">
              <a:lnSpc>
                <a:spcPct val="120000"/>
              </a:lnSpc>
              <a:spcBef>
                <a:spcPts val="413"/>
              </a:spcBef>
              <a:buClr>
                <a:schemeClr val="bg1">
                  <a:lumMod val="50000"/>
                </a:schemeClr>
              </a:buClr>
              <a:buFont typeface="Symbol" pitchFamily="18" charset="2"/>
              <a:buChar char="-"/>
              <a:defRPr/>
            </a:pPr>
            <a:r>
              <a:rPr lang="en-GB" sz="2800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Equipment older than 10 years must be replaced to avoid delays in diagnosis and safety problems</a:t>
            </a:r>
          </a:p>
          <a:p>
            <a:pPr marL="700088" lvl="3" indent="-269875" defTabSz="357188">
              <a:lnSpc>
                <a:spcPct val="120000"/>
              </a:lnSpc>
              <a:spcBef>
                <a:spcPts val="413"/>
              </a:spcBef>
              <a:buClr>
                <a:schemeClr val="bg1">
                  <a:lumMod val="50000"/>
                </a:schemeClr>
              </a:buClr>
              <a:buFont typeface="Symbol" pitchFamily="18" charset="2"/>
              <a:buChar char="-"/>
              <a:defRPr/>
            </a:pPr>
            <a:r>
              <a:rPr lang="en-GB" sz="2800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For efficient maintenance and replacement, ESR advocates annually updated 5-year plans</a:t>
            </a:r>
          </a:p>
          <a:p>
            <a:pPr marL="357188" lvl="2" indent="-269875" defTabSz="357188">
              <a:spcBef>
                <a:spcPts val="413"/>
              </a:spcBef>
              <a:buClr>
                <a:schemeClr val="bg1">
                  <a:lumMod val="50000"/>
                </a:schemeClr>
              </a:buClr>
              <a:buFont typeface="Symbol" pitchFamily="18" charset="2"/>
              <a:buChar char="-"/>
              <a:defRPr/>
            </a:pPr>
            <a:endParaRPr lang="en-GB" sz="28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17517" r="16316" b="58305"/>
          <a:stretch/>
        </p:blipFill>
        <p:spPr bwMode="auto">
          <a:xfrm>
            <a:off x="755576" y="1576442"/>
            <a:ext cx="7603958" cy="250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7" t="17269" r="17105" b="55346"/>
          <a:stretch/>
        </p:blipFill>
        <p:spPr bwMode="auto">
          <a:xfrm>
            <a:off x="778369" y="3638308"/>
            <a:ext cx="7603958" cy="267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44008" y="2566645"/>
            <a:ext cx="731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CT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580700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MR</a:t>
            </a:r>
            <a:r>
              <a:rPr lang="fr-FR" sz="3600" dirty="0"/>
              <a:t>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729808"/>
            <a:ext cx="2125564" cy="1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332656"/>
            <a:ext cx="689810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USA: 30 % of inappropriate </a:t>
            </a:r>
            <a:r>
              <a:rPr lang="en-GB" sz="4000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tests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22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20272" y="5877272"/>
            <a:ext cx="2123728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feld 11"/>
          <p:cNvSpPr txBox="1">
            <a:spLocks noChangeArrowheads="1"/>
          </p:cNvSpPr>
          <p:nvPr/>
        </p:nvSpPr>
        <p:spPr bwMode="auto">
          <a:xfrm>
            <a:off x="307181" y="332656"/>
            <a:ext cx="8497888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4A765"/>
              </a:buClr>
              <a:defRPr/>
            </a:pPr>
            <a:r>
              <a:rPr lang="en-GB" altLang="de-DE" sz="4000" dirty="0" smtClean="0">
                <a:solidFill>
                  <a:srgbClr val="33CCCC"/>
                </a:solidFill>
                <a:latin typeface="+mj-lt"/>
                <a:cs typeface="Tahoma" pitchFamily="34" charset="0"/>
              </a:rPr>
              <a:t>The ESR Call for a European Action Plan for Medical Imaging</a:t>
            </a:r>
            <a:endParaRPr lang="en-GB" altLang="de-DE" sz="4000" dirty="0">
              <a:solidFill>
                <a:srgbClr val="33CCCC"/>
              </a:solidFill>
              <a:latin typeface="+mj-lt"/>
              <a:cs typeface="Tahoma" pitchFamily="34" charset="0"/>
            </a:endParaRPr>
          </a:p>
          <a:p>
            <a:pPr>
              <a:buClr>
                <a:srgbClr val="C4A765"/>
              </a:buClr>
              <a:defRPr/>
            </a:pPr>
            <a:endParaRPr lang="en-GB" altLang="de-DE" sz="4000" dirty="0">
              <a:solidFill>
                <a:srgbClr val="C4A765"/>
              </a:solidFill>
              <a:latin typeface="+mj-lt"/>
              <a:cs typeface="Arial" charset="0"/>
            </a:endParaRPr>
          </a:p>
          <a:p>
            <a:pPr>
              <a:buClr>
                <a:srgbClr val="C4A765"/>
              </a:buClr>
              <a:defRPr/>
            </a:pPr>
            <a:endParaRPr lang="en-GB" altLang="de-DE" sz="1000" b="1" dirty="0">
              <a:solidFill>
                <a:srgbClr val="C4A765"/>
              </a:solidFill>
              <a:cs typeface="Arial" charset="0"/>
            </a:endParaRPr>
          </a:p>
        </p:txBody>
      </p:sp>
      <p:sp>
        <p:nvSpPr>
          <p:cNvPr id="6" name="Textfeld 11"/>
          <p:cNvSpPr txBox="1">
            <a:spLocks noChangeArrowheads="1"/>
          </p:cNvSpPr>
          <p:nvPr/>
        </p:nvSpPr>
        <p:spPr bwMode="auto">
          <a:xfrm>
            <a:off x="250825" y="2225228"/>
            <a:ext cx="59309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indent="-4572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QUALITY &amp; SAFETY</a:t>
            </a:r>
          </a:p>
          <a:p>
            <a:pPr marL="0" lvl="1">
              <a:buClr>
                <a:schemeClr val="accent6">
                  <a:lumMod val="50000"/>
                </a:schemeClr>
              </a:buClr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GB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Policy of equipment upgrade</a:t>
            </a:r>
          </a:p>
          <a:p>
            <a:pPr lvl="1" indent="-4572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&amp; TRAINING</a:t>
            </a:r>
          </a:p>
          <a:p>
            <a:pPr lvl="1" indent="-4572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  <a:p>
            <a:pPr lvl="1" indent="-4572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E-HEALTH</a:t>
            </a:r>
          </a:p>
          <a:p>
            <a:pPr marL="457200" lvl="2">
              <a:buClr>
                <a:schemeClr val="accent6">
                  <a:lumMod val="50000"/>
                </a:schemeClr>
              </a:buClr>
              <a:defRPr/>
            </a:pPr>
            <a:r>
              <a:rPr lang="en-GB" altLang="de-DE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- </a:t>
            </a:r>
            <a:r>
              <a:rPr lang="en-GB" altLang="de-DE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use of clinical decision support and referral guidelines</a:t>
            </a:r>
          </a:p>
          <a:p>
            <a:pPr lvl="1" indent="-457200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GB" altLang="de-DE" sz="2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Bild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2204864"/>
            <a:ext cx="2145060" cy="30409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ZoneTexte 1"/>
          <p:cNvSpPr txBox="1"/>
          <p:nvPr/>
        </p:nvSpPr>
        <p:spPr>
          <a:xfrm>
            <a:off x="6444208" y="5292497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Brussel,2014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526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avec flèche 16"/>
          <p:cNvCxnSpPr/>
          <p:nvPr/>
        </p:nvCxnSpPr>
        <p:spPr>
          <a:xfrm>
            <a:off x="5148064" y="3997906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7"/>
          <p:cNvSpPr txBox="1"/>
          <p:nvPr/>
        </p:nvSpPr>
        <p:spPr>
          <a:xfrm>
            <a:off x="5484700" y="351224"/>
            <a:ext cx="21686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 - </a:t>
            </a:r>
            <a:r>
              <a:rPr lang="en-GB" sz="1300" dirty="0" smtClean="0">
                <a:solidFill>
                  <a:prstClr val="black"/>
                </a:solidFill>
                <a:cs typeface="Arial" pitchFamily="34" charset="0"/>
              </a:rPr>
              <a:t>ESR Patient Advisory Group</a:t>
            </a:r>
            <a:endParaRPr lang="en-GB" sz="13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0329" y="2788063"/>
            <a:ext cx="22056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prstClr val="black"/>
                </a:solidFill>
              </a:rPr>
              <a:t>- </a:t>
            </a:r>
            <a:r>
              <a:rPr lang="fr-FR" sz="1300" dirty="0" err="1" smtClean="0">
                <a:solidFill>
                  <a:prstClr val="black"/>
                </a:solidFill>
              </a:rPr>
              <a:t>European</a:t>
            </a:r>
            <a:r>
              <a:rPr lang="fr-FR" sz="1300" dirty="0" smtClean="0">
                <a:solidFill>
                  <a:prstClr val="black"/>
                </a:solidFill>
              </a:rPr>
              <a:t> Commission</a:t>
            </a:r>
          </a:p>
          <a:p>
            <a:r>
              <a:rPr lang="en-US" sz="1300" dirty="0" smtClean="0">
                <a:solidFill>
                  <a:prstClr val="black"/>
                </a:solidFill>
              </a:rPr>
              <a:t>- HERCA (radiation protection authorities)</a:t>
            </a:r>
            <a:endParaRPr lang="fr-FR" sz="13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0329" y="4966989"/>
            <a:ext cx="41387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prstClr val="black"/>
                </a:solidFill>
              </a:rPr>
              <a:t>- ESPR (</a:t>
            </a:r>
            <a:r>
              <a:rPr lang="en-US" sz="1300" dirty="0" smtClean="0">
                <a:solidFill>
                  <a:prstClr val="black"/>
                </a:solidFill>
              </a:rPr>
              <a:t>European Society of </a:t>
            </a:r>
            <a:r>
              <a:rPr lang="en-US" sz="1300" dirty="0" err="1" smtClean="0">
                <a:solidFill>
                  <a:prstClr val="black"/>
                </a:solidFill>
              </a:rPr>
              <a:t>Paediatric</a:t>
            </a:r>
            <a:r>
              <a:rPr lang="en-US" sz="1300" dirty="0" smtClean="0">
                <a:solidFill>
                  <a:prstClr val="black"/>
                </a:solidFill>
              </a:rPr>
              <a:t> Radiology)</a:t>
            </a:r>
            <a:endParaRPr lang="fr-FR" sz="1300" dirty="0">
              <a:solidFill>
                <a:prstClr val="black"/>
              </a:solidFill>
            </a:endParaRPr>
          </a:p>
          <a:p>
            <a:r>
              <a:rPr lang="fr-FR" sz="1300" dirty="0" smtClean="0">
                <a:solidFill>
                  <a:prstClr val="black"/>
                </a:solidFill>
              </a:rPr>
              <a:t>- CIRSE (</a:t>
            </a:r>
            <a:r>
              <a:rPr lang="en-US" sz="1300" dirty="0" smtClean="0">
                <a:solidFill>
                  <a:prstClr val="black"/>
                </a:solidFill>
              </a:rPr>
              <a:t>Cardiovascular and Interventional Radiological Society of Europe)</a:t>
            </a:r>
            <a:endParaRPr lang="fr-FR" sz="1300" dirty="0">
              <a:solidFill>
                <a:prstClr val="black"/>
              </a:solidFill>
            </a:endParaRPr>
          </a:p>
          <a:p>
            <a:r>
              <a:rPr lang="fr-FR" sz="1300" dirty="0" smtClean="0">
                <a:solidFill>
                  <a:prstClr val="black"/>
                </a:solidFill>
              </a:rPr>
              <a:t>- EFOMP (</a:t>
            </a:r>
            <a:r>
              <a:rPr lang="en-US" sz="1300" dirty="0" smtClean="0">
                <a:solidFill>
                  <a:prstClr val="black"/>
                </a:solidFill>
              </a:rPr>
              <a:t>European Federation of Organizations for Medical Physics)</a:t>
            </a:r>
            <a:endParaRPr lang="fr-FR" sz="1300" dirty="0">
              <a:solidFill>
                <a:prstClr val="black"/>
              </a:solidFill>
            </a:endParaRPr>
          </a:p>
          <a:p>
            <a:r>
              <a:rPr lang="fr-FR" sz="1300" dirty="0" smtClean="0">
                <a:solidFill>
                  <a:prstClr val="black"/>
                </a:solidFill>
              </a:rPr>
              <a:t>- EFRS (</a:t>
            </a:r>
            <a:r>
              <a:rPr lang="en-US" sz="1300" dirty="0" smtClean="0">
                <a:solidFill>
                  <a:prstClr val="black"/>
                </a:solidFill>
              </a:rPr>
              <a:t>European Federation of Radiographer Societies)</a:t>
            </a:r>
            <a:endParaRPr lang="fr-FR" sz="1300" dirty="0">
              <a:solidFill>
                <a:prstClr val="black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95304" y="4882150"/>
            <a:ext cx="224869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 smtClean="0">
                <a:solidFill>
                  <a:prstClr val="black"/>
                </a:solidFill>
              </a:rPr>
              <a:t>- COCIR (</a:t>
            </a:r>
            <a:r>
              <a:rPr lang="en-US" sz="1300" dirty="0" smtClean="0">
                <a:solidFill>
                  <a:prstClr val="black"/>
                </a:solidFill>
              </a:rPr>
              <a:t>European Coordination Committee of the Radiological, </a:t>
            </a:r>
            <a:r>
              <a:rPr lang="en-US" sz="1300" dirty="0" err="1" smtClean="0">
                <a:solidFill>
                  <a:prstClr val="black"/>
                </a:solidFill>
              </a:rPr>
              <a:t>Electromedical</a:t>
            </a:r>
            <a:r>
              <a:rPr lang="en-US" sz="1300" dirty="0" smtClean="0">
                <a:solidFill>
                  <a:prstClr val="black"/>
                </a:solidFill>
              </a:rPr>
              <a:t> and Healthcare IT Industry)</a:t>
            </a:r>
            <a:endParaRPr lang="fr-FR" sz="1300" dirty="0">
              <a:solidFill>
                <a:prstClr val="black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920646" y="3888188"/>
            <a:ext cx="257622" cy="190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825728" y="1809910"/>
            <a:ext cx="3528392" cy="3384376"/>
          </a:xfrm>
          <a:prstGeom prst="ellipse">
            <a:avLst/>
          </a:prstGeom>
          <a:solidFill>
            <a:schemeClr val="bg1">
              <a:lumMod val="75000"/>
              <a:alpha val="50000"/>
            </a:schemeClr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050" name="Picture 2" descr="https://www.myesr.org/html/img/pool/1_EuroSafeImaging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8145" y="2778852"/>
            <a:ext cx="2083558" cy="2050020"/>
          </a:xfrm>
          <a:prstGeom prst="rect">
            <a:avLst/>
          </a:prstGeom>
          <a:noFill/>
        </p:spPr>
      </p:pic>
      <p:cxnSp>
        <p:nvCxnSpPr>
          <p:cNvPr id="8" name="Connecteur droit avec flèche 12"/>
          <p:cNvCxnSpPr/>
          <p:nvPr/>
        </p:nvCxnSpPr>
        <p:spPr>
          <a:xfrm flipH="1">
            <a:off x="4499992" y="993913"/>
            <a:ext cx="446" cy="127580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14"/>
          <p:cNvCxnSpPr/>
          <p:nvPr/>
        </p:nvCxnSpPr>
        <p:spPr>
          <a:xfrm flipH="1">
            <a:off x="5303520" y="2557746"/>
            <a:ext cx="1788760" cy="2411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8"/>
          <p:cNvCxnSpPr/>
          <p:nvPr/>
        </p:nvCxnSpPr>
        <p:spPr>
          <a:xfrm flipH="1" flipV="1">
            <a:off x="5231958" y="3888188"/>
            <a:ext cx="1618909" cy="5417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20"/>
          <p:cNvCxnSpPr/>
          <p:nvPr/>
        </p:nvCxnSpPr>
        <p:spPr>
          <a:xfrm>
            <a:off x="2195736" y="2413730"/>
            <a:ext cx="1453913" cy="33742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22"/>
          <p:cNvCxnSpPr/>
          <p:nvPr/>
        </p:nvCxnSpPr>
        <p:spPr>
          <a:xfrm flipV="1">
            <a:off x="2284544" y="3912042"/>
            <a:ext cx="1540033" cy="5856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35"/>
          <p:cNvSpPr txBox="1"/>
          <p:nvPr/>
        </p:nvSpPr>
        <p:spPr>
          <a:xfrm>
            <a:off x="162188" y="4062987"/>
            <a:ext cx="2249572" cy="889474"/>
          </a:xfrm>
          <a:prstGeom prst="rect">
            <a:avLst/>
          </a:prstGeom>
          <a:solidFill>
            <a:srgbClr val="BBE0E3">
              <a:lumMod val="50000"/>
            </a:srgb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kern="0" dirty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Stakeholders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u="sng" kern="0" dirty="0" smtClean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18" name="ZoneTexte 36"/>
          <p:cNvSpPr txBox="1"/>
          <p:nvPr/>
        </p:nvSpPr>
        <p:spPr>
          <a:xfrm>
            <a:off x="162188" y="1862307"/>
            <a:ext cx="2122356" cy="889474"/>
          </a:xfrm>
          <a:prstGeom prst="rect">
            <a:avLst/>
          </a:prstGeom>
          <a:solidFill>
            <a:srgbClr val="BBE0E3">
              <a:lumMod val="50000"/>
            </a:srgb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kern="0" dirty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Regulators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u="sng" kern="0" dirty="0" smtClean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15" name="ZoneTexte 33"/>
          <p:cNvSpPr txBox="1"/>
          <p:nvPr/>
        </p:nvSpPr>
        <p:spPr>
          <a:xfrm>
            <a:off x="3586306" y="110898"/>
            <a:ext cx="1851092" cy="889474"/>
          </a:xfrm>
          <a:prstGeom prst="rect">
            <a:avLst/>
          </a:prstGeom>
          <a:solidFill>
            <a:srgbClr val="BBE0E3">
              <a:lumMod val="50000"/>
            </a:srgb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kern="0" dirty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Patients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u="sng" kern="0" dirty="0" smtClean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14" name="ZoneTexte 32"/>
          <p:cNvSpPr txBox="1"/>
          <p:nvPr/>
        </p:nvSpPr>
        <p:spPr>
          <a:xfrm>
            <a:off x="6850866" y="2000276"/>
            <a:ext cx="2113622" cy="889474"/>
          </a:xfrm>
          <a:prstGeom prst="rect">
            <a:avLst/>
          </a:prstGeom>
          <a:solidFill>
            <a:srgbClr val="BBE0E3">
              <a:lumMod val="50000"/>
            </a:srgb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kern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Experts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u="sng" kern="0" smtClean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16" name="ZoneTexte 34"/>
          <p:cNvSpPr txBox="1"/>
          <p:nvPr/>
        </p:nvSpPr>
        <p:spPr>
          <a:xfrm>
            <a:off x="6832577" y="3986529"/>
            <a:ext cx="2131911" cy="889474"/>
          </a:xfrm>
          <a:prstGeom prst="rect">
            <a:avLst/>
          </a:prstGeom>
          <a:solidFill>
            <a:srgbClr val="BBE0E3">
              <a:lumMod val="50000"/>
            </a:srgb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kern="0" smtClean="0">
                <a:solidFill>
                  <a:srgbClr val="FFFFFF"/>
                </a:solidFill>
                <a:ea typeface="ＭＳ Ｐゴシック"/>
                <a:cs typeface="Arial" pitchFamily="34" charset="0"/>
              </a:rPr>
              <a:t>Industry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 u="sng" kern="0" smtClean="0">
              <a:solidFill>
                <a:srgbClr val="000000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2280" y="5974757"/>
            <a:ext cx="2051720" cy="883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85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66" y="0"/>
            <a:ext cx="9129033" cy="117043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6000" dirty="0" smtClean="0">
                <a:solidFill>
                  <a:srgbClr val="1D5495"/>
                </a:solidFill>
                <a:latin typeface="+mn-lt"/>
                <a:cs typeface="Arial"/>
              </a:rPr>
              <a:t> </a:t>
            </a:r>
            <a:r>
              <a:rPr lang="en-GB" sz="6000" dirty="0" smtClean="0">
                <a:solidFill>
                  <a:srgbClr val="1D5495"/>
                </a:solidFill>
                <a:cs typeface="Arial"/>
              </a:rPr>
              <a:t>ACTION ITEMS</a:t>
            </a:r>
            <a:endParaRPr lang="en-GB" sz="6000" dirty="0">
              <a:solidFill>
                <a:srgbClr val="1D5495"/>
              </a:solidFill>
              <a:latin typeface="+mn-lt"/>
              <a:cs typeface="Arial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88359" y="1211708"/>
            <a:ext cx="4351878" cy="403225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1DB3B2"/>
                </a:solidFill>
                <a:ea typeface="Arial Unicode MS" pitchFamily="34" charset="-128"/>
                <a:cs typeface="Arial Unicode MS" pitchFamily="34" charset="-128"/>
              </a:rPr>
              <a:t>IAEA-WHO Bonn Call for Action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237744" y="1656208"/>
            <a:ext cx="3310128" cy="4533456"/>
          </a:xfrm>
        </p:spPr>
        <p:txBody>
          <a:bodyPr>
            <a:normAutofit/>
          </a:bodyPr>
          <a:lstStyle/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1: Justification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2: Justification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3: Optimisation and Safety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4: Optimisation and Safety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5: Manufacturers’ role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6: Education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7: Research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8: Information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9: Safety culture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10: Patient</a:t>
            </a:r>
          </a:p>
          <a:p>
            <a:pPr marL="87313" lvl="2" indent="0" defTabSz="357188" eaLnBrk="0" fontAlgn="base" hangingPunct="0">
              <a:lnSpc>
                <a:spcPct val="11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1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11: Globalisation</a:t>
            </a:r>
          </a:p>
          <a:p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"/>
          </p:nvPr>
        </p:nvSpPr>
        <p:spPr>
          <a:xfrm>
            <a:off x="4930902" y="1211707"/>
            <a:ext cx="4213098" cy="403226"/>
          </a:xfrm>
        </p:spPr>
        <p:txBody>
          <a:bodyPr>
            <a:normAutofit lnSpcReduction="10000"/>
          </a:bodyPr>
          <a:lstStyle/>
          <a:p>
            <a:pPr marL="0" lvl="2">
              <a:spcBef>
                <a:spcPts val="1000"/>
              </a:spcBef>
            </a:pPr>
            <a:r>
              <a:rPr lang="en-GB" sz="2400" dirty="0" err="1">
                <a:solidFill>
                  <a:srgbClr val="1DB3B2"/>
                </a:solidFill>
                <a:ea typeface="Arial Unicode MS" pitchFamily="34" charset="-128"/>
                <a:cs typeface="Arial Unicode MS" pitchFamily="34" charset="-128"/>
              </a:rPr>
              <a:t>EuroSafe</a:t>
            </a:r>
            <a:r>
              <a:rPr lang="en-GB" sz="2400" dirty="0">
                <a:solidFill>
                  <a:srgbClr val="1DB3B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smtClean="0">
                <a:solidFill>
                  <a:srgbClr val="1DB3B2"/>
                </a:solidFill>
                <a:ea typeface="Arial Unicode MS" pitchFamily="34" charset="-128"/>
                <a:cs typeface="Arial Unicode MS" pitchFamily="34" charset="-128"/>
              </a:rPr>
              <a:t>Imaging</a:t>
            </a:r>
            <a:endParaRPr lang="en-GB" sz="2400" dirty="0">
              <a:solidFill>
                <a:srgbClr val="1DB3B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4"/>
          </p:nvPr>
        </p:nvSpPr>
        <p:spPr>
          <a:xfrm>
            <a:off x="4930902" y="1656208"/>
            <a:ext cx="3774186" cy="4533456"/>
          </a:xfrm>
        </p:spPr>
        <p:txBody>
          <a:bodyPr>
            <a:normAutofit fontScale="70000" lnSpcReduction="20000"/>
          </a:bodyPr>
          <a:lstStyle/>
          <a:p>
            <a:pPr marL="87313" lvl="2" indent="0" defTabSz="357188" eaLnBrk="0" fontAlgn="base" hangingPunct="0">
              <a:lnSpc>
                <a:spcPct val="130000"/>
              </a:lnSpc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1: Clinical Decision Support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2: Clinical audit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3: </a:t>
            </a:r>
            <a:r>
              <a:rPr lang="en-GB" sz="26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PiDRL</a:t>
            </a: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project, data collection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4: Equipment update policy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5: Cooperation with COCIR (industry)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6: E-courses, education projects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7: MELODI (research platform)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8: Data collection surveys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9: GPS and KIQSI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10: Website, ESR newsletters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11: ESR Patient Advisory Group</a:t>
            </a:r>
          </a:p>
          <a:p>
            <a:pPr marL="87313" lvl="2" indent="0" defTabSz="357188" eaLnBrk="0" fontAlgn="base" hangingPunct="0">
              <a:lnSpc>
                <a:spcPct val="130000"/>
              </a:lnSpc>
              <a:spcBef>
                <a:spcPts val="413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None/>
              <a:defRPr/>
            </a:pPr>
            <a:r>
              <a:rPr lang="en-GB" sz="2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12: Network of campaigns</a:t>
            </a:r>
          </a:p>
          <a:p>
            <a:endParaRPr lang="en-GB" dirty="0"/>
          </a:p>
        </p:txBody>
      </p:sp>
      <p:pic>
        <p:nvPicPr>
          <p:cNvPr id="12298" name="Picture 10" descr="compu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177" y="1687009"/>
            <a:ext cx="301625" cy="301625"/>
          </a:xfrm>
          <a:prstGeom prst="rect">
            <a:avLst/>
          </a:prstGeom>
          <a:noFill/>
        </p:spPr>
      </p:pic>
      <p:pic>
        <p:nvPicPr>
          <p:cNvPr id="12300" name="Picture 12" descr="Klemmbre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1177" y="2039434"/>
            <a:ext cx="301625" cy="301625"/>
          </a:xfrm>
          <a:prstGeom prst="rect">
            <a:avLst/>
          </a:prstGeom>
          <a:noFill/>
        </p:spPr>
      </p:pic>
      <p:pic>
        <p:nvPicPr>
          <p:cNvPr id="12302" name="Picture 14" descr="ska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177" y="2401384"/>
            <a:ext cx="301625" cy="301625"/>
          </a:xfrm>
          <a:prstGeom prst="rect">
            <a:avLst/>
          </a:prstGeom>
          <a:noFill/>
        </p:spPr>
      </p:pic>
      <p:pic>
        <p:nvPicPr>
          <p:cNvPr id="12304" name="Picture 16" descr="M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1177" y="2763334"/>
            <a:ext cx="301625" cy="301625"/>
          </a:xfrm>
          <a:prstGeom prst="rect">
            <a:avLst/>
          </a:prstGeom>
          <a:noFill/>
        </p:spPr>
      </p:pic>
      <p:pic>
        <p:nvPicPr>
          <p:cNvPr id="12306" name="Picture 18" descr="Fabri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1177" y="3115759"/>
            <a:ext cx="301625" cy="301625"/>
          </a:xfrm>
          <a:prstGeom prst="rect">
            <a:avLst/>
          </a:prstGeom>
          <a:noFill/>
        </p:spPr>
      </p:pic>
      <p:pic>
        <p:nvPicPr>
          <p:cNvPr id="12308" name="Picture 20" descr="stud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1177" y="3477709"/>
            <a:ext cx="301625" cy="301625"/>
          </a:xfrm>
          <a:prstGeom prst="rect">
            <a:avLst/>
          </a:prstGeom>
          <a:noFill/>
        </p:spPr>
      </p:pic>
      <p:pic>
        <p:nvPicPr>
          <p:cNvPr id="12310" name="Picture 22" descr="Reagenzgla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1177" y="3830134"/>
            <a:ext cx="301625" cy="301625"/>
          </a:xfrm>
          <a:prstGeom prst="rect">
            <a:avLst/>
          </a:prstGeom>
          <a:noFill/>
        </p:spPr>
      </p:pic>
      <p:pic>
        <p:nvPicPr>
          <p:cNvPr id="12312" name="Picture 24" descr="Diagram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1177" y="4173034"/>
            <a:ext cx="301625" cy="301625"/>
          </a:xfrm>
          <a:prstGeom prst="rect">
            <a:avLst/>
          </a:prstGeom>
          <a:noFill/>
        </p:spPr>
      </p:pic>
      <p:pic>
        <p:nvPicPr>
          <p:cNvPr id="12314" name="Picture 26" descr="checklis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91177" y="4515934"/>
            <a:ext cx="301625" cy="301625"/>
          </a:xfrm>
          <a:prstGeom prst="rect">
            <a:avLst/>
          </a:prstGeom>
          <a:noFill/>
        </p:spPr>
      </p:pic>
      <p:pic>
        <p:nvPicPr>
          <p:cNvPr id="12316" name="Picture 28" descr="Mikroph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91177" y="4858834"/>
            <a:ext cx="301625" cy="301625"/>
          </a:xfrm>
          <a:prstGeom prst="rect">
            <a:avLst/>
          </a:prstGeom>
          <a:noFill/>
        </p:spPr>
      </p:pic>
      <p:pic>
        <p:nvPicPr>
          <p:cNvPr id="12318" name="Picture 30" descr="patien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1177" y="5201734"/>
            <a:ext cx="301625" cy="301625"/>
          </a:xfrm>
          <a:prstGeom prst="rect">
            <a:avLst/>
          </a:prstGeom>
          <a:noFill/>
        </p:spPr>
      </p:pic>
      <p:pic>
        <p:nvPicPr>
          <p:cNvPr id="12320" name="Picture 32" descr="erdb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91177" y="5544634"/>
            <a:ext cx="301625" cy="301625"/>
          </a:xfrm>
          <a:prstGeom prst="rect">
            <a:avLst/>
          </a:prstGeom>
          <a:noFill/>
        </p:spPr>
      </p:pic>
      <p:sp>
        <p:nvSpPr>
          <p:cNvPr id="22" name="Rechteck 21"/>
          <p:cNvSpPr/>
          <p:nvPr/>
        </p:nvSpPr>
        <p:spPr>
          <a:xfrm>
            <a:off x="40453" y="6413266"/>
            <a:ext cx="1291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prstClr val="white"/>
                </a:solidFill>
              </a:rPr>
              <a:t>EUROSAFE</a:t>
            </a:r>
            <a:endParaRPr lang="en-GB" sz="20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20272" y="5949280"/>
            <a:ext cx="2232248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6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>
          <a:xfrm>
            <a:off x="1115616" y="3825924"/>
            <a:ext cx="7848872" cy="611188"/>
          </a:xfrm>
          <a:prstGeom prst="rect">
            <a:avLst/>
          </a:prstGeom>
          <a:ln/>
        </p:spPr>
        <p:txBody>
          <a:bodyPr/>
          <a:lstStyle/>
          <a:p>
            <a:r>
              <a:rPr lang="en-GB" altLang="fr-FR" sz="4400" b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your </a:t>
            </a:r>
            <a:r>
              <a:rPr lang="en-GB" altLang="fr-FR" sz="44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 !!!</a:t>
            </a:r>
            <a:endParaRPr lang="en-US" altLang="fr-FR" sz="4400" b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1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84168" y="2780928"/>
            <a:ext cx="2088232" cy="1440160"/>
          </a:xfrm>
          <a:prstGeom prst="rect">
            <a:avLst/>
          </a:prstGeom>
          <a:solidFill>
            <a:srgbClr val="33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056" y="673768"/>
            <a:ext cx="8275320" cy="166035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35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3500" dirty="0">
                <a:latin typeface="Calibri" panose="020F0502020204030204" pitchFamily="34" charset="0"/>
                <a:cs typeface="Calibri" panose="020F0502020204030204" pitchFamily="34" charset="0"/>
              </a:rPr>
              <a:t>clinical justification is established through evidence-based Clinical Guidelines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6470380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496" y="2934757"/>
            <a:ext cx="2737774" cy="646331"/>
          </a:xfrm>
          <a:prstGeom prst="rect">
            <a:avLst/>
          </a:prstGeom>
          <a:solidFill>
            <a:srgbClr val="336699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dirty="0" err="1">
                <a:solidFill>
                  <a:prstClr val="white"/>
                </a:solidFill>
              </a:rPr>
              <a:t>European</a:t>
            </a:r>
            <a:r>
              <a:rPr lang="fr-FR" dirty="0">
                <a:solidFill>
                  <a:prstClr val="white"/>
                </a:solidFill>
              </a:rPr>
              <a:t> BSS Directive </a:t>
            </a:r>
            <a:br>
              <a:rPr lang="fr-FR" dirty="0">
                <a:solidFill>
                  <a:prstClr val="white"/>
                </a:solidFill>
              </a:rPr>
            </a:br>
            <a:r>
              <a:rPr lang="fr-FR" dirty="0">
                <a:solidFill>
                  <a:prstClr val="white"/>
                </a:solidFill>
              </a:rPr>
              <a:t>2013/59/EURATOM</a:t>
            </a:r>
            <a:endParaRPr lang="fr-FR" sz="24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1026" name="Picture 2" descr="http://www.google.fr/url?source=imglanding&amp;ct=img&amp;q=http://www.europe-haute-normandie.fr/useruploads/files/EuropeFlagCMYKcopie.jpg&amp;sa=X&amp;ei=PhtSVc7dBYnfU_X_gIgF&amp;ved=0CAkQ8wc&amp;usg=AFQjCNER-_lfH4R7uuxYW3ggkXzKOO0C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49080"/>
            <a:ext cx="1603646" cy="1069929"/>
          </a:xfrm>
          <a:prstGeom prst="rect">
            <a:avLst/>
          </a:prstGeom>
          <a:solidFill>
            <a:srgbClr val="336699"/>
          </a:solidFill>
          <a:extLst/>
        </p:spPr>
      </p:pic>
      <p:sp>
        <p:nvSpPr>
          <p:cNvPr id="2" name="ZoneTexte 1"/>
          <p:cNvSpPr txBox="1"/>
          <p:nvPr/>
        </p:nvSpPr>
        <p:spPr>
          <a:xfrm>
            <a:off x="179512" y="5642084"/>
            <a:ext cx="259228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 smtClean="0"/>
              <a:t>MUST HAVE CIG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7020272" y="6040452"/>
            <a:ext cx="2123728" cy="81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17323" r="51851" b="48710"/>
          <a:stretch/>
        </p:blipFill>
        <p:spPr bwMode="auto">
          <a:xfrm>
            <a:off x="6158637" y="2934757"/>
            <a:ext cx="1941755" cy="114231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Rectangle 7"/>
          <p:cNvSpPr/>
          <p:nvPr/>
        </p:nvSpPr>
        <p:spPr>
          <a:xfrm>
            <a:off x="6016493" y="5589240"/>
            <a:ext cx="237193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800" dirty="0"/>
              <a:t>MUST </a:t>
            </a:r>
            <a:r>
              <a:rPr lang="fr-FR" sz="2800" dirty="0" smtClean="0"/>
              <a:t>USE CDS</a:t>
            </a:r>
            <a:endParaRPr lang="fr-FR" sz="2800" dirty="0"/>
          </a:p>
        </p:txBody>
      </p:sp>
      <p:pic>
        <p:nvPicPr>
          <p:cNvPr id="2050" name="Picture 2" descr="Drapeau des États-U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21" y="4446857"/>
            <a:ext cx="1766363" cy="92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4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0"/>
            <a:ext cx="9252520" cy="169068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6600" dirty="0">
                <a:solidFill>
                  <a:srgbClr val="33CCCC"/>
                </a:solidFill>
                <a:latin typeface="+mn-lt"/>
              </a:rPr>
              <a:t>REFERRAL GUIDELINES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57214" y="2172477"/>
            <a:ext cx="5645756" cy="392081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42913" algn="l"/>
              </a:tabLst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Society of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Radiology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	(ESR)</a:t>
            </a:r>
            <a:endParaRPr lang="fr-FR" altLang="fr-F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42913" algn="l"/>
              </a:tabLst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Availability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Referral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	Guidelines (~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70%)</a:t>
            </a:r>
          </a:p>
          <a:p>
            <a:pPr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42913" algn="l"/>
              </a:tabLst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Production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: UK and France </a:t>
            </a:r>
          </a:p>
          <a:p>
            <a:pPr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442913" algn="l"/>
              </a:tabLst>
            </a:pP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Adopted</a:t>
            </a:r>
            <a:r>
              <a:rPr lang="fr-FR" altLang="fr-F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r-FR" altLang="fr-F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adapted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fr-F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r-FR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GB" sz="32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5802970" y="2679321"/>
            <a:ext cx="2956019" cy="2911642"/>
            <a:chOff x="6200013" y="1521619"/>
            <a:chExt cx="2698750" cy="2347913"/>
          </a:xfrm>
        </p:grpSpPr>
        <p:pic>
          <p:nvPicPr>
            <p:cNvPr id="4" name="Picture 11" descr="carte_europ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" b="2792"/>
            <a:stretch>
              <a:fillRect/>
            </a:stretch>
          </p:blipFill>
          <p:spPr bwMode="auto">
            <a:xfrm>
              <a:off x="6200013" y="1521619"/>
              <a:ext cx="2698750" cy="2347913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riangle isocèle 1"/>
            <p:cNvSpPr>
              <a:spLocks noChangeArrowheads="1"/>
            </p:cNvSpPr>
            <p:nvPr/>
          </p:nvSpPr>
          <p:spPr bwMode="auto">
            <a:xfrm>
              <a:off x="6906927" y="2975492"/>
              <a:ext cx="269875" cy="2159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fr-FR" altLang="fr-FR">
                <a:solidFill>
                  <a:prstClr val="black"/>
                </a:solidFill>
              </a:endParaRPr>
            </a:p>
          </p:txBody>
        </p:sp>
        <p:sp>
          <p:nvSpPr>
            <p:cNvPr id="6" name="Triangle isocèle 8"/>
            <p:cNvSpPr>
              <a:spLocks noChangeArrowheads="1"/>
            </p:cNvSpPr>
            <p:nvPr/>
          </p:nvSpPr>
          <p:spPr bwMode="auto">
            <a:xfrm>
              <a:off x="6820472" y="2510807"/>
              <a:ext cx="125412" cy="14287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fr-FR" altLang="fr-FR">
                <a:solidFill>
                  <a:prstClr val="black"/>
                </a:solidFill>
              </a:endParaRPr>
            </a:p>
          </p:txBody>
        </p:sp>
      </p:grpSp>
      <p:sp>
        <p:nvSpPr>
          <p:cNvPr id="9" name="Rechteck 8"/>
          <p:cNvSpPr/>
          <p:nvPr/>
        </p:nvSpPr>
        <p:spPr>
          <a:xfrm>
            <a:off x="0" y="6470380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2280" y="5949280"/>
            <a:ext cx="2051720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4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827088" y="1916113"/>
            <a:ext cx="741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4400" u="none" smtClean="0">
              <a:solidFill>
                <a:srgbClr val="990000"/>
              </a:solidFill>
              <a:latin typeface="Times New Roman" charset="0"/>
            </a:endParaRPr>
          </a:p>
        </p:txBody>
      </p:sp>
      <p:sp>
        <p:nvSpPr>
          <p:cNvPr id="147459" name="Text Box 7"/>
          <p:cNvSpPr txBox="1">
            <a:spLocks noChangeArrowheads="1"/>
          </p:cNvSpPr>
          <p:nvPr/>
        </p:nvSpPr>
        <p:spPr bwMode="auto">
          <a:xfrm>
            <a:off x="323528" y="-531440"/>
            <a:ext cx="820891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" algn="l"/>
                <a:tab pos="357188" algn="l"/>
                <a:tab pos="628650" algn="l"/>
                <a:tab pos="1800225" algn="l"/>
                <a:tab pos="2157413" algn="l"/>
                <a:tab pos="4029075" algn="l"/>
                <a:tab pos="4300538" algn="l"/>
              </a:tabLst>
              <a:defRPr sz="2400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GB" altLang="fr-FR" sz="2200" u="none" dirty="0" smtClean="0">
              <a:solidFill>
                <a:srgbClr val="000066"/>
              </a:solidFill>
              <a:latin typeface="Arial"/>
              <a:cs typeface="Arial"/>
            </a:endParaRPr>
          </a:p>
          <a:p>
            <a:pPr eaLnBrk="1" hangingPunct="1"/>
            <a:endParaRPr lang="en-GB" altLang="fr-FR" sz="2200" u="none" dirty="0">
              <a:solidFill>
                <a:srgbClr val="000066"/>
              </a:solidFill>
              <a:latin typeface="Arial"/>
              <a:cs typeface="Arial"/>
            </a:endParaRPr>
          </a:p>
          <a:p>
            <a:pPr marL="708025" indent="-342900" eaLnBrk="1" hangingPunct="1">
              <a:buFont typeface="Arial"/>
              <a:buChar char="•"/>
            </a:pPr>
            <a:endParaRPr lang="en-GB" altLang="de-DE" sz="2200" u="none" dirty="0" smtClean="0">
              <a:solidFill>
                <a:srgbClr val="990000"/>
              </a:solidFill>
              <a:latin typeface="Arial"/>
              <a:cs typeface="Arial"/>
            </a:endParaRP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Belgium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 we have referral guidelines; in fact, nobody really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takes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them into account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Referral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guidelines for diagnostic imaging in general are not in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use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Hungary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They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are not used in the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Netherlands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Although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we have several official referral guidelines published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(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Spain)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, they are not used generally speaking </a:t>
            </a: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endParaRPr lang="en-GB" altLang="fr-FR" sz="2200" u="none" dirty="0">
              <a:solidFill>
                <a:prstClr val="white">
                  <a:lumMod val="50000"/>
                </a:prstClr>
              </a:solidFill>
              <a:latin typeface="Gotham Bold"/>
              <a:cs typeface="Arial"/>
            </a:endParaRPr>
          </a:p>
          <a:p>
            <a:pPr marL="708025" indent="-342900" eaLnBrk="1" hangingPunct="1">
              <a:buFont typeface="Arial"/>
              <a:buChar char="•"/>
            </a:pP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Italy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 the referral guidelines were published in 2004 by the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Ministry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of Health. Unfortunately they are not always followed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clinical practice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There 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is no official guide line enforcement in the State service 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Ireland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Germany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, the guidelines are note routinely used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</a:p>
          <a:p>
            <a:pPr marL="708025" indent="-342900" eaLnBrk="1" hangingPunct="1">
              <a:buFont typeface="Arial"/>
              <a:buChar char="•"/>
            </a:pPr>
            <a:r>
              <a:rPr lang="en-GB" altLang="de-DE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“</a:t>
            </a:r>
            <a:r>
              <a:rPr lang="en-GB" altLang="fr-FR" sz="2200" u="none" dirty="0" smtClean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In </a:t>
            </a:r>
            <a:r>
              <a:rPr lang="en-GB" altLang="fr-FR" sz="2200" u="none" dirty="0">
                <a:solidFill>
                  <a:srgbClr val="C00000"/>
                </a:solidFill>
                <a:latin typeface="Gotham Bold"/>
                <a:cs typeface="Arial"/>
              </a:rPr>
              <a:t>France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, there are guidelines, but they are not used </a:t>
            </a:r>
            <a:r>
              <a:rPr lang="en-GB" altLang="de-DE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”</a:t>
            </a:r>
            <a:r>
              <a:rPr lang="en-GB" altLang="fr-FR" sz="2200" u="none" dirty="0">
                <a:solidFill>
                  <a:prstClr val="white">
                    <a:lumMod val="50000"/>
                  </a:prstClr>
                </a:solidFill>
                <a:latin typeface="Gotham Bold"/>
                <a:cs typeface="Arial"/>
              </a:rPr>
              <a:t>…</a:t>
            </a:r>
            <a:endParaRPr lang="fr-FR" altLang="fr-FR" sz="2200" b="1" u="none" dirty="0">
              <a:solidFill>
                <a:prstClr val="white">
                  <a:lumMod val="50000"/>
                </a:prstClr>
              </a:solidFill>
              <a:latin typeface="Gotham Bold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332656"/>
            <a:ext cx="7848872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6444044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975" y="1"/>
            <a:ext cx="9157975" cy="148478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fr-FR" sz="6000" dirty="0" smtClean="0">
                <a:solidFill>
                  <a:srgbClr val="33CCCC"/>
                </a:solidFill>
                <a:latin typeface="+mn-lt"/>
                <a:cs typeface="Arial"/>
              </a:rPr>
              <a:t>CHANGE </a:t>
            </a:r>
            <a:r>
              <a:rPr lang="fr-FR" sz="6000" dirty="0">
                <a:solidFill>
                  <a:srgbClr val="33CCCC"/>
                </a:solidFill>
                <a:latin typeface="+mn-lt"/>
                <a:cs typeface="Arial"/>
              </a:rPr>
              <a:t>IN PARADIGM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290599" y="3447288"/>
            <a:ext cx="2762729" cy="0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65653" y="2697325"/>
            <a:ext cx="2842543" cy="1489639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Producing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Guidelines</a:t>
            </a:r>
            <a:endParaRPr lang="en-GB" altLang="en-US" sz="2800" kern="0" dirty="0">
              <a:solidFill>
                <a:srgbClr val="FFFFFF"/>
              </a:solidFill>
              <a:ea typeface="ＭＳ Ｐゴシック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u="sng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23967" y="2786853"/>
            <a:ext cx="2408474" cy="1489639"/>
          </a:xfrm>
          <a:prstGeom prst="rect">
            <a:avLst/>
          </a:prstGeom>
          <a:solidFill>
            <a:srgbClr val="336699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Using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kern="0" dirty="0" smtClean="0">
                <a:solidFill>
                  <a:srgbClr val="FFFFFF"/>
                </a:solidFill>
                <a:ea typeface="ＭＳ Ｐゴシック"/>
                <a:cs typeface="Times New Roman" pitchFamily="18" charset="0"/>
              </a:rPr>
              <a:t>Guidelines</a:t>
            </a:r>
            <a:endParaRPr lang="en-GB" altLang="en-US" sz="2800" kern="0" dirty="0">
              <a:solidFill>
                <a:srgbClr val="FFFFFF"/>
              </a:solidFill>
              <a:ea typeface="ＭＳ Ｐゴシック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u="sng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70380"/>
            <a:ext cx="29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prstClr val="white"/>
                </a:solidFill>
                <a:cs typeface="Calibri" panose="020F0502020204030204" pitchFamily="34" charset="0"/>
              </a:rPr>
              <a:t>CHALLENGE 1: JUSTIFICATION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92280" y="5905099"/>
            <a:ext cx="2051720" cy="952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1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Tahoma"/>
        <a:ea typeface="Arial Unicode MS"/>
        <a:cs typeface="Arial Unicode MS"/>
      </a:majorFont>
      <a:minorFont>
        <a:latin typeface="Tahoma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1549</Words>
  <Application>Microsoft Office PowerPoint</Application>
  <PresentationFormat>Apresentação no Ecrã (4:3)</PresentationFormat>
  <Paragraphs>346</Paragraphs>
  <Slides>53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dos diapositivos</vt:lpstr>
      </vt:variant>
      <vt:variant>
        <vt:i4>53</vt:i4>
      </vt:variant>
    </vt:vector>
  </HeadingPairs>
  <TitlesOfParts>
    <vt:vector size="65" baseType="lpstr">
      <vt:lpstr>1_Office-Design</vt:lpstr>
      <vt:lpstr>Office-Design</vt:lpstr>
      <vt:lpstr>1_Office Theme</vt:lpstr>
      <vt:lpstr>2_Office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Thème Office</vt:lpstr>
      <vt:lpstr>2_Office-Design</vt:lpstr>
      <vt:lpstr>JUSTIFICATION AND OPTIMISATION  FACTS AND SOLUTIONS </vt:lpstr>
      <vt:lpstr>REGULATION</vt:lpstr>
      <vt:lpstr>CHALLENGE 1: JUSTIFICATION</vt:lpstr>
      <vt:lpstr>Apresentação do PowerPoint</vt:lpstr>
      <vt:lpstr>Apresentação do PowerPoint</vt:lpstr>
      <vt:lpstr>Apresentação do PowerPoint</vt:lpstr>
      <vt:lpstr>REFERRAL GUIDELINES</vt:lpstr>
      <vt:lpstr>Apresentação do PowerPoint</vt:lpstr>
      <vt:lpstr>CHANGE IN PARADIGM</vt:lpstr>
      <vt:lpstr>CHANGE IN PARADIGM</vt:lpstr>
      <vt:lpstr>Apresentação do PowerPoint</vt:lpstr>
      <vt:lpstr>  CHANGE IN PARADIGM</vt:lpstr>
      <vt:lpstr> CDS IN IMAGING</vt:lpstr>
      <vt:lpstr>CONCEPT OF CDS</vt:lpstr>
      <vt:lpstr>CONCEPT OF CDS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PROVEN CDS BENEFITS</vt:lpstr>
      <vt:lpstr>Massachusetts General Hospital High Cost Imaging</vt:lpstr>
      <vt:lpstr>MGH EXPERIENCE</vt:lpstr>
      <vt:lpstr>AMERICAN EXPERIENCE</vt:lpstr>
      <vt:lpstr>TRANSATLANTIC PARTNERSHIP</vt:lpstr>
      <vt:lpstr>Apresentação do PowerPoint</vt:lpstr>
      <vt:lpstr>LOCALISATION</vt:lpstr>
      <vt:lpstr>POTENTIAL SITES</vt:lpstr>
      <vt:lpstr> BARCELONA PILOT PHASE</vt:lpstr>
      <vt:lpstr>CHALLENGE 2: OPTIMISATION</vt:lpstr>
      <vt:lpstr>CHALLENGE 2: OPTIMISATION</vt:lpstr>
      <vt:lpstr>DRL</vt:lpstr>
      <vt:lpstr>DRL</vt:lpstr>
      <vt:lpstr>   DRL:OPTIONS</vt:lpstr>
      <vt:lpstr>   DRLs:OPTIONS</vt:lpstr>
      <vt:lpstr>Apresentação do PowerPoint</vt:lpstr>
      <vt:lpstr>Apresentação do PowerPoint</vt:lpstr>
      <vt:lpstr>Apresentação do PowerPoint</vt:lpstr>
      <vt:lpstr>Apresentação do PowerPoint</vt:lpstr>
      <vt:lpstr>AUTOMATIC DOSE RECORDING</vt:lpstr>
      <vt:lpstr>  EUROSAFE IMAGING SURVEYS</vt:lpstr>
      <vt:lpstr>Apresentação do PowerPoint</vt:lpstr>
      <vt:lpstr>Apresentação do PowerPoint</vt:lpstr>
      <vt:lpstr>Apresentação do PowerPoint</vt:lpstr>
      <vt:lpstr>Apresentação do PowerPoint</vt:lpstr>
      <vt:lpstr>CHALLENGE 3: EQUIPMENT</vt:lpstr>
      <vt:lpstr>Action 4: Equipment Update Policy</vt:lpstr>
      <vt:lpstr>Apresentação do PowerPoint</vt:lpstr>
      <vt:lpstr>Apresentação do PowerPoint</vt:lpstr>
      <vt:lpstr> ACTION ITEMS</vt:lpstr>
      <vt:lpstr>Thank you for your attention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frija</dc:creator>
  <cp:lastModifiedBy>ANFITEATRO</cp:lastModifiedBy>
  <cp:revision>200</cp:revision>
  <dcterms:created xsi:type="dcterms:W3CDTF">2014-04-06T15:47:02Z</dcterms:created>
  <dcterms:modified xsi:type="dcterms:W3CDTF">2015-09-10T07:22:41Z</dcterms:modified>
</cp:coreProperties>
</file>