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3648" r:id="rId1"/>
  </p:sldMasterIdLst>
  <p:notesMasterIdLst>
    <p:notesMasterId r:id="rId50"/>
  </p:notesMasterIdLst>
  <p:sldIdLst>
    <p:sldId id="268" r:id="rId2"/>
    <p:sldId id="466" r:id="rId3"/>
    <p:sldId id="510" r:id="rId4"/>
    <p:sldId id="512" r:id="rId5"/>
    <p:sldId id="511" r:id="rId6"/>
    <p:sldId id="513" r:id="rId7"/>
    <p:sldId id="514" r:id="rId8"/>
    <p:sldId id="515" r:id="rId9"/>
    <p:sldId id="447" r:id="rId10"/>
    <p:sldId id="445" r:id="rId11"/>
    <p:sldId id="448" r:id="rId12"/>
    <p:sldId id="477" r:id="rId13"/>
    <p:sldId id="487" r:id="rId14"/>
    <p:sldId id="488" r:id="rId15"/>
    <p:sldId id="519" r:id="rId16"/>
    <p:sldId id="520" r:id="rId17"/>
    <p:sldId id="528" r:id="rId18"/>
    <p:sldId id="533" r:id="rId19"/>
    <p:sldId id="530" r:id="rId20"/>
    <p:sldId id="479" r:id="rId21"/>
    <p:sldId id="481" r:id="rId22"/>
    <p:sldId id="518" r:id="rId23"/>
    <p:sldId id="467" r:id="rId24"/>
    <p:sldId id="483" r:id="rId25"/>
    <p:sldId id="463" r:id="rId26"/>
    <p:sldId id="464" r:id="rId27"/>
    <p:sldId id="524" r:id="rId28"/>
    <p:sldId id="493" r:id="rId29"/>
    <p:sldId id="532" r:id="rId30"/>
    <p:sldId id="523" r:id="rId31"/>
    <p:sldId id="474" r:id="rId32"/>
    <p:sldId id="478" r:id="rId33"/>
    <p:sldId id="480" r:id="rId34"/>
    <p:sldId id="482" r:id="rId35"/>
    <p:sldId id="486" r:id="rId36"/>
    <p:sldId id="526" r:id="rId37"/>
    <p:sldId id="536" r:id="rId38"/>
    <p:sldId id="537" r:id="rId39"/>
    <p:sldId id="501" r:id="rId40"/>
    <p:sldId id="457" r:id="rId41"/>
    <p:sldId id="494" r:id="rId42"/>
    <p:sldId id="499" r:id="rId43"/>
    <p:sldId id="500" r:id="rId44"/>
    <p:sldId id="534" r:id="rId45"/>
    <p:sldId id="527" r:id="rId46"/>
    <p:sldId id="508" r:id="rId47"/>
    <p:sldId id="531" r:id="rId48"/>
    <p:sldId id="372" r:id="rId49"/>
  </p:sldIdLst>
  <p:sldSz cx="9144000" cy="6858000" type="screen4x3"/>
  <p:notesSz cx="6792913" cy="100076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222"/>
    </p:cViewPr>
  </p:sorterViewPr>
  <p:notesViewPr>
    <p:cSldViewPr>
      <p:cViewPr varScale="1">
        <p:scale>
          <a:sx n="64" d="100"/>
          <a:sy n="64" d="100"/>
        </p:scale>
        <p:origin x="-34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enis\EC\EC_Referral_Guidelines_Draft_Final_Report_final_ab_modification_for_ECpublication%20dr_ab%20dr2.doc!_142227034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enis\EC\xls_all%20graphs%20for%20modified%20final%20report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4679183017432274E-2"/>
          <c:y val="0.32922082712633932"/>
          <c:w val="0.91680918549676349"/>
          <c:h val="0.50709725473504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'[Chart in EC_Referral_Guidelines_Draft_Final_Report_final_ab_modification_for_ECpublication dr_ab dr2.doc]slide 43'!$A$7</c:f>
              <c:strCache>
                <c:ptCount val="1"/>
                <c:pt idx="0">
                  <c:v>Limitation of resource (human)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EC_Referral_Guidelines_Draft_Final_Report_final_ab_modification_for_ECpublication dr_ab dr2.doc]slide 43'!$B$6:$E$6</c:f>
              <c:strCache>
                <c:ptCount val="4"/>
                <c:pt idx="0">
                  <c:v>National Radiology Society </c:v>
                </c:pt>
                <c:pt idx="1">
                  <c:v>National Nuclear Medicine Society </c:v>
                </c:pt>
                <c:pt idx="2">
                  <c:v>Competent Authority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'[Chart in EC_Referral_Guidelines_Draft_Final_Report_final_ab_modification_for_ECpublication dr_ab dr2.doc]slide 43'!$B$7:$E$7</c:f>
              <c:numCache>
                <c:formatCode>General</c:formatCode>
                <c:ptCount val="4"/>
                <c:pt idx="0">
                  <c:v>64</c:v>
                </c:pt>
                <c:pt idx="1">
                  <c:v>50</c:v>
                </c:pt>
                <c:pt idx="2">
                  <c:v>70</c:v>
                </c:pt>
                <c:pt idx="3" formatCode="0">
                  <c:v>61.333333333333336</c:v>
                </c:pt>
              </c:numCache>
            </c:numRef>
          </c:val>
        </c:ser>
        <c:ser>
          <c:idx val="1"/>
          <c:order val="1"/>
          <c:tx>
            <c:strRef>
              <c:f>'[Chart in EC_Referral_Guidelines_Draft_Final_Report_final_ab_modification_for_ECpublication dr_ab dr2.doc]slide 43'!$A$8</c:f>
              <c:strCache>
                <c:ptCount val="1"/>
                <c:pt idx="0">
                  <c:v>Limitation of resource (financial)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EC_Referral_Guidelines_Draft_Final_Report_final_ab_modification_for_ECpublication dr_ab dr2.doc]slide 43'!$B$6:$E$6</c:f>
              <c:strCache>
                <c:ptCount val="4"/>
                <c:pt idx="0">
                  <c:v>National Radiology Society </c:v>
                </c:pt>
                <c:pt idx="1">
                  <c:v>National Nuclear Medicine Society </c:v>
                </c:pt>
                <c:pt idx="2">
                  <c:v>Competent Authority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'[Chart in EC_Referral_Guidelines_Draft_Final_Report_final_ab_modification_for_ECpublication dr_ab dr2.doc]slide 43'!$B$8:$E$8</c:f>
              <c:numCache>
                <c:formatCode>General</c:formatCode>
                <c:ptCount val="4"/>
                <c:pt idx="0">
                  <c:v>54</c:v>
                </c:pt>
                <c:pt idx="1">
                  <c:v>39</c:v>
                </c:pt>
                <c:pt idx="2">
                  <c:v>48</c:v>
                </c:pt>
                <c:pt idx="3" formatCode="0">
                  <c:v>47</c:v>
                </c:pt>
              </c:numCache>
            </c:numRef>
          </c:val>
        </c:ser>
        <c:ser>
          <c:idx val="2"/>
          <c:order val="2"/>
          <c:tx>
            <c:strRef>
              <c:f>'[Chart in EC_Referral_Guidelines_Draft_Final_Report_final_ab_modification_for_ECpublication dr_ab dr2.doc]slide 43'!$A$9</c:f>
              <c:strCache>
                <c:ptCount val="1"/>
                <c:pt idx="0">
                  <c:v>Translation/language barriers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EC_Referral_Guidelines_Draft_Final_Report_final_ab_modification_for_ECpublication dr_ab dr2.doc]slide 43'!$B$6:$E$6</c:f>
              <c:strCache>
                <c:ptCount val="4"/>
                <c:pt idx="0">
                  <c:v>National Radiology Society </c:v>
                </c:pt>
                <c:pt idx="1">
                  <c:v>National Nuclear Medicine Society </c:v>
                </c:pt>
                <c:pt idx="2">
                  <c:v>Competent Authority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'[Chart in EC_Referral_Guidelines_Draft_Final_Report_final_ab_modification_for_ECpublication dr_ab dr2.doc]slide 43'!$B$9:$E$9</c:f>
              <c:numCache>
                <c:formatCode>General</c:formatCode>
                <c:ptCount val="4"/>
                <c:pt idx="0">
                  <c:v>14</c:v>
                </c:pt>
                <c:pt idx="1">
                  <c:v>22</c:v>
                </c:pt>
                <c:pt idx="2">
                  <c:v>22</c:v>
                </c:pt>
                <c:pt idx="3" formatCode="0">
                  <c:v>19.333333333333261</c:v>
                </c:pt>
              </c:numCache>
            </c:numRef>
          </c:val>
        </c:ser>
        <c:ser>
          <c:idx val="3"/>
          <c:order val="3"/>
          <c:tx>
            <c:strRef>
              <c:f>'[Chart in EC_Referral_Guidelines_Draft_Final_Report_final_ab_modification_for_ECpublication dr_ab dr2.doc]slide 43'!$A$10</c:f>
              <c:strCache>
                <c:ptCount val="1"/>
                <c:pt idx="0">
                  <c:v>Dissemination / distribution barriers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EC_Referral_Guidelines_Draft_Final_Report_final_ab_modification_for_ECpublication dr_ab dr2.doc]slide 43'!$B$6:$E$6</c:f>
              <c:strCache>
                <c:ptCount val="4"/>
                <c:pt idx="0">
                  <c:v>National Radiology Society </c:v>
                </c:pt>
                <c:pt idx="1">
                  <c:v>National Nuclear Medicine Society </c:v>
                </c:pt>
                <c:pt idx="2">
                  <c:v>Competent Authority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'[Chart in EC_Referral_Guidelines_Draft_Final_Report_final_ab_modification_for_ECpublication dr_ab dr2.doc]slide 43'!$B$10:$E$10</c:f>
              <c:numCache>
                <c:formatCode>General</c:formatCode>
                <c:ptCount val="4"/>
                <c:pt idx="0">
                  <c:v>29</c:v>
                </c:pt>
                <c:pt idx="1">
                  <c:v>17</c:v>
                </c:pt>
                <c:pt idx="2">
                  <c:v>30</c:v>
                </c:pt>
                <c:pt idx="3" formatCode="0">
                  <c:v>25.333333333333261</c:v>
                </c:pt>
              </c:numCache>
            </c:numRef>
          </c:val>
        </c:ser>
        <c:ser>
          <c:idx val="4"/>
          <c:order val="4"/>
          <c:tx>
            <c:strRef>
              <c:f>'[Chart in EC_Referral_Guidelines_Draft_Final_Report_final_ab_modification_for_ECpublication dr_ab dr2.doc]slide 43'!$A$11</c:f>
              <c:strCache>
                <c:ptCount val="1"/>
                <c:pt idx="0">
                  <c:v>Awareness, access and acceptability 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EC_Referral_Guidelines_Draft_Final_Report_final_ab_modification_for_ECpublication dr_ab dr2.doc]slide 43'!$B$6:$E$6</c:f>
              <c:strCache>
                <c:ptCount val="4"/>
                <c:pt idx="0">
                  <c:v>National Radiology Society </c:v>
                </c:pt>
                <c:pt idx="1">
                  <c:v>National Nuclear Medicine Society </c:v>
                </c:pt>
                <c:pt idx="2">
                  <c:v>Competent Authority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'[Chart in EC_Referral_Guidelines_Draft_Final_Report_final_ab_modification_for_ECpublication dr_ab dr2.doc]slide 43'!$B$11:$E$11</c:f>
              <c:numCache>
                <c:formatCode>General</c:formatCode>
                <c:ptCount val="4"/>
                <c:pt idx="0">
                  <c:v>50</c:v>
                </c:pt>
                <c:pt idx="1">
                  <c:v>44</c:v>
                </c:pt>
                <c:pt idx="2">
                  <c:v>63</c:v>
                </c:pt>
                <c:pt idx="3" formatCode="0">
                  <c:v>52.333333333333336</c:v>
                </c:pt>
              </c:numCache>
            </c:numRef>
          </c:val>
        </c:ser>
        <c:ser>
          <c:idx val="5"/>
          <c:order val="5"/>
          <c:tx>
            <c:strRef>
              <c:f>'[Chart in EC_Referral_Guidelines_Draft_Final_Report_final_ab_modification_for_ECpublication dr_ab dr2.doc]slide 43'!$A$12</c:f>
              <c:strCache>
                <c:ptCount val="1"/>
                <c:pt idx="0">
                  <c:v>Limited involvement of referring clinicians in the development process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EC_Referral_Guidelines_Draft_Final_Report_final_ab_modification_for_ECpublication dr_ab dr2.doc]slide 43'!$B$6:$E$6</c:f>
              <c:strCache>
                <c:ptCount val="4"/>
                <c:pt idx="0">
                  <c:v>National Radiology Society </c:v>
                </c:pt>
                <c:pt idx="1">
                  <c:v>National Nuclear Medicine Society </c:v>
                </c:pt>
                <c:pt idx="2">
                  <c:v>Competent Authority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'[Chart in EC_Referral_Guidelines_Draft_Final_Report_final_ab_modification_for_ECpublication dr_ab dr2.doc]slide 43'!$B$12:$E$12</c:f>
              <c:numCache>
                <c:formatCode>General</c:formatCode>
                <c:ptCount val="4"/>
                <c:pt idx="0">
                  <c:v>39</c:v>
                </c:pt>
                <c:pt idx="1">
                  <c:v>61</c:v>
                </c:pt>
                <c:pt idx="2">
                  <c:v>52</c:v>
                </c:pt>
                <c:pt idx="3" formatCode="0">
                  <c:v>50.666666666666508</c:v>
                </c:pt>
              </c:numCache>
            </c:numRef>
          </c:val>
        </c:ser>
        <c:ser>
          <c:idx val="6"/>
          <c:order val="6"/>
          <c:tx>
            <c:strRef>
              <c:f>'[Chart in EC_Referral_Guidelines_Draft_Final_Report_final_ab_modification_for_ECpublication dr_ab dr2.doc]slide 43'!$A$13</c:f>
              <c:strCache>
                <c:ptCount val="1"/>
                <c:pt idx="0">
                  <c:v>Conflicting Guidelines from multiple sources</c:v>
                </c:pt>
              </c:strCache>
            </c:strRef>
          </c:tx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EC_Referral_Guidelines_Draft_Final_Report_final_ab_modification_for_ECpublication dr_ab dr2.doc]slide 43'!$B$6:$E$6</c:f>
              <c:strCache>
                <c:ptCount val="4"/>
                <c:pt idx="0">
                  <c:v>National Radiology Society </c:v>
                </c:pt>
                <c:pt idx="1">
                  <c:v>National Nuclear Medicine Society </c:v>
                </c:pt>
                <c:pt idx="2">
                  <c:v>Competent Authority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'[Chart in EC_Referral_Guidelines_Draft_Final_Report_final_ab_modification_for_ECpublication dr_ab dr2.doc]slide 43'!$B$13:$E$13</c:f>
              <c:numCache>
                <c:formatCode>General</c:formatCode>
                <c:ptCount val="4"/>
                <c:pt idx="0">
                  <c:v>29</c:v>
                </c:pt>
                <c:pt idx="1">
                  <c:v>44</c:v>
                </c:pt>
                <c:pt idx="2">
                  <c:v>44</c:v>
                </c:pt>
                <c:pt idx="3" formatCode="0">
                  <c:v>39</c:v>
                </c:pt>
              </c:numCache>
            </c:numRef>
          </c:val>
        </c:ser>
        <c:ser>
          <c:idx val="7"/>
          <c:order val="7"/>
          <c:tx>
            <c:strRef>
              <c:f>'[Chart in EC_Referral_Guidelines_Draft_Final_Report_final_ab_modification_for_ECpublication dr_ab dr2.doc]slide 43'!$A$14</c:f>
              <c:strCache>
                <c:ptCount val="1"/>
                <c:pt idx="0">
                  <c:v>Lack of support or endorsement by ministries of health</c:v>
                </c:pt>
              </c:strCache>
            </c:strRef>
          </c:tx>
          <c:spPr>
            <a:solidFill>
              <a:srgbClr val="CC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in EC_Referral_Guidelines_Draft_Final_Report_final_ab_modification_for_ECpublication dr_ab dr2.doc]slide 43'!$B$6:$E$6</c:f>
              <c:strCache>
                <c:ptCount val="4"/>
                <c:pt idx="0">
                  <c:v>National Radiology Society </c:v>
                </c:pt>
                <c:pt idx="1">
                  <c:v>National Nuclear Medicine Society </c:v>
                </c:pt>
                <c:pt idx="2">
                  <c:v>Competent Authority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'[Chart in EC_Referral_Guidelines_Draft_Final_Report_final_ab_modification_for_ECpublication dr_ab dr2.doc]slide 43'!$B$14:$E$14</c:f>
              <c:numCache>
                <c:formatCode>General</c:formatCode>
                <c:ptCount val="4"/>
                <c:pt idx="0">
                  <c:v>36</c:v>
                </c:pt>
                <c:pt idx="1">
                  <c:v>28</c:v>
                </c:pt>
                <c:pt idx="2">
                  <c:v>26</c:v>
                </c:pt>
                <c:pt idx="3" formatCode="0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305984"/>
        <c:axId val="103307520"/>
      </c:barChart>
      <c:catAx>
        <c:axId val="10330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033075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330752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%</a:t>
                </a:r>
              </a:p>
            </c:rich>
          </c:tx>
          <c:layout>
            <c:manualLayout>
              <c:xMode val="edge"/>
              <c:yMode val="edge"/>
              <c:x val="1.6112749749929503E-2"/>
              <c:y val="0.4702605366817410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03305984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7.0969760701736412E-2"/>
          <c:y val="7.2109061484685304E-3"/>
          <c:w val="0.91880325219933978"/>
          <c:h val="0.3079312738489855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PT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P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372313417880814E-2"/>
          <c:y val="0.18565421017787928"/>
          <c:w val="0.89226724892102827"/>
          <c:h val="0.5849462331459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'slide 44'!$A$9</c:f>
              <c:strCache>
                <c:ptCount val="1"/>
                <c:pt idx="0">
                  <c:v>Clinical decision support systems (for automated, non-mandatory change of clinican-requested modality according to rules based on Guidelines)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'slide 44'!$B$8:$E$8</c:f>
              <c:strCache>
                <c:ptCount val="4"/>
                <c:pt idx="0">
                  <c:v>National Radiology Society</c:v>
                </c:pt>
                <c:pt idx="1">
                  <c:v>National Nuclear Medicine Society</c:v>
                </c:pt>
                <c:pt idx="2">
                  <c:v>Competent Authortiy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'slide 44'!$B$9:$E$9</c:f>
              <c:numCache>
                <c:formatCode>General</c:formatCode>
                <c:ptCount val="4"/>
                <c:pt idx="0">
                  <c:v>50</c:v>
                </c:pt>
                <c:pt idx="1">
                  <c:v>48</c:v>
                </c:pt>
                <c:pt idx="2">
                  <c:v>73</c:v>
                </c:pt>
                <c:pt idx="3" formatCode="0">
                  <c:v>57</c:v>
                </c:pt>
              </c:numCache>
            </c:numRef>
          </c:val>
        </c:ser>
        <c:ser>
          <c:idx val="1"/>
          <c:order val="1"/>
          <c:tx>
            <c:strRef>
              <c:f>'slide 44'!$A$10</c:f>
              <c:strCache>
                <c:ptCount val="1"/>
                <c:pt idx="0">
                  <c:v>Provision of Guidelines through electronic requesting systems (computerised order entry) as a future development 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'slide 44'!$B$8:$E$8</c:f>
              <c:strCache>
                <c:ptCount val="4"/>
                <c:pt idx="0">
                  <c:v>National Radiology Society</c:v>
                </c:pt>
                <c:pt idx="1">
                  <c:v>National Nuclear Medicine Society</c:v>
                </c:pt>
                <c:pt idx="2">
                  <c:v>Competent Authortiy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'slide 44'!$B$10:$E$10</c:f>
              <c:numCache>
                <c:formatCode>General</c:formatCode>
                <c:ptCount val="4"/>
                <c:pt idx="0">
                  <c:v>70</c:v>
                </c:pt>
                <c:pt idx="1">
                  <c:v>52</c:v>
                </c:pt>
                <c:pt idx="2">
                  <c:v>70</c:v>
                </c:pt>
                <c:pt idx="3" formatCode="0">
                  <c:v>64</c:v>
                </c:pt>
              </c:numCache>
            </c:numRef>
          </c:val>
        </c:ser>
        <c:ser>
          <c:idx val="2"/>
          <c:order val="2"/>
          <c:tx>
            <c:strRef>
              <c:f>'slide 44'!$A$11</c:f>
              <c:strCache>
                <c:ptCount val="1"/>
                <c:pt idx="0">
                  <c:v>Education (undergraduate, specialist and continuing professional education)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'slide 44'!$B$8:$E$8</c:f>
              <c:strCache>
                <c:ptCount val="4"/>
                <c:pt idx="0">
                  <c:v>National Radiology Society</c:v>
                </c:pt>
                <c:pt idx="1">
                  <c:v>National Nuclear Medicine Society</c:v>
                </c:pt>
                <c:pt idx="2">
                  <c:v>Competent Authortiy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'slide 44'!$B$11:$E$11</c:f>
              <c:numCache>
                <c:formatCode>General</c:formatCode>
                <c:ptCount val="4"/>
                <c:pt idx="0">
                  <c:v>72</c:v>
                </c:pt>
                <c:pt idx="1">
                  <c:v>66</c:v>
                </c:pt>
                <c:pt idx="2">
                  <c:v>89</c:v>
                </c:pt>
                <c:pt idx="3" formatCode="0">
                  <c:v>75.666666666666671</c:v>
                </c:pt>
              </c:numCache>
            </c:numRef>
          </c:val>
        </c:ser>
        <c:ser>
          <c:idx val="3"/>
          <c:order val="3"/>
          <c:tx>
            <c:strRef>
              <c:f>'slide 44'!$A$12</c:f>
              <c:strCache>
                <c:ptCount val="1"/>
                <c:pt idx="0">
                  <c:v>Involvement of referring clinicians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'slide 44'!$B$8:$E$8</c:f>
              <c:strCache>
                <c:ptCount val="4"/>
                <c:pt idx="0">
                  <c:v>National Radiology Society</c:v>
                </c:pt>
                <c:pt idx="1">
                  <c:v>National Nuclear Medicine Society</c:v>
                </c:pt>
                <c:pt idx="2">
                  <c:v>Competent Authortiy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'slide 44'!$B$12:$E$12</c:f>
              <c:numCache>
                <c:formatCode>General</c:formatCode>
                <c:ptCount val="4"/>
                <c:pt idx="0">
                  <c:v>53</c:v>
                </c:pt>
                <c:pt idx="1">
                  <c:v>69</c:v>
                </c:pt>
                <c:pt idx="2">
                  <c:v>80</c:v>
                </c:pt>
                <c:pt idx="3" formatCode="0">
                  <c:v>65.5555555555555</c:v>
                </c:pt>
              </c:numCache>
            </c:numRef>
          </c:val>
        </c:ser>
        <c:ser>
          <c:idx val="4"/>
          <c:order val="4"/>
          <c:tx>
            <c:strRef>
              <c:f>'slide 44'!$A$13</c:f>
              <c:strCache>
                <c:ptCount val="1"/>
                <c:pt idx="0">
                  <c:v>Other (please specify below)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'slide 44'!$B$8:$E$8</c:f>
              <c:strCache>
                <c:ptCount val="4"/>
                <c:pt idx="0">
                  <c:v>National Radiology Society</c:v>
                </c:pt>
                <c:pt idx="1">
                  <c:v>National Nuclear Medicine Society</c:v>
                </c:pt>
                <c:pt idx="2">
                  <c:v>Competent Authortiy (Regulatory/ Advisory Body)</c:v>
                </c:pt>
                <c:pt idx="3">
                  <c:v>Overall</c:v>
                </c:pt>
              </c:strCache>
            </c:strRef>
          </c:cat>
          <c:val>
            <c:numRef>
              <c:f>'slide 44'!$B$13:$E$13</c:f>
              <c:numCache>
                <c:formatCode>General</c:formatCode>
                <c:ptCount val="4"/>
                <c:pt idx="0">
                  <c:v>54</c:v>
                </c:pt>
                <c:pt idx="1">
                  <c:v>64</c:v>
                </c:pt>
                <c:pt idx="2">
                  <c:v>56</c:v>
                </c:pt>
                <c:pt idx="3" formatCode="0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244736"/>
        <c:axId val="104430208"/>
      </c:barChart>
      <c:catAx>
        <c:axId val="10424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044302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443020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%</a:t>
                </a:r>
              </a:p>
            </c:rich>
          </c:tx>
          <c:layout>
            <c:manualLayout>
              <c:xMode val="edge"/>
              <c:yMode val="edge"/>
              <c:x val="1.9138755980861243E-2"/>
              <c:y val="0.456033578624757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04244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92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</c:legendEntry>
      <c:legendEntry>
        <c:idx val="1"/>
        <c:txPr>
          <a:bodyPr/>
          <a:lstStyle/>
          <a:p>
            <a:pPr>
              <a:defRPr sz="92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</c:legendEntry>
      <c:legendEntry>
        <c:idx val="2"/>
        <c:txPr>
          <a:bodyPr/>
          <a:lstStyle/>
          <a:p>
            <a:pPr>
              <a:defRPr sz="92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</c:legendEntry>
      <c:legendEntry>
        <c:idx val="3"/>
        <c:txPr>
          <a:bodyPr/>
          <a:lstStyle/>
          <a:p>
            <a:pPr>
              <a:defRPr sz="92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</c:legendEntry>
      <c:legendEntry>
        <c:idx val="4"/>
        <c:txPr>
          <a:bodyPr/>
          <a:lstStyle/>
          <a:p>
            <a:pPr>
              <a:defRPr sz="92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</c:legendEntry>
      <c:layout>
        <c:manualLayout>
          <c:xMode val="edge"/>
          <c:yMode val="edge"/>
          <c:x val="5.5361047216592289E-2"/>
          <c:y val="5.4537354609814704E-3"/>
          <c:w val="0.93360123024815012"/>
          <c:h val="0.1661375256196781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8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PT"/>
        </a:p>
      </c:txPr>
    </c:legend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PT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6CA4BB-7B97-4BCB-BAC3-1385CDAC67CF}" type="doc">
      <dgm:prSet loTypeId="urn:microsoft.com/office/officeart/2005/8/layout/pyramid1" loCatId="pyramid" qsTypeId="urn:microsoft.com/office/officeart/2005/8/quickstyle/3d2" qsCatId="3D" csTypeId="urn:microsoft.com/office/officeart/2005/8/colors/accent6_3" csCatId="accent6" phldr="1"/>
      <dgm:spPr/>
    </dgm:pt>
    <dgm:pt modelId="{F44CE3E7-91C7-41EF-AC4E-468EA366DB2A}">
      <dgm:prSet phldrT="[Text]"/>
      <dgm:spPr/>
      <dgm:t>
        <a:bodyPr/>
        <a:lstStyle/>
        <a:p>
          <a:r>
            <a:rPr lang="en-GB" dirty="0" smtClean="0"/>
            <a:t>6. Societal benefit</a:t>
          </a:r>
          <a:endParaRPr lang="en-GB" dirty="0"/>
        </a:p>
      </dgm:t>
    </dgm:pt>
    <dgm:pt modelId="{ED287047-B7D5-477E-B8CD-8D986E618608}" type="parTrans" cxnId="{14F3DC55-20D6-4ABC-87E0-506C0F9DFEF5}">
      <dgm:prSet/>
      <dgm:spPr/>
      <dgm:t>
        <a:bodyPr/>
        <a:lstStyle/>
        <a:p>
          <a:endParaRPr lang="en-GB"/>
        </a:p>
      </dgm:t>
    </dgm:pt>
    <dgm:pt modelId="{B6BA917B-91E9-4537-9358-261F06BDC4BE}" type="sibTrans" cxnId="{14F3DC55-20D6-4ABC-87E0-506C0F9DFEF5}">
      <dgm:prSet/>
      <dgm:spPr/>
      <dgm:t>
        <a:bodyPr/>
        <a:lstStyle/>
        <a:p>
          <a:endParaRPr lang="en-GB"/>
        </a:p>
      </dgm:t>
    </dgm:pt>
    <dgm:pt modelId="{A3F5A3C6-C8F9-47B2-B1EC-4CF3702ED3B2}">
      <dgm:prSet phldrT="[Text]"/>
      <dgm:spPr/>
      <dgm:t>
        <a:bodyPr/>
        <a:lstStyle/>
        <a:p>
          <a:r>
            <a:rPr lang="en-GB" dirty="0" smtClean="0"/>
            <a:t>5. Patient outcome</a:t>
          </a:r>
          <a:endParaRPr lang="en-GB" dirty="0"/>
        </a:p>
      </dgm:t>
    </dgm:pt>
    <dgm:pt modelId="{67068C13-231F-4546-93F5-40E69B8650A5}" type="parTrans" cxnId="{4370A5F9-DD19-4DB1-A7C3-17B758F51CE6}">
      <dgm:prSet/>
      <dgm:spPr/>
      <dgm:t>
        <a:bodyPr/>
        <a:lstStyle/>
        <a:p>
          <a:endParaRPr lang="en-GB"/>
        </a:p>
      </dgm:t>
    </dgm:pt>
    <dgm:pt modelId="{479184AE-2EA2-41F6-A0A3-C3D8F736AF13}" type="sibTrans" cxnId="{4370A5F9-DD19-4DB1-A7C3-17B758F51CE6}">
      <dgm:prSet/>
      <dgm:spPr/>
      <dgm:t>
        <a:bodyPr/>
        <a:lstStyle/>
        <a:p>
          <a:endParaRPr lang="en-GB"/>
        </a:p>
      </dgm:t>
    </dgm:pt>
    <dgm:pt modelId="{B3C3496E-B7A9-4413-9A8D-31DCF5CB16FF}">
      <dgm:prSet phldrT="[Text]"/>
      <dgm:spPr/>
      <dgm:t>
        <a:bodyPr/>
        <a:lstStyle/>
        <a:p>
          <a:r>
            <a:rPr lang="en-GB" dirty="0" smtClean="0"/>
            <a:t>4. Therapeutic impact</a:t>
          </a:r>
          <a:endParaRPr lang="en-GB" dirty="0"/>
        </a:p>
      </dgm:t>
    </dgm:pt>
    <dgm:pt modelId="{1DFD1900-6E1C-4E63-8C7C-D102FBDFDD1A}" type="parTrans" cxnId="{C7AF7BB9-7253-4FA7-B8BA-EB6B92841E0A}">
      <dgm:prSet/>
      <dgm:spPr/>
      <dgm:t>
        <a:bodyPr/>
        <a:lstStyle/>
        <a:p>
          <a:endParaRPr lang="en-GB"/>
        </a:p>
      </dgm:t>
    </dgm:pt>
    <dgm:pt modelId="{7D625A6D-573A-42D1-9357-117099981C2C}" type="sibTrans" cxnId="{C7AF7BB9-7253-4FA7-B8BA-EB6B92841E0A}">
      <dgm:prSet/>
      <dgm:spPr/>
      <dgm:t>
        <a:bodyPr/>
        <a:lstStyle/>
        <a:p>
          <a:endParaRPr lang="en-GB"/>
        </a:p>
      </dgm:t>
    </dgm:pt>
    <dgm:pt modelId="{FC43B256-BB87-4DEC-B4EC-65A119CD56BF}">
      <dgm:prSet phldrT="[Text]"/>
      <dgm:spPr/>
      <dgm:t>
        <a:bodyPr/>
        <a:lstStyle/>
        <a:p>
          <a:r>
            <a:rPr lang="en-GB" dirty="0" smtClean="0"/>
            <a:t>3. Diagnostic impact</a:t>
          </a:r>
          <a:endParaRPr lang="en-GB" dirty="0"/>
        </a:p>
      </dgm:t>
    </dgm:pt>
    <dgm:pt modelId="{EF874EA8-67DF-4ECE-9D40-FEF8010081DC}" type="parTrans" cxnId="{711221E7-7D9C-462F-BB83-D505C8BC3B21}">
      <dgm:prSet/>
      <dgm:spPr/>
      <dgm:t>
        <a:bodyPr/>
        <a:lstStyle/>
        <a:p>
          <a:endParaRPr lang="en-GB"/>
        </a:p>
      </dgm:t>
    </dgm:pt>
    <dgm:pt modelId="{0ACF4D75-C8A6-4CF3-BDB5-6D15EB1C2E62}" type="sibTrans" cxnId="{711221E7-7D9C-462F-BB83-D505C8BC3B21}">
      <dgm:prSet/>
      <dgm:spPr/>
      <dgm:t>
        <a:bodyPr/>
        <a:lstStyle/>
        <a:p>
          <a:endParaRPr lang="en-GB"/>
        </a:p>
      </dgm:t>
    </dgm:pt>
    <dgm:pt modelId="{A4328FE5-527D-4AA5-9707-AF21A8045462}">
      <dgm:prSet phldrT="[Text]"/>
      <dgm:spPr/>
      <dgm:t>
        <a:bodyPr/>
        <a:lstStyle/>
        <a:p>
          <a:r>
            <a:rPr lang="en-GB" dirty="0" smtClean="0"/>
            <a:t>2. Diagnostic efficacy</a:t>
          </a:r>
          <a:endParaRPr lang="en-GB" dirty="0"/>
        </a:p>
      </dgm:t>
    </dgm:pt>
    <dgm:pt modelId="{F2725CC3-055C-4EBC-9739-E189E94557CF}" type="parTrans" cxnId="{DC28A948-8458-4321-B766-CC3B406AB43A}">
      <dgm:prSet/>
      <dgm:spPr/>
      <dgm:t>
        <a:bodyPr/>
        <a:lstStyle/>
        <a:p>
          <a:endParaRPr lang="en-GB"/>
        </a:p>
      </dgm:t>
    </dgm:pt>
    <dgm:pt modelId="{126867EC-56E5-44EA-819C-0BC2AEB969A2}" type="sibTrans" cxnId="{DC28A948-8458-4321-B766-CC3B406AB43A}">
      <dgm:prSet/>
      <dgm:spPr/>
      <dgm:t>
        <a:bodyPr/>
        <a:lstStyle/>
        <a:p>
          <a:endParaRPr lang="en-GB"/>
        </a:p>
      </dgm:t>
    </dgm:pt>
    <dgm:pt modelId="{976E8BDA-A739-41EF-9956-C0A4939BBCF8}">
      <dgm:prSet phldrT="[Text]"/>
      <dgm:spPr/>
      <dgm:t>
        <a:bodyPr/>
        <a:lstStyle/>
        <a:p>
          <a:r>
            <a:rPr lang="en-GB" dirty="0" smtClean="0"/>
            <a:t>1. Technical efficacy</a:t>
          </a:r>
          <a:endParaRPr lang="en-GB" dirty="0"/>
        </a:p>
      </dgm:t>
    </dgm:pt>
    <dgm:pt modelId="{57A368CC-2130-4176-80F7-9ABF7CBB0834}" type="parTrans" cxnId="{1FC8F421-3243-4799-AED3-F7852952E9B9}">
      <dgm:prSet/>
      <dgm:spPr/>
      <dgm:t>
        <a:bodyPr/>
        <a:lstStyle/>
        <a:p>
          <a:endParaRPr lang="en-GB"/>
        </a:p>
      </dgm:t>
    </dgm:pt>
    <dgm:pt modelId="{14935E93-6EB9-43DC-8FD9-3FBE9AB8A2F9}" type="sibTrans" cxnId="{1FC8F421-3243-4799-AED3-F7852952E9B9}">
      <dgm:prSet/>
      <dgm:spPr/>
      <dgm:t>
        <a:bodyPr/>
        <a:lstStyle/>
        <a:p>
          <a:endParaRPr lang="en-GB"/>
        </a:p>
      </dgm:t>
    </dgm:pt>
    <dgm:pt modelId="{B7A8DA7F-C3D1-4252-BC14-96180555D00E}" type="pres">
      <dgm:prSet presAssocID="{7B6CA4BB-7B97-4BCB-BAC3-1385CDAC67CF}" presName="Name0" presStyleCnt="0">
        <dgm:presLayoutVars>
          <dgm:dir/>
          <dgm:animLvl val="lvl"/>
          <dgm:resizeHandles val="exact"/>
        </dgm:presLayoutVars>
      </dgm:prSet>
      <dgm:spPr/>
    </dgm:pt>
    <dgm:pt modelId="{58027927-9BA7-482B-96DE-FA9EEB87853C}" type="pres">
      <dgm:prSet presAssocID="{F44CE3E7-91C7-41EF-AC4E-468EA366DB2A}" presName="Name8" presStyleCnt="0"/>
      <dgm:spPr/>
    </dgm:pt>
    <dgm:pt modelId="{418E455D-5733-4DE2-9D90-9C7B3350F82B}" type="pres">
      <dgm:prSet presAssocID="{F44CE3E7-91C7-41EF-AC4E-468EA366DB2A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469A50-74D0-4E60-BBD3-06F8D1657180}" type="pres">
      <dgm:prSet presAssocID="{F44CE3E7-91C7-41EF-AC4E-468EA366DB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4816D44-03CB-4E79-90A6-B6913AF59ABC}" type="pres">
      <dgm:prSet presAssocID="{A3F5A3C6-C8F9-47B2-B1EC-4CF3702ED3B2}" presName="Name8" presStyleCnt="0"/>
      <dgm:spPr/>
    </dgm:pt>
    <dgm:pt modelId="{05371F1C-F028-4F2B-A203-20AB28BE1C79}" type="pres">
      <dgm:prSet presAssocID="{A3F5A3C6-C8F9-47B2-B1EC-4CF3702ED3B2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0D9291-427E-42F8-B328-FBD7FB0DEE0B}" type="pres">
      <dgm:prSet presAssocID="{A3F5A3C6-C8F9-47B2-B1EC-4CF3702ED3B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2E18C5-1C7A-4CC6-9A69-CC4A0888EF13}" type="pres">
      <dgm:prSet presAssocID="{B3C3496E-B7A9-4413-9A8D-31DCF5CB16FF}" presName="Name8" presStyleCnt="0"/>
      <dgm:spPr/>
    </dgm:pt>
    <dgm:pt modelId="{BC731B4E-C783-4DAF-B7C3-2C1B01830847}" type="pres">
      <dgm:prSet presAssocID="{B3C3496E-B7A9-4413-9A8D-31DCF5CB16FF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60A2BF-78F2-4134-88F3-2FA480D01144}" type="pres">
      <dgm:prSet presAssocID="{B3C3496E-B7A9-4413-9A8D-31DCF5CB16F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669385-5499-4E35-8EB7-9C1B33BD79F1}" type="pres">
      <dgm:prSet presAssocID="{FC43B256-BB87-4DEC-B4EC-65A119CD56BF}" presName="Name8" presStyleCnt="0"/>
      <dgm:spPr/>
    </dgm:pt>
    <dgm:pt modelId="{3307FAD4-F507-4D3D-8F87-8F3FFDF95451}" type="pres">
      <dgm:prSet presAssocID="{FC43B256-BB87-4DEC-B4EC-65A119CD56BF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4A7E1C-4FBB-40E5-98B7-878589EE284D}" type="pres">
      <dgm:prSet presAssocID="{FC43B256-BB87-4DEC-B4EC-65A119CD56B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B777CD-6EA4-49A1-8A62-48F4C6A9F100}" type="pres">
      <dgm:prSet presAssocID="{A4328FE5-527D-4AA5-9707-AF21A8045462}" presName="Name8" presStyleCnt="0"/>
      <dgm:spPr/>
    </dgm:pt>
    <dgm:pt modelId="{FBA19375-11F6-422C-B229-190E4A8FC813}" type="pres">
      <dgm:prSet presAssocID="{A4328FE5-527D-4AA5-9707-AF21A8045462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6D4931-DAAE-4B5B-92D2-39D173C8A6A1}" type="pres">
      <dgm:prSet presAssocID="{A4328FE5-527D-4AA5-9707-AF21A80454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BFFAC8-EF74-4138-9FEB-38AABAD8E5B5}" type="pres">
      <dgm:prSet presAssocID="{976E8BDA-A739-41EF-9956-C0A4939BBCF8}" presName="Name8" presStyleCnt="0"/>
      <dgm:spPr/>
    </dgm:pt>
    <dgm:pt modelId="{806DA004-7A15-4663-BCD9-C2AF7901BD0D}" type="pres">
      <dgm:prSet presAssocID="{976E8BDA-A739-41EF-9956-C0A4939BBCF8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76DCAD-15D1-45D5-9BCF-2611703D625F}" type="pres">
      <dgm:prSet presAssocID="{976E8BDA-A739-41EF-9956-C0A4939BBCF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370A5F9-DD19-4DB1-A7C3-17B758F51CE6}" srcId="{7B6CA4BB-7B97-4BCB-BAC3-1385CDAC67CF}" destId="{A3F5A3C6-C8F9-47B2-B1EC-4CF3702ED3B2}" srcOrd="1" destOrd="0" parTransId="{67068C13-231F-4546-93F5-40E69B8650A5}" sibTransId="{479184AE-2EA2-41F6-A0A3-C3D8F736AF13}"/>
    <dgm:cxn modelId="{D693FEDE-482A-44B1-B249-7E84C545D4D3}" type="presOf" srcId="{A3F5A3C6-C8F9-47B2-B1EC-4CF3702ED3B2}" destId="{05371F1C-F028-4F2B-A203-20AB28BE1C79}" srcOrd="0" destOrd="0" presId="urn:microsoft.com/office/officeart/2005/8/layout/pyramid1"/>
    <dgm:cxn modelId="{DD579636-64E0-4373-9184-8BBE29958841}" type="presOf" srcId="{976E8BDA-A739-41EF-9956-C0A4939BBCF8}" destId="{806DA004-7A15-4663-BCD9-C2AF7901BD0D}" srcOrd="0" destOrd="0" presId="urn:microsoft.com/office/officeart/2005/8/layout/pyramid1"/>
    <dgm:cxn modelId="{1FC8F421-3243-4799-AED3-F7852952E9B9}" srcId="{7B6CA4BB-7B97-4BCB-BAC3-1385CDAC67CF}" destId="{976E8BDA-A739-41EF-9956-C0A4939BBCF8}" srcOrd="5" destOrd="0" parTransId="{57A368CC-2130-4176-80F7-9ABF7CBB0834}" sibTransId="{14935E93-6EB9-43DC-8FD9-3FBE9AB8A2F9}"/>
    <dgm:cxn modelId="{972BEEEC-7C07-4055-9BB9-EE63EF598308}" type="presOf" srcId="{B3C3496E-B7A9-4413-9A8D-31DCF5CB16FF}" destId="{B860A2BF-78F2-4134-88F3-2FA480D01144}" srcOrd="1" destOrd="0" presId="urn:microsoft.com/office/officeart/2005/8/layout/pyramid1"/>
    <dgm:cxn modelId="{E1B7866D-8A75-4251-8574-822A8DDB9DB7}" type="presOf" srcId="{A3F5A3C6-C8F9-47B2-B1EC-4CF3702ED3B2}" destId="{DE0D9291-427E-42F8-B328-FBD7FB0DEE0B}" srcOrd="1" destOrd="0" presId="urn:microsoft.com/office/officeart/2005/8/layout/pyramid1"/>
    <dgm:cxn modelId="{B7DE875D-70E8-4BC1-BBBF-B137DFC5110D}" type="presOf" srcId="{A4328FE5-527D-4AA5-9707-AF21A8045462}" destId="{FBA19375-11F6-422C-B229-190E4A8FC813}" srcOrd="0" destOrd="0" presId="urn:microsoft.com/office/officeart/2005/8/layout/pyramid1"/>
    <dgm:cxn modelId="{711221E7-7D9C-462F-BB83-D505C8BC3B21}" srcId="{7B6CA4BB-7B97-4BCB-BAC3-1385CDAC67CF}" destId="{FC43B256-BB87-4DEC-B4EC-65A119CD56BF}" srcOrd="3" destOrd="0" parTransId="{EF874EA8-67DF-4ECE-9D40-FEF8010081DC}" sibTransId="{0ACF4D75-C8A6-4CF3-BDB5-6D15EB1C2E62}"/>
    <dgm:cxn modelId="{92279C3C-FFC0-4026-A0F2-7A21C1F0F897}" type="presOf" srcId="{B3C3496E-B7A9-4413-9A8D-31DCF5CB16FF}" destId="{BC731B4E-C783-4DAF-B7C3-2C1B01830847}" srcOrd="0" destOrd="0" presId="urn:microsoft.com/office/officeart/2005/8/layout/pyramid1"/>
    <dgm:cxn modelId="{DC28A948-8458-4321-B766-CC3B406AB43A}" srcId="{7B6CA4BB-7B97-4BCB-BAC3-1385CDAC67CF}" destId="{A4328FE5-527D-4AA5-9707-AF21A8045462}" srcOrd="4" destOrd="0" parTransId="{F2725CC3-055C-4EBC-9739-E189E94557CF}" sibTransId="{126867EC-56E5-44EA-819C-0BC2AEB969A2}"/>
    <dgm:cxn modelId="{14F3DC55-20D6-4ABC-87E0-506C0F9DFEF5}" srcId="{7B6CA4BB-7B97-4BCB-BAC3-1385CDAC67CF}" destId="{F44CE3E7-91C7-41EF-AC4E-468EA366DB2A}" srcOrd="0" destOrd="0" parTransId="{ED287047-B7D5-477E-B8CD-8D986E618608}" sibTransId="{B6BA917B-91E9-4537-9358-261F06BDC4BE}"/>
    <dgm:cxn modelId="{BAF4A20A-816B-42B9-95EE-ED3526B38A38}" type="presOf" srcId="{A4328FE5-527D-4AA5-9707-AF21A8045462}" destId="{8E6D4931-DAAE-4B5B-92D2-39D173C8A6A1}" srcOrd="1" destOrd="0" presId="urn:microsoft.com/office/officeart/2005/8/layout/pyramid1"/>
    <dgm:cxn modelId="{33803880-FDF6-4B30-A8AC-DC82E1ADC2A3}" type="presOf" srcId="{7B6CA4BB-7B97-4BCB-BAC3-1385CDAC67CF}" destId="{B7A8DA7F-C3D1-4252-BC14-96180555D00E}" srcOrd="0" destOrd="0" presId="urn:microsoft.com/office/officeart/2005/8/layout/pyramid1"/>
    <dgm:cxn modelId="{4BA70743-D806-4F62-8994-DF5C8E66F812}" type="presOf" srcId="{FC43B256-BB87-4DEC-B4EC-65A119CD56BF}" destId="{0A4A7E1C-4FBB-40E5-98B7-878589EE284D}" srcOrd="1" destOrd="0" presId="urn:microsoft.com/office/officeart/2005/8/layout/pyramid1"/>
    <dgm:cxn modelId="{C7AF7BB9-7253-4FA7-B8BA-EB6B92841E0A}" srcId="{7B6CA4BB-7B97-4BCB-BAC3-1385CDAC67CF}" destId="{B3C3496E-B7A9-4413-9A8D-31DCF5CB16FF}" srcOrd="2" destOrd="0" parTransId="{1DFD1900-6E1C-4E63-8C7C-D102FBDFDD1A}" sibTransId="{7D625A6D-573A-42D1-9357-117099981C2C}"/>
    <dgm:cxn modelId="{8B5A19F0-163D-4DCF-87DD-176797051CBA}" type="presOf" srcId="{F44CE3E7-91C7-41EF-AC4E-468EA366DB2A}" destId="{418E455D-5733-4DE2-9D90-9C7B3350F82B}" srcOrd="0" destOrd="0" presId="urn:microsoft.com/office/officeart/2005/8/layout/pyramid1"/>
    <dgm:cxn modelId="{C7E590E6-87B2-49AA-A7E7-12BB2A701EDD}" type="presOf" srcId="{FC43B256-BB87-4DEC-B4EC-65A119CD56BF}" destId="{3307FAD4-F507-4D3D-8F87-8F3FFDF95451}" srcOrd="0" destOrd="0" presId="urn:microsoft.com/office/officeart/2005/8/layout/pyramid1"/>
    <dgm:cxn modelId="{43046953-802D-439B-9259-8E1539961805}" type="presOf" srcId="{F44CE3E7-91C7-41EF-AC4E-468EA366DB2A}" destId="{E7469A50-74D0-4E60-BBD3-06F8D1657180}" srcOrd="1" destOrd="0" presId="urn:microsoft.com/office/officeart/2005/8/layout/pyramid1"/>
    <dgm:cxn modelId="{68FD4C8E-11B4-4D93-826A-F38FC4A3280A}" type="presOf" srcId="{976E8BDA-A739-41EF-9956-C0A4939BBCF8}" destId="{FC76DCAD-15D1-45D5-9BCF-2611703D625F}" srcOrd="1" destOrd="0" presId="urn:microsoft.com/office/officeart/2005/8/layout/pyramid1"/>
    <dgm:cxn modelId="{6545D75B-BE6D-4D17-B558-8E65DE69C5F3}" type="presParOf" srcId="{B7A8DA7F-C3D1-4252-BC14-96180555D00E}" destId="{58027927-9BA7-482B-96DE-FA9EEB87853C}" srcOrd="0" destOrd="0" presId="urn:microsoft.com/office/officeart/2005/8/layout/pyramid1"/>
    <dgm:cxn modelId="{EF75A5AF-FC75-45E4-A259-66F572BCCBE6}" type="presParOf" srcId="{58027927-9BA7-482B-96DE-FA9EEB87853C}" destId="{418E455D-5733-4DE2-9D90-9C7B3350F82B}" srcOrd="0" destOrd="0" presId="urn:microsoft.com/office/officeart/2005/8/layout/pyramid1"/>
    <dgm:cxn modelId="{8AA81A04-8B77-4FCD-B216-2A1F1B4C8F5A}" type="presParOf" srcId="{58027927-9BA7-482B-96DE-FA9EEB87853C}" destId="{E7469A50-74D0-4E60-BBD3-06F8D1657180}" srcOrd="1" destOrd="0" presId="urn:microsoft.com/office/officeart/2005/8/layout/pyramid1"/>
    <dgm:cxn modelId="{81073D0C-FA9B-4C04-AF42-586932EB62D6}" type="presParOf" srcId="{B7A8DA7F-C3D1-4252-BC14-96180555D00E}" destId="{54816D44-03CB-4E79-90A6-B6913AF59ABC}" srcOrd="1" destOrd="0" presId="urn:microsoft.com/office/officeart/2005/8/layout/pyramid1"/>
    <dgm:cxn modelId="{C97143E4-7E45-4334-A723-51E5F8EE6A1E}" type="presParOf" srcId="{54816D44-03CB-4E79-90A6-B6913AF59ABC}" destId="{05371F1C-F028-4F2B-A203-20AB28BE1C79}" srcOrd="0" destOrd="0" presId="urn:microsoft.com/office/officeart/2005/8/layout/pyramid1"/>
    <dgm:cxn modelId="{7B433F50-1602-48F2-90E2-5D57184FD243}" type="presParOf" srcId="{54816D44-03CB-4E79-90A6-B6913AF59ABC}" destId="{DE0D9291-427E-42F8-B328-FBD7FB0DEE0B}" srcOrd="1" destOrd="0" presId="urn:microsoft.com/office/officeart/2005/8/layout/pyramid1"/>
    <dgm:cxn modelId="{FE5BB6D5-EEFA-4404-8DE9-DADC5BEF4B69}" type="presParOf" srcId="{B7A8DA7F-C3D1-4252-BC14-96180555D00E}" destId="{AB2E18C5-1C7A-4CC6-9A69-CC4A0888EF13}" srcOrd="2" destOrd="0" presId="urn:microsoft.com/office/officeart/2005/8/layout/pyramid1"/>
    <dgm:cxn modelId="{60009C22-4056-4CBA-B74A-11C8CD945A56}" type="presParOf" srcId="{AB2E18C5-1C7A-4CC6-9A69-CC4A0888EF13}" destId="{BC731B4E-C783-4DAF-B7C3-2C1B01830847}" srcOrd="0" destOrd="0" presId="urn:microsoft.com/office/officeart/2005/8/layout/pyramid1"/>
    <dgm:cxn modelId="{2B72E131-4E94-420D-B0D1-1A60FCD5176C}" type="presParOf" srcId="{AB2E18C5-1C7A-4CC6-9A69-CC4A0888EF13}" destId="{B860A2BF-78F2-4134-88F3-2FA480D01144}" srcOrd="1" destOrd="0" presId="urn:microsoft.com/office/officeart/2005/8/layout/pyramid1"/>
    <dgm:cxn modelId="{AED6520E-410B-4C34-8DAD-C5AD82C133C3}" type="presParOf" srcId="{B7A8DA7F-C3D1-4252-BC14-96180555D00E}" destId="{93669385-5499-4E35-8EB7-9C1B33BD79F1}" srcOrd="3" destOrd="0" presId="urn:microsoft.com/office/officeart/2005/8/layout/pyramid1"/>
    <dgm:cxn modelId="{782CF48A-FFC6-466A-B2F4-627D46886F39}" type="presParOf" srcId="{93669385-5499-4E35-8EB7-9C1B33BD79F1}" destId="{3307FAD4-F507-4D3D-8F87-8F3FFDF95451}" srcOrd="0" destOrd="0" presId="urn:microsoft.com/office/officeart/2005/8/layout/pyramid1"/>
    <dgm:cxn modelId="{DB1BA268-225B-4733-8AB7-4A70A16AF146}" type="presParOf" srcId="{93669385-5499-4E35-8EB7-9C1B33BD79F1}" destId="{0A4A7E1C-4FBB-40E5-98B7-878589EE284D}" srcOrd="1" destOrd="0" presId="urn:microsoft.com/office/officeart/2005/8/layout/pyramid1"/>
    <dgm:cxn modelId="{A3262A95-050E-4122-92D6-FDDD1646D555}" type="presParOf" srcId="{B7A8DA7F-C3D1-4252-BC14-96180555D00E}" destId="{36B777CD-6EA4-49A1-8A62-48F4C6A9F100}" srcOrd="4" destOrd="0" presId="urn:microsoft.com/office/officeart/2005/8/layout/pyramid1"/>
    <dgm:cxn modelId="{3C55A1F2-E6A9-427D-BCCB-D258A514B4AB}" type="presParOf" srcId="{36B777CD-6EA4-49A1-8A62-48F4C6A9F100}" destId="{FBA19375-11F6-422C-B229-190E4A8FC813}" srcOrd="0" destOrd="0" presId="urn:microsoft.com/office/officeart/2005/8/layout/pyramid1"/>
    <dgm:cxn modelId="{E435CC00-EFA5-437C-AB9C-94CC6164061E}" type="presParOf" srcId="{36B777CD-6EA4-49A1-8A62-48F4C6A9F100}" destId="{8E6D4931-DAAE-4B5B-92D2-39D173C8A6A1}" srcOrd="1" destOrd="0" presId="urn:microsoft.com/office/officeart/2005/8/layout/pyramid1"/>
    <dgm:cxn modelId="{5E7CE165-28B5-48EC-975F-7574DF70E32B}" type="presParOf" srcId="{B7A8DA7F-C3D1-4252-BC14-96180555D00E}" destId="{9CBFFAC8-EF74-4138-9FEB-38AABAD8E5B5}" srcOrd="5" destOrd="0" presId="urn:microsoft.com/office/officeart/2005/8/layout/pyramid1"/>
    <dgm:cxn modelId="{3F3D8999-303F-4C48-BF8D-7BDEA8F5B999}" type="presParOf" srcId="{9CBFFAC8-EF74-4138-9FEB-38AABAD8E5B5}" destId="{806DA004-7A15-4663-BCD9-C2AF7901BD0D}" srcOrd="0" destOrd="0" presId="urn:microsoft.com/office/officeart/2005/8/layout/pyramid1"/>
    <dgm:cxn modelId="{CEEA40BE-F27D-43A1-92EA-9B03C18A1821}" type="presParOf" srcId="{9CBFFAC8-EF74-4138-9FEB-38AABAD8E5B5}" destId="{FC76DCAD-15D1-45D5-9BCF-2611703D625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1"/>
          <p:cNvSpPr>
            <a:spLocks noChangeArrowheads="1"/>
          </p:cNvSpPr>
          <p:nvPr/>
        </p:nvSpPr>
        <p:spPr bwMode="auto">
          <a:xfrm>
            <a:off x="0" y="0"/>
            <a:ext cx="6792913" cy="100076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en-US"/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0" y="0"/>
            <a:ext cx="294481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48100" y="0"/>
            <a:ext cx="2943225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8560" tIns="44280" rIns="88560" bIns="4428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pitchFamily="-110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-110" charset="0"/>
                <a:ea typeface="Arial Unicode MS" pitchFamily="-110" charset="0"/>
                <a:cs typeface="Arial Unicode MS" pitchFamily="-110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608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5350" y="750888"/>
            <a:ext cx="5002213" cy="3751262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52975"/>
            <a:ext cx="5434013" cy="450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8560" tIns="44280" rIns="88560" bIns="4428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0" y="9504363"/>
            <a:ext cx="294481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8100" y="9504363"/>
            <a:ext cx="2943225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8560" tIns="44280" rIns="88560" bIns="4428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2F24D0E-C77E-4AF3-92EB-9A59AD02A7B7}" type="slidenum">
              <a:rPr lang="de-AT"/>
              <a:pPr>
                <a:defRPr/>
              </a:pPr>
              <a:t>‹nº›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54093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-110" charset="0"/>
        <a:ea typeface="ＭＳ Ｐゴシック" charset="-128"/>
        <a:cs typeface="MS PGothic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-110" charset="0"/>
        <a:ea typeface="ＭＳ Ｐゴシック" charset="-128"/>
        <a:cs typeface="MS PGothic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-110" charset="0"/>
        <a:ea typeface="ＭＳ Ｐゴシック" charset="-128"/>
        <a:cs typeface="MS PGothic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-110" charset="0"/>
        <a:ea typeface="ＭＳ Ｐゴシック" charset="-128"/>
        <a:cs typeface="MS PGothic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-110" charset="0"/>
        <a:ea typeface="ＭＳ Ｐゴシック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7873663" y="-12646025"/>
            <a:ext cx="35747326" cy="26811288"/>
          </a:xfrm>
          <a:ln/>
        </p:spPr>
      </p:sp>
      <p:sp>
        <p:nvSpPr>
          <p:cNvPr id="47107" name="Notizenplatzhalter 2"/>
          <p:cNvSpPr>
            <a:spLocks noGrp="1"/>
          </p:cNvSpPr>
          <p:nvPr>
            <p:ph type="body" idx="1"/>
          </p:nvPr>
        </p:nvSpPr>
        <p:spPr>
          <a:xfrm>
            <a:off x="679450" y="4754563"/>
            <a:ext cx="5427663" cy="4497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10</a:t>
            </a:fld>
            <a:endParaRPr lang="de-A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11</a:t>
            </a:fld>
            <a:endParaRPr lang="de-A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4579" name="Slide Number Placeholder 3"/>
          <p:cNvSpPr txBox="1">
            <a:spLocks noGrp="1"/>
          </p:cNvSpPr>
          <p:nvPr/>
        </p:nvSpPr>
        <p:spPr bwMode="auto">
          <a:xfrm>
            <a:off x="3847745" y="9505483"/>
            <a:ext cx="2943596" cy="5003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82D876A4-1D09-491F-8239-236B177FCF96}" type="slidenum">
              <a:rPr lang="en-GB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GB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F0A42990-F899-4783-A016-72245B39FD2E}" type="slidenum">
              <a:rPr lang="de-AT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13</a:t>
            </a:fld>
            <a:endParaRPr lang="de-AT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46CA2-DCCE-4C0C-A1F4-39FD87FFABE0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15</a:t>
            </a:fld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Pct val="45000"/>
              <a:buFont typeface="Wingdings" pitchFamily="2" charset="2"/>
              <a:buNone/>
            </a:pPr>
            <a:fld id="{C772620C-2877-4FA7-9481-29AE62F994A6}" type="slidenum">
              <a:rPr lang="de-AT" altLang="en-US" smtClean="0">
                <a:ea typeface="Arial Unicode MS" pitchFamily="34" charset="-128"/>
              </a:rPr>
              <a:pPr eaLnBrk="1" hangingPunct="1"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16</a:t>
            </a:fld>
            <a:endParaRPr lang="de-AT" altLang="en-US" smtClean="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57CBE1F-B137-492A-BF90-F78AD398E41F}" type="slidenum">
              <a:rPr lang="de-AT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17</a:t>
            </a:fld>
            <a:endParaRPr lang="de-AT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18</a:t>
            </a:fld>
            <a:endParaRPr lang="de-A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28BFA75-DB28-4B69-9A5E-736A84C05085}" type="slidenum">
              <a:rPr lang="de-AT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19</a:t>
            </a:fld>
            <a:endParaRPr lang="de-AT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2</a:t>
            </a:fld>
            <a:endParaRPr lang="de-A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5B97CF40-16EC-457E-B2CF-C537D467E37E}" type="slidenum">
              <a:rPr lang="de-AT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20</a:t>
            </a:fld>
            <a:endParaRPr lang="de-AT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21</a:t>
            </a:fld>
            <a:endParaRPr lang="de-A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SzPct val="45000"/>
              <a:buFont typeface="Wingdings" pitchFamily="2" charset="2"/>
              <a:buNone/>
            </a:pPr>
            <a:fld id="{F5512185-54C7-4CCE-AD0A-AB25EF5EDA87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>
                <a:buSzPct val="45000"/>
                <a:buFont typeface="Wingdings" pitchFamily="2" charset="2"/>
                <a:buNone/>
              </a:pPr>
              <a:t>22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808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760413"/>
            <a:ext cx="5002213" cy="37528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52975"/>
            <a:ext cx="5435600" cy="4502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49F7C572-1326-4DB0-A507-02A945ACEAF6}" type="slidenum">
              <a:rPr lang="en-GB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23</a:t>
            </a:fld>
            <a:endParaRPr lang="en-GB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1004B276-B51E-4490-AE06-A07933C601FA}" type="slidenum">
              <a:rPr lang="en-GB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24</a:t>
            </a:fld>
            <a:endParaRPr lang="en-GB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fld id="{CEAF4EE4-D786-43B5-85C0-BA836C039A20}" type="slidenum">
              <a:rPr lang="de-AT" alt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25</a:t>
            </a:fld>
            <a:endParaRPr lang="de-AT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fld id="{D4937E28-8EDA-45F9-A15A-41CD2752CA8A}" type="slidenum">
              <a:rPr lang="de-AT" altLang="en-US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26</a:t>
            </a:fld>
            <a:endParaRPr lang="de-AT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SzPct val="45000"/>
              <a:buFont typeface="Wingdings" pitchFamily="2" charset="2"/>
              <a:buNone/>
            </a:pPr>
            <a:fld id="{59AF4E20-E6AC-44AC-B3FC-D4E4BE32B8D9}" type="slidenum">
              <a:rPr lang="de-AT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>
                <a:buSzPct val="45000"/>
                <a:buFont typeface="Wingdings" pitchFamily="2" charset="2"/>
                <a:buNone/>
              </a:pPr>
              <a:t>27</a:t>
            </a:fld>
            <a:endParaRPr lang="de-AT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28</a:t>
            </a:fld>
            <a:endParaRPr lang="de-A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29</a:t>
            </a:fld>
            <a:endParaRPr lang="de-A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FEC4EF4-4698-411A-8BD5-44DB7A956460}" type="slidenum">
              <a:rPr lang="de-AT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3</a:t>
            </a:fld>
            <a:endParaRPr lang="de-AT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SzPct val="45000"/>
              <a:buFont typeface="Wingdings" pitchFamily="2" charset="2"/>
              <a:buNone/>
            </a:pPr>
            <a:fld id="{AB3C1452-5AA8-4F1F-8910-5A54CA92609B}" type="slidenum">
              <a:rPr lang="de-AT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>
                <a:buSzPct val="45000"/>
                <a:buFont typeface="Wingdings" pitchFamily="2" charset="2"/>
                <a:buNone/>
              </a:pPr>
              <a:t>30</a:t>
            </a:fld>
            <a:endParaRPr lang="de-AT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266A5B-20E2-4292-8D18-C96A17C80393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741BCD9-7737-43C2-9D9D-422DE81CACC9}" type="slidenum">
              <a:rPr lang="en-GB" altLang="en-US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32</a:t>
            </a:fld>
            <a:endParaRPr lang="en-GB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33</a:t>
            </a:fld>
            <a:endParaRPr lang="de-A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34</a:t>
            </a:fld>
            <a:endParaRPr lang="de-A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F8C8523C-0578-48DA-827E-3E544D2D7BDE}" type="slidenum">
              <a:rPr lang="de-AT" altLang="en-US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35</a:t>
            </a:fld>
            <a:endParaRPr lang="de-AT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Pct val="45000"/>
              <a:buFont typeface="Wingdings" pitchFamily="2" charset="2"/>
              <a:buNone/>
            </a:pPr>
            <a:fld id="{5F544D70-AC89-4E54-A004-AEBB3103500C}" type="slidenum">
              <a:rPr lang="en-US" altLang="en-US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pPr eaLnBrk="1" hangingPunct="1"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36</a:t>
            </a:fld>
            <a:endParaRPr lang="en-US" altLang="en-US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37</a:t>
            </a:fld>
            <a:endParaRPr lang="de-A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38</a:t>
            </a:fld>
            <a:endParaRPr lang="de-A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B96E-50E2-4036-AB70-64F97C7D0E93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SzPct val="45000"/>
              <a:buFont typeface="Wingdings" pitchFamily="2" charset="2"/>
              <a:buNone/>
            </a:pPr>
            <a:fld id="{6D2215A9-F280-4C41-84CC-11091E0A4899}" type="slidenum">
              <a:rPr lang="en-GB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>
                <a:buSzPct val="45000"/>
                <a:buFont typeface="Wingdings" pitchFamily="2" charset="2"/>
                <a:buNone/>
              </a:pPr>
              <a:t>4</a:t>
            </a:fld>
            <a:endParaRPr lang="en-GB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40</a:t>
            </a:fld>
            <a:endParaRPr lang="de-A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Pct val="45000"/>
              <a:buFont typeface="Wingdings" pitchFamily="2" charset="2"/>
              <a:buNone/>
            </a:pPr>
            <a:fld id="{BB5F8C4B-B281-4CB0-9067-3EBC9A8E58FE}" type="slidenum">
              <a:rPr lang="en-GB" altLang="en-US" smtClean="0">
                <a:ea typeface="Arial Unicode MS" pitchFamily="34" charset="-128"/>
              </a:rPr>
              <a:pPr eaLnBrk="1" hangingPunct="1"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41</a:t>
            </a:fld>
            <a:endParaRPr lang="en-GB" altLang="en-US" smtClean="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42</a:t>
            </a:fld>
            <a:endParaRPr lang="de-A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B96E-50E2-4036-AB70-64F97C7D0E93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44</a:t>
            </a:fld>
            <a:endParaRPr lang="de-A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0AD075B-6E84-4940-8473-699DF5EEC23C}" type="slidenum">
              <a:rPr lang="de-AT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45</a:t>
            </a:fld>
            <a:endParaRPr lang="de-AT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B96E-50E2-4036-AB70-64F97C7D0E93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47</a:t>
            </a:fld>
            <a:endParaRPr lang="de-A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48</a:t>
            </a:fld>
            <a:endParaRPr lang="de-A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Pct val="45000"/>
              <a:buFont typeface="Wingdings" pitchFamily="2" charset="2"/>
              <a:buNone/>
            </a:pPr>
            <a:fld id="{06C664AA-F20A-42C4-9505-64C4C288038B}" type="slidenum">
              <a:rPr lang="en-GB" altLang="en-US" smtClean="0">
                <a:ea typeface="Arial Unicode MS" pitchFamily="34" charset="-128"/>
              </a:rPr>
              <a:pPr eaLnBrk="1" hangingPunct="1">
                <a:spcBef>
                  <a:spcPct val="0"/>
                </a:spcBef>
                <a:buSzPct val="45000"/>
                <a:buFont typeface="Wingdings" pitchFamily="2" charset="2"/>
                <a:buNone/>
              </a:pPr>
              <a:t>5</a:t>
            </a:fld>
            <a:endParaRPr lang="en-GB" altLang="en-US" smtClean="0"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SzPct val="45000"/>
              <a:buFont typeface="Wingdings" pitchFamily="2" charset="2"/>
              <a:buNone/>
            </a:pPr>
            <a:fld id="{4762E906-F3E0-4A5C-AB30-95836D25F28E}" type="slidenum">
              <a:rPr lang="en-GB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>
                <a:buSzPct val="45000"/>
                <a:buFont typeface="Wingdings" pitchFamily="2" charset="2"/>
                <a:buNone/>
              </a:pPr>
              <a:t>6</a:t>
            </a:fld>
            <a:endParaRPr lang="en-GB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SzPct val="45000"/>
              <a:buFont typeface="Wingdings" pitchFamily="2" charset="2"/>
              <a:buNone/>
            </a:pPr>
            <a:fld id="{3AF7AF06-EFB5-48E2-BB68-0FA2EF8DB852}" type="slidenum">
              <a:rPr lang="en-GB" alt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>
                <a:buSzPct val="45000"/>
                <a:buFont typeface="Wingdings" pitchFamily="2" charset="2"/>
                <a:buNone/>
              </a:pPr>
              <a:t>7</a:t>
            </a:fld>
            <a:endParaRPr lang="en-GB" alt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2F24D0E-C77E-4AF3-92EB-9A59AD02A7B7}" type="slidenum">
              <a:rPr lang="de-AT" smtClean="0"/>
              <a:pPr>
                <a:defRPr/>
              </a:pPr>
              <a:t>8</a:t>
            </a:fld>
            <a:endParaRPr lang="de-A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47745" y="9505483"/>
            <a:ext cx="2943596" cy="50038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ADA3DD8-1615-43CB-B8A7-2D6F86F7C8BB}" type="slidenum">
              <a:rPr lang="en-GB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GB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94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624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037263" y="53975"/>
            <a:ext cx="1928812" cy="609917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53975"/>
            <a:ext cx="5634038" cy="609917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500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BA5B73B-B01F-4530-AABB-FADBD5CCAA2C}" type="datetimeFigureOut">
              <a:rPr lang="en-GB" smtClean="0"/>
              <a:pPr/>
              <a:t>10/09/2015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DA10A22-4603-46AC-A562-1087A0B6847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805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861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S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3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64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6972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87624" y="1484784"/>
            <a:ext cx="37449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92080" y="1484784"/>
            <a:ext cx="37449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217" name="DefaultOcx" r:id="rId2" imgW="914400" imgH="228600"/>
        </mc:Choice>
        <mc:Fallback>
          <p:control name="DefaultOcx" r:id="rId2" imgW="914400" imgH="228600">
            <p:pic>
              <p:nvPicPr>
                <p:cNvPr id="0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218" name="HTMLHidden1" r:id="rId3" imgW="914400" imgH="228600"/>
        </mc:Choice>
        <mc:Fallback>
          <p:control name="HTMLHidden1" r:id="rId3" imgW="914400" imgH="228600">
            <p:pic>
              <p:nvPicPr>
                <p:cNvPr id="0" name="HTMLHidde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8098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99779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15616" y="1484784"/>
            <a:ext cx="396818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115616" y="2132856"/>
            <a:ext cx="396044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6715" y="1484784"/>
            <a:ext cx="39697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02225" y="2132856"/>
            <a:ext cx="393427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1622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19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60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5910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4137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7624" y="53975"/>
            <a:ext cx="764222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err="1" smtClean="0"/>
              <a:t>Klicken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Sie</a:t>
            </a:r>
            <a:r>
              <a:rPr lang="en-GB" altLang="en-US" dirty="0" smtClean="0"/>
              <a:t>, um das Format des </a:t>
            </a:r>
            <a:r>
              <a:rPr lang="en-GB" altLang="en-US" dirty="0" err="1" smtClean="0"/>
              <a:t>Titeltextes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zu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bearbeiten</a:t>
            </a:r>
            <a:endParaRPr lang="en-GB" altLang="en-US" dirty="0" smtClean="0"/>
          </a:p>
        </p:txBody>
      </p:sp>
      <p:sp>
        <p:nvSpPr>
          <p:cNvPr id="103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624" y="1484784"/>
            <a:ext cx="76422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err="1" smtClean="0"/>
              <a:t>Klicken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Sie</a:t>
            </a:r>
            <a:r>
              <a:rPr lang="en-GB" altLang="en-US" dirty="0" smtClean="0"/>
              <a:t>, um die </a:t>
            </a:r>
            <a:r>
              <a:rPr lang="en-GB" altLang="en-US" dirty="0" err="1" smtClean="0"/>
              <a:t>Formate</a:t>
            </a:r>
            <a:r>
              <a:rPr lang="en-GB" altLang="en-US" dirty="0" smtClean="0"/>
              <a:t> des </a:t>
            </a:r>
            <a:r>
              <a:rPr lang="en-GB" altLang="en-US" dirty="0" err="1" smtClean="0"/>
              <a:t>Gliederungstextes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zu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bearbeiten</a:t>
            </a:r>
            <a:endParaRPr lang="en-GB" altLang="en-US" dirty="0" smtClean="0"/>
          </a:p>
          <a:p>
            <a:pPr lvl="1"/>
            <a:r>
              <a:rPr lang="en-GB" altLang="en-US" dirty="0" err="1" smtClean="0"/>
              <a:t>Zweite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Gliederungsebene</a:t>
            </a:r>
            <a:endParaRPr lang="en-GB" altLang="en-US" dirty="0" smtClean="0"/>
          </a:p>
          <a:p>
            <a:pPr lvl="2"/>
            <a:r>
              <a:rPr lang="en-GB" altLang="en-US" dirty="0" err="1" smtClean="0"/>
              <a:t>Dritte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Gliederungsebene</a:t>
            </a:r>
            <a:endParaRPr lang="en-GB" altLang="en-US" dirty="0" smtClean="0"/>
          </a:p>
          <a:p>
            <a:pPr lvl="3"/>
            <a:r>
              <a:rPr lang="en-GB" altLang="en-US" dirty="0" err="1" smtClean="0"/>
              <a:t>Vierte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Gliederungsebene</a:t>
            </a:r>
            <a:endParaRPr lang="en-GB" altLang="en-US" dirty="0" smtClean="0"/>
          </a:p>
          <a:p>
            <a:pPr lvl="4"/>
            <a:r>
              <a:rPr lang="en-GB" altLang="en-US" dirty="0" err="1" smtClean="0"/>
              <a:t>Fünfte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Gliederungsebene</a:t>
            </a:r>
            <a:endParaRPr lang="en-GB" altLang="en-US" dirty="0" smtClean="0"/>
          </a:p>
          <a:p>
            <a:pPr lvl="4"/>
            <a:r>
              <a:rPr lang="en-GB" altLang="en-US" dirty="0" err="1" smtClean="0"/>
              <a:t>Sechste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Gliederungsebene</a:t>
            </a:r>
            <a:endParaRPr lang="en-GB" altLang="en-US" dirty="0" smtClean="0"/>
          </a:p>
          <a:p>
            <a:pPr lvl="4"/>
            <a:r>
              <a:rPr lang="en-GB" altLang="en-US" dirty="0" err="1" smtClean="0"/>
              <a:t>Siebente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Gliederungsebene</a:t>
            </a:r>
            <a:endParaRPr lang="en-GB" altLang="en-US" dirty="0" smtClean="0"/>
          </a:p>
          <a:p>
            <a:pPr lvl="4"/>
            <a:r>
              <a:rPr lang="en-GB" altLang="en-US" dirty="0" err="1" smtClean="0"/>
              <a:t>Achte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Gliederungsebene</a:t>
            </a:r>
            <a:endParaRPr lang="en-GB" altLang="en-US" dirty="0" smtClean="0"/>
          </a:p>
          <a:p>
            <a:pPr lvl="4"/>
            <a:r>
              <a:rPr lang="en-GB" altLang="en-US" dirty="0" err="1" smtClean="0"/>
              <a:t>Neunte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Gliederungsebene</a:t>
            </a:r>
            <a:endParaRPr lang="en-GB" altLang="en-US" dirty="0" smtClean="0"/>
          </a:p>
        </p:txBody>
      </p:sp>
      <p:pic>
        <p:nvPicPr>
          <p:cNvPr id="52226" name="Picture 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464" y="6021288"/>
            <a:ext cx="8016535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18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125"/>
                    </a14:imgEffect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64" r="33874"/>
          <a:stretch/>
        </p:blipFill>
        <p:spPr bwMode="auto">
          <a:xfrm flipH="1">
            <a:off x="-36512" y="1"/>
            <a:ext cx="115618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latin typeface="Tahoma" pitchFamily="-110" charset="0"/>
          <a:ea typeface="ＭＳ Ｐゴシック" charset="0"/>
          <a:cs typeface="Arial Unicode MS" pitchFamily="-110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latin typeface="Tahoma" pitchFamily="-110" charset="0"/>
          <a:ea typeface="ＭＳ Ｐゴシック" charset="0"/>
          <a:cs typeface="Arial Unicode MS" pitchFamily="-110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latin typeface="Tahoma" pitchFamily="-110" charset="0"/>
          <a:ea typeface="ＭＳ Ｐゴシック" charset="0"/>
          <a:cs typeface="Arial Unicode MS" pitchFamily="-110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latin typeface="Tahoma" pitchFamily="-110" charset="0"/>
          <a:ea typeface="ＭＳ Ｐゴシック" charset="0"/>
          <a:cs typeface="Arial Unicode MS" pitchFamily="-110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24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24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24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24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9pPr>
    </p:titleStyle>
    <p:bodyStyle>
      <a:lvl1pPr marL="342900" indent="-3429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Eurostile LT Condensed" charset="0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Eurostile LT Condensed" charset="0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2000">
          <a:solidFill>
            <a:srgbClr val="000000"/>
          </a:solidFill>
          <a:latin typeface="Eurostile LT Condensed" charset="0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2000">
          <a:solidFill>
            <a:srgbClr val="000000"/>
          </a:solidFill>
          <a:latin typeface="Eurostile LT Condensed" charset="0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2000">
          <a:solidFill>
            <a:srgbClr val="000000"/>
          </a:solidFill>
          <a:latin typeface="Eurostile LT Condensed" charset="0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2000">
          <a:solidFill>
            <a:srgbClr val="000000"/>
          </a:solidFill>
          <a:latin typeface="Eurostile LT Condensed" charset="0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cbi.nlm.nih.gov/pubmed/2503714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mrc.org.uk/doc_download/9793-protecting-resources-promoting-value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hyperlink" Target="http://www.commonwealthfund.org/~/media/images/publications/fund-report/2014/june/davis_mirror_2014_es1_for_web.jpg?h=511&amp;w=740&amp;la=e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r.org/Quality-Safety/Appropriateness-Criteria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pubs.rsna.org/doi/abs/10.1148/radiol.251108117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d.org/content/dam/rand/pubs/research_reports/RR700/RR706/RAND_RR706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jr.birjournals.org/cgi/content/abstract/81/969/725" TargetMode="External"/><Relationship Id="rId5" Type="http://schemas.openxmlformats.org/officeDocument/2006/relationships/hyperlink" Target="http://www.ncbi.nlm.nih.gov/pubmed/16554560" TargetMode="External"/><Relationship Id="rId4" Type="http://schemas.openxmlformats.org/officeDocument/2006/relationships/hyperlink" Target="http://www.ncrponline.org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://www.auntminnie.com/index.aspx?sec=ser&amp;sub=def&amp;pag=dis&amp;ItemID=108000" TargetMode="Externa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mrc.gov.au/_files_nhmrc/file/nics/material_resources/Identifying%20Barriers%20to%20Evidence%20Uptake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rcr.lucidhost.co.uk/login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csearch.acr.org/docs/69483/Narrative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gingpathways.health.wa.gov.au/index.php/imaging-pathways/musculoskeletal-trauma/musculoskeletal/low-back-pain?tab=redflags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1.jpeg"/><Relationship Id="rId10" Type="http://schemas.microsoft.com/office/2007/relationships/hdphoto" Target="../media/hdphoto6.wdp"/><Relationship Id="rId4" Type="http://schemas.openxmlformats.org/officeDocument/2006/relationships/hyperlink" Target="http://orientierungshilfe.vbdo.at/" TargetMode="External"/><Relationship Id="rId9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8435606?ordinalpos=1&amp;itool=EntrezSystem2.PEntrez.Pubmed.Pubmed_ResultsPanel.Pubmed_DiscoveryPanel.Pubmed_Discovery_RA&amp;linkpos=3&amp;log$=relatedarticles&amp;logdbfrom=pubmed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12662955" TargetMode="External"/><Relationship Id="rId5" Type="http://schemas.openxmlformats.org/officeDocument/2006/relationships/hyperlink" Target="http://www.ncbi.nlm.nih.gov/pubmed/11356439" TargetMode="External"/><Relationship Id="rId4" Type="http://schemas.openxmlformats.org/officeDocument/2006/relationships/hyperlink" Target="http://www.ncbi.nlm.nih.gov/pubmed/8204331?ordinalpos=1&amp;itool=EntrezSystem2.PEntrez.Pubmed.Pubmed_ResultsPanel.Pubmed_DiscoveryPanel.Pubmed_Discovery_RA&amp;linkpos=5&amp;log$=relatedarticles&amp;logdbfrom=pubm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15208068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mj.com/cgi/content/full/328/7435/343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j.com/content/330/7494/765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r.ac.uk:2059/adult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ice.org.uk/guidance/CG88/chapter/1-Guidance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1907710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://gbu.radiologie.fr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cebergfinanza.finanza.com/files/2012/08/health_public_private_total_expenditure_gdp_oecd_4.p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ncbi.nlm.nih.gov/pubmed/2134331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620688"/>
            <a:ext cx="7200800" cy="1872431"/>
          </a:xfrm>
        </p:spPr>
        <p:txBody>
          <a:bodyPr lIns="0" tIns="0" rIns="0" bIns="0"/>
          <a:lstStyle/>
          <a:p>
            <a:pPr algn="ctr" latinLnBrk="0"/>
            <a:r>
              <a:rPr lang="en-GB" sz="3600" b="0" dirty="0" smtClean="0"/>
              <a:t>Models of Health care organisation: </a:t>
            </a:r>
            <a:br>
              <a:rPr lang="en-GB" sz="3600" b="0" dirty="0" smtClean="0"/>
            </a:br>
            <a:r>
              <a:rPr lang="en-GB" sz="3600" b="0" dirty="0" smtClean="0"/>
              <a:t>Barriers and solutions to effective justification</a:t>
            </a:r>
            <a:endParaRPr lang="en-GB" sz="3600" b="0" i="1" dirty="0">
              <a:effectLst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3568" y="4581128"/>
            <a:ext cx="6400800" cy="1440160"/>
          </a:xfrm>
        </p:spPr>
        <p:txBody>
          <a:bodyPr lIns="0" tIns="0" rIns="0" bIns="0"/>
          <a:lstStyle/>
          <a:p>
            <a:pPr marL="361950" lvl="1">
              <a:buFontTx/>
              <a:buNone/>
            </a:pPr>
            <a:r>
              <a:rPr lang="en-GB" altLang="en-US" sz="2800" dirty="0" smtClean="0"/>
              <a:t>Denis D’Almada Remedios</a:t>
            </a:r>
            <a:endParaRPr lang="en-GB" altLang="en-US" sz="2800" baseline="30000" dirty="0" smtClean="0"/>
          </a:p>
          <a:p>
            <a:pPr marL="361950" lvl="1"/>
            <a:r>
              <a:rPr lang="en-GB" altLang="en-US" sz="1800" dirty="0" smtClean="0"/>
              <a:t>Clinical Radiologist</a:t>
            </a:r>
            <a:r>
              <a:rPr lang="en-GB" altLang="en-US" sz="1800" dirty="0"/>
              <a:t>, </a:t>
            </a:r>
          </a:p>
          <a:p>
            <a:pPr marL="361950" lvl="1"/>
            <a:r>
              <a:rPr lang="en-GB" altLang="en-US" sz="1800" i="1" dirty="0"/>
              <a:t>London North West Healthcare Trust, </a:t>
            </a:r>
            <a:r>
              <a:rPr lang="en-GB" altLang="en-US" sz="1800" i="1" dirty="0" smtClean="0"/>
              <a:t>UK</a:t>
            </a:r>
            <a:endParaRPr lang="en-GB" altLang="en-US" sz="1800" i="1" dirty="0"/>
          </a:p>
        </p:txBody>
      </p:sp>
      <p:pic>
        <p:nvPicPr>
          <p:cNvPr id="6" name="Picture 4" descr="Np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920" y="2852936"/>
            <a:ext cx="1656184" cy="16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smtClean="0"/>
              <a:t>Justification and clinician involvement: Issues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1772816"/>
            <a:ext cx="7936649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800" dirty="0" smtClean="0"/>
              <a:t>Overloaded knowledge base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smtClean="0"/>
              <a:t>Medical and technical advances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smtClean="0"/>
              <a:t>Competition for inclusion in curricula/CPD</a:t>
            </a:r>
          </a:p>
          <a:p>
            <a:pPr>
              <a:lnSpc>
                <a:spcPct val="80000"/>
              </a:lnSpc>
            </a:pPr>
            <a:r>
              <a:rPr lang="en-GB" altLang="en-US" sz="2800" dirty="0" smtClean="0"/>
              <a:t>Time challenged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smtClean="0"/>
              <a:t>Fastest test with shortest wait best?</a:t>
            </a:r>
          </a:p>
          <a:p>
            <a:pPr>
              <a:lnSpc>
                <a:spcPct val="80000"/>
              </a:lnSpc>
            </a:pPr>
            <a:r>
              <a:rPr lang="en-GB" altLang="en-US" sz="2800" dirty="0" smtClean="0"/>
              <a:t>Mixed messages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smtClean="0"/>
              <a:t>Different guidance from different sources?</a:t>
            </a:r>
          </a:p>
          <a:p>
            <a:pPr>
              <a:lnSpc>
                <a:spcPct val="80000"/>
              </a:lnSpc>
            </a:pPr>
            <a:r>
              <a:rPr lang="en-GB" altLang="en-US" sz="2800" dirty="0" smtClean="0"/>
              <a:t>Patient expectations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smtClean="0"/>
              <a:t>Historical or geographical bias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smtClean="0"/>
              <a:t>Unreliable evidence base from the web</a:t>
            </a:r>
          </a:p>
        </p:txBody>
      </p:sp>
    </p:spTree>
    <p:extLst>
      <p:ext uri="{BB962C8B-B14F-4D97-AF65-F5344CB8AC3E}">
        <p14:creationId xmlns:p14="http://schemas.microsoft.com/office/powerpoint/2010/main" val="2916519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xfrm>
            <a:off x="1118616" y="116632"/>
            <a:ext cx="7989888" cy="1143000"/>
          </a:xfrm>
        </p:spPr>
        <p:txBody>
          <a:bodyPr/>
          <a:lstStyle/>
          <a:p>
            <a:r>
              <a:rPr lang="en-GB" altLang="en-US" sz="3600" dirty="0" smtClean="0"/>
              <a:t>Justification and clinician involvement: possible solutions</a:t>
            </a:r>
          </a:p>
        </p:txBody>
      </p:sp>
      <p:graphicFrame>
        <p:nvGraphicFramePr>
          <p:cNvPr id="94280" name="Group 7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86860"/>
              </p:ext>
            </p:extLst>
          </p:nvPr>
        </p:nvGraphicFramePr>
        <p:xfrm>
          <a:off x="1187624" y="1340768"/>
          <a:ext cx="7956376" cy="4584192"/>
        </p:xfrm>
        <a:graphic>
          <a:graphicData uri="http://schemas.openxmlformats.org/drawingml/2006/table">
            <a:tbl>
              <a:tblPr/>
              <a:tblGrid>
                <a:gridCol w="2520280"/>
                <a:gridCol w="5436096"/>
              </a:tblGrid>
              <a:tr h="1028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Education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Undergraduate and Continuing Professional Development. </a:t>
                      </a:r>
                      <a:r>
                        <a:rPr kumimoji="0" lang="en-GB" alt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Requests 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not orders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Referral Guidelines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from a trusted source,                 </a:t>
                      </a:r>
                    </a:p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 line with clinical guidance,  </a:t>
                      </a:r>
                    </a:p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+/- clinical decision support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>
                      <a:lvl1pPr marL="533400" indent="-533400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914400" indent="-4572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95400" indent="-3810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714500" indent="-3429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171700" indent="-3429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289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0861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5433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005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Monitor with 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clinical audit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Local internal audit (bottom up)</a:t>
                      </a:r>
                    </a:p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External audit (top down)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>
                      <a:lvl1pPr marL="533400" indent="-533400"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914400" indent="-4572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95400" indent="-3810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714500" indent="-3429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171700" indent="-3429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6289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30861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5433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4000500" indent="-3429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External </a:t>
                      </a:r>
                    </a:p>
                    <a:p>
                      <a:pPr marL="533400" marR="0" lvl="0" indent="-5334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control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by payers</a:t>
                      </a:r>
                    </a:p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legislation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313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1187624" y="0"/>
            <a:ext cx="7956376" cy="54868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sz="3200" b="0" dirty="0" smtClean="0">
                <a:solidFill>
                  <a:schemeClr val="tx1"/>
                </a:solidFill>
              </a:rPr>
              <a:t>Making the best use of clinical radiology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187624" y="5399807"/>
            <a:ext cx="7922717" cy="621481"/>
          </a:xfrm>
        </p:spPr>
        <p:txBody>
          <a:bodyPr>
            <a:normAutofit lnSpcReduction="10000"/>
          </a:bodyPr>
          <a:lstStyle/>
          <a:p>
            <a:r>
              <a:rPr lang="en-GB" sz="1800" dirty="0" smtClean="0"/>
              <a:t>	The Royal College of Radiologists has published guidelines for 25 years since 1989. NHS Evidence accreditation for 7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edition (2012).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10240"/>
          <a:stretch>
            <a:fillRect/>
          </a:stretch>
        </p:blipFill>
        <p:spPr bwMode="auto">
          <a:xfrm>
            <a:off x="1285966" y="548680"/>
            <a:ext cx="7750530" cy="490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7" descr="NHS Evidence Accreditation Ma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387" y="4365104"/>
            <a:ext cx="1034109" cy="10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95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2438"/>
            <a:ext cx="8526462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2"/>
          <p:cNvSpPr>
            <a:spLocks noGrp="1"/>
          </p:cNvSpPr>
          <p:nvPr>
            <p:ph type="title"/>
          </p:nvPr>
        </p:nvSpPr>
        <p:spPr>
          <a:xfrm>
            <a:off x="1187450" y="53975"/>
            <a:ext cx="7642225" cy="495300"/>
          </a:xfrm>
        </p:spPr>
        <p:txBody>
          <a:bodyPr>
            <a:normAutofit/>
          </a:bodyPr>
          <a:lstStyle/>
          <a:p>
            <a:r>
              <a:rPr lang="en-GB" altLang="en-US" smtClean="0"/>
              <a:t>Guidelines App for smartphones and tablets</a:t>
            </a:r>
          </a:p>
        </p:txBody>
      </p:sp>
      <p:sp>
        <p:nvSpPr>
          <p:cNvPr id="26628" name="Oval 3"/>
          <p:cNvSpPr>
            <a:spLocks noChangeArrowheads="1"/>
          </p:cNvSpPr>
          <p:nvPr/>
        </p:nvSpPr>
        <p:spPr bwMode="auto">
          <a:xfrm>
            <a:off x="323850" y="908050"/>
            <a:ext cx="2232025" cy="14414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938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7196336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RCR iRefer App distribution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194048"/>
            <a:ext cx="7560840" cy="504326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chemeClr val="tx2"/>
                </a:solidFill>
              </a:rPr>
              <a:t>Europe</a:t>
            </a:r>
            <a:r>
              <a:rPr lang="en-GB" sz="2800" dirty="0" smtClean="0"/>
              <a:t>: UK</a:t>
            </a:r>
            <a:r>
              <a:rPr lang="en-GB" sz="2800" dirty="0"/>
              <a:t>, </a:t>
            </a:r>
            <a:r>
              <a:rPr lang="en-GB" sz="2800" dirty="0" smtClean="0"/>
              <a:t>Ireland, France, Norway</a:t>
            </a:r>
            <a:r>
              <a:rPr lang="en-GB" sz="2800" dirty="0"/>
              <a:t>, </a:t>
            </a:r>
            <a:r>
              <a:rPr lang="en-GB" sz="2800" dirty="0" smtClean="0"/>
              <a:t>Sweden, Belgium</a:t>
            </a:r>
            <a:r>
              <a:rPr lang="en-GB" sz="2800" dirty="0"/>
              <a:t>, Denmark, </a:t>
            </a:r>
            <a:r>
              <a:rPr lang="en-GB" sz="2800" dirty="0" smtClean="0"/>
              <a:t>Portugal, Spain, Switzerland, Germany, Slovakia, Netherlands, Italy, Israel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chemeClr val="tx2"/>
                </a:solidFill>
              </a:rPr>
              <a:t>Western Pacific</a:t>
            </a:r>
            <a:r>
              <a:rPr lang="en-GB" sz="2800" dirty="0" smtClean="0"/>
              <a:t>: Australia, New Zealand, Singapore, Hong Kong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chemeClr val="tx2"/>
                </a:solidFill>
              </a:rPr>
              <a:t>Eastern Mediterranean</a:t>
            </a:r>
            <a:r>
              <a:rPr lang="en-GB" sz="2800" dirty="0" smtClean="0"/>
              <a:t>: UAE, Kuwait</a:t>
            </a:r>
            <a:r>
              <a:rPr lang="en-GB" sz="2800" dirty="0"/>
              <a:t>, </a:t>
            </a:r>
            <a:r>
              <a:rPr lang="en-GB" sz="2800" dirty="0" smtClean="0"/>
              <a:t>Saudi Arabia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chemeClr val="tx2"/>
                </a:solidFill>
              </a:rPr>
              <a:t>Africa</a:t>
            </a:r>
            <a:r>
              <a:rPr lang="en-GB" sz="2800" dirty="0" smtClean="0"/>
              <a:t>: South Africa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chemeClr val="tx2"/>
                </a:solidFill>
              </a:rPr>
              <a:t>Americas</a:t>
            </a:r>
            <a:r>
              <a:rPr lang="en-GB" sz="2800" dirty="0" smtClean="0"/>
              <a:t>: Brazil </a:t>
            </a:r>
          </a:p>
          <a:p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7531"/>
            <a:ext cx="3923927" cy="251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50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96975"/>
            <a:ext cx="7902575" cy="3960813"/>
          </a:xfrm>
        </p:spPr>
      </p:pic>
      <p:sp>
        <p:nvSpPr>
          <p:cNvPr id="6" name="Rectangle 5"/>
          <p:cNvSpPr/>
          <p:nvPr/>
        </p:nvSpPr>
        <p:spPr>
          <a:xfrm>
            <a:off x="1192213" y="5251450"/>
            <a:ext cx="7850187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ts val="5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n-US" sz="2200" kern="0" dirty="0">
                <a:solidFill>
                  <a:srgbClr val="000000"/>
                </a:solidFill>
                <a:latin typeface="Tahoma"/>
                <a:ea typeface="ＭＳ Ｐゴシック" charset="-128"/>
              </a:rPr>
              <a:t>&gt;90% Appropriateness through radiologists’ amendment of 12% CT requests and 9% MRI requests</a:t>
            </a:r>
          </a:p>
        </p:txBody>
      </p:sp>
      <p:sp>
        <p:nvSpPr>
          <p:cNvPr id="47108" name="Title 1"/>
          <p:cNvSpPr>
            <a:spLocks noGrp="1"/>
          </p:cNvSpPr>
          <p:nvPr>
            <p:ph type="title"/>
          </p:nvPr>
        </p:nvSpPr>
        <p:spPr>
          <a:xfrm>
            <a:off x="1192213" y="71438"/>
            <a:ext cx="7850187" cy="1054100"/>
          </a:xfrm>
        </p:spPr>
        <p:txBody>
          <a:bodyPr/>
          <a:lstStyle/>
          <a:p>
            <a:r>
              <a:rPr lang="en-GB" altLang="en-US" sz="2800" smtClean="0">
                <a:solidFill>
                  <a:schemeClr val="tx1"/>
                </a:solidFill>
                <a:ea typeface="ＭＳ Ｐゴシック" pitchFamily="34" charset="-128"/>
              </a:rPr>
              <a:t>UK: Appropriate imaging through vetting (authorisation) </a:t>
            </a:r>
            <a:r>
              <a:rPr lang="en-GB" altLang="en-US" sz="2800" b="0" i="1" smtClean="0">
                <a:solidFill>
                  <a:schemeClr val="tx1"/>
                </a:solidFill>
                <a:ea typeface="ＭＳ Ｐゴシック" pitchFamily="34" charset="-128"/>
              </a:rPr>
              <a:t>The</a:t>
            </a:r>
            <a:r>
              <a:rPr lang="en-GB" altLang="en-US" sz="280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GB" altLang="en-US" sz="2800" b="0" i="1" smtClean="0">
                <a:solidFill>
                  <a:schemeClr val="tx1"/>
                </a:solidFill>
                <a:ea typeface="ＭＳ Ｐゴシック" pitchFamily="34" charset="-128"/>
              </a:rPr>
              <a:t>radiologist as gatekeeper </a:t>
            </a:r>
            <a:r>
              <a:rPr lang="en-GB" altLang="en-US" sz="1400" b="0" i="1" smtClean="0">
                <a:ea typeface="ＭＳ Ｐゴシック" pitchFamily="34" charset="-128"/>
                <a:hlinkClick r:id="rId4"/>
              </a:rPr>
              <a:t> </a:t>
            </a:r>
            <a:r>
              <a:rPr lang="en-GB" altLang="en-US" sz="1400" smtClean="0">
                <a:ea typeface="ＭＳ Ｐゴシック" pitchFamily="34" charset="-128"/>
                <a:hlinkClick r:id="rId4"/>
              </a:rPr>
              <a:t>http://www.ncbi.nlm.nih.gov/pubmed/25037149</a:t>
            </a:r>
            <a:r>
              <a:rPr lang="en-GB" altLang="en-US" sz="1400" smtClean="0"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067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0688" y="53975"/>
            <a:ext cx="7345362" cy="998538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ea typeface="+mj-ea"/>
              </a:rPr>
              <a:t>RCR National audit of appropriate imaging: </a:t>
            </a:r>
            <a:br>
              <a:rPr lang="en-GB" dirty="0" smtClean="0">
                <a:ea typeface="+mj-ea"/>
              </a:rPr>
            </a:br>
            <a:r>
              <a:rPr lang="en-GB" altLang="en-US" sz="1800" dirty="0" smtClean="0">
                <a:solidFill>
                  <a:schemeClr val="tx2"/>
                </a:solidFill>
              </a:rPr>
              <a:t>GP requested CT investigations % retrospectively appropriate</a:t>
            </a:r>
            <a:r>
              <a:rPr lang="en-GB" altLang="en-US" dirty="0" smtClean="0">
                <a:solidFill>
                  <a:schemeClr val="tx2"/>
                </a:solidFill>
              </a:rPr>
              <a:t/>
            </a:r>
            <a:br>
              <a:rPr lang="en-GB" altLang="en-US" dirty="0" smtClean="0">
                <a:solidFill>
                  <a:schemeClr val="tx2"/>
                </a:solidFill>
              </a:rPr>
            </a:br>
            <a:r>
              <a:rPr lang="en-GB" sz="1800" b="0" dirty="0" smtClean="0">
                <a:solidFill>
                  <a:schemeClr val="bg1">
                    <a:lumMod val="50000"/>
                  </a:schemeClr>
                </a:solidFill>
                <a:ea typeface="+mj-ea"/>
              </a:rPr>
              <a:t>(Kind courtesy of Mr Karl Drinkwater, RCR Audit Officer)</a:t>
            </a:r>
            <a:endParaRPr lang="en-GB" sz="1800" b="0" i="1" dirty="0">
              <a:solidFill>
                <a:schemeClr val="tx1"/>
              </a:solidFill>
              <a:ea typeface="+mj-ea"/>
            </a:endParaRPr>
          </a:p>
        </p:txBody>
      </p:sp>
      <p:pic>
        <p:nvPicPr>
          <p:cNvPr id="48131" name="Picture 5" descr="RCR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109696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8172450" y="1628775"/>
            <a:ext cx="792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>
                <a:solidFill>
                  <a:srgbClr val="FF0000"/>
                </a:solidFill>
              </a:rPr>
              <a:t>target</a:t>
            </a:r>
          </a:p>
        </p:txBody>
      </p:sp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513"/>
            <a:ext cx="76327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34" name="Straight Connector 2"/>
          <p:cNvCxnSpPr>
            <a:cxnSpLocks noChangeShapeType="1"/>
          </p:cNvCxnSpPr>
          <p:nvPr/>
        </p:nvCxnSpPr>
        <p:spPr bwMode="auto">
          <a:xfrm>
            <a:off x="1042988" y="1773238"/>
            <a:ext cx="70580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5" name="Oval 8"/>
          <p:cNvSpPr>
            <a:spLocks noChangeArrowheads="1"/>
          </p:cNvSpPr>
          <p:nvPr/>
        </p:nvSpPr>
        <p:spPr bwMode="auto">
          <a:xfrm>
            <a:off x="1331913" y="2781300"/>
            <a:ext cx="936625" cy="25193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48136" name="Oval 10"/>
          <p:cNvSpPr>
            <a:spLocks noChangeArrowheads="1"/>
          </p:cNvSpPr>
          <p:nvPr/>
        </p:nvSpPr>
        <p:spPr bwMode="auto">
          <a:xfrm>
            <a:off x="7019925" y="1268413"/>
            <a:ext cx="360363" cy="215900"/>
          </a:xfrm>
          <a:prstGeom prst="ellipse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pic>
        <p:nvPicPr>
          <p:cNvPr id="481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1989138"/>
            <a:ext cx="2646363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59161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/>
          <p:cNvSpPr>
            <a:spLocks noGrp="1"/>
          </p:cNvSpPr>
          <p:nvPr>
            <p:ph type="title"/>
          </p:nvPr>
        </p:nvSpPr>
        <p:spPr>
          <a:xfrm>
            <a:off x="468313" y="53975"/>
            <a:ext cx="4032250" cy="1141413"/>
          </a:xfrm>
        </p:spPr>
        <p:txBody>
          <a:bodyPr/>
          <a:lstStyle/>
          <a:p>
            <a:r>
              <a:rPr lang="en-GB" altLang="en-US" sz="2800" smtClean="0">
                <a:ea typeface="ＭＳ Ｐゴシック" pitchFamily="34" charset="-128"/>
              </a:rPr>
              <a:t>Wasteful imaging </a:t>
            </a:r>
            <a:r>
              <a:rPr lang="en-GB" altLang="en-US" sz="1000" smtClean="0">
                <a:ea typeface="ＭＳ Ｐゴシック" pitchFamily="34" charset="-128"/>
                <a:hlinkClick r:id="rId3"/>
              </a:rPr>
              <a:t>http://www.aomrc.org.uk/doc_download/9793-protecting-resources-promoting-value.html</a:t>
            </a:r>
            <a:r>
              <a:rPr lang="en-GB" altLang="en-US" sz="1000" smtClean="0">
                <a:ea typeface="ＭＳ Ｐゴシック" pitchFamily="34" charset="-128"/>
              </a:rPr>
              <a:t> 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400" y="1196975"/>
            <a:ext cx="4459288" cy="5616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"/>
          <a:stretch>
            <a:fillRect/>
          </a:stretch>
        </p:blipFill>
        <p:spPr>
          <a:xfrm>
            <a:off x="4441825" y="42863"/>
            <a:ext cx="4667250" cy="67706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157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Imaging and clinical guidelines: </a:t>
            </a:r>
            <a:r>
              <a:rPr lang="en-GB" b="0" i="1" dirty="0" smtClean="0"/>
              <a:t>uniformity</a:t>
            </a:r>
            <a:endParaRPr lang="en-GB" b="0" i="1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" y="1124744"/>
            <a:ext cx="8320842" cy="4248472"/>
          </a:xfrm>
        </p:spPr>
      </p:pic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79" y="1484784"/>
            <a:ext cx="5777121" cy="4464496"/>
          </a:xfrm>
        </p:spPr>
      </p:pic>
    </p:spTree>
    <p:extLst>
      <p:ext uri="{BB962C8B-B14F-4D97-AF65-F5344CB8AC3E}">
        <p14:creationId xmlns:p14="http://schemas.microsoft.com/office/powerpoint/2010/main" val="25426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commonwealthfund.org/~/media/images/publications/fund-report/2014/june/davis_mirror_2014_es1_for_web.jpg?h=511&amp;w=740&amp;la=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/>
          <a:stretch>
            <a:fillRect/>
          </a:stretch>
        </p:blipFill>
        <p:spPr bwMode="auto">
          <a:xfrm>
            <a:off x="1187450" y="908050"/>
            <a:ext cx="79216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2"/>
          <p:cNvSpPr>
            <a:spLocks noGrp="1"/>
          </p:cNvSpPr>
          <p:nvPr>
            <p:ph type="title"/>
          </p:nvPr>
        </p:nvSpPr>
        <p:spPr>
          <a:xfrm>
            <a:off x="1187450" y="-26988"/>
            <a:ext cx="7642225" cy="927101"/>
          </a:xfrm>
        </p:spPr>
        <p:txBody>
          <a:bodyPr/>
          <a:lstStyle/>
          <a:p>
            <a:r>
              <a:rPr lang="en-GB" altLang="en-US" smtClean="0">
                <a:ea typeface="ＭＳ Ｐゴシック" pitchFamily="34" charset="-128"/>
              </a:rPr>
              <a:t>Healthcare rankings: Commonwealth fund 2014</a:t>
            </a:r>
            <a:br>
              <a:rPr lang="en-GB" altLang="en-US" smtClean="0">
                <a:ea typeface="ＭＳ Ｐゴシック" pitchFamily="34" charset="-128"/>
              </a:rPr>
            </a:br>
            <a:r>
              <a:rPr lang="en-GB" altLang="en-US" sz="1200" smtClean="0">
                <a:ea typeface="ＭＳ Ｐゴシック" pitchFamily="34" charset="-128"/>
                <a:hlinkClick r:id="rId4"/>
              </a:rPr>
              <a:t>http://www.commonwealthfund.org/~/media/images/publications/fund-report/2014/june/davis_mirror_2014_es1_for_web.jpg?h=511&amp;w=740&amp;la=en</a:t>
            </a:r>
            <a:r>
              <a:rPr lang="en-GB" altLang="en-US" sz="1200" smtClean="0">
                <a:ea typeface="ＭＳ Ｐゴシック" pitchFamily="34" charset="-128"/>
              </a:rPr>
              <a:t> </a:t>
            </a:r>
            <a:endParaRPr lang="en-GB" altLang="en-US" smtClean="0">
              <a:ea typeface="ＭＳ Ｐゴシック" pitchFamily="34" charset="-128"/>
            </a:endParaRPr>
          </a:p>
        </p:txBody>
      </p:sp>
      <p:pic>
        <p:nvPicPr>
          <p:cNvPr id="30724" name="Picture 2" descr="us health care ranks la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35658" r="90125" b="13708"/>
          <a:stretch>
            <a:fillRect/>
          </a:stretch>
        </p:blipFill>
        <p:spPr bwMode="auto">
          <a:xfrm>
            <a:off x="455613" y="908050"/>
            <a:ext cx="731837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3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/>
          <a:lstStyle/>
          <a:p>
            <a:r>
              <a:rPr lang="en-GB" dirty="0" smtClean="0"/>
              <a:t>Barriers and solutions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19844" y="1535113"/>
            <a:ext cx="4040188" cy="639762"/>
          </a:xfrm>
        </p:spPr>
        <p:txBody>
          <a:bodyPr/>
          <a:lstStyle/>
          <a:p>
            <a:pPr algn="ctr"/>
            <a:r>
              <a:rPr lang="en-GB" dirty="0"/>
              <a:t>Stakeholders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19844" y="2174875"/>
            <a:ext cx="4040188" cy="3951288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Referrers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Radiologists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Radiographers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Regulators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Patients and public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4721" y="1535113"/>
            <a:ext cx="4041775" cy="639762"/>
          </a:xfrm>
        </p:spPr>
        <p:txBody>
          <a:bodyPr/>
          <a:lstStyle/>
          <a:p>
            <a:pPr algn="ctr"/>
            <a:r>
              <a:rPr lang="en-GB" dirty="0"/>
              <a:t>Models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94721" y="2174875"/>
            <a:ext cx="4041775" cy="3951288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UK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USA</a:t>
            </a: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Europe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Canada</a:t>
            </a: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Australia </a:t>
            </a:r>
            <a:r>
              <a:rPr lang="en-GB" dirty="0"/>
              <a:t>and New Zealand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UAE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South </a:t>
            </a:r>
            <a:r>
              <a:rPr lang="en-GB" dirty="0"/>
              <a:t>Korea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Malaysia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312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 smtClean="0"/>
              <a:t>USA Guidance for appropriate imaging</a:t>
            </a:r>
            <a:br>
              <a:rPr lang="en-GB" altLang="en-US" dirty="0" smtClean="0"/>
            </a:br>
            <a:r>
              <a:rPr lang="en-GB" altLang="en-US" sz="1800" dirty="0" smtClean="0">
                <a:hlinkClick r:id="rId3"/>
              </a:rPr>
              <a:t>http://www.acr.org/Quality-Safety/Appropriateness-Criteria</a:t>
            </a:r>
            <a:r>
              <a:rPr lang="en-GB" altLang="en-US" sz="1800" dirty="0" smtClean="0"/>
              <a:t> </a:t>
            </a:r>
            <a:endParaRPr lang="en-GB" altLang="en-US" dirty="0" smtClean="0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t="25853" r="33105" b="30595"/>
          <a:stretch>
            <a:fillRect/>
          </a:stretch>
        </p:blipFill>
        <p:spPr>
          <a:xfrm>
            <a:off x="1187450" y="1196975"/>
            <a:ext cx="7851775" cy="4535488"/>
          </a:xfrm>
        </p:spPr>
      </p:pic>
    </p:spTree>
    <p:extLst>
      <p:ext uri="{BB962C8B-B14F-4D97-AF65-F5344CB8AC3E}">
        <p14:creationId xmlns:p14="http://schemas.microsoft.com/office/powerpoint/2010/main" val="996018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ACR- Clinical Decision Support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64075"/>
            <a:ext cx="7488832" cy="53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685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765175"/>
            <a:ext cx="78454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187450" y="5373688"/>
            <a:ext cx="7727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en-US" sz="900" dirty="0" smtClean="0"/>
              <a:t>Radiology</a:t>
            </a:r>
            <a:r>
              <a:rPr lang="en-US" altLang="en-US" sz="900" dirty="0"/>
              <a:t>, </a:t>
            </a:r>
            <a:r>
              <a:rPr lang="en-US" altLang="en-US" sz="900" dirty="0" smtClean="0">
                <a:solidFill>
                  <a:schemeClr val="accent2">
                    <a:lumMod val="75000"/>
                  </a:schemeClr>
                </a:solidFill>
                <a:hlinkClick r:id="rId4"/>
              </a:rPr>
              <a:t>http</a:t>
            </a:r>
            <a:r>
              <a:rPr lang="en-US" altLang="en-US" sz="900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://</a:t>
            </a:r>
            <a:r>
              <a:rPr lang="en-US" altLang="en-US" sz="900" dirty="0" smtClean="0">
                <a:solidFill>
                  <a:schemeClr val="accent2">
                    <a:lumMod val="75000"/>
                  </a:schemeClr>
                </a:solidFill>
                <a:hlinkClick r:id="rId4"/>
              </a:rPr>
              <a:t>pubs.rsna.org/doi/abs/10.1148/radiol.2511081174</a:t>
            </a:r>
            <a:r>
              <a:rPr lang="en-US" altLang="en-US" sz="9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altLang="en-US" sz="9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dirty="0"/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en-US" sz="900" dirty="0" smtClean="0"/>
              <a:t>Christopher </a:t>
            </a:r>
            <a:r>
              <a:rPr lang="en-US" altLang="en-US" sz="900" dirty="0"/>
              <a:t>L. </a:t>
            </a:r>
            <a:r>
              <a:rPr lang="en-US" altLang="en-US" sz="900" dirty="0" err="1"/>
              <a:t>Sistrom</a:t>
            </a:r>
            <a:r>
              <a:rPr lang="en-US" altLang="en-US" sz="900" dirty="0"/>
              <a:t>; </a:t>
            </a:r>
            <a:r>
              <a:rPr lang="en-US" altLang="en-US" sz="900" dirty="0" err="1"/>
              <a:t>Pragya</a:t>
            </a:r>
            <a:r>
              <a:rPr lang="en-US" altLang="en-US" sz="900" dirty="0"/>
              <a:t> A. Dang; Jeffrey B. </a:t>
            </a:r>
            <a:r>
              <a:rPr lang="en-US" altLang="en-US" sz="900" dirty="0" err="1"/>
              <a:t>Weilburg</a:t>
            </a:r>
            <a:r>
              <a:rPr lang="en-US" altLang="en-US" sz="900" dirty="0"/>
              <a:t>; Keith J. Dreyer; Daniel I. Rosenthal; James H. Thrall; </a:t>
            </a:r>
            <a:r>
              <a:rPr lang="en-US" altLang="en-US" sz="900" i="1" dirty="0"/>
              <a:t>Radiology</a:t>
            </a:r>
            <a:r>
              <a:rPr lang="en-US" altLang="en-US" sz="900" dirty="0"/>
              <a:t> </a:t>
            </a:r>
            <a:r>
              <a:rPr lang="en-US" altLang="en-US" sz="900" b="1" dirty="0"/>
              <a:t> 2009, </a:t>
            </a:r>
            <a:r>
              <a:rPr lang="en-US" altLang="en-US" sz="900" dirty="0"/>
              <a:t>251, 147-155.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en-US" sz="900" dirty="0"/>
              <a:t>DOI: 10.1148/radiol.2511081174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altLang="en-US" sz="900" dirty="0"/>
              <a:t>© RSNA, 2009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dirty="0"/>
          </a:p>
        </p:txBody>
      </p:sp>
      <p:sp>
        <p:nvSpPr>
          <p:cNvPr id="46084" name="Rectangle 1"/>
          <p:cNvSpPr>
            <a:spLocks noChangeArrowheads="1"/>
          </p:cNvSpPr>
          <p:nvPr/>
        </p:nvSpPr>
        <p:spPr bwMode="auto">
          <a:xfrm>
            <a:off x="1187450" y="119063"/>
            <a:ext cx="7727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800" b="1">
                <a:solidFill>
                  <a:schemeClr val="tx1"/>
                </a:solidFill>
              </a:rPr>
              <a:t>CT requests with Clinical Decision Support</a:t>
            </a:r>
            <a:endParaRPr lang="en-US" alt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0221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Rand report for Imaging and  CDS </a:t>
            </a:r>
            <a:r>
              <a:rPr lang="en-GB" sz="1300" b="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hlinkClick r:id="rId3"/>
              </a:rPr>
              <a:t>http://www.rand.org/content/dam/rand/pubs/research_reports/RR700/RR706/RAND_RR706.pdf</a:t>
            </a:r>
            <a:r>
              <a:rPr lang="en-GB" sz="1300" b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 </a:t>
            </a:r>
            <a:endParaRPr lang="en-GB" altLang="en-US" dirty="0" smtClean="0"/>
          </a:p>
        </p:txBody>
      </p:sp>
      <p:sp>
        <p:nvSpPr>
          <p:cNvPr id="2560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Uptake</a:t>
            </a:r>
          </a:p>
          <a:p>
            <a:pPr lvl="1"/>
            <a:r>
              <a:rPr lang="en-GB" altLang="en-US" dirty="0" smtClean="0"/>
              <a:t>	“Approximately two-thirds of clinicians in the sample placed fewer than 20 </a:t>
            </a:r>
            <a:r>
              <a:rPr lang="en-GB" altLang="en-US" i="1" dirty="0" smtClean="0"/>
              <a:t>orders”</a:t>
            </a:r>
          </a:p>
          <a:p>
            <a:r>
              <a:rPr lang="en-GB" altLang="en-US" dirty="0" smtClean="0"/>
              <a:t>Reduction in utilisation</a:t>
            </a:r>
          </a:p>
          <a:p>
            <a:pPr lvl="1"/>
            <a:r>
              <a:rPr lang="en-GB" altLang="en-US" dirty="0" smtClean="0"/>
              <a:t>	“largest decrease in the percentage of rated </a:t>
            </a:r>
            <a:r>
              <a:rPr lang="en-GB" altLang="en-US" i="1" dirty="0" smtClean="0"/>
              <a:t>orders</a:t>
            </a:r>
            <a:r>
              <a:rPr lang="en-GB" altLang="en-US" dirty="0" smtClean="0"/>
              <a:t> was for orders for CT and MRI of the lumbar spine, which decreased by 8 and 15%”</a:t>
            </a:r>
          </a:p>
          <a:p>
            <a:r>
              <a:rPr lang="en-GB" altLang="en-US" dirty="0" smtClean="0"/>
              <a:t>Coverage</a:t>
            </a:r>
          </a:p>
          <a:p>
            <a:pPr lvl="1"/>
            <a:r>
              <a:rPr lang="en-GB" altLang="en-US" dirty="0" smtClean="0"/>
              <a:t>	“percentage of orders that were successfully rated by DSSs ranged from as little as 17 percent for Convener D to a high of 58 percent for Convener A”</a:t>
            </a:r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18768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>
          <a:xfrm>
            <a:off x="1187450" y="44450"/>
            <a:ext cx="7269163" cy="863600"/>
          </a:xfrm>
        </p:spPr>
        <p:txBody>
          <a:bodyPr/>
          <a:lstStyle/>
          <a:p>
            <a:r>
              <a:rPr lang="en-GB" altLang="en-US" smtClean="0"/>
              <a:t>EC Referral Guidelines 2000</a:t>
            </a: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914400"/>
            <a:ext cx="6307138" cy="5875338"/>
          </a:xfrm>
        </p:spPr>
      </p:pic>
    </p:spTree>
    <p:extLst>
      <p:ext uri="{BB962C8B-B14F-4D97-AF65-F5344CB8AC3E}">
        <p14:creationId xmlns:p14="http://schemas.microsoft.com/office/powerpoint/2010/main" val="1936882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87624" y="875"/>
            <a:ext cx="7354887" cy="711200"/>
          </a:xfrm>
        </p:spPr>
        <p:txBody>
          <a:bodyPr/>
          <a:lstStyle/>
          <a:p>
            <a:r>
              <a:rPr lang="en-GB" altLang="en-US" dirty="0" smtClean="0"/>
              <a:t>EC Guidelines study: potential barriers to distribution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242110"/>
              </p:ext>
            </p:extLst>
          </p:nvPr>
        </p:nvGraphicFramePr>
        <p:xfrm>
          <a:off x="1331640" y="776288"/>
          <a:ext cx="7642225" cy="452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300663"/>
            <a:ext cx="45354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561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300663"/>
            <a:ext cx="45354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187624" y="-33211"/>
            <a:ext cx="6994525" cy="765175"/>
          </a:xfrm>
        </p:spPr>
        <p:txBody>
          <a:bodyPr/>
          <a:lstStyle/>
          <a:p>
            <a:r>
              <a:rPr lang="en-GB" altLang="en-US" dirty="0" smtClean="0"/>
              <a:t>EC Guidelines study: Suggested solutions to barriers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802810"/>
              </p:ext>
            </p:extLst>
          </p:nvPr>
        </p:nvGraphicFramePr>
        <p:xfrm>
          <a:off x="775607" y="764704"/>
          <a:ext cx="8368393" cy="504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17700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6"/>
          <a:stretch>
            <a:fillRect/>
          </a:stretch>
        </p:blipFill>
        <p:spPr>
          <a:xfrm>
            <a:off x="4265613" y="549275"/>
            <a:ext cx="4802187" cy="525621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17550"/>
            <a:ext cx="4356100" cy="61245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itle 1"/>
          <p:cNvSpPr>
            <a:spLocks noGrp="1"/>
          </p:cNvSpPr>
          <p:nvPr>
            <p:ph type="title"/>
          </p:nvPr>
        </p:nvSpPr>
        <p:spPr>
          <a:xfrm>
            <a:off x="1187450" y="-26988"/>
            <a:ext cx="7642225" cy="863601"/>
          </a:xfrm>
        </p:spPr>
        <p:txBody>
          <a:bodyPr/>
          <a:lstStyle/>
          <a:p>
            <a:r>
              <a:rPr lang="en-GB" altLang="en-US" smtClean="0">
                <a:ea typeface="ＭＳ Ｐゴシック" pitchFamily="34" charset="-128"/>
              </a:rPr>
              <a:t>Europe: EuroSafe Imaging Campaign. </a:t>
            </a:r>
            <a:r>
              <a:rPr lang="en-GB" altLang="en-US" b="0" i="1" smtClean="0">
                <a:ea typeface="ＭＳ Ｐゴシック" pitchFamily="34" charset="-128"/>
              </a:rPr>
              <a:t>Collaborative efforts for Radiation Protection </a:t>
            </a:r>
          </a:p>
        </p:txBody>
      </p:sp>
    </p:spTree>
    <p:extLst>
      <p:ext uri="{BB962C8B-B14F-4D97-AF65-F5344CB8AC3E}">
        <p14:creationId xmlns:p14="http://schemas.microsoft.com/office/powerpoint/2010/main" val="242298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3975"/>
            <a:ext cx="7642225" cy="71072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Clinical decision support in Europe and the UK: </a:t>
            </a:r>
            <a:r>
              <a:rPr lang="en-GB" b="0" i="1" dirty="0" smtClean="0"/>
              <a:t>work in progress</a:t>
            </a:r>
            <a:endParaRPr lang="en-GB" b="0" i="1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0" r="23635"/>
          <a:stretch/>
        </p:blipFill>
        <p:spPr>
          <a:xfrm>
            <a:off x="1187624" y="804208"/>
            <a:ext cx="3789318" cy="5361096"/>
          </a:xfrm>
        </p:spPr>
      </p:pic>
      <p:pic>
        <p:nvPicPr>
          <p:cNvPr id="6" name="Content Placeholder 5" descr="Screen Clippin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64704"/>
            <a:ext cx="4190865" cy="5400600"/>
          </a:xfrm>
        </p:spPr>
      </p:pic>
    </p:spTree>
    <p:extLst>
      <p:ext uri="{BB962C8B-B14F-4D97-AF65-F5344CB8AC3E}">
        <p14:creationId xmlns:p14="http://schemas.microsoft.com/office/powerpoint/2010/main" val="3066012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Clinical decision support for imaging referral guidelines in Europe </a:t>
            </a:r>
            <a:endParaRPr lang="en-GB" dirty="0"/>
          </a:p>
        </p:txBody>
      </p:sp>
      <p:pic>
        <p:nvPicPr>
          <p:cNvPr id="136196" name="Picture 4" descr="https://healthmanagement.org/uploads/eguid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018315"/>
            <a:ext cx="7956377" cy="395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758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7" r="50107" b="28279"/>
          <a:stretch>
            <a:fillRect/>
          </a:stretch>
        </p:blipFill>
        <p:spPr bwMode="auto">
          <a:xfrm>
            <a:off x="6083300" y="692150"/>
            <a:ext cx="29527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115888"/>
            <a:ext cx="7777162" cy="649287"/>
          </a:xfrm>
        </p:spPr>
        <p:txBody>
          <a:bodyPr/>
          <a:lstStyle/>
          <a:p>
            <a:r>
              <a:rPr lang="en-GB" altLang="en-US" sz="3600" b="0" smtClean="0">
                <a:ea typeface="ＭＳ Ｐゴシック" pitchFamily="34" charset="-128"/>
              </a:rPr>
              <a:t>The need for radiation protection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123950"/>
            <a:ext cx="5113338" cy="50419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400" smtClean="0">
                <a:ea typeface="ＭＳ Ｐゴシック" pitchFamily="34" charset="-128"/>
              </a:rPr>
              <a:t>Diagnostic radiology in USA accounts for as much radiation than natural causes (15% in 1980 to 48% in 2006)</a:t>
            </a:r>
            <a:r>
              <a:rPr lang="en-GB" altLang="en-US" sz="2000" smtClean="0">
                <a:ea typeface="ＭＳ Ｐゴシック" pitchFamily="34" charset="-128"/>
              </a:rPr>
              <a:t> </a:t>
            </a:r>
            <a:r>
              <a:rPr lang="en-GB" altLang="en-US" sz="1400" smtClean="0">
                <a:solidFill>
                  <a:schemeClr val="accent2"/>
                </a:solidFill>
                <a:ea typeface="ＭＳ Ｐゴシック" pitchFamily="34" charset="-128"/>
              </a:rPr>
              <a:t>	NCRP 160 </a:t>
            </a:r>
            <a:r>
              <a:rPr lang="en-GB" altLang="en-US" sz="1400" smtClean="0">
                <a:solidFill>
                  <a:schemeClr val="accent2"/>
                </a:solidFill>
                <a:ea typeface="ＭＳ Ｐゴシック" pitchFamily="34" charset="-128"/>
                <a:hlinkClick r:id="rId4"/>
              </a:rPr>
              <a:t>http://www.ncrponline.org/</a:t>
            </a:r>
            <a:endParaRPr lang="en-GB" altLang="en-US" sz="140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GB" altLang="en-US" sz="2400" smtClean="0">
                <a:ea typeface="ＭＳ Ｐゴシック" pitchFamily="34" charset="-128"/>
              </a:rPr>
              <a:t>CT exams have increased at 10% pa in USA from 3-80 million since 1980</a:t>
            </a:r>
          </a:p>
          <a:p>
            <a:pPr>
              <a:lnSpc>
                <a:spcPct val="80000"/>
              </a:lnSpc>
            </a:pPr>
            <a:r>
              <a:rPr lang="en-GB" altLang="en-US" sz="2400" smtClean="0">
                <a:ea typeface="ＭＳ Ｐゴシック" pitchFamily="34" charset="-128"/>
              </a:rPr>
              <a:t>44% of CT exams not justified in USA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1400" smtClean="0">
                <a:solidFill>
                  <a:schemeClr val="accent2"/>
                </a:solidFill>
                <a:ea typeface="ＭＳ Ｐゴシック" pitchFamily="34" charset="-128"/>
              </a:rPr>
              <a:t>	Hadley JL, Agola J, Wong P. </a:t>
            </a:r>
            <a:r>
              <a:rPr lang="en-GB" altLang="en-US" sz="1400" i="1" smtClean="0">
                <a:solidFill>
                  <a:schemeClr val="accent2"/>
                </a:solidFill>
                <a:ea typeface="ＭＳ Ｐゴシック" pitchFamily="34" charset="-128"/>
              </a:rPr>
              <a:t>AJR </a:t>
            </a:r>
            <a:r>
              <a:rPr lang="en-GB" altLang="en-US" sz="1400" smtClean="0">
                <a:solidFill>
                  <a:schemeClr val="accent2"/>
                </a:solidFill>
                <a:ea typeface="ＭＳ Ｐゴシック" pitchFamily="34" charset="-128"/>
              </a:rPr>
              <a:t>2006; 186: 937-942 </a:t>
            </a:r>
            <a:r>
              <a:rPr lang="en-GB" altLang="en-US" sz="1400" u="sng" smtClean="0">
                <a:solidFill>
                  <a:schemeClr val="accent2"/>
                </a:solidFill>
                <a:ea typeface="ＭＳ Ｐゴシック" pitchFamily="34" charset="-128"/>
                <a:hlinkClick r:id="rId5"/>
              </a:rPr>
              <a:t>http://www.ncbi.nlm.nih.gov/pubmed/16554560</a:t>
            </a:r>
            <a:endParaRPr lang="en-GB" altLang="en-US" sz="1400" u="sng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GB" altLang="en-US" sz="2400" smtClean="0">
                <a:ea typeface="ＭＳ Ｐゴシック" pitchFamily="34" charset="-128"/>
              </a:rPr>
              <a:t>Low level of knowledge of dose; only 1:3 doctors received formal training in radiation protection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1800" i="1" smtClean="0">
                <a:ea typeface="ＭＳ Ｐゴシック" pitchFamily="34" charset="-128"/>
              </a:rPr>
              <a:t>	</a:t>
            </a:r>
            <a:r>
              <a:rPr lang="en-GB" altLang="en-US" sz="1600" smtClean="0">
                <a:solidFill>
                  <a:schemeClr val="accent2"/>
                </a:solidFill>
                <a:ea typeface="ＭＳ Ｐゴシック" pitchFamily="34" charset="-128"/>
              </a:rPr>
              <a:t>Soye &amp; Paterson. BJR 81 (2008),725-729</a:t>
            </a:r>
            <a:r>
              <a:rPr lang="en-GB" altLang="en-US" sz="1600" smtClean="0">
                <a:ea typeface="ＭＳ Ｐゴシック" pitchFamily="34" charset="-128"/>
              </a:rPr>
              <a:t> </a:t>
            </a:r>
            <a:r>
              <a:rPr lang="en-GB" altLang="en-US" sz="1400" smtClean="0">
                <a:ea typeface="ＭＳ Ｐゴシック" pitchFamily="34" charset="-128"/>
                <a:hlinkClick r:id="rId6"/>
              </a:rPr>
              <a:t>http://bjr.birjournals.org/cgi/content/abstract/81/969/725</a:t>
            </a:r>
            <a:r>
              <a:rPr lang="en-GB" altLang="en-US" sz="1000" smtClean="0">
                <a:ea typeface="ＭＳ Ｐゴシック" pitchFamily="34" charset="-128"/>
              </a:rPr>
              <a:t> 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AutoShape 6" descr="?pid=bl&amp;srcid=ADGEEShL7VZzVU9JpcctFvVu9N89_j_SMpYBO7-7EmfFXrWtTrHt23nhtd4AM4nwDZFYSD1rcvm5AFstwl_XqIdTnTUdy_eFxYd4Lwaun1M2WqhAS-9rfRURe-GUkS41vayFFzJm0v8L&amp;q=cache%3AeSvOKvU1HlUJ%3Awww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5247" b="17747"/>
          <a:stretch>
            <a:fillRect/>
          </a:stretch>
        </p:blipFill>
        <p:spPr bwMode="auto">
          <a:xfrm>
            <a:off x="6070600" y="2781300"/>
            <a:ext cx="29654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226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187450" y="53975"/>
            <a:ext cx="7642225" cy="854075"/>
          </a:xfrm>
        </p:spPr>
        <p:txBody>
          <a:bodyPr/>
          <a:lstStyle/>
          <a:p>
            <a:r>
              <a:rPr lang="en-GB" altLang="en-US" smtClean="0">
                <a:ea typeface="ＭＳ Ｐゴシック" pitchFamily="34" charset="-128"/>
              </a:rPr>
              <a:t>Australia &amp; New Zealand: Inclusive approach to imaging guidelines and decision support</a:t>
            </a:r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50"/>
          <a:stretch>
            <a:fillRect/>
          </a:stretch>
        </p:blipFill>
        <p:spPr>
          <a:xfrm>
            <a:off x="-9525" y="3189288"/>
            <a:ext cx="6408738" cy="20399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76118" r="15202" b="7921"/>
          <a:stretch>
            <a:fillRect/>
          </a:stretch>
        </p:blipFill>
        <p:spPr bwMode="auto">
          <a:xfrm>
            <a:off x="1979613" y="1989138"/>
            <a:ext cx="71294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5" name="Content Placeholder 3" descr="Screen Clippin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4292600"/>
            <a:ext cx="561498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4537075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0" t="20508" r="27182" b="73386"/>
          <a:stretch>
            <a:fillRect/>
          </a:stretch>
        </p:blipFill>
        <p:spPr bwMode="auto">
          <a:xfrm>
            <a:off x="3924300" y="1412875"/>
            <a:ext cx="48164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97425"/>
            <a:ext cx="6173788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103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483768" y="3196"/>
            <a:ext cx="6629640" cy="1143000"/>
          </a:xfrm>
        </p:spPr>
        <p:txBody>
          <a:bodyPr/>
          <a:lstStyle/>
          <a:p>
            <a:pPr eaLnBrk="1" hangingPunct="1"/>
            <a:r>
              <a:rPr lang="en-GB" altLang="en-US" sz="1800" dirty="0"/>
              <a:t/>
            </a:r>
            <a:br>
              <a:rPr lang="en-GB" altLang="en-US" sz="1800" dirty="0"/>
            </a:br>
            <a:r>
              <a:rPr lang="en-GB" sz="2800" dirty="0" smtClean="0"/>
              <a:t>Justification Barriers (AUS)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b="0" kern="12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hlinkClick r:id="rId3"/>
              </a:rPr>
              <a:t>http</a:t>
            </a:r>
            <a:r>
              <a:rPr lang="en-GB" sz="1800" b="0" kern="1200" dirty="0">
                <a:solidFill>
                  <a:srgbClr val="FFFFFF"/>
                </a:solidFill>
                <a:latin typeface="Arial" charset="0"/>
                <a:ea typeface="ＭＳ Ｐゴシック" charset="-128"/>
                <a:hlinkClick r:id="rId3"/>
              </a:rPr>
              <a:t>://www.nhmrc.gov.au/_files_nhmrc/file/nics/material_resources/Identifying%20Barriers%20to%20Evidence%20Uptake.pdf</a:t>
            </a:r>
            <a:r>
              <a:rPr lang="en-GB" sz="1800" b="0" kern="1200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 </a:t>
            </a:r>
            <a:br>
              <a:rPr lang="en-GB" sz="1800" b="0" kern="1200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</a:br>
            <a:endParaRPr lang="en-GB" alt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 smtClean="0"/>
              <a:t>Process</a:t>
            </a:r>
            <a:endParaRPr lang="en-GB" dirty="0"/>
          </a:p>
        </p:txBody>
      </p:sp>
      <p:sp>
        <p:nvSpPr>
          <p:cNvPr id="9219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en-US" sz="2000" dirty="0" smtClean="0"/>
              <a:t>No system in place for justification</a:t>
            </a:r>
          </a:p>
          <a:p>
            <a:r>
              <a:rPr lang="en-GB" altLang="en-US" sz="2000" dirty="0" smtClean="0"/>
              <a:t>No place in system for justification</a:t>
            </a:r>
          </a:p>
          <a:p>
            <a:r>
              <a:rPr lang="en-GB" altLang="en-US" sz="2000" dirty="0" smtClean="0"/>
              <a:t>No requirement in department / hospital</a:t>
            </a:r>
          </a:p>
          <a:p>
            <a:r>
              <a:rPr lang="en-GB" altLang="en-US" sz="2000" dirty="0" smtClean="0"/>
              <a:t>No delegation to radiographers / technologists</a:t>
            </a:r>
          </a:p>
          <a:p>
            <a:r>
              <a:rPr lang="en-GB" altLang="en-US" sz="2000" dirty="0" smtClean="0"/>
              <a:t>No guidance</a:t>
            </a:r>
          </a:p>
          <a:p>
            <a:r>
              <a:rPr lang="en-GB" altLang="en-US" sz="2000" dirty="0" smtClean="0"/>
              <a:t>Departmental conflict of interest</a:t>
            </a:r>
          </a:p>
          <a:p>
            <a:pPr>
              <a:buFontTx/>
              <a:buNone/>
            </a:pPr>
            <a:endParaRPr lang="en-GB" altLang="en-US" dirty="0" smtClean="0"/>
          </a:p>
          <a:p>
            <a:endParaRPr lang="en-GB" alt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 smtClean="0"/>
              <a:t>Human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sz="2000" dirty="0"/>
              <a:t>Radiologist- </a:t>
            </a:r>
          </a:p>
          <a:p>
            <a:pPr lvl="1">
              <a:defRPr/>
            </a:pPr>
            <a:r>
              <a:rPr lang="en-GB" dirty="0"/>
              <a:t>Lack of time</a:t>
            </a:r>
          </a:p>
          <a:p>
            <a:pPr lvl="1">
              <a:defRPr/>
            </a:pPr>
            <a:r>
              <a:rPr lang="en-GB" dirty="0"/>
              <a:t>Inadequate knowledge </a:t>
            </a:r>
          </a:p>
          <a:p>
            <a:pPr lvl="1">
              <a:defRPr/>
            </a:pPr>
            <a:r>
              <a:rPr lang="en-GB" dirty="0"/>
              <a:t>Inadequate clinical information</a:t>
            </a:r>
          </a:p>
          <a:p>
            <a:pPr lvl="1">
              <a:defRPr/>
            </a:pPr>
            <a:r>
              <a:rPr lang="en-GB" dirty="0"/>
              <a:t>Outside specialty interest</a:t>
            </a:r>
          </a:p>
          <a:p>
            <a:pPr lvl="1">
              <a:defRPr/>
            </a:pPr>
            <a:r>
              <a:rPr lang="en-GB" dirty="0"/>
              <a:t>Conflict of interest</a:t>
            </a:r>
          </a:p>
          <a:p>
            <a:pPr>
              <a:defRPr/>
            </a:pPr>
            <a:r>
              <a:rPr lang="en-GB" sz="2000" dirty="0"/>
              <a:t>Patient- </a:t>
            </a:r>
          </a:p>
          <a:p>
            <a:pPr lvl="1">
              <a:defRPr/>
            </a:pPr>
            <a:r>
              <a:rPr lang="en-GB" dirty="0"/>
              <a:t>undue pressure</a:t>
            </a:r>
          </a:p>
          <a:p>
            <a:pPr>
              <a:defRPr/>
            </a:pP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Referrer</a:t>
            </a:r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2520280" cy="21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2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t="12247" r="5696" b="5576"/>
          <a:stretch>
            <a:fillRect/>
          </a:stretch>
        </p:blipFill>
        <p:spPr bwMode="auto">
          <a:xfrm>
            <a:off x="611560" y="22498"/>
            <a:ext cx="8529638" cy="66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447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ACR </a:t>
            </a:r>
            <a:r>
              <a:rPr lang="en-GB" dirty="0"/>
              <a:t>Appropriateness Criteria</a:t>
            </a:r>
            <a:br>
              <a:rPr lang="en-GB" dirty="0"/>
            </a:br>
            <a:r>
              <a:rPr lang="en-GB" sz="2200" dirty="0">
                <a:hlinkClick r:id="rId3"/>
              </a:rPr>
              <a:t>https://acsearch.acr.org/docs/69483/Narrative</a:t>
            </a:r>
            <a:r>
              <a:rPr lang="en-GB" sz="2200" dirty="0" smtClean="0">
                <a:hlinkClick r:id="rId3"/>
              </a:rPr>
              <a:t>/</a:t>
            </a:r>
            <a:r>
              <a:rPr lang="en-GB" sz="2200" dirty="0" smtClean="0"/>
              <a:t> </a:t>
            </a:r>
            <a:endParaRPr lang="en-GB" sz="22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291784"/>
            <a:ext cx="7993063" cy="4491919"/>
          </a:xfrm>
        </p:spPr>
      </p:pic>
    </p:spTree>
    <p:extLst>
      <p:ext uri="{BB962C8B-B14F-4D97-AF65-F5344CB8AC3E}">
        <p14:creationId xmlns:p14="http://schemas.microsoft.com/office/powerpoint/2010/main" val="3920063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 smtClean="0"/>
              <a:t>Western Australia HA: Diagnostic Imaging Pathways</a:t>
            </a:r>
            <a:r>
              <a:rPr lang="en-GB" sz="1200" dirty="0" smtClean="0">
                <a:hlinkClick r:id="rId3"/>
              </a:rPr>
              <a:t/>
            </a:r>
            <a:br>
              <a:rPr lang="en-GB" sz="1200" dirty="0" smtClean="0">
                <a:hlinkClick r:id="rId3"/>
              </a:rPr>
            </a:br>
            <a:r>
              <a:rPr lang="en-GB" sz="1200" dirty="0" smtClean="0">
                <a:hlinkClick r:id="rId3"/>
              </a:rPr>
              <a:t>http</a:t>
            </a:r>
            <a:r>
              <a:rPr lang="en-GB" sz="1200" dirty="0">
                <a:hlinkClick r:id="rId3"/>
              </a:rPr>
              <a:t>://</a:t>
            </a:r>
            <a:r>
              <a:rPr lang="en-GB" sz="1200" dirty="0" smtClean="0">
                <a:hlinkClick r:id="rId3"/>
              </a:rPr>
              <a:t>www.imagingpathways.health.wa.gov.au/index.php/imaging-pathways/musculoskeletal-trauma/musculoskeletal/low-back-pain?tab=redflags#pathway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62" y="1124744"/>
            <a:ext cx="7723026" cy="4811937"/>
          </a:xfrm>
        </p:spPr>
      </p:pic>
    </p:spTree>
    <p:extLst>
      <p:ext uri="{BB962C8B-B14F-4D97-AF65-F5344CB8AC3E}">
        <p14:creationId xmlns:p14="http://schemas.microsoft.com/office/powerpoint/2010/main" val="1136817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836613"/>
            <a:ext cx="7642225" cy="44656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7956376" cy="8648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>
                <a:ea typeface="+mj-ea"/>
              </a:rPr>
              <a:t>Austrian Referral Guidelines: adopt and translate </a:t>
            </a: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ea typeface="+mj-ea"/>
                <a:hlinkClick r:id="rId4"/>
              </a:rPr>
              <a:t>http://orientierungshilfe.vbdo.at/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ea typeface="+mj-ea"/>
            </a:endParaRPr>
          </a:p>
        </p:txBody>
      </p:sp>
      <p:pic>
        <p:nvPicPr>
          <p:cNvPr id="24581" name="Picture 5" descr="http://www.visitbritainsuperblog.com/wp-content/uploads/2012/02/London-Ey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97425"/>
            <a:ext cx="3067083" cy="204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http://89.234.35.32/imgs/BVH-20316033.jpg?o=cGV8GAQHCwgMCw8OQms8cT4NOAs6dzQlezcCMX%2FoNj49bhccFRQRFio6Lyk3PAMIDQ%3D%3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806526"/>
            <a:ext cx="3059832" cy="203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1" t="5541" r="12562" b="12557"/>
          <a:stretch/>
        </p:blipFill>
        <p:spPr bwMode="auto">
          <a:xfrm>
            <a:off x="6054906" y="4806526"/>
            <a:ext cx="3089093" cy="205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410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7920434" cy="1080914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UAE: Suggestions for next steps</a:t>
            </a:r>
            <a:br>
              <a:rPr lang="en-GB" altLang="en-US" dirty="0" smtClean="0"/>
            </a:br>
            <a:r>
              <a:rPr lang="en-US" altLang="en-US" sz="2400" i="1" kern="1200" dirty="0">
                <a:solidFill>
                  <a:srgbClr val="007434"/>
                </a:solidFill>
                <a:ea typeface="+mn-ea"/>
              </a:rPr>
              <a:t>IAEA Workshop on Patient Referral </a:t>
            </a:r>
            <a:r>
              <a:rPr lang="en-US" altLang="en-US" sz="2400" i="1" kern="1200" dirty="0" smtClean="0">
                <a:solidFill>
                  <a:srgbClr val="007434"/>
                </a:solidFill>
                <a:ea typeface="+mn-ea"/>
              </a:rPr>
              <a:t>Guidelines, Sept. 2014</a:t>
            </a:r>
            <a:endParaRPr lang="en-GB" altLang="en-US" dirty="0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1115616" y="1268760"/>
            <a:ext cx="7875984" cy="489709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GB" altLang="en-US" sz="2800" dirty="0" smtClean="0"/>
              <a:t>Adopt and adapt Imaging Referral Guidelines for use in the UAE</a:t>
            </a:r>
          </a:p>
          <a:p>
            <a:pPr marL="514350" indent="-514350">
              <a:buFontTx/>
              <a:buAutoNum type="arabicPeriod"/>
            </a:pPr>
            <a:r>
              <a:rPr lang="en-GB" altLang="en-US" sz="2800" dirty="0" smtClean="0"/>
              <a:t>Encourage </a:t>
            </a:r>
            <a:r>
              <a:rPr lang="en-GB" altLang="en-US" sz="2800" dirty="0" smtClean="0">
                <a:solidFill>
                  <a:srgbClr val="FF0000"/>
                </a:solidFill>
              </a:rPr>
              <a:t>Clinician </a:t>
            </a:r>
            <a:r>
              <a:rPr lang="en-GB" altLang="en-US" sz="2800" i="1" dirty="0" smtClean="0">
                <a:solidFill>
                  <a:srgbClr val="FF0000"/>
                </a:solidFill>
              </a:rPr>
              <a:t>Champions</a:t>
            </a:r>
            <a:r>
              <a:rPr lang="en-GB" altLang="en-US" sz="2800" dirty="0" smtClean="0">
                <a:solidFill>
                  <a:srgbClr val="FF0000"/>
                </a:solidFill>
              </a:rPr>
              <a:t> </a:t>
            </a:r>
            <a:r>
              <a:rPr lang="en-GB" altLang="en-US" sz="2800" dirty="0" smtClean="0"/>
              <a:t>to promote guideline introduction &amp; use 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sz="2800" dirty="0" smtClean="0">
                <a:solidFill>
                  <a:srgbClr val="FF0000"/>
                </a:solidFill>
              </a:rPr>
              <a:t>Governmental</a:t>
            </a:r>
            <a:r>
              <a:rPr lang="en-GB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GB" altLang="en-US" sz="2800" dirty="0" smtClean="0">
                <a:solidFill>
                  <a:srgbClr val="FF0000"/>
                </a:solidFill>
              </a:rPr>
              <a:t>endorsement and support </a:t>
            </a:r>
            <a:r>
              <a:rPr lang="en-GB" altLang="en-US" sz="2800" dirty="0" smtClean="0"/>
              <a:t>for guideline availability &amp; use</a:t>
            </a:r>
          </a:p>
          <a:p>
            <a:pPr marL="514350" indent="-514350">
              <a:buFontTx/>
              <a:buAutoNum type="arabicPeriod"/>
            </a:pPr>
            <a:r>
              <a:rPr lang="en-GB" altLang="en-US" sz="2800" dirty="0" smtClean="0"/>
              <a:t>Educational initiatives for medical under-graduates &amp; doctors in training, also CPD*</a:t>
            </a:r>
          </a:p>
          <a:p>
            <a:pPr marL="514350" indent="-514350">
              <a:buFontTx/>
              <a:buAutoNum type="arabicPeriod"/>
            </a:pPr>
            <a:r>
              <a:rPr lang="en-GB" altLang="en-US" sz="2800" dirty="0" smtClean="0"/>
              <a:t>Clinical audit facilitation and training for monitoring guideline availability and use</a:t>
            </a:r>
          </a:p>
        </p:txBody>
      </p:sp>
    </p:spTree>
    <p:extLst>
      <p:ext uri="{BB962C8B-B14F-4D97-AF65-F5344CB8AC3E}">
        <p14:creationId xmlns:p14="http://schemas.microsoft.com/office/powerpoint/2010/main" val="4248061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South Korea: Evidence-based referral guidelines project, 2014-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268760"/>
            <a:ext cx="7642225" cy="474039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Collaboration of the Korean Society of Radiology and the National Evidence-based Healthcare Collaborating Agency</a:t>
            </a:r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32856"/>
            <a:ext cx="7956376" cy="39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39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3975"/>
            <a:ext cx="7642225" cy="566713"/>
          </a:xfrm>
        </p:spPr>
        <p:txBody>
          <a:bodyPr/>
          <a:lstStyle/>
          <a:p>
            <a:r>
              <a:rPr lang="en-GB" dirty="0" smtClean="0"/>
              <a:t>Malaysia: Referral Guidelines Workshop, 2015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692696"/>
            <a:ext cx="8100392" cy="53164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Collaboration </a:t>
            </a:r>
            <a:r>
              <a:rPr lang="en-GB" sz="1800" dirty="0"/>
              <a:t>of </a:t>
            </a:r>
            <a:r>
              <a:rPr lang="en-GB" sz="1800" dirty="0" smtClean="0"/>
              <a:t>the College of Radiology Malaysia &amp; the Ministry of Health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/>
              <a:t>Decision to adopt </a:t>
            </a:r>
            <a:r>
              <a:rPr lang="en-GB" sz="1800" dirty="0"/>
              <a:t>and </a:t>
            </a:r>
            <a:r>
              <a:rPr lang="en-GB" sz="1800" dirty="0" smtClean="0"/>
              <a:t>adapt referral </a:t>
            </a:r>
            <a:r>
              <a:rPr lang="en-GB" sz="1800" dirty="0"/>
              <a:t>guidelines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1" t="1090" r="3786" b="13399"/>
          <a:stretch/>
        </p:blipFill>
        <p:spPr>
          <a:xfrm>
            <a:off x="1115616" y="1401445"/>
            <a:ext cx="7981512" cy="499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6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7956550" cy="836613"/>
          </a:xfrm>
        </p:spPr>
        <p:txBody>
          <a:bodyPr/>
          <a:lstStyle/>
          <a:p>
            <a:r>
              <a:rPr lang="en-GB" altLang="en-US" sz="4000" b="0" smtClean="0">
                <a:ea typeface="ＭＳ Ｐゴシック" pitchFamily="34" charset="-128"/>
              </a:rPr>
              <a:t>Evidence for referral guidelines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25" y="1125538"/>
            <a:ext cx="7773988" cy="46799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400" dirty="0" smtClean="0">
                <a:ea typeface="ＭＳ Ｐゴシック" pitchFamily="34" charset="-128"/>
              </a:rPr>
              <a:t>Following RCR guidelines, overall referrals fell </a:t>
            </a:r>
            <a:r>
              <a:rPr lang="en-GB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13%</a:t>
            </a:r>
            <a:r>
              <a:rPr lang="en-GB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</a:p>
          <a:p>
            <a:pPr lvl="1">
              <a:lnSpc>
                <a:spcPct val="80000"/>
              </a:lnSpc>
              <a:buNone/>
            </a:pPr>
            <a:r>
              <a:rPr lang="en-GB" altLang="en-US" sz="1400" dirty="0" smtClean="0">
                <a:solidFill>
                  <a:schemeClr val="accent2"/>
                </a:solidFill>
                <a:hlinkClick r:id="rId3"/>
              </a:rPr>
              <a:t>BMJ. 1993 Jan 9;306(6870):110-1</a:t>
            </a:r>
            <a:endParaRPr lang="en-GB" altLang="en-US" sz="14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 smtClean="0">
                <a:ea typeface="ＭＳ Ｐゴシック" pitchFamily="34" charset="-128"/>
              </a:rPr>
              <a:t>RCGP Randomised controlled trial showed fewer referrals and better conformance</a:t>
            </a:r>
            <a:r>
              <a:rPr lang="en-GB" altLang="en-US" sz="2000" dirty="0" smtClean="0">
                <a:ea typeface="ＭＳ Ｐゴシック" pitchFamily="34" charset="-128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</a:rPr>
              <a:t>	</a:t>
            </a:r>
            <a:r>
              <a:rPr lang="en-GB" altLang="en-US" sz="1400" dirty="0" err="1" smtClean="0">
                <a:solidFill>
                  <a:schemeClr val="accent2"/>
                </a:solidFill>
                <a:ea typeface="ＭＳ Ｐゴシック" pitchFamily="34" charset="-128"/>
                <a:hlinkClick r:id="rId4"/>
              </a:rPr>
              <a:t>Oakeshott</a:t>
            </a: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  <a:hlinkClick r:id="rId4"/>
              </a:rPr>
              <a:t>, Kerry, Williams. </a:t>
            </a:r>
            <a:r>
              <a:rPr lang="nl-NL" altLang="en-US" sz="1400" dirty="0" smtClean="0">
                <a:solidFill>
                  <a:schemeClr val="accent2"/>
                </a:solidFill>
                <a:ea typeface="ＭＳ Ｐゴシック" pitchFamily="34" charset="-128"/>
                <a:hlinkClick r:id="rId4"/>
              </a:rPr>
              <a:t>Br J Gen Pract. 1994 Sep;44:427-8.</a:t>
            </a:r>
            <a:r>
              <a:rPr lang="nl-NL" altLang="en-US" sz="1800" dirty="0" smtClean="0">
                <a:solidFill>
                  <a:schemeClr val="accent2"/>
                </a:solidFill>
                <a:ea typeface="ＭＳ Ｐゴシック" pitchFamily="34" charset="-128"/>
                <a:hlinkClick r:id="rId4"/>
              </a:rPr>
              <a:t> </a:t>
            </a:r>
            <a:endParaRPr lang="en-GB" altLang="en-US" sz="1800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2400" dirty="0" smtClean="0">
                <a:ea typeface="ＭＳ Ｐゴシック" pitchFamily="34" charset="-128"/>
              </a:rPr>
              <a:t>Randomised trial</a:t>
            </a:r>
            <a:r>
              <a:rPr lang="en-GB" altLang="en-US" sz="2400" dirty="0" smtClean="0">
                <a:solidFill>
                  <a:schemeClr val="accent2"/>
                </a:solidFill>
                <a:ea typeface="ＭＳ Ｐゴシック" pitchFamily="34" charset="-128"/>
              </a:rPr>
              <a:t> </a:t>
            </a:r>
            <a:r>
              <a:rPr lang="en-GB" altLang="en-US" sz="2400" dirty="0" smtClean="0">
                <a:ea typeface="ＭＳ Ｐゴシック" pitchFamily="34" charset="-128"/>
              </a:rPr>
              <a:t>with an educational reminder messages in reports is effective  in</a:t>
            </a:r>
            <a:r>
              <a:rPr lang="en-GB" altLang="en-US" sz="2400" dirty="0" smtClean="0">
                <a:solidFill>
                  <a:srgbClr val="FFFF00"/>
                </a:solidFill>
                <a:ea typeface="ＭＳ Ｐゴシック" pitchFamily="34" charset="-128"/>
              </a:rPr>
              <a:t> </a:t>
            </a:r>
            <a:r>
              <a:rPr lang="en-GB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reduction by up to 20% </a:t>
            </a:r>
            <a:r>
              <a:rPr lang="en-GB" altLang="en-US" sz="2400" dirty="0" smtClean="0">
                <a:ea typeface="ＭＳ Ｐゴシック" pitchFamily="34" charset="-128"/>
              </a:rPr>
              <a:t>&amp; does not affect quality of referrals.</a:t>
            </a:r>
            <a:r>
              <a:rPr lang="en-GB" altLang="en-US" sz="2000" dirty="0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000" dirty="0" smtClean="0">
                <a:solidFill>
                  <a:schemeClr val="accent2"/>
                </a:solidFill>
                <a:ea typeface="ＭＳ Ｐゴシック" pitchFamily="34" charset="-128"/>
              </a:rPr>
              <a:t>	 </a:t>
            </a: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  <a:hlinkClick r:id="rId5"/>
              </a:rPr>
              <a:t>Eccles , Steen , </a:t>
            </a:r>
            <a:r>
              <a:rPr lang="en-GB" altLang="en-US" sz="1400" dirty="0" err="1" smtClean="0">
                <a:solidFill>
                  <a:schemeClr val="accent2"/>
                </a:solidFill>
                <a:ea typeface="ＭＳ Ｐゴシック" pitchFamily="34" charset="-128"/>
                <a:hlinkClick r:id="rId5"/>
              </a:rPr>
              <a:t>Grimshaw</a:t>
            </a: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  <a:hlinkClick r:id="rId5"/>
              </a:rPr>
              <a:t> , Thomas , McNamee , </a:t>
            </a:r>
            <a:r>
              <a:rPr lang="en-GB" altLang="en-US" sz="1400" dirty="0" err="1" smtClean="0">
                <a:solidFill>
                  <a:schemeClr val="accent2"/>
                </a:solidFill>
                <a:ea typeface="ＭＳ Ｐゴシック" pitchFamily="34" charset="-128"/>
                <a:hlinkClick r:id="rId5"/>
              </a:rPr>
              <a:t>Soutter</a:t>
            </a: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  <a:hlinkClick r:id="rId5"/>
              </a:rPr>
              <a:t>, </a:t>
            </a:r>
            <a:r>
              <a:rPr lang="en-GB" altLang="en-US" sz="1400" dirty="0" err="1" smtClean="0">
                <a:solidFill>
                  <a:schemeClr val="accent2"/>
                </a:solidFill>
                <a:ea typeface="ＭＳ Ｐゴシック" pitchFamily="34" charset="-128"/>
                <a:hlinkClick r:id="rId5"/>
              </a:rPr>
              <a:t>Wilsdon</a:t>
            </a: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  <a:hlinkClick r:id="rId5"/>
              </a:rPr>
              <a:t> , </a:t>
            </a:r>
            <a:r>
              <a:rPr lang="en-GB" altLang="en-US" sz="1400" dirty="0" err="1" smtClean="0">
                <a:solidFill>
                  <a:schemeClr val="accent2"/>
                </a:solidFill>
                <a:ea typeface="ＭＳ Ｐゴシック" pitchFamily="34" charset="-128"/>
                <a:hlinkClick r:id="rId5"/>
              </a:rPr>
              <a:t>Matowe</a:t>
            </a: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  <a:hlinkClick r:id="rId5"/>
              </a:rPr>
              <a:t> , Needham , Gilbert.   The Lancet, 2001; 357: 1406 – 1409.  </a:t>
            </a:r>
            <a:endParaRPr lang="en-GB" altLang="en-US" sz="1400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 smtClean="0">
                <a:ea typeface="ＭＳ Ｐゴシック" pitchFamily="34" charset="-128"/>
              </a:rPr>
              <a:t>Over 12 consecutive months </a:t>
            </a:r>
            <a:r>
              <a:rPr lang="en-GB" altLang="en-US" sz="2400" dirty="0" smtClean="0">
                <a:solidFill>
                  <a:schemeClr val="tx2"/>
                </a:solidFill>
                <a:ea typeface="ＭＳ Ｐゴシック" pitchFamily="34" charset="-128"/>
              </a:rPr>
              <a:t>no evidence of the effect of the intervention wearing off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</a:rPr>
              <a:t>	</a:t>
            </a: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  <a:hlinkClick r:id="rId6"/>
              </a:rPr>
              <a:t>Ramsay,  Eccles, </a:t>
            </a:r>
            <a:r>
              <a:rPr lang="en-GB" altLang="en-US" sz="1400" dirty="0" err="1" smtClean="0">
                <a:solidFill>
                  <a:schemeClr val="accent2"/>
                </a:solidFill>
                <a:ea typeface="ＭＳ Ｐゴシック" pitchFamily="34" charset="-128"/>
                <a:hlinkClick r:id="rId6"/>
              </a:rPr>
              <a:t>Grimshaw</a:t>
            </a: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  <a:hlinkClick r:id="rId6"/>
              </a:rPr>
              <a:t>, Steen. </a:t>
            </a:r>
            <a:r>
              <a:rPr lang="en-GB" altLang="en-US" sz="1400" dirty="0" err="1" smtClean="0">
                <a:solidFill>
                  <a:schemeClr val="accent2"/>
                </a:solidFill>
                <a:ea typeface="ＭＳ Ｐゴシック" pitchFamily="34" charset="-128"/>
                <a:hlinkClick r:id="rId6"/>
              </a:rPr>
              <a:t>Clin</a:t>
            </a: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  <a:hlinkClick r:id="rId6"/>
              </a:rPr>
              <a:t> </a:t>
            </a:r>
            <a:r>
              <a:rPr lang="en-GB" altLang="en-US" sz="1400" dirty="0" err="1" smtClean="0">
                <a:solidFill>
                  <a:schemeClr val="accent2"/>
                </a:solidFill>
                <a:ea typeface="ＭＳ Ｐゴシック" pitchFamily="34" charset="-128"/>
                <a:hlinkClick r:id="rId6"/>
              </a:rPr>
              <a:t>Radiol</a:t>
            </a:r>
            <a:r>
              <a:rPr lang="en-GB" altLang="en-US" sz="1400" dirty="0" smtClean="0">
                <a:solidFill>
                  <a:schemeClr val="accent2"/>
                </a:solidFill>
                <a:ea typeface="ＭＳ Ｐゴシック" pitchFamily="34" charset="-128"/>
                <a:hlinkClick r:id="rId6"/>
              </a:rPr>
              <a:t>. 2003 Apr;58(4):319-21</a:t>
            </a:r>
            <a:endParaRPr lang="en-GB" altLang="en-US" sz="1400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GB" altLang="en-US" sz="2400" dirty="0" smtClean="0">
                <a:ea typeface="ＭＳ Ｐゴシック" pitchFamily="34" charset="-128"/>
              </a:rPr>
              <a:t>Emerging evidence to show 2-20% improvement in conformance with clinical decision support tools.</a:t>
            </a:r>
          </a:p>
        </p:txBody>
      </p:sp>
    </p:spTree>
    <p:extLst>
      <p:ext uri="{BB962C8B-B14F-4D97-AF65-F5344CB8AC3E}">
        <p14:creationId xmlns:p14="http://schemas.microsoft.com/office/powerpoint/2010/main" val="18572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ea typeface="ＭＳ Ｐゴシック" pitchFamily="34" charset="-128"/>
              </a:rPr>
              <a:t>EC pan-European dose estimation project: </a:t>
            </a:r>
            <a:br>
              <a:rPr lang="en-GB" altLang="en-US" smtClean="0">
                <a:ea typeface="ＭＳ Ｐゴシック" pitchFamily="34" charset="-128"/>
              </a:rPr>
            </a:br>
            <a:r>
              <a:rPr lang="en-GB" altLang="en-US" smtClean="0">
                <a:ea typeface="ＭＳ Ｐゴシック" pitchFamily="34" charset="-128"/>
              </a:rPr>
              <a:t>Per-capita effective doses in Europe</a:t>
            </a:r>
          </a:p>
        </p:txBody>
      </p:sp>
      <p:pic>
        <p:nvPicPr>
          <p:cNvPr id="22531" name="Content Placeholder 3" descr="Per-capita effective doses in Europe.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84313"/>
            <a:ext cx="8929687" cy="4032250"/>
          </a:xfrm>
        </p:spPr>
      </p:pic>
    </p:spTree>
    <p:extLst>
      <p:ext uri="{BB962C8B-B14F-4D97-AF65-F5344CB8AC3E}">
        <p14:creationId xmlns:p14="http://schemas.microsoft.com/office/powerpoint/2010/main" val="622356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16632"/>
            <a:ext cx="7848872" cy="1296144"/>
          </a:xfrm>
        </p:spPr>
        <p:txBody>
          <a:bodyPr/>
          <a:lstStyle/>
          <a:p>
            <a:r>
              <a:rPr lang="en-GB" altLang="en-US" sz="4000" dirty="0" smtClean="0"/>
              <a:t>Tips for guideline compliance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1556792"/>
            <a:ext cx="7772400" cy="4179887"/>
          </a:xfrm>
        </p:spPr>
        <p:txBody>
          <a:bodyPr/>
          <a:lstStyle/>
          <a:p>
            <a:r>
              <a:rPr lang="en-GB" altLang="en-US" sz="2400" dirty="0" smtClean="0"/>
              <a:t>Guidelines that are</a:t>
            </a:r>
            <a:r>
              <a:rPr lang="en-GB" altLang="en-US" sz="2400" dirty="0" smtClean="0">
                <a:solidFill>
                  <a:srgbClr val="FFFF00"/>
                </a:solidFill>
              </a:rPr>
              <a:t> </a:t>
            </a:r>
            <a:r>
              <a:rPr lang="en-GB" altLang="en-US" sz="2400" dirty="0" smtClean="0">
                <a:solidFill>
                  <a:srgbClr val="FF0000"/>
                </a:solidFill>
              </a:rPr>
              <a:t>acceptable to all specialties </a:t>
            </a:r>
            <a:r>
              <a:rPr lang="en-GB" altLang="en-US" sz="2400" dirty="0" smtClean="0"/>
              <a:t>will improve compliance</a:t>
            </a:r>
            <a:r>
              <a:rPr lang="en-GB" altLang="en-US" sz="2400" dirty="0" smtClean="0">
                <a:solidFill>
                  <a:srgbClr val="FFFF00"/>
                </a:solidFill>
              </a:rPr>
              <a:t> </a:t>
            </a:r>
            <a:r>
              <a:rPr lang="en-GB" altLang="en-US" sz="2400" dirty="0" smtClean="0"/>
              <a:t>and reduce unnecessary paediatric skull radiographs</a:t>
            </a:r>
            <a:r>
              <a:rPr lang="en-GB" altLang="en-US" dirty="0" smtClean="0"/>
              <a:t> </a:t>
            </a:r>
          </a:p>
          <a:p>
            <a:pPr lvl="1">
              <a:buFontTx/>
              <a:buNone/>
            </a:pPr>
            <a:r>
              <a:rPr lang="en-GB" altLang="en-US" sz="1400" dirty="0" smtClean="0">
                <a:solidFill>
                  <a:schemeClr val="accent2"/>
                </a:solidFill>
                <a:hlinkClick r:id="rId3"/>
              </a:rPr>
              <a:t>Johnson K, Williams SC, </a:t>
            </a:r>
            <a:r>
              <a:rPr lang="en-GB" altLang="en-US" sz="1400" dirty="0" err="1" smtClean="0">
                <a:solidFill>
                  <a:schemeClr val="accent2"/>
                </a:solidFill>
                <a:hlinkClick r:id="rId3"/>
              </a:rPr>
              <a:t>Balogun</a:t>
            </a:r>
            <a:r>
              <a:rPr lang="en-GB" altLang="en-US" sz="1400" dirty="0" smtClean="0">
                <a:solidFill>
                  <a:schemeClr val="accent2"/>
                </a:solidFill>
                <a:hlinkClick r:id="rId3"/>
              </a:rPr>
              <a:t> M, </a:t>
            </a:r>
            <a:r>
              <a:rPr lang="en-GB" altLang="en-US" sz="1400" dirty="0" err="1" smtClean="0">
                <a:solidFill>
                  <a:schemeClr val="accent2"/>
                </a:solidFill>
                <a:hlinkClick r:id="rId3"/>
              </a:rPr>
              <a:t>Dhillon</a:t>
            </a:r>
            <a:r>
              <a:rPr lang="en-GB" altLang="en-US" sz="1400" dirty="0" smtClean="0">
                <a:solidFill>
                  <a:schemeClr val="accent2"/>
                </a:solidFill>
                <a:hlinkClick r:id="rId3"/>
              </a:rPr>
              <a:t> MS. </a:t>
            </a:r>
            <a:r>
              <a:rPr lang="en-GB" altLang="en-US" sz="1400" dirty="0" err="1" smtClean="0">
                <a:solidFill>
                  <a:schemeClr val="accent2"/>
                </a:solidFill>
                <a:hlinkClick r:id="rId3"/>
              </a:rPr>
              <a:t>Clin</a:t>
            </a:r>
            <a:r>
              <a:rPr lang="en-GB" altLang="en-US" sz="1400" dirty="0" smtClean="0">
                <a:solidFill>
                  <a:schemeClr val="accent2"/>
                </a:solidFill>
                <a:hlinkClick r:id="rId3"/>
              </a:rPr>
              <a:t> </a:t>
            </a:r>
            <a:r>
              <a:rPr lang="en-GB" altLang="en-US" sz="1400" dirty="0" err="1" smtClean="0">
                <a:solidFill>
                  <a:schemeClr val="accent2"/>
                </a:solidFill>
                <a:hlinkClick r:id="rId3"/>
              </a:rPr>
              <a:t>Radiol</a:t>
            </a:r>
            <a:r>
              <a:rPr lang="en-GB" altLang="en-US" sz="1400" dirty="0" smtClean="0">
                <a:solidFill>
                  <a:schemeClr val="accent2"/>
                </a:solidFill>
                <a:hlinkClick r:id="rId3"/>
              </a:rPr>
              <a:t>. 2005 Aug;60(8):936.</a:t>
            </a:r>
            <a:endParaRPr lang="en-GB" altLang="en-US" sz="1400" dirty="0" smtClean="0">
              <a:solidFill>
                <a:schemeClr val="accent2"/>
              </a:solidFill>
            </a:endParaRPr>
          </a:p>
          <a:p>
            <a:r>
              <a:rPr lang="en-GB" altLang="en-US" sz="2400" dirty="0" smtClean="0"/>
              <a:t>Psychological research shows that the </a:t>
            </a:r>
            <a:r>
              <a:rPr lang="en-GB" altLang="en-US" sz="2400" dirty="0" smtClean="0">
                <a:solidFill>
                  <a:srgbClr val="FF0000"/>
                </a:solidFill>
              </a:rPr>
              <a:t>more precisely behaviours are specified,</a:t>
            </a:r>
            <a:r>
              <a:rPr lang="en-GB" altLang="en-US" sz="2400" dirty="0" smtClean="0">
                <a:solidFill>
                  <a:srgbClr val="FFFF00"/>
                </a:solidFill>
              </a:rPr>
              <a:t> </a:t>
            </a:r>
            <a:r>
              <a:rPr lang="en-GB" altLang="en-US" sz="2400" dirty="0" smtClean="0"/>
              <a:t>the more they are likely to be carried out</a:t>
            </a:r>
          </a:p>
          <a:p>
            <a:r>
              <a:rPr lang="en-GB" altLang="en-US" sz="2400" dirty="0" smtClean="0"/>
              <a:t>Specifying </a:t>
            </a:r>
            <a:r>
              <a:rPr lang="en-GB" altLang="en-US" sz="2400" dirty="0" smtClean="0">
                <a:solidFill>
                  <a:schemeClr val="tx2"/>
                </a:solidFill>
              </a:rPr>
              <a:t>what, who, when, where, and how</a:t>
            </a:r>
            <a:r>
              <a:rPr lang="en-GB" altLang="en-US" sz="2400" dirty="0" smtClean="0"/>
              <a:t> will assist implementation</a:t>
            </a:r>
            <a:r>
              <a:rPr lang="en-GB" altLang="en-US" sz="2800" dirty="0" smtClean="0"/>
              <a:t> </a:t>
            </a:r>
          </a:p>
          <a:p>
            <a:pPr lvl="1">
              <a:buFontTx/>
              <a:buNone/>
            </a:pPr>
            <a:r>
              <a:rPr lang="en-GB" altLang="en-US" sz="1400" dirty="0" smtClean="0">
                <a:solidFill>
                  <a:schemeClr val="accent2"/>
                </a:solidFill>
                <a:hlinkClick r:id="rId4"/>
              </a:rPr>
              <a:t>Susan </a:t>
            </a:r>
            <a:r>
              <a:rPr lang="en-GB" altLang="en-US" sz="1400" dirty="0" err="1" smtClean="0">
                <a:solidFill>
                  <a:schemeClr val="accent2"/>
                </a:solidFill>
                <a:hlinkClick r:id="rId4"/>
              </a:rPr>
              <a:t>Michie</a:t>
            </a:r>
            <a:r>
              <a:rPr lang="en-GB" altLang="en-US" sz="1400" dirty="0" smtClean="0">
                <a:solidFill>
                  <a:schemeClr val="accent2"/>
                </a:solidFill>
                <a:hlinkClick r:id="rId4"/>
              </a:rPr>
              <a:t>, Marie Johnston. BMJ  2004;328:343-345</a:t>
            </a:r>
            <a:endParaRPr lang="en-GB" altLang="en-US" sz="14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49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187450" y="2028825"/>
            <a:ext cx="79216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n-US" sz="24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Analysis of 70 randomised controlled trials identified 4 features to improve clinical practice—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GB" altLang="en-US" sz="1200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marL="457200" indent="-457200"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en-GB" altLang="en-US" sz="24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CDS automatically as part of clinician workflow, </a:t>
            </a:r>
          </a:p>
          <a:p>
            <a:pPr marL="457200" indent="-457200"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en-GB" altLang="en-US" sz="24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CDS at the time &amp; location of decision making, </a:t>
            </a:r>
          </a:p>
          <a:p>
            <a:pPr marL="457200" indent="-457200"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en-GB" altLang="en-US" sz="24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actionable recommendations provided, and </a:t>
            </a:r>
          </a:p>
          <a:p>
            <a:pPr marL="457200" indent="-457200"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en-GB" altLang="en-US" sz="24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computer based</a:t>
            </a:r>
          </a:p>
          <a:p>
            <a:pPr>
              <a:buClr>
                <a:srgbClr val="000000"/>
              </a:buClr>
              <a:buSzPct val="100000"/>
              <a:buFont typeface="Tahoma" pitchFamily="34" charset="0"/>
              <a:buAutoNum type="arabicPeriod"/>
              <a:defRPr/>
            </a:pPr>
            <a:endParaRPr lang="en-GB" altLang="en-US" sz="1200" dirty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n-US" sz="24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An effective system must minimise clinicians</a:t>
            </a:r>
            <a:r>
              <a:rPr lang="ja-JP" altLang="en-GB" sz="24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’</a:t>
            </a:r>
            <a:r>
              <a:rPr lang="en-GB" altLang="ja-JP" sz="24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 effort to receive and act on system recommendations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GB" altLang="en-US" sz="1200" i="1" dirty="0">
              <a:solidFill>
                <a:schemeClr val="tx2">
                  <a:lumMod val="50000"/>
                  <a:lumOff val="50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1187450" y="115888"/>
            <a:ext cx="77057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2800" b="1" dirty="0">
                <a:solidFill>
                  <a:schemeClr val="tx2"/>
                </a:solidFill>
                <a:ea typeface="Arial Unicode MS" pitchFamily="34" charset="-128"/>
              </a:rPr>
              <a:t>Improving clinical practice using clinical decision support (CDS) systems: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2800" b="1" dirty="0">
                <a:solidFill>
                  <a:schemeClr val="tx2"/>
                </a:solidFill>
                <a:ea typeface="Arial Unicode MS" pitchFamily="34" charset="-128"/>
              </a:rPr>
              <a:t>a systematic review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2400" dirty="0" err="1">
                <a:solidFill>
                  <a:schemeClr val="accent4">
                    <a:lumMod val="50000"/>
                    <a:lumOff val="50000"/>
                  </a:schemeClr>
                </a:solidFill>
                <a:ea typeface="Arial Unicode MS" pitchFamily="34" charset="-128"/>
              </a:rPr>
              <a:t>Kensaku</a:t>
            </a:r>
            <a:r>
              <a:rPr lang="en-GB" sz="2400" dirty="0">
                <a:solidFill>
                  <a:schemeClr val="accent4">
                    <a:lumMod val="50000"/>
                    <a:lumOff val="50000"/>
                  </a:schemeClr>
                </a:solidFill>
                <a:ea typeface="Arial Unicode MS" pitchFamily="34" charset="-128"/>
              </a:rPr>
              <a:t> Kawamoto et al </a:t>
            </a:r>
            <a:r>
              <a:rPr lang="en-GB" sz="2400" i="1" dirty="0">
                <a:solidFill>
                  <a:schemeClr val="accent4">
                    <a:lumMod val="50000"/>
                    <a:lumOff val="50000"/>
                  </a:schemeClr>
                </a:solidFill>
                <a:ea typeface="Arial Unicode MS" pitchFamily="34" charset="-128"/>
              </a:rPr>
              <a:t>BMJ 2005;330:765 </a:t>
            </a: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2484438" y="6165850"/>
            <a:ext cx="4545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en-US">
                <a:hlinkClick r:id="rId3"/>
              </a:rPr>
              <a:t>http://www.bmj.com/content/330/7494/765</a:t>
            </a:r>
            <a:r>
              <a:rPr lang="en-GB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5984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3975"/>
            <a:ext cx="7642225" cy="854745"/>
          </a:xfrm>
        </p:spPr>
        <p:txBody>
          <a:bodyPr>
            <a:normAutofit/>
          </a:bodyPr>
          <a:lstStyle/>
          <a:p>
            <a:r>
              <a:rPr lang="en-GB" dirty="0" smtClean="0"/>
              <a:t>Monitoring of guideline use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052736"/>
            <a:ext cx="7992888" cy="504056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Clinical </a:t>
            </a:r>
            <a:r>
              <a:rPr lang="en-GB" sz="2400" dirty="0" smtClean="0"/>
              <a:t>Audit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Clinic-radiological </a:t>
            </a:r>
            <a:r>
              <a:rPr lang="en-GB" sz="2400" dirty="0"/>
              <a:t>meetings (MDT meetings)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Future imaging choices in the individual case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Imaging referral behaviour.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Educational </a:t>
            </a:r>
            <a:r>
              <a:rPr lang="en-GB" sz="2400" dirty="0"/>
              <a:t>messages in </a:t>
            </a:r>
            <a:r>
              <a:rPr lang="en-GB" sz="2400" dirty="0" smtClean="0"/>
              <a:t>reports esp. to GPs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	Sustained </a:t>
            </a:r>
            <a:r>
              <a:rPr lang="en-GB" sz="2400" dirty="0"/>
              <a:t>20% reduction in referral possible </a:t>
            </a:r>
          </a:p>
          <a:p>
            <a:pPr marL="400050" lvl="2" indent="0">
              <a:spcBef>
                <a:spcPts val="550"/>
              </a:spcBef>
            </a:pPr>
            <a:r>
              <a:rPr lang="en-GB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“Lumbar </a:t>
            </a:r>
            <a:r>
              <a:rPr lang="en-GB" sz="20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imaging for low back pain without suggestion of serious underlying conditions does not improve clinical outcomes. </a:t>
            </a:r>
            <a:r>
              <a:rPr lang="en-GB" sz="1200" i="1" dirty="0" smtClean="0">
                <a:hlinkClick r:id="rId3"/>
              </a:rPr>
              <a:t>http</a:t>
            </a:r>
            <a:r>
              <a:rPr lang="en-GB" sz="1200" i="1" dirty="0">
                <a:hlinkClick r:id="rId3"/>
              </a:rPr>
              <a:t>://www.rcr.ac.uk:2059/adult/#Tpc151</a:t>
            </a:r>
            <a:r>
              <a:rPr lang="en-GB" sz="1200" i="1" dirty="0"/>
              <a:t> </a:t>
            </a:r>
            <a:r>
              <a:rPr lang="en-GB" sz="1200" i="1" dirty="0">
                <a:hlinkClick r:id="rId4"/>
              </a:rPr>
              <a:t>http://www.nice.org.uk/guidance/CG88/chapter/1-Guidance</a:t>
            </a:r>
            <a:r>
              <a:rPr lang="en-GB" sz="1200" i="1" dirty="0"/>
              <a:t> </a:t>
            </a:r>
            <a:r>
              <a:rPr lang="en-GB" sz="20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”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Regulatory inspection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Licensing</a:t>
            </a:r>
          </a:p>
          <a:p>
            <a:pPr marL="400050" lvl="2" indent="0">
              <a:spcBef>
                <a:spcPts val="550"/>
              </a:spcBef>
            </a:pPr>
            <a:endParaRPr lang="en-GB" sz="2000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Metrics esp. for  Economic benefit?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980728"/>
            <a:ext cx="8064896" cy="3600401"/>
          </a:xfrm>
        </p:spPr>
        <p:txBody>
          <a:bodyPr/>
          <a:lstStyle/>
          <a:p>
            <a:r>
              <a:rPr lang="en-GB" dirty="0" smtClean="0"/>
              <a:t>Value of test not the same as the cost</a:t>
            </a:r>
          </a:p>
          <a:p>
            <a:r>
              <a:rPr lang="en-GB" dirty="0" smtClean="0"/>
              <a:t>Benefit to a health organisation within the constraints of resources</a:t>
            </a:r>
          </a:p>
          <a:p>
            <a:r>
              <a:rPr lang="en-GB" dirty="0" smtClean="0"/>
              <a:t>Essential to measure outcome for clinical guidance &amp; patient protocols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0044369"/>
              </p:ext>
            </p:extLst>
          </p:nvPr>
        </p:nvGraphicFramePr>
        <p:xfrm>
          <a:off x="1178247" y="2924944"/>
          <a:ext cx="7354193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5796136" y="2996952"/>
            <a:ext cx="33478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The efficacy of diagnostic imaging</a:t>
            </a:r>
            <a:br>
              <a:rPr lang="en-GB" dirty="0" smtClean="0"/>
            </a:br>
            <a:r>
              <a:rPr lang="en-GB" dirty="0" err="1" smtClean="0"/>
              <a:t>Fryback</a:t>
            </a:r>
            <a:r>
              <a:rPr lang="en-GB" dirty="0" smtClean="0"/>
              <a:t> and </a:t>
            </a:r>
            <a:r>
              <a:rPr lang="en-GB" dirty="0" err="1" smtClean="0"/>
              <a:t>Thornbury</a:t>
            </a:r>
            <a:r>
              <a:rPr lang="en-GB" dirty="0" smtClean="0"/>
              <a:t> Med </a:t>
            </a:r>
            <a:r>
              <a:rPr lang="en-GB" dirty="0" err="1" smtClean="0"/>
              <a:t>Decis</a:t>
            </a:r>
            <a:r>
              <a:rPr lang="en-GB" dirty="0" smtClean="0"/>
              <a:t> Making 1991;11:88 </a:t>
            </a:r>
            <a:r>
              <a:rPr lang="en-GB" sz="1200" dirty="0" smtClean="0">
                <a:hlinkClick r:id="rId8"/>
              </a:rPr>
              <a:t>http://www.ncbi.nlm.nih.gov/pubmed/1907710</a:t>
            </a:r>
            <a:r>
              <a:rPr lang="en-GB" sz="1200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7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8010701" cy="58200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5733256"/>
            <a:ext cx="7642225" cy="350689"/>
          </a:xfrm>
        </p:spPr>
        <p:txBody>
          <a:bodyPr/>
          <a:lstStyle/>
          <a:p>
            <a:pPr algn="ctr"/>
            <a:r>
              <a:rPr lang="en-GB" sz="1600" dirty="0">
                <a:hlinkClick r:id="rId4"/>
              </a:rPr>
              <a:t>http://gbu.radiologie.fr</a:t>
            </a:r>
            <a:r>
              <a:rPr lang="en-GB" sz="1600" dirty="0" smtClean="0">
                <a:hlinkClick r:id="rId4"/>
              </a:rPr>
              <a:t>/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14000" r="1098" b="2783"/>
          <a:stretch/>
        </p:blipFill>
        <p:spPr>
          <a:xfrm>
            <a:off x="1115616" y="949632"/>
            <a:ext cx="8028384" cy="42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1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187450" y="53975"/>
            <a:ext cx="7642225" cy="711200"/>
          </a:xfrm>
        </p:spPr>
        <p:txBody>
          <a:bodyPr/>
          <a:lstStyle/>
          <a:p>
            <a:r>
              <a:rPr lang="en-GB" altLang="en-US" smtClean="0">
                <a:ea typeface="ＭＳ Ｐゴシック" pitchFamily="34" charset="-128"/>
              </a:rPr>
              <a:t>Combining imaging and clinical advice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9" t="15436" r="38689" b="6982"/>
          <a:stretch>
            <a:fillRect/>
          </a:stretch>
        </p:blipFill>
        <p:spPr>
          <a:xfrm>
            <a:off x="4787900" y="765175"/>
            <a:ext cx="4340225" cy="5184775"/>
          </a:xfrm>
        </p:spPr>
      </p:pic>
      <p:pic>
        <p:nvPicPr>
          <p:cNvPr id="1638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2" t="16675" r="24991" b="3563"/>
          <a:stretch>
            <a:fillRect/>
          </a:stretch>
        </p:blipFill>
        <p:spPr>
          <a:xfrm>
            <a:off x="395288" y="825500"/>
            <a:ext cx="4392612" cy="5124450"/>
          </a:xfrm>
        </p:spPr>
      </p:pic>
    </p:spTree>
    <p:extLst>
      <p:ext uri="{BB962C8B-B14F-4D97-AF65-F5344CB8AC3E}">
        <p14:creationId xmlns:p14="http://schemas.microsoft.com/office/powerpoint/2010/main" val="1970035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-27384"/>
            <a:ext cx="8013576" cy="864096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Integrating approaches of clinical governance</a:t>
            </a:r>
            <a:r>
              <a:rPr lang="en-US" dirty="0"/>
              <a:t> </a:t>
            </a:r>
            <a:r>
              <a:rPr lang="en-US" sz="2700" i="1" dirty="0"/>
              <a:t>(from </a:t>
            </a:r>
            <a:r>
              <a:rPr lang="en-US" sz="2700" i="1" dirty="0" err="1"/>
              <a:t>Scally</a:t>
            </a:r>
            <a:r>
              <a:rPr lang="en-US" sz="2700" i="1" dirty="0"/>
              <a:t> G , and Donaldson L J BMJ 1998;317:61-65</a:t>
            </a:r>
            <a:r>
              <a:rPr lang="en-US" sz="2700" i="1" dirty="0" smtClean="0"/>
              <a:t>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5041253" cy="504125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908720"/>
            <a:ext cx="189539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Team working:</a:t>
            </a:r>
          </a:p>
          <a:p>
            <a:r>
              <a:rPr lang="en-GB" sz="2000" dirty="0" err="1" smtClean="0"/>
              <a:t>Radiol-radiog</a:t>
            </a:r>
            <a:endParaRPr lang="en-GB" sz="2000" dirty="0" smtClean="0"/>
          </a:p>
          <a:p>
            <a:r>
              <a:rPr lang="en-GB" sz="2000" dirty="0" smtClean="0"/>
              <a:t>Communication </a:t>
            </a:r>
          </a:p>
          <a:p>
            <a:r>
              <a:rPr lang="en-GB" sz="2000" dirty="0" smtClean="0"/>
              <a:t>with referrers</a:t>
            </a:r>
          </a:p>
          <a:p>
            <a:r>
              <a:rPr lang="en-GB" sz="2000" dirty="0" smtClean="0"/>
              <a:t>Regulation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389868" y="2492896"/>
            <a:ext cx="15194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 smtClean="0"/>
              <a:t>Awareness</a:t>
            </a:r>
          </a:p>
          <a:p>
            <a:pPr algn="r"/>
            <a:r>
              <a:rPr lang="en-GB" sz="2000" dirty="0" smtClean="0"/>
              <a:t>Appropriate </a:t>
            </a:r>
          </a:p>
          <a:p>
            <a:pPr algn="r"/>
            <a:r>
              <a:rPr lang="en-GB" sz="2000" dirty="0" smtClean="0"/>
              <a:t>Imaging</a:t>
            </a:r>
          </a:p>
          <a:p>
            <a:pPr algn="r"/>
            <a:r>
              <a:rPr lang="en-GB" sz="2000" dirty="0" smtClean="0"/>
              <a:t>Clinical audit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4509120"/>
            <a:ext cx="18137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Efficiency</a:t>
            </a:r>
          </a:p>
          <a:p>
            <a:r>
              <a:rPr lang="en-GB" sz="2000" dirty="0" smtClean="0"/>
              <a:t>Education</a:t>
            </a:r>
          </a:p>
          <a:p>
            <a:r>
              <a:rPr lang="en-GB" sz="2000" dirty="0" smtClean="0"/>
              <a:t>Evidence-based</a:t>
            </a:r>
          </a:p>
          <a:p>
            <a:r>
              <a:rPr lang="en-GB" sz="2000" dirty="0" smtClean="0"/>
              <a:t>practice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961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0"/>
            <a:ext cx="7869560" cy="908720"/>
          </a:xfrm>
        </p:spPr>
        <p:txBody>
          <a:bodyPr>
            <a:normAutofit/>
          </a:bodyPr>
          <a:lstStyle/>
          <a:p>
            <a:r>
              <a:rPr lang="en-GB" dirty="0" smtClean="0"/>
              <a:t>Imaging referral guidelines: areas for consideration to help local implementation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196752"/>
            <a:ext cx="8100392" cy="475252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Imaging </a:t>
            </a:r>
            <a:r>
              <a:rPr lang="en-GB" dirty="0"/>
              <a:t>referral guidelines- what is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Format- tabular or flow chart algorithm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Media- print copy, web-based,</a:t>
            </a:r>
            <a:r>
              <a:rPr lang="en-GB" dirty="0"/>
              <a:t> </a:t>
            </a:r>
            <a:r>
              <a:rPr lang="en-GB" dirty="0" smtClean="0"/>
              <a:t>app-based for tablets/smart phones, clinical decision support CDS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Barriers: Human, economic and 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Monitoring- audit, workflow, regulatory inspection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Tools for implementation- awareness campaigns, education,  CDS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Long term goals- reduced utilisation, effective diagnostics, radiation safety culture, collective corporate responsibility for safety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479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3975"/>
            <a:ext cx="7956376" cy="638721"/>
          </a:xfrm>
        </p:spPr>
        <p:txBody>
          <a:bodyPr/>
          <a:lstStyle/>
          <a:p>
            <a:r>
              <a:rPr lang="en-GB" sz="3200" dirty="0" smtClean="0"/>
              <a:t>Barriers and solutions to justification</a:t>
            </a:r>
            <a:endParaRPr lang="en-GB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908720"/>
            <a:ext cx="7956376" cy="489654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3200" dirty="0" smtClean="0">
                <a:solidFill>
                  <a:srgbClr val="FF0000"/>
                </a:solidFill>
              </a:rPr>
              <a:t>High level support </a:t>
            </a:r>
            <a:r>
              <a:rPr lang="en-GB" sz="3200" dirty="0" smtClean="0">
                <a:solidFill>
                  <a:schemeClr val="tx1"/>
                </a:solidFill>
              </a:rPr>
              <a:t>top-down approach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>
                <a:solidFill>
                  <a:srgbClr val="FF0000"/>
                </a:solidFill>
              </a:rPr>
              <a:t>Radiologist as gatekeeper</a:t>
            </a:r>
            <a:r>
              <a:rPr lang="en-GB" sz="3200" i="1" dirty="0" smtClean="0">
                <a:solidFill>
                  <a:srgbClr val="FF0000"/>
                </a:solidFill>
              </a:rPr>
              <a:t>… </a:t>
            </a:r>
            <a:r>
              <a:rPr lang="en-GB" sz="3200" dirty="0" smtClean="0"/>
              <a:t>Enable radiologist to amend requests</a:t>
            </a:r>
            <a:endParaRPr lang="en-GB" sz="3200" i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>
                <a:solidFill>
                  <a:srgbClr val="FF0000"/>
                </a:solidFill>
              </a:rPr>
              <a:t>Clinician &amp; Patient </a:t>
            </a:r>
            <a:r>
              <a:rPr lang="en-GB" sz="3200" dirty="0">
                <a:solidFill>
                  <a:srgbClr val="FF0000"/>
                </a:solidFill>
              </a:rPr>
              <a:t>acceptance </a:t>
            </a:r>
            <a:r>
              <a:rPr lang="en-GB" sz="3200" dirty="0" smtClean="0"/>
              <a:t>esp. integrate with clinical practice guidelines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>
                <a:solidFill>
                  <a:srgbClr val="FF0000"/>
                </a:solidFill>
              </a:rPr>
              <a:t>Workflow</a:t>
            </a:r>
            <a:r>
              <a:rPr lang="en-GB" sz="3200" dirty="0" smtClean="0"/>
              <a:t> solutions simple &amp; effective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>
                <a:solidFill>
                  <a:srgbClr val="FF0000"/>
                </a:solidFill>
              </a:rPr>
              <a:t>Monitor</a:t>
            </a:r>
            <a:r>
              <a:rPr lang="en-GB" sz="3200" dirty="0" smtClean="0"/>
              <a:t> implementation &amp; improvement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>
                <a:solidFill>
                  <a:srgbClr val="FF0000"/>
                </a:solidFill>
              </a:rPr>
              <a:t>Radiation safety culture… </a:t>
            </a:r>
            <a:r>
              <a:rPr lang="en-GB" sz="3200" dirty="0" smtClean="0">
                <a:solidFill>
                  <a:schemeClr val="tx1"/>
                </a:solidFill>
              </a:rPr>
              <a:t>governance</a:t>
            </a:r>
          </a:p>
          <a:p>
            <a:pPr marL="0" indent="0" algn="ctr"/>
            <a:r>
              <a:rPr lang="en-GB" sz="1600" dirty="0" smtClean="0">
                <a:solidFill>
                  <a:srgbClr val="0070C0"/>
                </a:solidFill>
              </a:rPr>
              <a:t>Awareness, Appropriateness &amp; Audit;  </a:t>
            </a:r>
          </a:p>
          <a:p>
            <a:pPr marL="0" indent="0" algn="ctr"/>
            <a:r>
              <a:rPr lang="en-GB" sz="1600" dirty="0" smtClean="0">
                <a:solidFill>
                  <a:srgbClr val="0070C0"/>
                </a:solidFill>
              </a:rPr>
              <a:t>Referrer, Radiologist, Radiographer &amp; Regulator</a:t>
            </a:r>
          </a:p>
        </p:txBody>
      </p:sp>
    </p:spTree>
    <p:extLst>
      <p:ext uri="{BB962C8B-B14F-4D97-AF65-F5344CB8AC3E}">
        <p14:creationId xmlns:p14="http://schemas.microsoft.com/office/powerpoint/2010/main" val="407987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>
          <a:xfrm>
            <a:off x="1187450" y="0"/>
            <a:ext cx="7777163" cy="541338"/>
          </a:xfrm>
        </p:spPr>
        <p:txBody>
          <a:bodyPr/>
          <a:lstStyle/>
          <a:p>
            <a:r>
              <a:rPr lang="en-GB" altLang="en-US" smtClean="0">
                <a:ea typeface="ＭＳ Ｐゴシック" pitchFamily="34" charset="-128"/>
              </a:rPr>
              <a:t>Health expenditure as % of GDP (2007) OECD</a:t>
            </a:r>
            <a:br>
              <a:rPr lang="en-GB" altLang="en-US" smtClean="0">
                <a:ea typeface="ＭＳ Ｐゴシック" pitchFamily="34" charset="-128"/>
              </a:rPr>
            </a:br>
            <a:r>
              <a:rPr lang="en-GB" altLang="en-US" sz="1000" smtClean="0">
                <a:ea typeface="ＭＳ Ｐゴシック" pitchFamily="34" charset="-128"/>
                <a:hlinkClick r:id="rId3"/>
              </a:rPr>
              <a:t>http://icebergfinanza.finanza.com/files/2012/08/health_public_private_total_expenditure_gdp_oecd_4.png</a:t>
            </a:r>
            <a:r>
              <a:rPr lang="en-GB" altLang="en-US" sz="1000" smtClean="0">
                <a:ea typeface="ＭＳ Ｐゴシック" pitchFamily="34" charset="-128"/>
              </a:rPr>
              <a:t> </a:t>
            </a:r>
          </a:p>
        </p:txBody>
      </p:sp>
      <p:pic>
        <p:nvPicPr>
          <p:cNvPr id="19459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49275"/>
            <a:ext cx="7272338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4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ttp://www.whichmedicaldevice.com/uploads/products/large/ZenithFlex_Thum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749426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1116013" y="53975"/>
            <a:ext cx="7993062" cy="1358900"/>
          </a:xfrm>
        </p:spPr>
        <p:txBody>
          <a:bodyPr/>
          <a:lstStyle/>
          <a:p>
            <a:r>
              <a:rPr lang="en-GB" altLang="en-US" sz="3200" b="0" i="1" smtClean="0">
                <a:ea typeface="ＭＳ Ｐゴシック" pitchFamily="34" charset="-128"/>
              </a:rPr>
              <a:t>“</a:t>
            </a:r>
            <a:r>
              <a:rPr lang="en-GB" altLang="en-US" sz="3200" smtClean="0">
                <a:ea typeface="ＭＳ Ｐゴシック" pitchFamily="34" charset="-128"/>
              </a:rPr>
              <a:t>Awareness, Appropriateness &amp; Audit”</a:t>
            </a:r>
            <a:br>
              <a:rPr lang="en-GB" altLang="en-US" sz="3200" smtClean="0">
                <a:ea typeface="ＭＳ Ｐゴシック" pitchFamily="34" charset="-128"/>
              </a:rPr>
            </a:br>
            <a:r>
              <a:rPr lang="en-GB" altLang="en-US" sz="3200" b="0" i="1" smtClean="0">
                <a:ea typeface="ＭＳ Ｐゴシック" pitchFamily="34" charset="-128"/>
              </a:rPr>
              <a:t>Triple A</a:t>
            </a:r>
            <a:r>
              <a:rPr lang="en-GB" altLang="en-US" smtClean="0">
                <a:ea typeface="ＭＳ Ｐゴシック" pitchFamily="34" charset="-128"/>
              </a:rPr>
              <a:t/>
            </a:r>
            <a:br>
              <a:rPr lang="en-GB" altLang="en-US" smtClean="0">
                <a:ea typeface="ＭＳ Ｐゴシック" pitchFamily="34" charset="-128"/>
              </a:rPr>
            </a:br>
            <a:r>
              <a:rPr lang="en-GB" altLang="en-US" smtClean="0">
                <a:ea typeface="ＭＳ Ｐゴシック" pitchFamily="34" charset="-128"/>
                <a:hlinkClick r:id="rId4"/>
              </a:rPr>
              <a:t>http://www.ncbi.nlm.nih.gov/pubmed/21343316</a:t>
            </a:r>
            <a:endParaRPr lang="en-GB" altLang="en-US" smtClean="0">
              <a:ea typeface="ＭＳ Ｐゴシック" pitchFamily="34" charset="-128"/>
            </a:endParaRPr>
          </a:p>
        </p:txBody>
      </p:sp>
      <p:pic>
        <p:nvPicPr>
          <p:cNvPr id="3789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0177" r="23422" b="19316"/>
          <a:stretch>
            <a:fillRect/>
          </a:stretch>
        </p:blipFill>
        <p:spPr>
          <a:xfrm>
            <a:off x="80963" y="1557338"/>
            <a:ext cx="8959850" cy="4105275"/>
          </a:xfrm>
        </p:spPr>
      </p:pic>
      <p:sp>
        <p:nvSpPr>
          <p:cNvPr id="37893" name="Oval 4"/>
          <p:cNvSpPr>
            <a:spLocks noChangeArrowheads="1"/>
          </p:cNvSpPr>
          <p:nvPr/>
        </p:nvSpPr>
        <p:spPr bwMode="auto">
          <a:xfrm>
            <a:off x="71438" y="4941888"/>
            <a:ext cx="3132137" cy="7905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156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13339" r="12949" b="11864"/>
          <a:stretch>
            <a:fillRect/>
          </a:stretch>
        </p:blipFill>
        <p:spPr>
          <a:xfrm>
            <a:off x="323850" y="157163"/>
            <a:ext cx="8569325" cy="6511925"/>
          </a:xfrm>
        </p:spPr>
      </p:pic>
      <p:sp>
        <p:nvSpPr>
          <p:cNvPr id="38915" name="Oval 1"/>
          <p:cNvSpPr>
            <a:spLocks noChangeArrowheads="1"/>
          </p:cNvSpPr>
          <p:nvPr/>
        </p:nvSpPr>
        <p:spPr bwMode="auto">
          <a:xfrm>
            <a:off x="1042988" y="5516563"/>
            <a:ext cx="7129462" cy="12969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699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smtClean="0">
                <a:solidFill>
                  <a:srgbClr val="888887"/>
                </a:solidFill>
                <a:latin typeface="MyriadPro-Bold"/>
                <a:ea typeface="ＭＳ Ｐゴシック" pitchFamily="34" charset="-128"/>
              </a:rPr>
              <a:t>Joint Position Statement by the </a:t>
            </a:r>
            <a:r>
              <a:rPr lang="en-GB" altLang="en-US" smtClean="0">
                <a:solidFill>
                  <a:srgbClr val="91D1DC"/>
                </a:solidFill>
                <a:latin typeface="MyriadPro-Bold"/>
                <a:ea typeface="ＭＳ Ｐゴシック" pitchFamily="34" charset="-128"/>
              </a:rPr>
              <a:t>IAEA </a:t>
            </a:r>
            <a:r>
              <a:rPr lang="en-GB" altLang="en-US" smtClean="0">
                <a:solidFill>
                  <a:srgbClr val="888887"/>
                </a:solidFill>
                <a:latin typeface="MyriadPro-Bold"/>
                <a:ea typeface="ＭＳ Ｐゴシック" pitchFamily="34" charset="-128"/>
              </a:rPr>
              <a:t>and </a:t>
            </a:r>
            <a:r>
              <a:rPr lang="en-GB" altLang="en-US" smtClean="0">
                <a:solidFill>
                  <a:srgbClr val="91D1DC"/>
                </a:solidFill>
                <a:latin typeface="MyriadPro-Bold"/>
                <a:ea typeface="ＭＳ Ｐゴシック" pitchFamily="34" charset="-128"/>
              </a:rPr>
              <a:t>WHO</a:t>
            </a:r>
            <a:endParaRPr lang="en-GB" altLang="en-US" smtClean="0">
              <a:ea typeface="ＭＳ Ｐゴシック" pitchFamily="34" charset="-128"/>
            </a:endParaRPr>
          </a:p>
        </p:txBody>
      </p:sp>
      <p:pic>
        <p:nvPicPr>
          <p:cNvPr id="41987" name="Content Placeholder 7" descr="Screen Clippi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981075"/>
            <a:ext cx="3622675" cy="5616575"/>
          </a:xfrm>
        </p:spPr>
      </p:pic>
      <p:pic>
        <p:nvPicPr>
          <p:cNvPr id="41988" name="Content Placeholder 9" descr="Screen Clippi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>
            <a:fillRect/>
          </a:stretch>
        </p:blipFill>
        <p:spPr>
          <a:xfrm>
            <a:off x="4643438" y="981075"/>
            <a:ext cx="4176712" cy="5616575"/>
          </a:xfrm>
        </p:spPr>
      </p:pic>
      <p:sp>
        <p:nvSpPr>
          <p:cNvPr id="41989" name="Oval 1"/>
          <p:cNvSpPr>
            <a:spLocks noChangeArrowheads="1"/>
          </p:cNvSpPr>
          <p:nvPr/>
        </p:nvSpPr>
        <p:spPr bwMode="auto">
          <a:xfrm>
            <a:off x="4787900" y="4221163"/>
            <a:ext cx="3960813" cy="6477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580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>
          <a:xfrm>
            <a:off x="1187624" y="147"/>
            <a:ext cx="7613476" cy="935038"/>
          </a:xfrm>
        </p:spPr>
        <p:txBody>
          <a:bodyPr/>
          <a:lstStyle/>
          <a:p>
            <a:r>
              <a:rPr lang="en-GB" altLang="en-US" sz="4000" dirty="0" smtClean="0"/>
              <a:t>Justification and clinician involvement : challenges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4294967295"/>
          </p:nvPr>
        </p:nvSpPr>
        <p:spPr>
          <a:xfrm>
            <a:off x="1187624" y="1052737"/>
            <a:ext cx="7776989" cy="4824536"/>
          </a:xfrm>
        </p:spPr>
        <p:txBody>
          <a:bodyPr/>
          <a:lstStyle/>
          <a:p>
            <a:r>
              <a:rPr lang="en-GB" altLang="en-US" sz="2400" dirty="0" smtClean="0"/>
              <a:t>Dissemination of Referral Guidelines</a:t>
            </a:r>
          </a:p>
          <a:p>
            <a:pPr lvl="1"/>
            <a:r>
              <a:rPr lang="en-GB" altLang="en-US" dirty="0" smtClean="0"/>
              <a:t>Widely and freely available to end-users </a:t>
            </a:r>
          </a:p>
          <a:p>
            <a:pPr lvl="1">
              <a:buFontTx/>
              <a:buNone/>
            </a:pPr>
            <a:r>
              <a:rPr lang="en-GB" altLang="en-US" sz="1200" dirty="0" smtClean="0">
                <a:solidFill>
                  <a:schemeClr val="accent2"/>
                </a:solidFill>
              </a:rPr>
              <a:t>“If they haven’t heard it you haven’t said it” McLuhan</a:t>
            </a:r>
          </a:p>
          <a:p>
            <a:r>
              <a:rPr lang="en-GB" altLang="en-US" sz="2400" dirty="0" smtClean="0"/>
              <a:t>Implementation of guidance </a:t>
            </a:r>
          </a:p>
          <a:p>
            <a:pPr lvl="1"/>
            <a:r>
              <a:rPr lang="en-GB" altLang="en-US" dirty="0" smtClean="0"/>
              <a:t>decision support tools? </a:t>
            </a:r>
          </a:p>
          <a:p>
            <a:pPr>
              <a:buFontTx/>
              <a:buNone/>
            </a:pPr>
            <a:r>
              <a:rPr lang="en-US" altLang="en-US" sz="1600" dirty="0" smtClean="0">
                <a:solidFill>
                  <a:schemeClr val="accent2"/>
                </a:solidFill>
              </a:rPr>
              <a:t>	</a:t>
            </a:r>
            <a:r>
              <a:rPr lang="en-US" altLang="en-US" sz="1200" dirty="0" smtClean="0">
                <a:solidFill>
                  <a:schemeClr val="accent2"/>
                </a:solidFill>
              </a:rPr>
              <a:t>“We shape our tools and thereafter our tools shape us” </a:t>
            </a:r>
            <a:r>
              <a:rPr lang="en-GB" altLang="en-US" sz="1200" dirty="0" smtClean="0">
                <a:solidFill>
                  <a:schemeClr val="accent2"/>
                </a:solidFill>
              </a:rPr>
              <a:t>McLuhan</a:t>
            </a:r>
            <a:endParaRPr lang="en-GB" altLang="en-US" sz="1800" dirty="0" smtClean="0"/>
          </a:p>
          <a:p>
            <a:r>
              <a:rPr lang="en-GB" altLang="en-US" sz="2400" dirty="0" smtClean="0"/>
              <a:t>Uptake</a:t>
            </a:r>
          </a:p>
          <a:p>
            <a:pPr lvl="1"/>
            <a:r>
              <a:rPr lang="en-GB" altLang="en-US" dirty="0" smtClean="0"/>
              <a:t>need buy-in by users and preferably ownership</a:t>
            </a:r>
          </a:p>
          <a:p>
            <a:pPr>
              <a:buFontTx/>
              <a:buNone/>
            </a:pPr>
            <a:r>
              <a:rPr lang="en-US" altLang="en-US" sz="1600" dirty="0" smtClean="0">
                <a:solidFill>
                  <a:schemeClr val="accent2"/>
                </a:solidFill>
              </a:rPr>
              <a:t>	</a:t>
            </a:r>
            <a:r>
              <a:rPr lang="en-US" altLang="en-US" sz="1200" dirty="0" smtClean="0">
                <a:solidFill>
                  <a:schemeClr val="accent2"/>
                </a:solidFill>
              </a:rPr>
              <a:t>“Computers can do better than ever what needn’t be done at all. Making sense is still a human monopoly”</a:t>
            </a:r>
            <a:r>
              <a:rPr lang="en-GB" altLang="en-US" sz="1200" dirty="0" smtClean="0"/>
              <a:t> </a:t>
            </a:r>
            <a:r>
              <a:rPr lang="en-GB" altLang="en-US" sz="1200" dirty="0" smtClean="0">
                <a:solidFill>
                  <a:schemeClr val="accent2"/>
                </a:solidFill>
              </a:rPr>
              <a:t>McLuhan</a:t>
            </a:r>
            <a:endParaRPr lang="en-GB" altLang="en-US" sz="1800" dirty="0" smtClean="0"/>
          </a:p>
          <a:p>
            <a:r>
              <a:rPr lang="en-GB" altLang="en-US" sz="2400" dirty="0" smtClean="0"/>
              <a:t>Monitoring</a:t>
            </a:r>
          </a:p>
          <a:p>
            <a:pPr lvl="1"/>
            <a:r>
              <a:rPr lang="en-GB" altLang="en-US" dirty="0" smtClean="0"/>
              <a:t>clinical audit, feedback and education </a:t>
            </a:r>
          </a:p>
          <a:p>
            <a:pPr>
              <a:buFontTx/>
              <a:buNone/>
            </a:pPr>
            <a:r>
              <a:rPr lang="en-US" altLang="en-US" sz="1600" dirty="0" smtClean="0">
                <a:solidFill>
                  <a:schemeClr val="accent2"/>
                </a:solidFill>
              </a:rPr>
              <a:t>	</a:t>
            </a:r>
            <a:r>
              <a:rPr lang="en-US" altLang="en-US" sz="1200" dirty="0" smtClean="0">
                <a:solidFill>
                  <a:schemeClr val="accent2"/>
                </a:solidFill>
              </a:rPr>
              <a:t>“We drive into the future using only our rearview mirror ”</a:t>
            </a:r>
            <a:r>
              <a:rPr lang="en-GB" altLang="en-US" sz="1200" dirty="0" smtClean="0"/>
              <a:t> </a:t>
            </a:r>
            <a:r>
              <a:rPr lang="en-GB" altLang="en-US" sz="1200" dirty="0" smtClean="0">
                <a:solidFill>
                  <a:schemeClr val="accent2"/>
                </a:solidFill>
              </a:rPr>
              <a:t>McLuhan</a:t>
            </a:r>
          </a:p>
        </p:txBody>
      </p:sp>
    </p:spTree>
    <p:extLst>
      <p:ext uri="{BB962C8B-B14F-4D97-AF65-F5344CB8AC3E}">
        <p14:creationId xmlns:p14="http://schemas.microsoft.com/office/powerpoint/2010/main" val="2028585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Tahoma"/>
        <a:ea typeface="Arial Unicode MS"/>
        <a:cs typeface="Arial Unicode MS"/>
      </a:majorFont>
      <a:minorFont>
        <a:latin typeface="Tahoma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0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0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-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Office-Design">
    <a:majorFont>
      <a:latin typeface="Tahoma"/>
      <a:ea typeface="Arial Unicode MS"/>
      <a:cs typeface="Arial Unicode MS"/>
    </a:majorFont>
    <a:minorFont>
      <a:latin typeface="Tahoma"/>
      <a:ea typeface="Arial Unicode MS"/>
      <a:cs typeface="Arial Unicode M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10446</TotalTime>
  <Words>1146</Words>
  <Application>Microsoft Office PowerPoint</Application>
  <PresentationFormat>Apresentação no Ecrã (4:3)</PresentationFormat>
  <Paragraphs>272</Paragraphs>
  <Slides>48</Slides>
  <Notes>48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48</vt:i4>
      </vt:variant>
    </vt:vector>
  </HeadingPairs>
  <TitlesOfParts>
    <vt:vector size="49" baseType="lpstr">
      <vt:lpstr>Office-Design</vt:lpstr>
      <vt:lpstr>Models of Health care organisation:  Barriers and solutions to effective justification</vt:lpstr>
      <vt:lpstr>Barriers and solutions</vt:lpstr>
      <vt:lpstr>The need for radiation protection</vt:lpstr>
      <vt:lpstr>EC pan-European dose estimation project:  Per-capita effective doses in Europe</vt:lpstr>
      <vt:lpstr>Health expenditure as % of GDP (2007) OECD http://icebergfinanza.finanza.com/files/2012/08/health_public_private_total_expenditure_gdp_oecd_4.png </vt:lpstr>
      <vt:lpstr>“Awareness, Appropriateness &amp; Audit” Triple A http://www.ncbi.nlm.nih.gov/pubmed/21343316</vt:lpstr>
      <vt:lpstr>Apresentação do PowerPoint</vt:lpstr>
      <vt:lpstr>Joint Position Statement by the IAEA and WHO</vt:lpstr>
      <vt:lpstr>Justification and clinician involvement : challenges</vt:lpstr>
      <vt:lpstr>Justification and clinician involvement: Issues</vt:lpstr>
      <vt:lpstr>Justification and clinician involvement: possible solutions</vt:lpstr>
      <vt:lpstr>Making the best use of clinical radiology</vt:lpstr>
      <vt:lpstr>Guidelines App for smartphones and tablets</vt:lpstr>
      <vt:lpstr>RCR iRefer App distribution </vt:lpstr>
      <vt:lpstr>UK: Appropriate imaging through vetting (authorisation) The radiologist as gatekeeper  http://www.ncbi.nlm.nih.gov/pubmed/25037149 </vt:lpstr>
      <vt:lpstr>RCR National audit of appropriate imaging:  GP requested CT investigations % retrospectively appropriate (Kind courtesy of Mr Karl Drinkwater, RCR Audit Officer)</vt:lpstr>
      <vt:lpstr>Wasteful imaging http://www.aomrc.org.uk/doc_download/9793-protecting-resources-promoting-value.html </vt:lpstr>
      <vt:lpstr>Imaging and clinical guidelines: uniformity</vt:lpstr>
      <vt:lpstr>Healthcare rankings: Commonwealth fund 2014 http://www.commonwealthfund.org/~/media/images/publications/fund-report/2014/june/davis_mirror_2014_es1_for_web.jpg?h=511&amp;w=740&amp;la=en </vt:lpstr>
      <vt:lpstr>USA Guidance for appropriate imaging http://www.acr.org/Quality-Safety/Appropriateness-Criteria </vt:lpstr>
      <vt:lpstr>ACR- Clinical Decision Support</vt:lpstr>
      <vt:lpstr>Apresentação do PowerPoint</vt:lpstr>
      <vt:lpstr>Rand report for Imaging and  CDS http://www.rand.org/content/dam/rand/pubs/research_reports/RR700/RR706/RAND_RR706.pdf </vt:lpstr>
      <vt:lpstr>EC Referral Guidelines 2000</vt:lpstr>
      <vt:lpstr>EC Guidelines study: potential barriers to distribution</vt:lpstr>
      <vt:lpstr>EC Guidelines study: Suggested solutions to barriers</vt:lpstr>
      <vt:lpstr>Europe: EuroSafe Imaging Campaign. Collaborative efforts for Radiation Protection </vt:lpstr>
      <vt:lpstr>Clinical decision support in Europe and the UK: work in progress</vt:lpstr>
      <vt:lpstr>Clinical decision support for imaging referral guidelines in Europe </vt:lpstr>
      <vt:lpstr>Australia &amp; New Zealand: Inclusive approach to imaging guidelines and decision support</vt:lpstr>
      <vt:lpstr> Justification Barriers (AUS) http://www.nhmrc.gov.au/_files_nhmrc/file/nics/material_resources/Identifying%20Barriers%20to%20Evidence%20Uptake.pdf  </vt:lpstr>
      <vt:lpstr>Apresentação do PowerPoint</vt:lpstr>
      <vt:lpstr>ACR Appropriateness Criteria https://acsearch.acr.org/docs/69483/Narrative/ </vt:lpstr>
      <vt:lpstr>Western Australia HA: Diagnostic Imaging Pathways http://www.imagingpathways.health.wa.gov.au/index.php/imaging-pathways/musculoskeletal-trauma/musculoskeletal/low-back-pain?tab=redflags#pathway </vt:lpstr>
      <vt:lpstr>Austrian Referral Guidelines: adopt and translate http://orientierungshilfe.vbdo.at/</vt:lpstr>
      <vt:lpstr>UAE: Suggestions for next steps IAEA Workshop on Patient Referral Guidelines, Sept. 2014</vt:lpstr>
      <vt:lpstr>South Korea: Evidence-based referral guidelines project, 2014-</vt:lpstr>
      <vt:lpstr>Malaysia: Referral Guidelines Workshop, 2015</vt:lpstr>
      <vt:lpstr>Evidence for referral guidelines</vt:lpstr>
      <vt:lpstr>Tips for guideline compliance</vt:lpstr>
      <vt:lpstr>Apresentação do PowerPoint</vt:lpstr>
      <vt:lpstr>Monitoring of guideline use</vt:lpstr>
      <vt:lpstr>Metrics esp. for  Economic benefit?</vt:lpstr>
      <vt:lpstr>http://gbu.radiologie.fr/ </vt:lpstr>
      <vt:lpstr>Combining imaging and clinical advice</vt:lpstr>
      <vt:lpstr>Integrating approaches of clinical governance (from Scally G , and Donaldson L J BMJ 1998;317:61-65)</vt:lpstr>
      <vt:lpstr>Imaging referral guidelines: areas for consideration to help local implementation</vt:lpstr>
      <vt:lpstr>Barriers and solutions to justification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kteply</dc:creator>
  <cp:lastModifiedBy>ANFITEATRO</cp:lastModifiedBy>
  <cp:revision>386</cp:revision>
  <cp:lastPrinted>1601-01-01T00:00:00Z</cp:lastPrinted>
  <dcterms:created xsi:type="dcterms:W3CDTF">2010-04-08T11:44:11Z</dcterms:created>
  <dcterms:modified xsi:type="dcterms:W3CDTF">2015-09-10T07:24:09Z</dcterms:modified>
</cp:coreProperties>
</file>