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49" r:id="rId2"/>
    <p:sldMasterId id="2147483676" r:id="rId3"/>
    <p:sldMasterId id="2147483845" r:id="rId4"/>
    <p:sldMasterId id="2147483859" r:id="rId5"/>
  </p:sldMasterIdLst>
  <p:notesMasterIdLst>
    <p:notesMasterId r:id="rId56"/>
  </p:notesMasterIdLst>
  <p:handoutMasterIdLst>
    <p:handoutMasterId r:id="rId57"/>
  </p:handoutMasterIdLst>
  <p:sldIdLst>
    <p:sldId id="722" r:id="rId6"/>
    <p:sldId id="789" r:id="rId7"/>
    <p:sldId id="873" r:id="rId8"/>
    <p:sldId id="875" r:id="rId9"/>
    <p:sldId id="884" r:id="rId10"/>
    <p:sldId id="885" r:id="rId11"/>
    <p:sldId id="886" r:id="rId12"/>
    <p:sldId id="887" r:id="rId13"/>
    <p:sldId id="889" r:id="rId14"/>
    <p:sldId id="772" r:id="rId15"/>
    <p:sldId id="888" r:id="rId16"/>
    <p:sldId id="773" r:id="rId17"/>
    <p:sldId id="849" r:id="rId18"/>
    <p:sldId id="774" r:id="rId19"/>
    <p:sldId id="824" r:id="rId20"/>
    <p:sldId id="890" r:id="rId21"/>
    <p:sldId id="856" r:id="rId22"/>
    <p:sldId id="816" r:id="rId23"/>
    <p:sldId id="870" r:id="rId24"/>
    <p:sldId id="857" r:id="rId25"/>
    <p:sldId id="858" r:id="rId26"/>
    <p:sldId id="859" r:id="rId27"/>
    <p:sldId id="860" r:id="rId28"/>
    <p:sldId id="819" r:id="rId29"/>
    <p:sldId id="863" r:id="rId30"/>
    <p:sldId id="864" r:id="rId31"/>
    <p:sldId id="865" r:id="rId32"/>
    <p:sldId id="817" r:id="rId33"/>
    <p:sldId id="834" r:id="rId34"/>
    <p:sldId id="872" r:id="rId35"/>
    <p:sldId id="826" r:id="rId36"/>
    <p:sldId id="840" r:id="rId37"/>
    <p:sldId id="895" r:id="rId38"/>
    <p:sldId id="869" r:id="rId39"/>
    <p:sldId id="723" r:id="rId40"/>
    <p:sldId id="724" r:id="rId41"/>
    <p:sldId id="892" r:id="rId42"/>
    <p:sldId id="894" r:id="rId43"/>
    <p:sldId id="900" r:id="rId44"/>
    <p:sldId id="898" r:id="rId45"/>
    <p:sldId id="897" r:id="rId46"/>
    <p:sldId id="901" r:id="rId47"/>
    <p:sldId id="896" r:id="rId48"/>
    <p:sldId id="902" r:id="rId49"/>
    <p:sldId id="903" r:id="rId50"/>
    <p:sldId id="905" r:id="rId51"/>
    <p:sldId id="906" r:id="rId52"/>
    <p:sldId id="908" r:id="rId53"/>
    <p:sldId id="909" r:id="rId54"/>
    <p:sldId id="891" r:id="rId55"/>
  </p:sldIdLst>
  <p:sldSz cx="9144000" cy="6858000" type="screen4x3"/>
  <p:notesSz cx="6858000" cy="9144000"/>
  <p:defaultTextStyle>
    <a:defPPr>
      <a:defRPr lang="en-GB"/>
    </a:defPPr>
    <a:lvl1pPr algn="r" rtl="1" fontAlgn="base">
      <a:spcBef>
        <a:spcPct val="0"/>
      </a:spcBef>
      <a:spcAft>
        <a:spcPct val="0"/>
      </a:spcAft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1pPr>
    <a:lvl2pPr marL="454810" indent="1586" algn="r" rtl="1" fontAlgn="base">
      <a:spcBef>
        <a:spcPct val="0"/>
      </a:spcBef>
      <a:spcAft>
        <a:spcPct val="0"/>
      </a:spcAft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2pPr>
    <a:lvl3pPr marL="911204" indent="1586" algn="r" rtl="1" fontAlgn="base">
      <a:spcBef>
        <a:spcPct val="0"/>
      </a:spcBef>
      <a:spcAft>
        <a:spcPct val="0"/>
      </a:spcAft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3pPr>
    <a:lvl4pPr marL="1367599" indent="1586" algn="r" rtl="1" fontAlgn="base">
      <a:spcBef>
        <a:spcPct val="0"/>
      </a:spcBef>
      <a:spcAft>
        <a:spcPct val="0"/>
      </a:spcAft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4pPr>
    <a:lvl5pPr marL="1823992" indent="1586" algn="r" rtl="1" fontAlgn="base">
      <a:spcBef>
        <a:spcPct val="0"/>
      </a:spcBef>
      <a:spcAft>
        <a:spcPct val="0"/>
      </a:spcAft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5pPr>
    <a:lvl6pPr marL="2281969" algn="l" defTabSz="912788" rtl="0" eaLnBrk="1" latinLnBrk="0" hangingPunct="1"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6pPr>
    <a:lvl7pPr marL="2738365" algn="l" defTabSz="912788" rtl="0" eaLnBrk="1" latinLnBrk="0" hangingPunct="1"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7pPr>
    <a:lvl8pPr marL="3194758" algn="l" defTabSz="912788" rtl="0" eaLnBrk="1" latinLnBrk="0" hangingPunct="1"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8pPr>
    <a:lvl9pPr marL="3651149" algn="l" defTabSz="912788" rtl="0" eaLnBrk="1" latinLnBrk="0" hangingPunct="1">
      <a:defRPr sz="2000" b="1" kern="1200">
        <a:solidFill>
          <a:srgbClr val="000066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6699"/>
    <a:srgbClr val="99CCFF"/>
    <a:srgbClr val="99FF99"/>
    <a:srgbClr val="FFFF66"/>
    <a:srgbClr val="FFCC66"/>
    <a:srgbClr val="66C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1329" autoAdjust="0"/>
  </p:normalViewPr>
  <p:slideViewPr>
    <p:cSldViewPr>
      <p:cViewPr>
        <p:scale>
          <a:sx n="47" d="100"/>
          <a:sy n="47" d="100"/>
        </p:scale>
        <p:origin x="-248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95D04F-8987-4103-9E08-3C5DD9EEED7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7C4E9E4-B548-4B6E-B402-2B3ABF1CF695}">
      <dgm:prSet phldrT="[Text]"/>
      <dgm:spPr/>
      <dgm:t>
        <a:bodyPr/>
        <a:lstStyle/>
        <a:p>
          <a:r>
            <a:rPr lang="en-GB" b="1" dirty="0" smtClean="0"/>
            <a:t>3,600 millions</a:t>
          </a:r>
          <a:endParaRPr lang="en-GB" b="1" dirty="0"/>
        </a:p>
      </dgm:t>
    </dgm:pt>
    <dgm:pt modelId="{DA1367E5-3E3D-4970-9D17-75E625FF9B0D}" type="parTrans" cxnId="{A69F5841-1387-43B6-8BA3-154763172E3C}">
      <dgm:prSet/>
      <dgm:spPr/>
      <dgm:t>
        <a:bodyPr/>
        <a:lstStyle/>
        <a:p>
          <a:endParaRPr lang="en-GB"/>
        </a:p>
      </dgm:t>
    </dgm:pt>
    <dgm:pt modelId="{E0DB8D5A-D88A-4F80-96DC-365136025A18}" type="sibTrans" cxnId="{A69F5841-1387-43B6-8BA3-154763172E3C}">
      <dgm:prSet/>
      <dgm:spPr/>
      <dgm:t>
        <a:bodyPr/>
        <a:lstStyle/>
        <a:p>
          <a:endParaRPr lang="en-GB"/>
        </a:p>
      </dgm:t>
    </dgm:pt>
    <dgm:pt modelId="{3AFD45E3-8DC8-46E5-A7D3-2932297DBEAC}">
      <dgm:prSet phldrT="[Text]"/>
      <dgm:spPr/>
      <dgm:t>
        <a:bodyPr/>
        <a:lstStyle/>
        <a:p>
          <a:r>
            <a:rPr lang="en-GB" dirty="0" smtClean="0"/>
            <a:t>X-ray exams</a:t>
          </a:r>
          <a:endParaRPr lang="en-GB" dirty="0"/>
        </a:p>
      </dgm:t>
    </dgm:pt>
    <dgm:pt modelId="{75DD33ED-C914-41CD-AD10-FE99D7B11451}" type="parTrans" cxnId="{7A5FC37F-F891-4AA0-BF40-2569949276C4}">
      <dgm:prSet/>
      <dgm:spPr/>
      <dgm:t>
        <a:bodyPr/>
        <a:lstStyle/>
        <a:p>
          <a:endParaRPr lang="en-GB"/>
        </a:p>
      </dgm:t>
    </dgm:pt>
    <dgm:pt modelId="{A8259B4C-FE01-438B-B704-CA311E643B63}" type="sibTrans" cxnId="{7A5FC37F-F891-4AA0-BF40-2569949276C4}">
      <dgm:prSet/>
      <dgm:spPr/>
      <dgm:t>
        <a:bodyPr/>
        <a:lstStyle/>
        <a:p>
          <a:endParaRPr lang="en-GB"/>
        </a:p>
      </dgm:t>
    </dgm:pt>
    <dgm:pt modelId="{FE508B65-3353-408E-AE7B-320B5629189B}">
      <dgm:prSet phldrT="[Text]"/>
      <dgm:spPr/>
      <dgm:t>
        <a:bodyPr/>
        <a:lstStyle/>
        <a:p>
          <a:r>
            <a:rPr lang="en-GB" b="1" dirty="0" smtClean="0"/>
            <a:t>37 millions</a:t>
          </a:r>
          <a:endParaRPr lang="en-GB" b="1" dirty="0"/>
        </a:p>
      </dgm:t>
    </dgm:pt>
    <dgm:pt modelId="{8EFFA2A7-5536-42E3-B2AE-64668E8A2A9D}" type="parTrans" cxnId="{686BE30C-7BFA-4576-9291-245DCA98C356}">
      <dgm:prSet/>
      <dgm:spPr/>
      <dgm:t>
        <a:bodyPr/>
        <a:lstStyle/>
        <a:p>
          <a:endParaRPr lang="en-GB"/>
        </a:p>
      </dgm:t>
    </dgm:pt>
    <dgm:pt modelId="{5F5A8900-B1C5-43BE-A3CB-C54F70A68FEF}" type="sibTrans" cxnId="{686BE30C-7BFA-4576-9291-245DCA98C356}">
      <dgm:prSet/>
      <dgm:spPr/>
      <dgm:t>
        <a:bodyPr/>
        <a:lstStyle/>
        <a:p>
          <a:endParaRPr lang="en-GB"/>
        </a:p>
      </dgm:t>
    </dgm:pt>
    <dgm:pt modelId="{344D74CD-0AD0-44F1-9146-B2AA2BEC3B87}">
      <dgm:prSet phldrT="[Text]"/>
      <dgm:spPr/>
      <dgm:t>
        <a:bodyPr/>
        <a:lstStyle/>
        <a:p>
          <a:r>
            <a:rPr lang="en-GB" dirty="0" smtClean="0"/>
            <a:t>Nuclear medicine procedures</a:t>
          </a:r>
          <a:endParaRPr lang="en-GB" dirty="0"/>
        </a:p>
      </dgm:t>
    </dgm:pt>
    <dgm:pt modelId="{1AAFB849-DC61-4BC3-81D9-CDA60F877479}" type="parTrans" cxnId="{086923EF-B6DD-4583-9BBD-AA3D99CA1B19}">
      <dgm:prSet/>
      <dgm:spPr/>
      <dgm:t>
        <a:bodyPr/>
        <a:lstStyle/>
        <a:p>
          <a:endParaRPr lang="en-GB"/>
        </a:p>
      </dgm:t>
    </dgm:pt>
    <dgm:pt modelId="{BE3C3295-F650-42B7-AAAF-569B07442B03}" type="sibTrans" cxnId="{086923EF-B6DD-4583-9BBD-AA3D99CA1B19}">
      <dgm:prSet/>
      <dgm:spPr/>
      <dgm:t>
        <a:bodyPr/>
        <a:lstStyle/>
        <a:p>
          <a:endParaRPr lang="en-GB"/>
        </a:p>
      </dgm:t>
    </dgm:pt>
    <dgm:pt modelId="{79CE9BF4-A24A-4C41-BF08-BF3921F083C0}">
      <dgm:prSet phldrT="[Text]"/>
      <dgm:spPr/>
      <dgm:t>
        <a:bodyPr/>
        <a:lstStyle/>
        <a:p>
          <a:r>
            <a:rPr lang="en-GB" b="1" dirty="0" smtClean="0"/>
            <a:t>7,5 millions</a:t>
          </a:r>
          <a:endParaRPr lang="en-GB" b="1" dirty="0"/>
        </a:p>
      </dgm:t>
    </dgm:pt>
    <dgm:pt modelId="{DEE36EA3-8C91-43B7-B9B6-AB8F4A6654ED}" type="parTrans" cxnId="{1A5A6CE9-C7E4-4DF8-9929-FCC6DC790BBB}">
      <dgm:prSet/>
      <dgm:spPr/>
      <dgm:t>
        <a:bodyPr/>
        <a:lstStyle/>
        <a:p>
          <a:endParaRPr lang="en-GB"/>
        </a:p>
      </dgm:t>
    </dgm:pt>
    <dgm:pt modelId="{BD44836A-C991-4B6B-A835-A2990960DBCE}" type="sibTrans" cxnId="{1A5A6CE9-C7E4-4DF8-9929-FCC6DC790BBB}">
      <dgm:prSet/>
      <dgm:spPr/>
      <dgm:t>
        <a:bodyPr/>
        <a:lstStyle/>
        <a:p>
          <a:endParaRPr lang="en-GB"/>
        </a:p>
      </dgm:t>
    </dgm:pt>
    <dgm:pt modelId="{17AC200B-D72D-4048-BC6F-343F030F99A5}">
      <dgm:prSet phldrT="[Text]"/>
      <dgm:spPr/>
      <dgm:t>
        <a:bodyPr/>
        <a:lstStyle/>
        <a:p>
          <a:r>
            <a:rPr lang="en-GB" dirty="0" smtClean="0"/>
            <a:t>Radiation oncology treatments</a:t>
          </a:r>
          <a:endParaRPr lang="en-GB" dirty="0"/>
        </a:p>
      </dgm:t>
    </dgm:pt>
    <dgm:pt modelId="{253343CF-8661-4024-843F-2A642124855B}" type="parTrans" cxnId="{F7175883-1DF0-4753-9C6A-DB5CC3E9722F}">
      <dgm:prSet/>
      <dgm:spPr/>
      <dgm:t>
        <a:bodyPr/>
        <a:lstStyle/>
        <a:p>
          <a:endParaRPr lang="en-GB"/>
        </a:p>
      </dgm:t>
    </dgm:pt>
    <dgm:pt modelId="{6A4B3BDC-3230-4519-9D60-CA16FD8B1269}" type="sibTrans" cxnId="{F7175883-1DF0-4753-9C6A-DB5CC3E9722F}">
      <dgm:prSet/>
      <dgm:spPr/>
      <dgm:t>
        <a:bodyPr/>
        <a:lstStyle/>
        <a:p>
          <a:endParaRPr lang="en-GB"/>
        </a:p>
      </dgm:t>
    </dgm:pt>
    <dgm:pt modelId="{8CFA177F-1198-49A7-9EA6-AB235B33FD1D}">
      <dgm:prSet phldrT="[Text]"/>
      <dgm:spPr/>
      <dgm:t>
        <a:bodyPr/>
        <a:lstStyle/>
        <a:p>
          <a:r>
            <a:rPr lang="en-GB" dirty="0" smtClean="0"/>
            <a:t>(10% in children)</a:t>
          </a:r>
          <a:endParaRPr lang="en-GB" dirty="0"/>
        </a:p>
      </dgm:t>
    </dgm:pt>
    <dgm:pt modelId="{3300653C-7333-4411-BEAB-C7C18951DA78}" type="parTrans" cxnId="{34D6FDE8-A9D7-4B73-AD52-D679CAF6CD71}">
      <dgm:prSet/>
      <dgm:spPr/>
      <dgm:t>
        <a:bodyPr/>
        <a:lstStyle/>
        <a:p>
          <a:endParaRPr lang="en-GB"/>
        </a:p>
      </dgm:t>
    </dgm:pt>
    <dgm:pt modelId="{569AFDD8-420C-4ED8-8B2B-B30EA7C15E57}" type="sibTrans" cxnId="{34D6FDE8-A9D7-4B73-AD52-D679CAF6CD71}">
      <dgm:prSet/>
      <dgm:spPr/>
      <dgm:t>
        <a:bodyPr/>
        <a:lstStyle/>
        <a:p>
          <a:endParaRPr lang="en-GB"/>
        </a:p>
      </dgm:t>
    </dgm:pt>
    <dgm:pt modelId="{41350EEE-1F08-425A-AFB5-3932D5B4825F}" type="pres">
      <dgm:prSet presAssocID="{6C95D04F-8987-4103-9E08-3C5DD9EEED7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D1D877FA-5DBF-4D9A-875D-8A3A07C5DFDB}" type="pres">
      <dgm:prSet presAssocID="{6C95D04F-8987-4103-9E08-3C5DD9EEED75}" presName="cycle" presStyleCnt="0"/>
      <dgm:spPr/>
    </dgm:pt>
    <dgm:pt modelId="{E23AE25B-825B-4AC4-A91F-0F9FDD271A2F}" type="pres">
      <dgm:prSet presAssocID="{6C95D04F-8987-4103-9E08-3C5DD9EEED75}" presName="centerShape" presStyleCnt="0"/>
      <dgm:spPr/>
    </dgm:pt>
    <dgm:pt modelId="{552D439D-040B-49F1-B741-2D64101521FB}" type="pres">
      <dgm:prSet presAssocID="{6C95D04F-8987-4103-9E08-3C5DD9EEED75}" presName="connSite" presStyleLbl="node1" presStyleIdx="0" presStyleCnt="4"/>
      <dgm:spPr/>
    </dgm:pt>
    <dgm:pt modelId="{6429B9DE-BEDF-4CBF-9CE2-DC5103CC38FD}" type="pres">
      <dgm:prSet presAssocID="{6C95D04F-8987-4103-9E08-3C5DD9EEED75}" presName="visible" presStyleLbl="node1" presStyleIdx="0" presStyleCnt="4"/>
      <dgm:spPr/>
    </dgm:pt>
    <dgm:pt modelId="{44B652C9-5421-4C8A-AF7C-F6D75B6501C4}" type="pres">
      <dgm:prSet presAssocID="{DA1367E5-3E3D-4970-9D17-75E625FF9B0D}" presName="Name25" presStyleLbl="parChTrans1D1" presStyleIdx="0" presStyleCnt="3"/>
      <dgm:spPr/>
      <dgm:t>
        <a:bodyPr/>
        <a:lstStyle/>
        <a:p>
          <a:endParaRPr lang="pt-PT"/>
        </a:p>
      </dgm:t>
    </dgm:pt>
    <dgm:pt modelId="{71C4B6ED-E13D-484D-83C1-0C7E2C0E9848}" type="pres">
      <dgm:prSet presAssocID="{17C4E9E4-B548-4B6E-B402-2B3ABF1CF695}" presName="node" presStyleCnt="0"/>
      <dgm:spPr/>
    </dgm:pt>
    <dgm:pt modelId="{DBC919ED-E198-4BCF-BBF2-E7C236F6D560}" type="pres">
      <dgm:prSet presAssocID="{17C4E9E4-B548-4B6E-B402-2B3ABF1CF695}" presName="parentNode" presStyleLbl="node1" presStyleIdx="1" presStyleCnt="4" custScaleX="99722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6A42EDD-FDE8-4DFF-BE3B-4E6015A64147}" type="pres">
      <dgm:prSet presAssocID="{17C4E9E4-B548-4B6E-B402-2B3ABF1CF695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CCFCB5-9C35-468A-A4F6-20F981BD7B00}" type="pres">
      <dgm:prSet presAssocID="{8EFFA2A7-5536-42E3-B2AE-64668E8A2A9D}" presName="Name25" presStyleLbl="parChTrans1D1" presStyleIdx="1" presStyleCnt="3"/>
      <dgm:spPr/>
      <dgm:t>
        <a:bodyPr/>
        <a:lstStyle/>
        <a:p>
          <a:endParaRPr lang="pt-PT"/>
        </a:p>
      </dgm:t>
    </dgm:pt>
    <dgm:pt modelId="{225D0818-ED43-4648-A6FC-47D65B7DF3CA}" type="pres">
      <dgm:prSet presAssocID="{FE508B65-3353-408E-AE7B-320B5629189B}" presName="node" presStyleCnt="0"/>
      <dgm:spPr/>
    </dgm:pt>
    <dgm:pt modelId="{A0545058-9144-46EC-88FA-EF649E363F92}" type="pres">
      <dgm:prSet presAssocID="{FE508B65-3353-408E-AE7B-320B5629189B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1DB051C-3216-4A1E-9B4E-9CBCA934C71D}" type="pres">
      <dgm:prSet presAssocID="{FE508B65-3353-408E-AE7B-320B5629189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5731FA-CB39-4DDF-82D7-5190DCECAB69}" type="pres">
      <dgm:prSet presAssocID="{DEE36EA3-8C91-43B7-B9B6-AB8F4A6654ED}" presName="Name25" presStyleLbl="parChTrans1D1" presStyleIdx="2" presStyleCnt="3"/>
      <dgm:spPr/>
      <dgm:t>
        <a:bodyPr/>
        <a:lstStyle/>
        <a:p>
          <a:endParaRPr lang="pt-PT"/>
        </a:p>
      </dgm:t>
    </dgm:pt>
    <dgm:pt modelId="{10E2EB15-539E-461F-A8DA-A1FAE9CA1882}" type="pres">
      <dgm:prSet presAssocID="{79CE9BF4-A24A-4C41-BF08-BF3921F083C0}" presName="node" presStyleCnt="0"/>
      <dgm:spPr/>
    </dgm:pt>
    <dgm:pt modelId="{3C6F3ACF-21A5-45F0-8AF7-CAA51A345C0D}" type="pres">
      <dgm:prSet presAssocID="{79CE9BF4-A24A-4C41-BF08-BF3921F083C0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152C0BC-9C36-4C65-A27E-5C6B433CB334}" type="pres">
      <dgm:prSet presAssocID="{79CE9BF4-A24A-4C41-BF08-BF3921F083C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5FC37F-F891-4AA0-BF40-2569949276C4}" srcId="{17C4E9E4-B548-4B6E-B402-2B3ABF1CF695}" destId="{3AFD45E3-8DC8-46E5-A7D3-2932297DBEAC}" srcOrd="0" destOrd="0" parTransId="{75DD33ED-C914-41CD-AD10-FE99D7B11451}" sibTransId="{A8259B4C-FE01-438B-B704-CA311E643B63}"/>
    <dgm:cxn modelId="{F7175883-1DF0-4753-9C6A-DB5CC3E9722F}" srcId="{79CE9BF4-A24A-4C41-BF08-BF3921F083C0}" destId="{17AC200B-D72D-4048-BC6F-343F030F99A5}" srcOrd="0" destOrd="0" parTransId="{253343CF-8661-4024-843F-2A642124855B}" sibTransId="{6A4B3BDC-3230-4519-9D60-CA16FD8B1269}"/>
    <dgm:cxn modelId="{759A7C3B-B9FE-4B4D-B60E-99E8DCF358B6}" type="presOf" srcId="{79CE9BF4-A24A-4C41-BF08-BF3921F083C0}" destId="{3C6F3ACF-21A5-45F0-8AF7-CAA51A345C0D}" srcOrd="0" destOrd="0" presId="urn:microsoft.com/office/officeart/2005/8/layout/radial2"/>
    <dgm:cxn modelId="{086923EF-B6DD-4583-9BBD-AA3D99CA1B19}" srcId="{FE508B65-3353-408E-AE7B-320B5629189B}" destId="{344D74CD-0AD0-44F1-9146-B2AA2BEC3B87}" srcOrd="0" destOrd="0" parTransId="{1AAFB849-DC61-4BC3-81D9-CDA60F877479}" sibTransId="{BE3C3295-F650-42B7-AAAF-569B07442B03}"/>
    <dgm:cxn modelId="{3FEFB837-15BE-4BD7-A2B3-E5B858D122DD}" type="presOf" srcId="{DEE36EA3-8C91-43B7-B9B6-AB8F4A6654ED}" destId="{4C5731FA-CB39-4DDF-82D7-5190DCECAB69}" srcOrd="0" destOrd="0" presId="urn:microsoft.com/office/officeart/2005/8/layout/radial2"/>
    <dgm:cxn modelId="{686BE30C-7BFA-4576-9291-245DCA98C356}" srcId="{6C95D04F-8987-4103-9E08-3C5DD9EEED75}" destId="{FE508B65-3353-408E-AE7B-320B5629189B}" srcOrd="1" destOrd="0" parTransId="{8EFFA2A7-5536-42E3-B2AE-64668E8A2A9D}" sibTransId="{5F5A8900-B1C5-43BE-A3CB-C54F70A68FEF}"/>
    <dgm:cxn modelId="{A69F5841-1387-43B6-8BA3-154763172E3C}" srcId="{6C95D04F-8987-4103-9E08-3C5DD9EEED75}" destId="{17C4E9E4-B548-4B6E-B402-2B3ABF1CF695}" srcOrd="0" destOrd="0" parTransId="{DA1367E5-3E3D-4970-9D17-75E625FF9B0D}" sibTransId="{E0DB8D5A-D88A-4F80-96DC-365136025A18}"/>
    <dgm:cxn modelId="{FA2D59A7-E7AB-4E95-B307-151A1830FE02}" type="presOf" srcId="{6C95D04F-8987-4103-9E08-3C5DD9EEED75}" destId="{41350EEE-1F08-425A-AFB5-3932D5B4825F}" srcOrd="0" destOrd="0" presId="urn:microsoft.com/office/officeart/2005/8/layout/radial2"/>
    <dgm:cxn modelId="{05201618-047E-406E-A915-43AC6C9F289F}" type="presOf" srcId="{344D74CD-0AD0-44F1-9146-B2AA2BEC3B87}" destId="{E1DB051C-3216-4A1E-9B4E-9CBCA934C71D}" srcOrd="0" destOrd="0" presId="urn:microsoft.com/office/officeart/2005/8/layout/radial2"/>
    <dgm:cxn modelId="{4CA03714-0454-4BEB-9562-B88A269A6BD0}" type="presOf" srcId="{3AFD45E3-8DC8-46E5-A7D3-2932297DBEAC}" destId="{46A42EDD-FDE8-4DFF-BE3B-4E6015A64147}" srcOrd="0" destOrd="0" presId="urn:microsoft.com/office/officeart/2005/8/layout/radial2"/>
    <dgm:cxn modelId="{73B0A0B5-E0C1-46AD-82AB-2EED977F0C6C}" type="presOf" srcId="{8EFFA2A7-5536-42E3-B2AE-64668E8A2A9D}" destId="{77CCFCB5-9C35-468A-A4F6-20F981BD7B00}" srcOrd="0" destOrd="0" presId="urn:microsoft.com/office/officeart/2005/8/layout/radial2"/>
    <dgm:cxn modelId="{C5A928C6-3D71-407C-BDD7-3E223BE52ABC}" type="presOf" srcId="{DA1367E5-3E3D-4970-9D17-75E625FF9B0D}" destId="{44B652C9-5421-4C8A-AF7C-F6D75B6501C4}" srcOrd="0" destOrd="0" presId="urn:microsoft.com/office/officeart/2005/8/layout/radial2"/>
    <dgm:cxn modelId="{0BD38A9F-514B-4857-9237-C3A9233B5313}" type="presOf" srcId="{8CFA177F-1198-49A7-9EA6-AB235B33FD1D}" destId="{46A42EDD-FDE8-4DFF-BE3B-4E6015A64147}" srcOrd="0" destOrd="1" presId="urn:microsoft.com/office/officeart/2005/8/layout/radial2"/>
    <dgm:cxn modelId="{34D6FDE8-A9D7-4B73-AD52-D679CAF6CD71}" srcId="{17C4E9E4-B548-4B6E-B402-2B3ABF1CF695}" destId="{8CFA177F-1198-49A7-9EA6-AB235B33FD1D}" srcOrd="1" destOrd="0" parTransId="{3300653C-7333-4411-BEAB-C7C18951DA78}" sibTransId="{569AFDD8-420C-4ED8-8B2B-B30EA7C15E57}"/>
    <dgm:cxn modelId="{4CE8B72A-CD38-4FDB-991C-FCAF650C0022}" type="presOf" srcId="{17C4E9E4-B548-4B6E-B402-2B3ABF1CF695}" destId="{DBC919ED-E198-4BCF-BBF2-E7C236F6D560}" srcOrd="0" destOrd="0" presId="urn:microsoft.com/office/officeart/2005/8/layout/radial2"/>
    <dgm:cxn modelId="{09AB2919-CE2F-43C4-B6A9-934C1CFB6400}" type="presOf" srcId="{17AC200B-D72D-4048-BC6F-343F030F99A5}" destId="{1152C0BC-9C36-4C65-A27E-5C6B433CB334}" srcOrd="0" destOrd="0" presId="urn:microsoft.com/office/officeart/2005/8/layout/radial2"/>
    <dgm:cxn modelId="{1A5A6CE9-C7E4-4DF8-9929-FCC6DC790BBB}" srcId="{6C95D04F-8987-4103-9E08-3C5DD9EEED75}" destId="{79CE9BF4-A24A-4C41-BF08-BF3921F083C0}" srcOrd="2" destOrd="0" parTransId="{DEE36EA3-8C91-43B7-B9B6-AB8F4A6654ED}" sibTransId="{BD44836A-C991-4B6B-A835-A2990960DBCE}"/>
    <dgm:cxn modelId="{D566B23C-5892-400F-BF23-F9BF6C894328}" type="presOf" srcId="{FE508B65-3353-408E-AE7B-320B5629189B}" destId="{A0545058-9144-46EC-88FA-EF649E363F92}" srcOrd="0" destOrd="0" presId="urn:microsoft.com/office/officeart/2005/8/layout/radial2"/>
    <dgm:cxn modelId="{80682ECF-C9F0-4331-8472-AE7C473200F2}" type="presParOf" srcId="{41350EEE-1F08-425A-AFB5-3932D5B4825F}" destId="{D1D877FA-5DBF-4D9A-875D-8A3A07C5DFDB}" srcOrd="0" destOrd="0" presId="urn:microsoft.com/office/officeart/2005/8/layout/radial2"/>
    <dgm:cxn modelId="{69113122-F2E6-432A-907D-48580361D403}" type="presParOf" srcId="{D1D877FA-5DBF-4D9A-875D-8A3A07C5DFDB}" destId="{E23AE25B-825B-4AC4-A91F-0F9FDD271A2F}" srcOrd="0" destOrd="0" presId="urn:microsoft.com/office/officeart/2005/8/layout/radial2"/>
    <dgm:cxn modelId="{883430A2-50D5-422E-AC5D-7485161EA6B0}" type="presParOf" srcId="{E23AE25B-825B-4AC4-A91F-0F9FDD271A2F}" destId="{552D439D-040B-49F1-B741-2D64101521FB}" srcOrd="0" destOrd="0" presId="urn:microsoft.com/office/officeart/2005/8/layout/radial2"/>
    <dgm:cxn modelId="{47A7B461-8504-44A9-835C-949266FEE7C4}" type="presParOf" srcId="{E23AE25B-825B-4AC4-A91F-0F9FDD271A2F}" destId="{6429B9DE-BEDF-4CBF-9CE2-DC5103CC38FD}" srcOrd="1" destOrd="0" presId="urn:microsoft.com/office/officeart/2005/8/layout/radial2"/>
    <dgm:cxn modelId="{17434C3A-9863-4B7A-B479-BAE510DFF3CB}" type="presParOf" srcId="{D1D877FA-5DBF-4D9A-875D-8A3A07C5DFDB}" destId="{44B652C9-5421-4C8A-AF7C-F6D75B6501C4}" srcOrd="1" destOrd="0" presId="urn:microsoft.com/office/officeart/2005/8/layout/radial2"/>
    <dgm:cxn modelId="{E865510A-7BA1-4FEF-A153-5211D51B1144}" type="presParOf" srcId="{D1D877FA-5DBF-4D9A-875D-8A3A07C5DFDB}" destId="{71C4B6ED-E13D-484D-83C1-0C7E2C0E9848}" srcOrd="2" destOrd="0" presId="urn:microsoft.com/office/officeart/2005/8/layout/radial2"/>
    <dgm:cxn modelId="{51464C8D-554C-4886-B83B-6E6DE186ECC9}" type="presParOf" srcId="{71C4B6ED-E13D-484D-83C1-0C7E2C0E9848}" destId="{DBC919ED-E198-4BCF-BBF2-E7C236F6D560}" srcOrd="0" destOrd="0" presId="urn:microsoft.com/office/officeart/2005/8/layout/radial2"/>
    <dgm:cxn modelId="{576A3D7C-558E-4F4E-9662-6C15E941A17B}" type="presParOf" srcId="{71C4B6ED-E13D-484D-83C1-0C7E2C0E9848}" destId="{46A42EDD-FDE8-4DFF-BE3B-4E6015A64147}" srcOrd="1" destOrd="0" presId="urn:microsoft.com/office/officeart/2005/8/layout/radial2"/>
    <dgm:cxn modelId="{A1083635-5CB3-402D-9862-FABB90700AE2}" type="presParOf" srcId="{D1D877FA-5DBF-4D9A-875D-8A3A07C5DFDB}" destId="{77CCFCB5-9C35-468A-A4F6-20F981BD7B00}" srcOrd="3" destOrd="0" presId="urn:microsoft.com/office/officeart/2005/8/layout/radial2"/>
    <dgm:cxn modelId="{4B50776C-0C2C-43E9-9F26-E4078B8E2111}" type="presParOf" srcId="{D1D877FA-5DBF-4D9A-875D-8A3A07C5DFDB}" destId="{225D0818-ED43-4648-A6FC-47D65B7DF3CA}" srcOrd="4" destOrd="0" presId="urn:microsoft.com/office/officeart/2005/8/layout/radial2"/>
    <dgm:cxn modelId="{C161D94F-72E2-4256-8B9E-9AB87C6754BC}" type="presParOf" srcId="{225D0818-ED43-4648-A6FC-47D65B7DF3CA}" destId="{A0545058-9144-46EC-88FA-EF649E363F92}" srcOrd="0" destOrd="0" presId="urn:microsoft.com/office/officeart/2005/8/layout/radial2"/>
    <dgm:cxn modelId="{B5F94226-F764-4D0A-9034-448380AC5D54}" type="presParOf" srcId="{225D0818-ED43-4648-A6FC-47D65B7DF3CA}" destId="{E1DB051C-3216-4A1E-9B4E-9CBCA934C71D}" srcOrd="1" destOrd="0" presId="urn:microsoft.com/office/officeart/2005/8/layout/radial2"/>
    <dgm:cxn modelId="{E80F1A1D-E9D8-4B7A-A74F-9F76C47739EC}" type="presParOf" srcId="{D1D877FA-5DBF-4D9A-875D-8A3A07C5DFDB}" destId="{4C5731FA-CB39-4DDF-82D7-5190DCECAB69}" srcOrd="5" destOrd="0" presId="urn:microsoft.com/office/officeart/2005/8/layout/radial2"/>
    <dgm:cxn modelId="{BA21E595-29F6-49F3-A78E-C4651B7981ED}" type="presParOf" srcId="{D1D877FA-5DBF-4D9A-875D-8A3A07C5DFDB}" destId="{10E2EB15-539E-461F-A8DA-A1FAE9CA1882}" srcOrd="6" destOrd="0" presId="urn:microsoft.com/office/officeart/2005/8/layout/radial2"/>
    <dgm:cxn modelId="{6B96D6C6-B335-43F7-B097-8D921620DFFB}" type="presParOf" srcId="{10E2EB15-539E-461F-A8DA-A1FAE9CA1882}" destId="{3C6F3ACF-21A5-45F0-8AF7-CAA51A345C0D}" srcOrd="0" destOrd="0" presId="urn:microsoft.com/office/officeart/2005/8/layout/radial2"/>
    <dgm:cxn modelId="{C623C339-86AB-4E78-A28F-787E76F84D71}" type="presParOf" srcId="{10E2EB15-539E-461F-A8DA-A1FAE9CA1882}" destId="{1152C0BC-9C36-4C65-A27E-5C6B433CB33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731FA-CB39-4DDF-82D7-5190DCECAB69}">
      <dsp:nvSpPr>
        <dsp:cNvPr id="0" name=""/>
        <dsp:cNvSpPr/>
      </dsp:nvSpPr>
      <dsp:spPr>
        <a:xfrm rot="2563100">
          <a:off x="2473877" y="3088632"/>
          <a:ext cx="664860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664860" y="258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CFCB5-9C35-468A-A4F6-20F981BD7B00}">
      <dsp:nvSpPr>
        <dsp:cNvPr id="0" name=""/>
        <dsp:cNvSpPr/>
      </dsp:nvSpPr>
      <dsp:spPr>
        <a:xfrm>
          <a:off x="2562072" y="2178248"/>
          <a:ext cx="739733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739733" y="258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652C9-5421-4C8A-AF7C-F6D75B6501C4}">
      <dsp:nvSpPr>
        <dsp:cNvPr id="0" name=""/>
        <dsp:cNvSpPr/>
      </dsp:nvSpPr>
      <dsp:spPr>
        <a:xfrm rot="19037346">
          <a:off x="2473720" y="1267598"/>
          <a:ext cx="666262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666262" y="258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9B9DE-BEDF-4CBF-9CE2-DC5103CC38FD}">
      <dsp:nvSpPr>
        <dsp:cNvPr id="0" name=""/>
        <dsp:cNvSpPr/>
      </dsp:nvSpPr>
      <dsp:spPr>
        <a:xfrm>
          <a:off x="760788" y="1144553"/>
          <a:ext cx="2119157" cy="2119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919ED-E198-4BCF-BBF2-E7C236F6D560}">
      <dsp:nvSpPr>
        <dsp:cNvPr id="0" name=""/>
        <dsp:cNvSpPr/>
      </dsp:nvSpPr>
      <dsp:spPr>
        <a:xfrm>
          <a:off x="2884087" y="1193"/>
          <a:ext cx="1267959" cy="12714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3,600 millions</a:t>
          </a:r>
          <a:endParaRPr lang="en-GB" sz="1800" b="1" kern="1200" dirty="0"/>
        </a:p>
      </dsp:txBody>
      <dsp:txXfrm>
        <a:off x="3069775" y="187399"/>
        <a:ext cx="896583" cy="899082"/>
      </dsp:txXfrm>
    </dsp:sp>
    <dsp:sp modelId="{46A42EDD-FDE8-4DFF-BE3B-4E6015A64147}">
      <dsp:nvSpPr>
        <dsp:cNvPr id="0" name=""/>
        <dsp:cNvSpPr/>
      </dsp:nvSpPr>
      <dsp:spPr>
        <a:xfrm>
          <a:off x="4283615" y="1193"/>
          <a:ext cx="1901939" cy="1271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X-ray exams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(10% in children)</a:t>
          </a:r>
          <a:endParaRPr lang="en-GB" sz="2300" kern="1200" dirty="0"/>
        </a:p>
      </dsp:txBody>
      <dsp:txXfrm>
        <a:off x="4283615" y="1193"/>
        <a:ext cx="1901939" cy="1271494"/>
      </dsp:txXfrm>
    </dsp:sp>
    <dsp:sp modelId="{A0545058-9144-46EC-88FA-EF649E363F92}">
      <dsp:nvSpPr>
        <dsp:cNvPr id="0" name=""/>
        <dsp:cNvSpPr/>
      </dsp:nvSpPr>
      <dsp:spPr>
        <a:xfrm>
          <a:off x="3301805" y="1568384"/>
          <a:ext cx="1271494" cy="12714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37 millions</a:t>
          </a:r>
          <a:endParaRPr lang="en-GB" sz="1800" b="1" kern="1200" dirty="0"/>
        </a:p>
      </dsp:txBody>
      <dsp:txXfrm>
        <a:off x="3488011" y="1754590"/>
        <a:ext cx="899082" cy="899082"/>
      </dsp:txXfrm>
    </dsp:sp>
    <dsp:sp modelId="{E1DB051C-3216-4A1E-9B4E-9CBCA934C71D}">
      <dsp:nvSpPr>
        <dsp:cNvPr id="0" name=""/>
        <dsp:cNvSpPr/>
      </dsp:nvSpPr>
      <dsp:spPr>
        <a:xfrm>
          <a:off x="4700449" y="1568384"/>
          <a:ext cx="1907241" cy="1271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Nuclear medicine procedures</a:t>
          </a:r>
          <a:endParaRPr lang="en-GB" sz="2300" kern="1200" dirty="0"/>
        </a:p>
      </dsp:txBody>
      <dsp:txXfrm>
        <a:off x="4700449" y="1568384"/>
        <a:ext cx="1907241" cy="1271494"/>
      </dsp:txXfrm>
    </dsp:sp>
    <dsp:sp modelId="{3C6F3ACF-21A5-45F0-8AF7-CAA51A345C0D}">
      <dsp:nvSpPr>
        <dsp:cNvPr id="0" name=""/>
        <dsp:cNvSpPr/>
      </dsp:nvSpPr>
      <dsp:spPr>
        <a:xfrm>
          <a:off x="2881878" y="3135575"/>
          <a:ext cx="1271494" cy="12714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7,5 millions</a:t>
          </a:r>
          <a:endParaRPr lang="en-GB" sz="1800" b="1" kern="1200" dirty="0"/>
        </a:p>
      </dsp:txBody>
      <dsp:txXfrm>
        <a:off x="3068084" y="3321781"/>
        <a:ext cx="899082" cy="899082"/>
      </dsp:txXfrm>
    </dsp:sp>
    <dsp:sp modelId="{1152C0BC-9C36-4C65-A27E-5C6B433CB334}">
      <dsp:nvSpPr>
        <dsp:cNvPr id="0" name=""/>
        <dsp:cNvSpPr/>
      </dsp:nvSpPr>
      <dsp:spPr>
        <a:xfrm>
          <a:off x="4280522" y="3135575"/>
          <a:ext cx="1907241" cy="1271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Radiation oncology treatments</a:t>
          </a:r>
          <a:endParaRPr lang="en-GB" sz="2300" kern="1200" dirty="0"/>
        </a:p>
      </dsp:txBody>
      <dsp:txXfrm>
        <a:off x="4280522" y="3135575"/>
        <a:ext cx="1907241" cy="1271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RPM2014 </a:t>
            </a:r>
            <a:endParaRPr lang="en-GB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993199-7F0F-4CBD-B3A9-B138ABD9724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803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RPM2014 </a:t>
            </a: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7640D5-A870-4364-8C18-CDB539DE000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99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48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120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675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399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1163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399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630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861" algn="l" defTabSz="9124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RPM2014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7640D5-A870-4364-8C18-CDB539DE000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0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algn="r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algn="r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algn="r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algn="r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906A8CE-BBFE-4491-AD03-E2E5084C30D6}" type="slidenum">
              <a:rPr lang="en-GB" sz="1100" b="0">
                <a:solidFill>
                  <a:schemeClr val="tx1"/>
                </a:solidFill>
              </a:rPr>
              <a:pPr eaLnBrk="1" hangingPunct="1"/>
              <a:t>3</a:t>
            </a:fld>
            <a:endParaRPr lang="en-GB" sz="1100" b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7713" cy="3417887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2191"/>
            <a:ext cx="5033367" cy="444802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1662411" y="4562929"/>
            <a:ext cx="3525738" cy="523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73" tIns="46137" rIns="92273" bIns="46137">
            <a:spAutoFit/>
          </a:bodyPr>
          <a:lstStyle>
            <a:lvl1pPr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/>
            <a:r>
              <a:rPr lang="en-GB" sz="2400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LEE Jong-wook </a:t>
            </a:r>
          </a:p>
          <a:p>
            <a:pPr algn="l" rtl="0"/>
            <a:r>
              <a:rPr lang="en-GB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Director General</a:t>
            </a:r>
          </a:p>
          <a:p>
            <a:pPr algn="l" rtl="0"/>
            <a:endParaRPr lang="en-GB" sz="1400" b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l" rtl="0">
              <a:buFontTx/>
              <a:buChar char="•"/>
            </a:pPr>
            <a:r>
              <a:rPr lang="en-GB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3,500 fixed-term employees</a:t>
            </a:r>
          </a:p>
          <a:p>
            <a:pPr algn="l" rtl="0">
              <a:buFontTx/>
              <a:buChar char="•"/>
            </a:pPr>
            <a:r>
              <a:rPr lang="en-GB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Budget &lt; US$ 3 billion</a:t>
            </a:r>
          </a:p>
          <a:p>
            <a:pPr algn="l" rtl="0"/>
            <a:endParaRPr lang="en-GB" sz="900" b="0">
              <a:solidFill>
                <a:schemeClr val="tx1"/>
              </a:solidFill>
              <a:latin typeface="Times New Roman" pitchFamily="18" charset="0"/>
            </a:endParaRPr>
          </a:p>
          <a:p>
            <a:pPr algn="l" rtl="0">
              <a:buFontTx/>
              <a:buChar char="•"/>
            </a:pPr>
            <a:endParaRPr lang="en-GB" sz="1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1604367" y="6360584"/>
            <a:ext cx="3613547" cy="26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73" tIns="46137" rIns="92273" bIns="46137">
            <a:spAutoFit/>
          </a:bodyPr>
          <a:lstStyle>
            <a:lvl1pPr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 eaLnBrk="0" hangingPunct="0"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9223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>
              <a:buFontTx/>
              <a:buChar char="•"/>
            </a:pPr>
            <a:r>
              <a:rPr lang="en-GB" sz="2400" b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GB" sz="1800" b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Communicable diseases</a:t>
            </a:r>
          </a:p>
          <a:p>
            <a:pPr algn="l" rtl="0"/>
            <a:r>
              <a:rPr lang="en-GB" sz="1800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GB" sz="1800" b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TB, malaria, polio, HIV/AIDS, …</a:t>
            </a:r>
          </a:p>
          <a:p>
            <a:pPr algn="l" rtl="0">
              <a:buFontTx/>
              <a:buChar char="•"/>
            </a:pPr>
            <a:r>
              <a:rPr lang="en-GB" sz="1800" b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Non-communicable diseases</a:t>
            </a:r>
          </a:p>
          <a:p>
            <a:pPr algn="l" rtl="0"/>
            <a:r>
              <a:rPr lang="en-GB" sz="1800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GB" sz="1800" b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Tobacco, mental health, …</a:t>
            </a:r>
          </a:p>
          <a:p>
            <a:pPr algn="l" rtl="0">
              <a:buFontTx/>
              <a:buChar char="•"/>
            </a:pPr>
            <a:r>
              <a:rPr lang="en-GB" sz="1800" b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Health and environment</a:t>
            </a:r>
          </a:p>
          <a:p>
            <a:pPr algn="l" rtl="0"/>
            <a:r>
              <a:rPr lang="en-GB" sz="1800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GB" sz="1800" b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Chemicals, water, radiation,…</a:t>
            </a:r>
          </a:p>
          <a:p>
            <a:pPr algn="l" rtl="0">
              <a:buFontTx/>
              <a:buChar char="•"/>
            </a:pPr>
            <a:r>
              <a:rPr lang="en-GB" sz="1800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….</a:t>
            </a:r>
          </a:p>
          <a:p>
            <a:pPr algn="l" rtl="0"/>
            <a:endParaRPr lang="en-GB" sz="1800" b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l" rtl="0"/>
            <a:endParaRPr lang="en-US" sz="1800" b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A6E5A-363D-44D0-90FB-362386D8C1FA}" type="slidenum">
              <a:rPr lang="en-GB"/>
              <a:pPr/>
              <a:t>17</a:t>
            </a:fld>
            <a:endParaRPr lang="en-GB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4850"/>
            <a:ext cx="4505325" cy="3379788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02756" indent="-270291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081164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513629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1946095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378560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811026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243491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675957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100" b="0">
                <a:solidFill>
                  <a:schemeClr val="tx1"/>
                </a:solidFill>
              </a:rPr>
              <a:t>World Health Organization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02756" indent="-270291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081164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513629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1946095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378560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811026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243491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675957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237B4A-12F6-488D-AC74-09F6CD589F0B}" type="datetime3">
              <a:rPr lang="en-US" sz="1100" b="0">
                <a:solidFill>
                  <a:schemeClr val="tx1"/>
                </a:solidFill>
              </a:rPr>
              <a:pPr eaLnBrk="1" hangingPunct="1"/>
              <a:t>10 September 2015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02756" indent="-270291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081164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513629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1946095" indent="-216233" defTabSz="878446" eaLnBrk="0" hangingPunct="0"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378560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811026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243491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675957" indent="-216233" algn="r" defTabSz="878446" rtl="1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9E83E56-5E32-4791-9EEB-85762C131B99}" type="slidenum">
              <a:rPr lang="en-US" sz="1100" b="0">
                <a:solidFill>
                  <a:schemeClr val="tx1"/>
                </a:solidFill>
              </a:rPr>
              <a:pPr eaLnBrk="1" hangingPunct="1"/>
              <a:t>28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409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endParaRPr lang="en-US" smtClean="0"/>
          </a:p>
        </p:txBody>
      </p:sp>
      <p:sp>
        <p:nvSpPr>
          <p:cNvPr id="40967" name="Slide Number Placeholder 3"/>
          <p:cNvSpPr txBox="1">
            <a:spLocks noGrp="1"/>
          </p:cNvSpPr>
          <p:nvPr/>
        </p:nvSpPr>
        <p:spPr bwMode="auto">
          <a:xfrm>
            <a:off x="3884121" y="8685632"/>
            <a:ext cx="2972280" cy="4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defTabSz="9667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defTabSz="9667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defTabSz="9667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defTabSz="9667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fld id="{E713FF9C-AD7D-4D95-8C27-D7A45BCE251E}" type="slidenum">
              <a:rPr lang="en-US" sz="1200" b="0">
                <a:solidFill>
                  <a:schemeClr val="tx1"/>
                </a:solidFill>
              </a:rPr>
              <a:pPr rtl="0" eaLnBrk="1" hangingPunct="1"/>
              <a:t>28</a:t>
            </a:fld>
            <a:endParaRPr 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98558F0-3ED5-4155-A465-0319B44BDDFE}" type="datetime1">
              <a:rPr lang="es-ES" smtClean="0"/>
              <a:pPr/>
              <a:t>10/09/2015</a:t>
            </a:fld>
            <a:endParaRPr lang="es-ES" smtClean="0"/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569B3-3F3B-4A48-8B82-CCA5F14D915A}" type="slidenum">
              <a:rPr lang="es-ES" smtClean="0"/>
              <a:pPr/>
              <a:t>30</a:t>
            </a:fld>
            <a:endParaRPr lang="es-ES" smtClean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6C2716-1A49-4ADD-B365-C637A5E156C9}" type="slidenum">
              <a:rPr lang="en-GB"/>
              <a:pPr/>
              <a:t>32</a:t>
            </a:fld>
            <a:endParaRPr lang="en-GB"/>
          </a:p>
        </p:txBody>
      </p:sp>
      <p:sp>
        <p:nvSpPr>
          <p:cNvPr id="311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31270ED7-2752-44E3-9C2D-7C2A53E621DF}" type="slidenum">
              <a:rPr lang="en-US" sz="1200" b="0">
                <a:latin typeface="Times New Roman" pitchFamily="18" charset="0"/>
              </a:rPr>
              <a:pPr algn="r"/>
              <a:t>32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311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30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13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771E583A-CD59-4477-8B56-ACA06984CEF1}" type="slidenum">
              <a:rPr lang="en-US" sz="1200" b="0">
                <a:latin typeface="Calibri" pitchFamily="34" charset="0"/>
              </a:rPr>
              <a:pPr algn="r"/>
              <a:t>32</a:t>
            </a:fld>
            <a:endParaRPr 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74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8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5992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4"/>
            <a:ext cx="6705600" cy="5992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07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2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2913" y="1381125"/>
            <a:ext cx="8291512" cy="461168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1254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22250" y="212725"/>
            <a:ext cx="8747125" cy="2547938"/>
          </a:xfrm>
          <a:effectLst/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2250" y="3262313"/>
            <a:ext cx="8747125" cy="3138487"/>
          </a:xfrm>
          <a:effectLst/>
          <a:extLst/>
        </p:spPr>
        <p:txBody>
          <a:bodyPr anchor="ctr"/>
          <a:lstStyle>
            <a:lvl1pPr marL="0" indent="0" algn="ctr">
              <a:buFont typeface="Times New Roman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629400"/>
            <a:ext cx="947738" cy="2270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</a:defRPr>
            </a:lvl1pPr>
          </a:lstStyle>
          <a:p>
            <a:pPr>
              <a:defRPr/>
            </a:pPr>
            <a:fld id="{23B265C0-B450-4915-98F0-2EC457B48412}" type="datetime1">
              <a:rPr lang="es-AR" smtClean="0"/>
              <a:pPr>
                <a:defRPr/>
              </a:pPr>
              <a:t>10/09/2015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1500" y="6629400"/>
            <a:ext cx="950913" cy="2270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</a:defRPr>
            </a:lvl1pPr>
          </a:lstStyle>
          <a:p>
            <a:pPr>
              <a:defRPr/>
            </a:pPr>
            <a:fld id="{AA746737-412D-4286-9D0F-781841802B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>
          <a:xfrm>
            <a:off x="8058150" y="6629400"/>
            <a:ext cx="1084263" cy="228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33" indent="0">
              <a:buNone/>
              <a:defRPr sz="1800"/>
            </a:lvl2pPr>
            <a:lvl3pPr marL="912466" indent="0">
              <a:buNone/>
              <a:defRPr sz="1600"/>
            </a:lvl3pPr>
            <a:lvl4pPr marL="1368699" indent="0">
              <a:buNone/>
              <a:defRPr sz="1400"/>
            </a:lvl4pPr>
            <a:lvl5pPr marL="1824933" indent="0">
              <a:buNone/>
              <a:defRPr sz="1400"/>
            </a:lvl5pPr>
            <a:lvl6pPr marL="2281163" indent="0">
              <a:buNone/>
              <a:defRPr sz="1400"/>
            </a:lvl6pPr>
            <a:lvl7pPr marL="2737399" indent="0">
              <a:buNone/>
              <a:defRPr sz="1400"/>
            </a:lvl7pPr>
            <a:lvl8pPr marL="3193630" indent="0">
              <a:buNone/>
              <a:defRPr sz="1400"/>
            </a:lvl8pPr>
            <a:lvl9pPr marL="36498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338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500200"/>
            <a:ext cx="3997325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1500200"/>
            <a:ext cx="3998912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76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8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1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90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49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787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66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0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4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84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3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1" y="4407388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1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028" indent="0">
              <a:buNone/>
              <a:defRPr sz="1600"/>
            </a:lvl2pPr>
            <a:lvl3pPr marL="800053" indent="0">
              <a:buNone/>
              <a:defRPr sz="1400"/>
            </a:lvl3pPr>
            <a:lvl4pPr marL="1200087" indent="0">
              <a:buNone/>
              <a:defRPr sz="1200"/>
            </a:lvl4pPr>
            <a:lvl5pPr marL="1600116" indent="0">
              <a:buNone/>
              <a:defRPr sz="1200"/>
            </a:lvl5pPr>
            <a:lvl6pPr marL="2000147" indent="0">
              <a:buNone/>
              <a:defRPr sz="1200"/>
            </a:lvl6pPr>
            <a:lvl7pPr marL="2400176" indent="0">
              <a:buNone/>
              <a:defRPr sz="1200"/>
            </a:lvl7pPr>
            <a:lvl8pPr marL="2800205" indent="0">
              <a:buNone/>
              <a:defRPr sz="1200"/>
            </a:lvl8pPr>
            <a:lvl9pPr marL="32002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37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542089"/>
            <a:ext cx="4080591" cy="4309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0" y="1542089"/>
            <a:ext cx="4080591" cy="430946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5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33" indent="0">
              <a:buNone/>
              <a:defRPr sz="1800"/>
            </a:lvl2pPr>
            <a:lvl3pPr marL="912466" indent="0">
              <a:buNone/>
              <a:defRPr sz="1600"/>
            </a:lvl3pPr>
            <a:lvl4pPr marL="1368699" indent="0">
              <a:buNone/>
              <a:defRPr sz="1400"/>
            </a:lvl4pPr>
            <a:lvl5pPr marL="1824933" indent="0">
              <a:buNone/>
              <a:defRPr sz="1400"/>
            </a:lvl5pPr>
            <a:lvl6pPr marL="2281163" indent="0">
              <a:buNone/>
              <a:defRPr sz="1400"/>
            </a:lvl6pPr>
            <a:lvl7pPr marL="2737399" indent="0">
              <a:buNone/>
              <a:defRPr sz="1400"/>
            </a:lvl7pPr>
            <a:lvl8pPr marL="3193630" indent="0">
              <a:buNone/>
              <a:defRPr sz="1400"/>
            </a:lvl8pPr>
            <a:lvl9pPr marL="36498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58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2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28" indent="0">
              <a:buNone/>
              <a:defRPr sz="1800" b="1"/>
            </a:lvl2pPr>
            <a:lvl3pPr marL="800053" indent="0">
              <a:buNone/>
              <a:defRPr sz="1600" b="1"/>
            </a:lvl3pPr>
            <a:lvl4pPr marL="1200087" indent="0">
              <a:buNone/>
              <a:defRPr sz="1400" b="1"/>
            </a:lvl4pPr>
            <a:lvl5pPr marL="1600116" indent="0">
              <a:buNone/>
              <a:defRPr sz="1400" b="1"/>
            </a:lvl5pPr>
            <a:lvl6pPr marL="2000147" indent="0">
              <a:buNone/>
              <a:defRPr sz="1400" b="1"/>
            </a:lvl6pPr>
            <a:lvl7pPr marL="2400176" indent="0">
              <a:buNone/>
              <a:defRPr sz="1400" b="1"/>
            </a:lvl7pPr>
            <a:lvl8pPr marL="2800205" indent="0">
              <a:buNone/>
              <a:defRPr sz="1400" b="1"/>
            </a:lvl8pPr>
            <a:lvl9pPr marL="320023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28" indent="0">
              <a:buNone/>
              <a:defRPr sz="1800" b="1"/>
            </a:lvl2pPr>
            <a:lvl3pPr marL="800053" indent="0">
              <a:buNone/>
              <a:defRPr sz="1600" b="1"/>
            </a:lvl3pPr>
            <a:lvl4pPr marL="1200087" indent="0">
              <a:buNone/>
              <a:defRPr sz="1400" b="1"/>
            </a:lvl4pPr>
            <a:lvl5pPr marL="1600116" indent="0">
              <a:buNone/>
              <a:defRPr sz="1400" b="1"/>
            </a:lvl5pPr>
            <a:lvl6pPr marL="2000147" indent="0">
              <a:buNone/>
              <a:defRPr sz="1400" b="1"/>
            </a:lvl6pPr>
            <a:lvl7pPr marL="2400176" indent="0">
              <a:buNone/>
              <a:defRPr sz="1400" b="1"/>
            </a:lvl7pPr>
            <a:lvl8pPr marL="2800205" indent="0">
              <a:buNone/>
              <a:defRPr sz="1400" b="1"/>
            </a:lvl8pPr>
            <a:lvl9pPr marL="320023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8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07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70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2" y="273576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2" y="1435540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028" indent="0">
              <a:buNone/>
              <a:defRPr sz="1100"/>
            </a:lvl2pPr>
            <a:lvl3pPr marL="800053" indent="0">
              <a:buNone/>
              <a:defRPr sz="900"/>
            </a:lvl3pPr>
            <a:lvl4pPr marL="1200087" indent="0">
              <a:buNone/>
              <a:defRPr sz="800"/>
            </a:lvl4pPr>
            <a:lvl5pPr marL="1600116" indent="0">
              <a:buNone/>
              <a:defRPr sz="800"/>
            </a:lvl5pPr>
            <a:lvl6pPr marL="2000147" indent="0">
              <a:buNone/>
              <a:defRPr sz="800"/>
            </a:lvl6pPr>
            <a:lvl7pPr marL="2400176" indent="0">
              <a:buNone/>
              <a:defRPr sz="800"/>
            </a:lvl7pPr>
            <a:lvl8pPr marL="2800205" indent="0">
              <a:buNone/>
              <a:defRPr sz="800"/>
            </a:lvl8pPr>
            <a:lvl9pPr marL="320023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070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87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87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028" indent="0">
              <a:buNone/>
              <a:defRPr sz="2500"/>
            </a:lvl2pPr>
            <a:lvl3pPr marL="800053" indent="0">
              <a:buNone/>
              <a:defRPr sz="2100"/>
            </a:lvl3pPr>
            <a:lvl4pPr marL="1200087" indent="0">
              <a:buNone/>
              <a:defRPr sz="1800"/>
            </a:lvl4pPr>
            <a:lvl5pPr marL="1600116" indent="0">
              <a:buNone/>
              <a:defRPr sz="1800"/>
            </a:lvl5pPr>
            <a:lvl6pPr marL="2000147" indent="0">
              <a:buNone/>
              <a:defRPr sz="1800"/>
            </a:lvl6pPr>
            <a:lvl7pPr marL="2400176" indent="0">
              <a:buNone/>
              <a:defRPr sz="1800"/>
            </a:lvl7pPr>
            <a:lvl8pPr marL="2800205" indent="0">
              <a:buNone/>
              <a:defRPr sz="1800"/>
            </a:lvl8pPr>
            <a:lvl9pPr marL="3200233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87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028" indent="0">
              <a:buNone/>
              <a:defRPr sz="1100"/>
            </a:lvl2pPr>
            <a:lvl3pPr marL="800053" indent="0">
              <a:buNone/>
              <a:defRPr sz="900"/>
            </a:lvl3pPr>
            <a:lvl4pPr marL="1200087" indent="0">
              <a:buNone/>
              <a:defRPr sz="800"/>
            </a:lvl4pPr>
            <a:lvl5pPr marL="1600116" indent="0">
              <a:buNone/>
              <a:defRPr sz="800"/>
            </a:lvl5pPr>
            <a:lvl6pPr marL="2000147" indent="0">
              <a:buNone/>
              <a:defRPr sz="800"/>
            </a:lvl6pPr>
            <a:lvl7pPr marL="2400176" indent="0">
              <a:buNone/>
              <a:defRPr sz="800"/>
            </a:lvl7pPr>
            <a:lvl8pPr marL="2800205" indent="0">
              <a:buNone/>
              <a:defRPr sz="800"/>
            </a:lvl8pPr>
            <a:lvl9pPr marL="320023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063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21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27682" cy="58515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18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2539" y="1542089"/>
            <a:ext cx="8291501" cy="4309467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89566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92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76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4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291512" cy="4611688"/>
          </a:xfrm>
        </p:spPr>
        <p:txBody>
          <a:bodyPr/>
          <a:lstStyle>
            <a:lvl5pPr marL="1838254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33" indent="0">
              <a:buNone/>
              <a:defRPr sz="1800"/>
            </a:lvl2pPr>
            <a:lvl3pPr marL="912466" indent="0">
              <a:buNone/>
              <a:defRPr sz="1600"/>
            </a:lvl3pPr>
            <a:lvl4pPr marL="1368699" indent="0">
              <a:buNone/>
              <a:defRPr sz="1400"/>
            </a:lvl4pPr>
            <a:lvl5pPr marL="1824933" indent="0">
              <a:buNone/>
              <a:defRPr sz="1400"/>
            </a:lvl5pPr>
            <a:lvl6pPr marL="2281163" indent="0">
              <a:buNone/>
              <a:defRPr sz="1400"/>
            </a:lvl6pPr>
            <a:lvl7pPr marL="2737399" indent="0">
              <a:buNone/>
              <a:defRPr sz="1400"/>
            </a:lvl7pPr>
            <a:lvl8pPr marL="3193630" indent="0">
              <a:buNone/>
              <a:defRPr sz="1400"/>
            </a:lvl8pPr>
            <a:lvl9pPr marL="36498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919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1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25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96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796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353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8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16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5992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4"/>
            <a:ext cx="6705600" cy="5992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5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09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2913" y="1381125"/>
            <a:ext cx="8291512" cy="461168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81256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0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5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33" indent="0">
              <a:buNone/>
              <a:defRPr sz="1800"/>
            </a:lvl2pPr>
            <a:lvl3pPr marL="912466" indent="0">
              <a:buNone/>
              <a:defRPr sz="1600"/>
            </a:lvl3pPr>
            <a:lvl4pPr marL="1368699" indent="0">
              <a:buNone/>
              <a:defRPr sz="1400"/>
            </a:lvl4pPr>
            <a:lvl5pPr marL="1824933" indent="0">
              <a:buNone/>
              <a:defRPr sz="1400"/>
            </a:lvl5pPr>
            <a:lvl6pPr marL="2281163" indent="0">
              <a:buNone/>
              <a:defRPr sz="1400"/>
            </a:lvl6pPr>
            <a:lvl7pPr marL="2737399" indent="0">
              <a:buNone/>
              <a:defRPr sz="1400"/>
            </a:lvl7pPr>
            <a:lvl8pPr marL="3193630" indent="0">
              <a:buNone/>
              <a:defRPr sz="1400"/>
            </a:lvl8pPr>
            <a:lvl9pPr marL="36498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8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66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9" indent="0">
              <a:buNone/>
              <a:defRPr sz="1600" b="1"/>
            </a:lvl4pPr>
            <a:lvl5pPr marL="1824933" indent="0">
              <a:buNone/>
              <a:defRPr sz="1600" b="1"/>
            </a:lvl5pPr>
            <a:lvl6pPr marL="2281163" indent="0">
              <a:buNone/>
              <a:defRPr sz="1600" b="1"/>
            </a:lvl6pPr>
            <a:lvl7pPr marL="2737399" indent="0">
              <a:buNone/>
              <a:defRPr sz="1600" b="1"/>
            </a:lvl7pPr>
            <a:lvl8pPr marL="3193630" indent="0">
              <a:buNone/>
              <a:defRPr sz="1600" b="1"/>
            </a:lvl8pPr>
            <a:lvl9pPr marL="36498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78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61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213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70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0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814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5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5992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4"/>
            <a:ext cx="6705600" cy="5992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8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72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2913" y="1381125"/>
            <a:ext cx="8291512" cy="461168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317171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76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5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3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33" indent="0">
              <a:buNone/>
              <a:defRPr sz="2800"/>
            </a:lvl2pPr>
            <a:lvl3pPr marL="912466" indent="0">
              <a:buNone/>
              <a:defRPr sz="2400"/>
            </a:lvl3pPr>
            <a:lvl4pPr marL="1368699" indent="0">
              <a:buNone/>
              <a:defRPr sz="2000"/>
            </a:lvl4pPr>
            <a:lvl5pPr marL="1824933" indent="0">
              <a:buNone/>
              <a:defRPr sz="2000"/>
            </a:lvl5pPr>
            <a:lvl6pPr marL="2281163" indent="0">
              <a:buNone/>
              <a:defRPr sz="2000"/>
            </a:lvl6pPr>
            <a:lvl7pPr marL="2737399" indent="0">
              <a:buNone/>
              <a:defRPr sz="2000"/>
            </a:lvl7pPr>
            <a:lvl8pPr marL="3193630" indent="0">
              <a:buNone/>
              <a:defRPr sz="2000"/>
            </a:lvl8pPr>
            <a:lvl9pPr marL="364986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200"/>
            </a:lvl2pPr>
            <a:lvl3pPr marL="912466" indent="0">
              <a:buNone/>
              <a:defRPr sz="1000"/>
            </a:lvl3pPr>
            <a:lvl4pPr marL="1368699" indent="0">
              <a:buNone/>
              <a:defRPr sz="900"/>
            </a:lvl4pPr>
            <a:lvl5pPr marL="1824933" indent="0">
              <a:buNone/>
              <a:defRPr sz="900"/>
            </a:lvl5pPr>
            <a:lvl6pPr marL="2281163" indent="0">
              <a:buNone/>
              <a:defRPr sz="900"/>
            </a:lvl6pPr>
            <a:lvl7pPr marL="2737399" indent="0">
              <a:buNone/>
              <a:defRPr sz="900"/>
            </a:lvl7pPr>
            <a:lvl8pPr marL="3193630" indent="0">
              <a:buNone/>
              <a:defRPr sz="900"/>
            </a:lvl8pPr>
            <a:lvl9pPr marL="36498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69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8" tIns="45624" rIns="91248" bIns="45624"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48" tIns="45624" rIns="91248" bIns="45624" anchor="ctr"/>
          <a:lstStyle/>
          <a:p>
            <a:endParaRPr lang="en-US"/>
          </a:p>
        </p:txBody>
      </p:sp>
      <p:pic>
        <p:nvPicPr>
          <p:cNvPr id="1030" name="Picture 8" descr="WHO-EN-white-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879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62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2466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68699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49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0710" indent="-34071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1856" indent="-27890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1914" indent="-26781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57596" indent="-223444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4046" indent="-145791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1162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89740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5363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09859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500198"/>
            <a:ext cx="8148637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8" tIns="45624" rIns="91248" bIns="45624"/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48" tIns="45624" rIns="91248" bIns="45624" anchor="ctr"/>
          <a:lstStyle/>
          <a:p>
            <a:endParaRPr lang="en-US"/>
          </a:p>
        </p:txBody>
      </p:sp>
      <p:pic>
        <p:nvPicPr>
          <p:cNvPr id="2056" name="Picture 8" descr="WHO-EN-BW-H"/>
          <p:cNvPicPr>
            <a:picLocks noChangeAspect="1" noChangeArrowheads="1"/>
          </p:cNvPicPr>
          <p:nvPr/>
        </p:nvPicPr>
        <p:blipFill>
          <a:blip r:embed="rId13" cstate="print">
            <a:lum contras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3" y="6015038"/>
            <a:ext cx="2409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62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2466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68699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49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0710" indent="-34071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1856" indent="-27890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1914" indent="-26781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57596" indent="-223444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4046" indent="-145791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1162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89740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5363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09859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  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541468"/>
            <a:ext cx="8291512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007" tIns="40004" rIns="80007" bIns="40004"/>
          <a:lstStyle/>
          <a:p>
            <a:endParaRPr lang="en-US"/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0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007" tIns="40004" rIns="80007" bIns="40004" anchor="ctr"/>
          <a:lstStyle/>
          <a:p>
            <a:endParaRPr lang="en-US" sz="3400"/>
          </a:p>
        </p:txBody>
      </p:sp>
      <p:pic>
        <p:nvPicPr>
          <p:cNvPr id="3080" name="Picture 17" descr="WHO-EN-white-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1204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911204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defTabSz="911204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defTabSz="911204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defTabSz="911204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00028" algn="ctr" defTabSz="912568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800053" algn="ctr" defTabSz="912568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200087" algn="ctr" defTabSz="912568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600116" algn="ctr" defTabSz="912568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0710" indent="-340710" algn="l" defTabSz="911204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1856" indent="-280491" algn="l" defTabSz="911204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1914" indent="-269398" algn="l" defTabSz="911204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59181" indent="-225028" algn="l" defTabSz="911204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4046" indent="-145791" algn="r" defTabSz="911204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384898" indent="-145843" algn="r" defTabSz="912568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784927" indent="-145843" algn="r" defTabSz="912568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184957" indent="-145843" algn="r" defTabSz="912568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584987" indent="-145843" algn="r" defTabSz="912568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028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053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7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116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147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176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0205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0233" algn="l" defTabSz="8000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8" tIns="45624" rIns="91248" bIns="45624"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48" tIns="45624" rIns="91248" bIns="45624" anchor="ctr"/>
          <a:lstStyle/>
          <a:p>
            <a:endParaRPr lang="en-US"/>
          </a:p>
        </p:txBody>
      </p:sp>
      <p:pic>
        <p:nvPicPr>
          <p:cNvPr id="1030" name="Picture 8" descr="WHO-EN-white-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50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62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2466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68699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49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0710" indent="-34071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1856" indent="-27890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1914" indent="-26781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57596" indent="-223444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4046" indent="-145791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1162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89740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5363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09859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8" tIns="45624" rIns="91248" bIns="45624"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48" tIns="45624" rIns="91248" bIns="45624" anchor="ctr"/>
          <a:lstStyle/>
          <a:p>
            <a:endParaRPr lang="en-US"/>
          </a:p>
        </p:txBody>
      </p:sp>
      <p:pic>
        <p:nvPicPr>
          <p:cNvPr id="1030" name="Picture 8" descr="WHO-EN-white-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467544" y="6169026"/>
            <a:ext cx="50419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rtl="0"/>
            <a:r>
              <a:rPr lang="en-GB" sz="1200" dirty="0" smtClean="0">
                <a:solidFill>
                  <a:srgbClr val="FFFFFF"/>
                </a:solidFill>
              </a:rPr>
              <a:t>BSS Joint Workshop, Session WCEC10, Thursday 20</a:t>
            </a:r>
            <a:r>
              <a:rPr lang="en-GB" sz="1200" baseline="30000" dirty="0" smtClean="0">
                <a:solidFill>
                  <a:srgbClr val="FFFFFF"/>
                </a:solidFill>
              </a:rPr>
              <a:t>th</a:t>
            </a:r>
            <a:r>
              <a:rPr lang="en-GB" sz="1200" dirty="0" smtClean="0">
                <a:solidFill>
                  <a:srgbClr val="FFFFFF"/>
                </a:solidFill>
              </a:rPr>
              <a:t> February 2014</a:t>
            </a:r>
          </a:p>
          <a:p>
            <a:pPr algn="l" rtl="0"/>
            <a:r>
              <a:rPr lang="en-GB" sz="1200" dirty="0" smtClean="0">
                <a:solidFill>
                  <a:srgbClr val="FFFFFF"/>
                </a:solidFill>
              </a:rPr>
              <a:t>ICRM2014, Riyadh, Saudi Arabia</a:t>
            </a:r>
            <a:endParaRPr lang="en-GB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62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2466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68699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4933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0710" indent="-34071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1856" indent="-27890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1914" indent="-26781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57596" indent="-223444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4046" indent="-145791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1162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89740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53630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09859" indent="-147326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1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google.fr/imgres?imgurl=http://nlcfn.org.uk/Portals/0/radiotherapy.jpg&amp;imgrefurl=http://www.nlcfn.org.uk/-_radiotherapy.aspx&amp;h=321&amp;w=512&amp;sz=137&amp;tbnid=3hPDyIluUkUJ::&amp;tbnh=82&amp;tbnw=131&amp;prev=/images?q=radiotherapy++photo&amp;hl=fr&amp;usg=__mnWbnqjRKSjbxc4QKbdKllPawqg=&amp;sa=X&amp;oi=image_result&amp;resnum=1&amp;ct=image&amp;cd=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fr/imgres?imgurl=http://www.bath.ac.uk/internal/bio-sci/Images/image18.gif&amp;imgrefurl=http://www.bath.ac.uk/internal/bio-sci/bbsafe/lab3_3.htm&amp;h=391&amp;w=448&amp;sz=4&amp;tbnid=S1KllvsyRtMJ::&amp;tbnh=111&amp;tbnw=127&amp;prev=/images?q=radiation+symbol&amp;hl=fr&amp;usg=__BHojuh8uHc-tvBZuARWOLPIuLqI=&amp;sa=X&amp;oi=image_result&amp;resnum=2&amp;ct=image&amp;cd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e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wmf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rpop.iaea.org/RPOP/RPoP/Content/News/bonn-call-for-action-joint-position-statement.ht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eg"/><Relationship Id="rId7" Type="http://schemas.openxmlformats.org/officeDocument/2006/relationships/hyperlink" Target="http://classroomclipart.com/cgi-bin/kids/imageFolio.cgi?action=view&amp;link=Health_Care_and_Medicine&amp;image=treatment_radiationA.jpg&amp;img=&amp;tt=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hyperlink" Target="http://www.google.com/imgres?imgurl=http://www.arfpc.com/images/examroom.jpg&amp;imgrefurl=http://www.arfpc.com/interventional_radiology.html&amp;usg=__KaYUnqJQZl4skU_LmkQ8FVoPyHI=&amp;h=309&amp;w=363&amp;sz=18&amp;hl=en&amp;start=1&amp;tbnid=_hBjPHbloTJL-M:&amp;tbnh=103&amp;tbnw=121&amp;prev=/images?q=interventional+radiology+photos&amp;hl=en&amp;sa=G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msssi.gob.es/home.htm" TargetMode="External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mailto:perezm@who.in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hyperlink" Target="http://www.google.fr/imgres?imgurl=http://www.insumosmedicos.info/ima/insumos-medicos.jpg&amp;imgrefurl=http://www.insumosmedicos.info/amigos.php&amp;h=400&amp;w=400&amp;sz=42&amp;tbnid=ykYMRVQ4xbAJ::&amp;tbnh=124&amp;tbnw=124&amp;prev=/images?q=fotos+de+medicos&amp;hl=fr&amp;usg=__8cbS454MRDB93mru5Cqv9pZ9YCo=&amp;sa=X&amp;oi=image_result&amp;resnum=4&amp;ct=image&amp;cd=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4528693" y="2757491"/>
            <a:ext cx="4606484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979" tIns="39990" rIns="79979" bIns="39990"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Justification and Optimization in Medical Exposures 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perspectives and actions</a:t>
            </a:r>
            <a:r>
              <a:rPr lang="en-US" sz="3200" b="0" dirty="0">
                <a:solidFill>
                  <a:schemeClr val="bg1"/>
                </a:solidFill>
              </a:rPr>
              <a:t/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b="0" dirty="0">
                <a:solidFill>
                  <a:schemeClr val="bg1"/>
                </a:solidFill>
              </a:rPr>
              <a:t/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rgbClr val="7584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3200" dirty="0">
                <a:solidFill>
                  <a:srgbClr val="7584C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252931" name="Picture 3" descr="WHO-EN-BW-H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62" y="0"/>
            <a:ext cx="3830429" cy="12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7701" y="6021288"/>
            <a:ext cx="8521985" cy="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012" tIns="52006" rIns="104012" bIns="52006">
            <a:spAutoFit/>
          </a:bodyPr>
          <a:lstStyle>
            <a:lvl1pPr defTabSz="1187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22288" defTabSz="1187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42988" defTabSz="1187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65275" defTabSz="1187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5975" defTabSz="1187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43175" algn="r" defTabSz="118745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00375" algn="r" defTabSz="118745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57575" algn="r" defTabSz="118745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14775" algn="r" defTabSz="118745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>
              <a:lnSpc>
                <a:spcPct val="75000"/>
              </a:lnSpc>
              <a:spcBef>
                <a:spcPct val="50000"/>
              </a:spcBef>
            </a:pPr>
            <a:r>
              <a:rPr lang="en-GB" b="0" i="1" dirty="0" err="1" smtClean="0">
                <a:solidFill>
                  <a:schemeClr val="bg1"/>
                </a:solidFill>
              </a:rPr>
              <a:t>Dr.</a:t>
            </a:r>
            <a:r>
              <a:rPr lang="en-GB" b="0" i="1" dirty="0" smtClean="0">
                <a:solidFill>
                  <a:schemeClr val="bg1"/>
                </a:solidFill>
              </a:rPr>
              <a:t> Maria </a:t>
            </a:r>
            <a:r>
              <a:rPr lang="en-GB" b="0" i="1" dirty="0">
                <a:solidFill>
                  <a:schemeClr val="bg1"/>
                </a:solidFill>
              </a:rPr>
              <a:t>del Rosario Pérez</a:t>
            </a:r>
          </a:p>
          <a:p>
            <a:pPr algn="ctr" rtl="0">
              <a:lnSpc>
                <a:spcPct val="75000"/>
              </a:lnSpc>
              <a:spcBef>
                <a:spcPct val="50000"/>
              </a:spcBef>
            </a:pPr>
            <a:r>
              <a:rPr lang="en-GB" sz="1800" b="0" i="1" dirty="0">
                <a:solidFill>
                  <a:schemeClr val="bg1"/>
                </a:solidFill>
              </a:rPr>
              <a:t>Department of Public Health, Environmental and Social Determinants of </a:t>
            </a:r>
            <a:r>
              <a:rPr lang="en-GB" sz="1800" b="0" i="1" dirty="0" smtClean="0">
                <a:solidFill>
                  <a:schemeClr val="bg1"/>
                </a:solidFill>
              </a:rPr>
              <a:t>Health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2" y="1458027"/>
            <a:ext cx="3766568" cy="45436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06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Radiation in medicine today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0453626"/>
              </p:ext>
            </p:extLst>
          </p:nvPr>
        </p:nvGraphicFramePr>
        <p:xfrm>
          <a:off x="51013" y="1412776"/>
          <a:ext cx="736848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3284984"/>
            <a:ext cx="17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dirty="0" smtClean="0">
                <a:solidFill>
                  <a:schemeClr val="bg1"/>
                </a:solidFill>
              </a:rPr>
              <a:t>Annually worldwide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4" name="Picture 7" descr="u114098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85" y="1384886"/>
            <a:ext cx="1726952" cy="129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RLM0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86" y="2888777"/>
            <a:ext cx="1748554" cy="13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http://www.nlcfn.org.uk/-_radiotherapy.aspx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33" y="4424029"/>
            <a:ext cx="1797636" cy="12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5" y="23477"/>
            <a:ext cx="6375828" cy="19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0"/>
            <a:ext cx="3118757" cy="19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https://www.dentistry.uiowa.edu/sites/default/files/images/ccrc/km_kmids1035_1300114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04" y="0"/>
            <a:ext cx="255091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378"/>
            <a:ext cx="2832181" cy="283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97" y="4287583"/>
            <a:ext cx="3015088" cy="174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1" descr="http://www.vvox.it/wp-content/uploads/2015/05/Radioterap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64" y="1855441"/>
            <a:ext cx="3302900" cy="24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" y="3647555"/>
            <a:ext cx="2836643" cy="238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Picture 13" descr="Image result for brachytherapy pic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6831"/>
            <a:ext cx="3021495" cy="235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https://a248.e.akamai.net/akamai-cache.trustedpartner.com/images/library/JupiterMedicalCenterMain2012/Imaging/Discovery-body-imag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60" y="3980502"/>
            <a:ext cx="3280637" cy="20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 rot="20015121">
            <a:off x="499172" y="2698092"/>
            <a:ext cx="8290108" cy="792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0710" indent="-34071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1856" indent="-2789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itchFamily="34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1914" indent="-2678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57596" indent="-2234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4046" indent="-145791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1162" indent="-14732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897400" indent="-14732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353630" indent="-14732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09859" indent="-14732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400" b="0" dirty="0" smtClean="0"/>
              <a:t>The use of radiation in medicine is the largest contributor to the exposure of the population from artificial sources (</a:t>
            </a:r>
            <a:r>
              <a:rPr lang="en-US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95%</a:t>
            </a:r>
            <a:r>
              <a:rPr lang="en-US" sz="2400" b="0" dirty="0" smtClean="0"/>
              <a:t>)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4489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4925" y="0"/>
            <a:ext cx="9144000" cy="123825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Radiation in Health Care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89038"/>
            <a:ext cx="8893175" cy="1296987"/>
          </a:xfrm>
        </p:spPr>
        <p:txBody>
          <a:bodyPr/>
          <a:lstStyle/>
          <a:p>
            <a:pPr eaLnBrk="1" hangingPunct="1"/>
            <a:r>
              <a:rPr lang="en-US" dirty="0" smtClean="0"/>
              <a:t>The use of radiation in the diagnosis and treatment of human diseases continues increasing.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2078872"/>
            <a:ext cx="5237162" cy="386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52" tIns="45576" rIns="91152" bIns="45576">
            <a:spAutoFit/>
          </a:bodyPr>
          <a:lstStyle/>
          <a:p>
            <a:pPr marL="340710" indent="-340710" algn="l" rtl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l"/>
            </a:pPr>
            <a:r>
              <a:rPr lang="en-US" sz="2500" b="0" dirty="0"/>
              <a:t>Development of modern health  technology makes new applications safer.</a:t>
            </a:r>
          </a:p>
          <a:p>
            <a:pPr marL="340710" indent="-340710" algn="l" rtl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l"/>
            </a:pPr>
            <a:r>
              <a:rPr lang="en-US" sz="2500" b="0" dirty="0"/>
              <a:t>However, the </a:t>
            </a:r>
            <a:r>
              <a:rPr lang="en-US" sz="2500" b="0" dirty="0" smtClean="0"/>
              <a:t>inappropriate handling </a:t>
            </a:r>
            <a:r>
              <a:rPr lang="en-US" sz="2500" b="0" dirty="0"/>
              <a:t>can lead to unnecessary or unintended radiation </a:t>
            </a:r>
            <a:r>
              <a:rPr lang="en-US" sz="2500" b="0" dirty="0" smtClean="0"/>
              <a:t>exposures, </a:t>
            </a:r>
            <a:r>
              <a:rPr lang="en-US" sz="2500" b="0" dirty="0"/>
              <a:t>with potential health hazards for patients and medical staff.</a:t>
            </a:r>
          </a:p>
        </p:txBody>
      </p:sp>
      <p:pic>
        <p:nvPicPr>
          <p:cNvPr id="20485" name="Picture 5" descr="ctlab_SCBCT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2" y="1844824"/>
            <a:ext cx="39068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72200" y="5092674"/>
            <a:ext cx="2333667" cy="63485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square" lIns="80077" tIns="40039" rIns="80077" bIns="40039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  <a:defRPr/>
            </a:pPr>
            <a:r>
              <a:rPr lang="en-GB" altLang="zh-CN" sz="1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RADIATION PROTECTION</a:t>
            </a:r>
            <a:r>
              <a:rPr lang="en-GB" altLang="zh-CN" sz="1800" b="0" dirty="0" smtClean="0">
                <a:solidFill>
                  <a:schemeClr val="tx2"/>
                </a:solidFill>
                <a:latin typeface="Book Antiqua" pitchFamily="18" charset="0"/>
                <a:ea typeface="SimSun" pitchFamily="2" charset="-122"/>
              </a:rPr>
              <a:t> </a:t>
            </a:r>
            <a:r>
              <a:rPr lang="en-US" altLang="zh-CN" sz="1800" b="0" dirty="0" smtClean="0">
                <a:solidFill>
                  <a:schemeClr val="tx2"/>
                </a:solidFill>
                <a:latin typeface="Book Antiqua" pitchFamily="18" charset="0"/>
                <a:ea typeface="SimSun" pitchFamily="2" charset="-122"/>
              </a:rPr>
              <a:t> </a:t>
            </a:r>
            <a:endParaRPr lang="en-US" sz="18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932040" y="5316130"/>
            <a:ext cx="883034" cy="44232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147" tIns="40074" rIns="80147" bIns="40074" numCol="1" rtlCol="0" anchor="t" anchorCtr="0" compatLnSpc="1">
            <a:prstTxWarp prst="textNoShape">
              <a:avLst/>
            </a:prstTxWarp>
          </a:bodyPr>
          <a:lstStyle/>
          <a:p>
            <a:pPr defTabSz="914179"/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42927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System of Radiological Protection</a:t>
            </a:r>
            <a:endParaRPr lang="en-US" b="0" dirty="0" smtClean="0"/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13787" cy="47529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sz="2800" dirty="0" smtClean="0"/>
              <a:t>Purpose</a:t>
            </a:r>
          </a:p>
          <a:p>
            <a:pPr lvl="1" eaLnBrk="1" hangingPunct="1"/>
            <a:r>
              <a:rPr lang="en-GB" sz="2400" dirty="0" smtClean="0"/>
              <a:t>To provide </a:t>
            </a:r>
            <a:r>
              <a:rPr lang="en-CA" sz="2400" dirty="0" smtClean="0"/>
              <a:t>an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 level of protection</a:t>
            </a:r>
            <a:r>
              <a:rPr lang="en-CA" sz="2400" dirty="0" smtClean="0"/>
              <a:t> for people and the environment against the detrimental effects of radiation exposure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unduly limiting the benefits </a:t>
            </a:r>
            <a:r>
              <a:rPr lang="en-CA" sz="2400" dirty="0" smtClean="0"/>
              <a:t>that may be associated with such exposure</a:t>
            </a:r>
          </a:p>
        </p:txBody>
      </p:sp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323850" y="5316538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dirty="0"/>
              <a:t>radiation source</a:t>
            </a:r>
            <a:endParaRPr lang="en-US" sz="1600" dirty="0"/>
          </a:p>
        </p:txBody>
      </p:sp>
      <p:sp>
        <p:nvSpPr>
          <p:cNvPr id="429072" name="Text Box 16"/>
          <p:cNvSpPr txBox="1">
            <a:spLocks noChangeArrowheads="1"/>
          </p:cNvSpPr>
          <p:nvPr/>
        </p:nvSpPr>
        <p:spPr bwMode="auto">
          <a:xfrm>
            <a:off x="2268538" y="5316538"/>
            <a:ext cx="216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dirty="0"/>
              <a:t>exposure pathways</a:t>
            </a:r>
            <a:endParaRPr lang="en-US" sz="1600" dirty="0"/>
          </a:p>
        </p:txBody>
      </p:sp>
      <p:sp>
        <p:nvSpPr>
          <p:cNvPr id="429073" name="Text Box 17"/>
          <p:cNvSpPr txBox="1">
            <a:spLocks noChangeArrowheads="1"/>
          </p:cNvSpPr>
          <p:nvPr/>
        </p:nvSpPr>
        <p:spPr bwMode="auto">
          <a:xfrm>
            <a:off x="4427538" y="5316538"/>
            <a:ext cx="216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/>
              <a:t>exposed individual</a:t>
            </a:r>
            <a:endParaRPr lang="en-US" sz="1600"/>
          </a:p>
        </p:txBody>
      </p:sp>
      <p:sp>
        <p:nvSpPr>
          <p:cNvPr id="429074" name="Text Box 18"/>
          <p:cNvSpPr txBox="1">
            <a:spLocks noChangeArrowheads="1"/>
          </p:cNvSpPr>
          <p:nvPr/>
        </p:nvSpPr>
        <p:spPr bwMode="auto">
          <a:xfrm>
            <a:off x="5867400" y="4427538"/>
            <a:ext cx="1079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dirty="0"/>
              <a:t>radiation dose</a:t>
            </a:r>
            <a:endParaRPr lang="en-US" sz="1600" dirty="0"/>
          </a:p>
        </p:txBody>
      </p:sp>
      <p:sp>
        <p:nvSpPr>
          <p:cNvPr id="429075" name="Text Box 19"/>
          <p:cNvSpPr txBox="1">
            <a:spLocks noChangeArrowheads="1"/>
          </p:cNvSpPr>
          <p:nvPr/>
        </p:nvSpPr>
        <p:spPr bwMode="auto">
          <a:xfrm>
            <a:off x="7568041" y="4427538"/>
            <a:ext cx="1079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dirty="0"/>
              <a:t>radiation risk</a:t>
            </a:r>
            <a:endParaRPr lang="en-US" sz="1600" dirty="0"/>
          </a:p>
        </p:txBody>
      </p:sp>
      <p:grpSp>
        <p:nvGrpSpPr>
          <p:cNvPr id="429077" name="Group 21"/>
          <p:cNvGrpSpPr>
            <a:grpSpLocks/>
          </p:cNvGrpSpPr>
          <p:nvPr/>
        </p:nvGrpSpPr>
        <p:grpSpPr bwMode="auto">
          <a:xfrm>
            <a:off x="250825" y="3779838"/>
            <a:ext cx="8642350" cy="1944687"/>
            <a:chOff x="158" y="2381"/>
            <a:chExt cx="5444" cy="1225"/>
          </a:xfrm>
        </p:grpSpPr>
        <p:pic>
          <p:nvPicPr>
            <p:cNvPr id="13322" name="Picture 8" descr="http://www.bath.ac.uk/internal/bio-sci/bbsafe/lab3_3.htm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472"/>
              <a:ext cx="907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9" descr="ANd9GcR4FFvDijBIACD6eCYCIBUcBs4XiGywx4wxZEnX6y5u6gF6mFbQ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517"/>
              <a:ext cx="677" cy="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4" name="Group 11"/>
            <p:cNvGrpSpPr>
              <a:grpSpLocks/>
            </p:cNvGrpSpPr>
            <p:nvPr/>
          </p:nvGrpSpPr>
          <p:grpSpPr bwMode="auto">
            <a:xfrm>
              <a:off x="1156" y="2744"/>
              <a:ext cx="1541" cy="408"/>
              <a:chOff x="1429" y="2795"/>
              <a:chExt cx="1541" cy="408"/>
            </a:xfrm>
          </p:grpSpPr>
          <p:sp>
            <p:nvSpPr>
              <p:cNvPr id="13326" name="Line 12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7" name="Line 13"/>
              <p:cNvSpPr>
                <a:spLocks noChangeShapeType="1"/>
              </p:cNvSpPr>
              <p:nvPr/>
            </p:nvSpPr>
            <p:spPr bwMode="auto">
              <a:xfrm>
                <a:off x="1610" y="2931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8" name="Line 14"/>
              <p:cNvSpPr>
                <a:spLocks noChangeShapeType="1"/>
              </p:cNvSpPr>
              <p:nvPr/>
            </p:nvSpPr>
            <p:spPr bwMode="auto">
              <a:xfrm>
                <a:off x="1746" y="3067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9" name="Line 15"/>
              <p:cNvSpPr>
                <a:spLocks noChangeShapeType="1"/>
              </p:cNvSpPr>
              <p:nvPr/>
            </p:nvSpPr>
            <p:spPr bwMode="auto">
              <a:xfrm>
                <a:off x="1882" y="3203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325" name="Rectangle 20"/>
            <p:cNvSpPr>
              <a:spLocks noChangeArrowheads="1"/>
            </p:cNvSpPr>
            <p:nvPr/>
          </p:nvSpPr>
          <p:spPr bwMode="auto">
            <a:xfrm>
              <a:off x="158" y="2381"/>
              <a:ext cx="5444" cy="1225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7" name="Straight Arrow Connector 6"/>
          <p:cNvCxnSpPr>
            <a:stCxn id="429074" idx="3"/>
            <a:endCxn id="429075" idx="1"/>
          </p:cNvCxnSpPr>
          <p:nvPr/>
        </p:nvCxnSpPr>
        <p:spPr bwMode="auto">
          <a:xfrm>
            <a:off x="6946900" y="4718051"/>
            <a:ext cx="62114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944873" y="3924300"/>
            <a:ext cx="2160587" cy="33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i="1" dirty="0" smtClean="0">
                <a:solidFill>
                  <a:srgbClr val="FF0000"/>
                </a:solidFill>
              </a:rPr>
              <a:t>external exposure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117046" y="4970337"/>
            <a:ext cx="2160587" cy="33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 sz="1600" i="1" dirty="0" smtClean="0">
                <a:solidFill>
                  <a:srgbClr val="FF0000"/>
                </a:solidFill>
              </a:rPr>
              <a:t>internal exposure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9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29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29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2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6" grpId="0"/>
      <p:bldP spid="429072" grpId="0"/>
      <p:bldP spid="429073" grpId="0"/>
      <p:bldP spid="429074" grpId="0"/>
      <p:bldP spid="429075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Challenge of radiation protection in health </a:t>
            </a:r>
            <a:r>
              <a:rPr lang="en-GB" sz="4000" dirty="0"/>
              <a:t>care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074900"/>
            <a:ext cx="3920718" cy="2837919"/>
          </a:xfrm>
        </p:spPr>
        <p:txBody>
          <a:bodyPr/>
          <a:lstStyle/>
          <a:p>
            <a:pPr marL="475242" indent="-475242" eaLnBrk="1" hangingPunct="1">
              <a:lnSpc>
                <a:spcPct val="90000"/>
              </a:lnSpc>
              <a:defRPr/>
            </a:pPr>
            <a:r>
              <a:rPr lang="en-US" sz="3200" dirty="0" smtClean="0"/>
              <a:t>Control </a:t>
            </a:r>
            <a:r>
              <a:rPr lang="en-US" sz="3200" dirty="0"/>
              <a:t>and minimize health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risks</a:t>
            </a:r>
            <a:r>
              <a:rPr lang="en-US" sz="3200" dirty="0"/>
              <a:t>, while maximizing the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benefits </a:t>
            </a:r>
            <a:r>
              <a:rPr lang="en-US" sz="3200" dirty="0" smtClean="0"/>
              <a:t>that can be obtained</a:t>
            </a:r>
            <a:endParaRPr lang="en-US" sz="3200" dirty="0"/>
          </a:p>
        </p:txBody>
      </p:sp>
      <p:grpSp>
        <p:nvGrpSpPr>
          <p:cNvPr id="21508" name="Group 8"/>
          <p:cNvGrpSpPr>
            <a:grpSpLocks/>
          </p:cNvGrpSpPr>
          <p:nvPr/>
        </p:nvGrpSpPr>
        <p:grpSpPr bwMode="auto">
          <a:xfrm>
            <a:off x="6028644" y="3942828"/>
            <a:ext cx="2519668" cy="1941512"/>
            <a:chOff x="4037" y="2479"/>
            <a:chExt cx="1707" cy="1269"/>
          </a:xfrm>
        </p:grpSpPr>
        <p:graphicFrame>
          <p:nvGraphicFramePr>
            <p:cNvPr id="21511" name="Object 4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97944094"/>
                </p:ext>
              </p:extLst>
            </p:nvPr>
          </p:nvGraphicFramePr>
          <p:xfrm>
            <a:off x="4157" y="2479"/>
            <a:ext cx="1587" cy="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0" name="Clip" r:id="rId3" imgW="2952750" imgH="2362200" progId="MS_ClipArt_Gallery.5">
                    <p:embed/>
                  </p:oleObj>
                </mc:Choice>
                <mc:Fallback>
                  <p:oleObj name="Clip" r:id="rId3" imgW="2952750" imgH="2362200" progId="MS_ClipArt_Gallery.5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7" y="2479"/>
                          <a:ext cx="1587" cy="1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2" name="Text Box 5"/>
            <p:cNvSpPr txBox="1">
              <a:spLocks noChangeArrowheads="1"/>
            </p:cNvSpPr>
            <p:nvPr/>
          </p:nvSpPr>
          <p:spPr bwMode="auto">
            <a:xfrm>
              <a:off x="5035" y="3195"/>
              <a:ext cx="70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44" tIns="45672" rIns="91344" bIns="45672">
              <a:spAutoFit/>
            </a:bodyPr>
            <a:lstStyle>
              <a:lvl1pPr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200" dirty="0">
                  <a:solidFill>
                    <a:schemeClr val="tx1"/>
                  </a:solidFill>
                </a:rPr>
                <a:t>BENEFITS</a:t>
              </a:r>
            </a:p>
          </p:txBody>
        </p:sp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4037" y="3022"/>
              <a:ext cx="612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44" tIns="45672" rIns="91344" bIns="45672">
              <a:spAutoFit/>
            </a:bodyPr>
            <a:lstStyle>
              <a:lvl1pPr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041400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defTabSz="1041400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200">
                  <a:solidFill>
                    <a:schemeClr val="tx1"/>
                  </a:solidFill>
                </a:rPr>
                <a:t>RISKS</a:t>
              </a:r>
            </a:p>
          </p:txBody>
        </p:sp>
      </p:grpSp>
      <p:pic>
        <p:nvPicPr>
          <p:cNvPr id="21509" name="Picture 9" descr="radiology coll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412"/>
            <a:ext cx="3709045" cy="240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6" name="Text Box 16"/>
          <p:cNvSpPr txBox="1">
            <a:spLocks noChangeArrowheads="1"/>
          </p:cNvSpPr>
          <p:nvPr/>
        </p:nvSpPr>
        <p:spPr bwMode="auto">
          <a:xfrm>
            <a:off x="4499992" y="1763364"/>
            <a:ext cx="4248473" cy="1061829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CCFF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2988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l" defTabSz="1042988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1042988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1042988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1042988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  <a:buFont typeface="Courier New" pitchFamily="49" charset="0"/>
              <a:buChar char="-"/>
            </a:pPr>
            <a:r>
              <a:rPr lang="en-US" sz="2100" b="0" dirty="0">
                <a:solidFill>
                  <a:srgbClr val="000066"/>
                </a:solidFill>
              </a:rPr>
              <a:t> </a:t>
            </a:r>
            <a:r>
              <a:rPr lang="en-US" sz="2100" b="0" i="1" dirty="0">
                <a:solidFill>
                  <a:srgbClr val="000066"/>
                </a:solidFill>
              </a:rPr>
              <a:t>Patients;</a:t>
            </a:r>
          </a:p>
          <a:p>
            <a:pPr>
              <a:spcBef>
                <a:spcPts val="0"/>
              </a:spcBef>
              <a:buFont typeface="Courier New" pitchFamily="49" charset="0"/>
              <a:buChar char="-"/>
            </a:pPr>
            <a:r>
              <a:rPr lang="en-US" sz="2100" b="0" i="1" dirty="0">
                <a:solidFill>
                  <a:srgbClr val="000066"/>
                </a:solidFill>
              </a:rPr>
              <a:t> Comforters and </a:t>
            </a:r>
            <a:r>
              <a:rPr lang="en-US" sz="2100" b="0" i="1" dirty="0" err="1">
                <a:solidFill>
                  <a:srgbClr val="000066"/>
                </a:solidFill>
              </a:rPr>
              <a:t>carers</a:t>
            </a:r>
            <a:r>
              <a:rPr lang="en-US" sz="2100" b="0" i="1" dirty="0">
                <a:solidFill>
                  <a:srgbClr val="000066"/>
                </a:solidFill>
              </a:rPr>
              <a:t>; </a:t>
            </a:r>
          </a:p>
          <a:p>
            <a:pPr>
              <a:spcBef>
                <a:spcPts val="0"/>
              </a:spcBef>
              <a:buFont typeface="Courier New" pitchFamily="49" charset="0"/>
              <a:buChar char="-"/>
            </a:pPr>
            <a:r>
              <a:rPr lang="en-US" sz="2100" b="0" i="1" dirty="0">
                <a:solidFill>
                  <a:srgbClr val="000066"/>
                </a:solidFill>
              </a:rPr>
              <a:t> </a:t>
            </a:r>
            <a:r>
              <a:rPr lang="en-US" sz="2100" b="0" i="1" dirty="0" smtClean="0">
                <a:solidFill>
                  <a:srgbClr val="000066"/>
                </a:solidFill>
              </a:rPr>
              <a:t>Medical research volunteers</a:t>
            </a:r>
            <a:r>
              <a:rPr lang="en-US" sz="2100" b="0" dirty="0" smtClean="0">
                <a:solidFill>
                  <a:srgbClr val="000066"/>
                </a:solidFill>
              </a:rPr>
              <a:t> </a:t>
            </a:r>
            <a:endParaRPr lang="en-US" sz="2100" b="0" dirty="0">
              <a:solidFill>
                <a:srgbClr val="000066"/>
              </a:solidFill>
            </a:endParaRPr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categories of exposure co-exist </a:t>
            </a:r>
            <a:br>
              <a:rPr lang="en-GB" dirty="0" smtClean="0"/>
            </a:br>
            <a:r>
              <a:rPr lang="en-GB" dirty="0" smtClean="0"/>
              <a:t>in health care facilities</a:t>
            </a:r>
            <a:endParaRPr lang="en-US" dirty="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10561"/>
            <a:ext cx="3841750" cy="2017713"/>
          </a:xfrm>
        </p:spPr>
        <p:txBody>
          <a:bodyPr/>
          <a:lstStyle/>
          <a:p>
            <a:r>
              <a:rPr lang="en-GB" dirty="0"/>
              <a:t>Medical </a:t>
            </a:r>
            <a:r>
              <a:rPr lang="en-GB" dirty="0" smtClean="0"/>
              <a:t>exposures</a:t>
            </a:r>
          </a:p>
          <a:p>
            <a:endParaRPr lang="en-GB" dirty="0"/>
          </a:p>
          <a:p>
            <a:r>
              <a:rPr lang="en-GB" dirty="0"/>
              <a:t>Occupational </a:t>
            </a:r>
            <a:r>
              <a:rPr lang="en-GB" dirty="0" smtClean="0"/>
              <a:t>exposures</a:t>
            </a:r>
          </a:p>
          <a:p>
            <a:pPr lvl="1"/>
            <a:r>
              <a:rPr lang="en-GB" i="1" dirty="0" smtClean="0"/>
              <a:t>Health care providers</a:t>
            </a:r>
          </a:p>
          <a:p>
            <a:pPr lvl="1"/>
            <a:endParaRPr lang="en-GB" i="1" dirty="0"/>
          </a:p>
          <a:p>
            <a:r>
              <a:rPr lang="en-GB" dirty="0"/>
              <a:t>Public </a:t>
            </a:r>
            <a:r>
              <a:rPr lang="en-GB" dirty="0" smtClean="0"/>
              <a:t>exposures</a:t>
            </a:r>
          </a:p>
          <a:p>
            <a:pPr lvl="1"/>
            <a:r>
              <a:rPr lang="en-GB" i="1" dirty="0" smtClean="0"/>
              <a:t>Visitors, general public</a:t>
            </a:r>
            <a:endParaRPr lang="en-GB" i="1" dirty="0"/>
          </a:p>
          <a:p>
            <a:pPr>
              <a:buFont typeface="Courier New" pitchFamily="49" charset="0"/>
              <a:buChar char="-"/>
            </a:pPr>
            <a:endParaRPr lang="en-GB" dirty="0"/>
          </a:p>
          <a:p>
            <a:endParaRPr lang="en-US" dirty="0"/>
          </a:p>
        </p:txBody>
      </p:sp>
      <p:grpSp>
        <p:nvGrpSpPr>
          <p:cNvPr id="368651" name="Group 11"/>
          <p:cNvGrpSpPr>
            <a:grpSpLocks/>
          </p:cNvGrpSpPr>
          <p:nvPr/>
        </p:nvGrpSpPr>
        <p:grpSpPr bwMode="auto">
          <a:xfrm>
            <a:off x="4752565" y="3235648"/>
            <a:ext cx="3743325" cy="2592387"/>
            <a:chOff x="2880" y="1162"/>
            <a:chExt cx="2540" cy="1777"/>
          </a:xfrm>
        </p:grpSpPr>
        <p:pic>
          <p:nvPicPr>
            <p:cNvPr id="368649" name="Picture 9" descr="u114098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1162"/>
              <a:ext cx="1360" cy="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46" name="Picture 6" descr="RADIOLOGIS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933"/>
              <a:ext cx="1225" cy="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47" name="Picture 7" descr="waiting ro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2069"/>
              <a:ext cx="1315" cy="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48" name="Picture 8" descr="CT pati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62"/>
              <a:ext cx="1179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650" name="Rectangle 10"/>
            <p:cNvSpPr>
              <a:spLocks noChangeArrowheads="1"/>
            </p:cNvSpPr>
            <p:nvPr/>
          </p:nvSpPr>
          <p:spPr bwMode="auto">
            <a:xfrm>
              <a:off x="2880" y="1162"/>
              <a:ext cx="2540" cy="1769"/>
            </a:xfrm>
            <a:prstGeom prst="rect">
              <a:avLst/>
            </a:prstGeom>
            <a:noFill/>
            <a:ln w="762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660" name="AutoShape 20"/>
          <p:cNvSpPr>
            <a:spLocks noChangeArrowheads="1"/>
          </p:cNvSpPr>
          <p:nvPr/>
        </p:nvSpPr>
        <p:spPr bwMode="auto">
          <a:xfrm>
            <a:off x="3347865" y="2097087"/>
            <a:ext cx="1008112" cy="358775"/>
          </a:xfrm>
          <a:prstGeom prst="rightArrow">
            <a:avLst>
              <a:gd name="adj1" fmla="val 50000"/>
              <a:gd name="adj2" fmla="val 110398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two pillars of RP in medical exposures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 Radiation protection in medical exposures is </a:t>
            </a:r>
            <a:r>
              <a:rPr lang="en-US" sz="3200" dirty="0"/>
              <a:t>based on two principles of radiation protection</a:t>
            </a:r>
            <a:r>
              <a:rPr lang="en-US" sz="3200" dirty="0" smtClean="0"/>
              <a:t>:</a:t>
            </a:r>
          </a:p>
          <a:p>
            <a:pPr marL="1094448" lvl="1" indent="-571500">
              <a:buFont typeface="+mj-lt"/>
              <a:buAutoNum type="romanU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justification</a:t>
            </a:r>
            <a:r>
              <a:rPr lang="en-US" sz="2800" dirty="0" smtClean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procedures</a:t>
            </a:r>
          </a:p>
          <a:p>
            <a:pPr marL="1094448" lvl="1" indent="-571500">
              <a:buFont typeface="+mj-lt"/>
              <a:buAutoNum type="romanU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optimization</a:t>
            </a:r>
            <a:r>
              <a:rPr lang="en-US" sz="2800" dirty="0" smtClean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protection and safety. </a:t>
            </a:r>
            <a:endParaRPr lang="en-GB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05" y="4077072"/>
            <a:ext cx="1831171" cy="178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3"/>
            <a:ext cx="2489968" cy="194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119511" y="1727639"/>
            <a:ext cx="770572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/>
            <a:r>
              <a:rPr lang="es-ES_tradnl" sz="3200" b="0" dirty="0" err="1" smtClean="0">
                <a:solidFill>
                  <a:srgbClr val="002060"/>
                </a:solidFill>
              </a:rPr>
              <a:t>These</a:t>
            </a:r>
            <a:r>
              <a:rPr lang="es-ES_tradnl" sz="3200" b="0" dirty="0" smtClean="0">
                <a:solidFill>
                  <a:srgbClr val="002060"/>
                </a:solidFill>
              </a:rPr>
              <a:t> </a:t>
            </a:r>
            <a:r>
              <a:rPr lang="es-ES_tradnl" sz="3200" b="0" dirty="0" err="1">
                <a:solidFill>
                  <a:srgbClr val="002060"/>
                </a:solidFill>
              </a:rPr>
              <a:t>two</a:t>
            </a:r>
            <a:r>
              <a:rPr lang="es-ES_tradnl" sz="3200" b="0" dirty="0">
                <a:solidFill>
                  <a:srgbClr val="002060"/>
                </a:solidFill>
              </a:rPr>
              <a:t> </a:t>
            </a:r>
            <a:r>
              <a:rPr lang="es-ES_tradnl" sz="3200" b="0" dirty="0" err="1">
                <a:solidFill>
                  <a:srgbClr val="002060"/>
                </a:solidFill>
              </a:rPr>
              <a:t>principles</a:t>
            </a:r>
            <a:r>
              <a:rPr lang="es-ES_tradnl" sz="3200" b="0" dirty="0">
                <a:solidFill>
                  <a:srgbClr val="002060"/>
                </a:solidFill>
              </a:rPr>
              <a:t> of radiation </a:t>
            </a:r>
            <a:r>
              <a:rPr lang="es-ES_tradnl" sz="3200" b="0" dirty="0" err="1">
                <a:solidFill>
                  <a:srgbClr val="002060"/>
                </a:solidFill>
              </a:rPr>
              <a:t>protection</a:t>
            </a:r>
            <a:r>
              <a:rPr lang="es-ES_tradnl" sz="3200" b="0" dirty="0">
                <a:solidFill>
                  <a:srgbClr val="002060"/>
                </a:solidFill>
              </a:rPr>
              <a:t> in medical </a:t>
            </a:r>
            <a:r>
              <a:rPr lang="es-ES_tradnl" sz="3200" b="0" dirty="0" err="1">
                <a:solidFill>
                  <a:srgbClr val="002060"/>
                </a:solidFill>
              </a:rPr>
              <a:t>exposures</a:t>
            </a:r>
            <a:r>
              <a:rPr lang="es-ES_tradnl" sz="3200" b="0" dirty="0">
                <a:solidFill>
                  <a:srgbClr val="002060"/>
                </a:solidFill>
              </a:rPr>
              <a:t> are </a:t>
            </a:r>
            <a:r>
              <a:rPr lang="es-ES_tradnl" sz="3200" b="0" dirty="0" err="1">
                <a:solidFill>
                  <a:srgbClr val="002060"/>
                </a:solidFill>
              </a:rPr>
              <a:t>implicit</a:t>
            </a:r>
            <a:r>
              <a:rPr lang="es-ES_tradnl" sz="3200" b="0" dirty="0">
                <a:solidFill>
                  <a:srgbClr val="002060"/>
                </a:solidFill>
              </a:rPr>
              <a:t> in the concept </a:t>
            </a:r>
            <a:r>
              <a:rPr lang="es-ES_tradnl" sz="3200" b="0" dirty="0" smtClean="0">
                <a:solidFill>
                  <a:srgbClr val="002060"/>
                </a:solidFill>
              </a:rPr>
              <a:t>of</a:t>
            </a:r>
          </a:p>
          <a:p>
            <a:pPr algn="ctr" rtl="0"/>
            <a:r>
              <a:rPr lang="es-ES_tradnl" sz="3200" b="0" dirty="0" smtClean="0">
                <a:solidFill>
                  <a:srgbClr val="002060"/>
                </a:solidFill>
              </a:rPr>
              <a:t> </a:t>
            </a:r>
            <a:r>
              <a:rPr lang="es-ES_tradnl" sz="3200" b="0" dirty="0">
                <a:solidFill>
                  <a:srgbClr val="002060"/>
                </a:solidFill>
              </a:rPr>
              <a:t>"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do no harm</a:t>
            </a:r>
            <a:r>
              <a:rPr lang="en-US" sz="3200" b="0" dirty="0">
                <a:solidFill>
                  <a:srgbClr val="002060"/>
                </a:solidFill>
              </a:rPr>
              <a:t>"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endParaRPr lang="es-ES_tradnl" sz="3200" dirty="0">
              <a:solidFill>
                <a:srgbClr val="002060"/>
              </a:solidFill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539750" y="4254727"/>
            <a:ext cx="5486400" cy="7016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l" rtl="0">
              <a:spcBef>
                <a:spcPct val="50000"/>
              </a:spcBef>
            </a:pPr>
            <a:r>
              <a:rPr lang="es-ES_tradnl" sz="4000" b="0">
                <a:latin typeface="Comic Sans MS" pitchFamily="66" charset="0"/>
              </a:rPr>
              <a:t>“ Primum non nocere”</a:t>
            </a:r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6898821" y="5332563"/>
            <a:ext cx="17768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s-ES_tradnl" sz="2000" b="0" i="1" dirty="0" err="1">
                <a:solidFill>
                  <a:srgbClr val="0070C0"/>
                </a:solidFill>
              </a:rPr>
              <a:t>Hippocrates</a:t>
            </a:r>
            <a:r>
              <a:rPr lang="es-ES_tradnl" sz="2000" b="0" i="1" dirty="0">
                <a:solidFill>
                  <a:srgbClr val="0070C0"/>
                </a:solidFill>
              </a:rPr>
              <a:t> (</a:t>
            </a:r>
            <a:r>
              <a:rPr lang="en-US" sz="1600" b="0" i="1" dirty="0">
                <a:solidFill>
                  <a:srgbClr val="0070C0"/>
                </a:solidFill>
              </a:rPr>
              <a:t>460 BC </a:t>
            </a:r>
            <a:r>
              <a:rPr lang="en-US" sz="1600" b="0" i="1" dirty="0" smtClean="0">
                <a:solidFill>
                  <a:srgbClr val="0070C0"/>
                </a:solidFill>
              </a:rPr>
              <a:t>– 377) </a:t>
            </a:r>
            <a:r>
              <a:rPr lang="en-US" sz="1600" b="0" i="1" dirty="0">
                <a:solidFill>
                  <a:srgbClr val="0070C0"/>
                </a:solidFill>
              </a:rPr>
              <a:t>BC)</a:t>
            </a:r>
            <a:endParaRPr lang="es-ES_tradnl" sz="2000" b="0" i="1" dirty="0">
              <a:solidFill>
                <a:srgbClr val="0070C0"/>
              </a:solidFill>
            </a:endParaRPr>
          </a:p>
        </p:txBody>
      </p:sp>
      <p:grpSp>
        <p:nvGrpSpPr>
          <p:cNvPr id="270341" name="Group 5"/>
          <p:cNvGrpSpPr>
            <a:grpSpLocks/>
          </p:cNvGrpSpPr>
          <p:nvPr/>
        </p:nvGrpSpPr>
        <p:grpSpPr bwMode="auto">
          <a:xfrm>
            <a:off x="0" y="0"/>
            <a:ext cx="2720729" cy="1196975"/>
            <a:chOff x="154" y="3220"/>
            <a:chExt cx="1888" cy="833"/>
          </a:xfrm>
        </p:grpSpPr>
        <p:sp>
          <p:nvSpPr>
            <p:cNvPr id="270342" name="Rectangle 6"/>
            <p:cNvSpPr>
              <a:spLocks noChangeArrowheads="1"/>
            </p:cNvSpPr>
            <p:nvPr/>
          </p:nvSpPr>
          <p:spPr bwMode="auto">
            <a:xfrm>
              <a:off x="154" y="3220"/>
              <a:ext cx="1888" cy="833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CCFF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0343" name="Rectangle 7"/>
            <p:cNvSpPr>
              <a:spLocks noChangeArrowheads="1"/>
            </p:cNvSpPr>
            <p:nvPr/>
          </p:nvSpPr>
          <p:spPr bwMode="auto">
            <a:xfrm>
              <a:off x="177" y="3456"/>
              <a:ext cx="1633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>
                <a:buClr>
                  <a:srgbClr val="CC0000"/>
                </a:buClr>
              </a:pPr>
              <a:r>
                <a:rPr lang="es-ES_tradnl" sz="2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JUSTIFICACION</a:t>
              </a:r>
            </a:p>
          </p:txBody>
        </p:sp>
      </p:grpSp>
      <p:grpSp>
        <p:nvGrpSpPr>
          <p:cNvPr id="270344" name="Group 8"/>
          <p:cNvGrpSpPr>
            <a:grpSpLocks/>
          </p:cNvGrpSpPr>
          <p:nvPr/>
        </p:nvGrpSpPr>
        <p:grpSpPr bwMode="auto">
          <a:xfrm>
            <a:off x="6376988" y="0"/>
            <a:ext cx="2767012" cy="1196975"/>
            <a:chOff x="2181" y="3221"/>
            <a:chExt cx="1888" cy="833"/>
          </a:xfrm>
        </p:grpSpPr>
        <p:sp>
          <p:nvSpPr>
            <p:cNvPr id="270345" name="Rectangle 9"/>
            <p:cNvSpPr>
              <a:spLocks noChangeArrowheads="1"/>
            </p:cNvSpPr>
            <p:nvPr/>
          </p:nvSpPr>
          <p:spPr bwMode="auto">
            <a:xfrm>
              <a:off x="2181" y="3221"/>
              <a:ext cx="1888" cy="83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CCFF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0346" name="Rectangle 10"/>
            <p:cNvSpPr>
              <a:spLocks noChangeArrowheads="1"/>
            </p:cNvSpPr>
            <p:nvPr/>
          </p:nvSpPr>
          <p:spPr bwMode="auto">
            <a:xfrm>
              <a:off x="2249" y="3457"/>
              <a:ext cx="160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rtl="0" eaLnBrk="0" hangingPunct="0">
                <a:buClr>
                  <a:srgbClr val="CC0000"/>
                </a:buClr>
              </a:pPr>
              <a:r>
                <a:rPr lang="es-ES_tradnl" sz="2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OPTIMIZACION</a:t>
              </a:r>
              <a:endParaRPr lang="es-ES_tradn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70348" name="Picture 12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20" y="2758691"/>
            <a:ext cx="1844923" cy="25738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9" name="AutoShape 13"/>
          <p:cNvSpPr>
            <a:spLocks noChangeArrowheads="1"/>
          </p:cNvSpPr>
          <p:nvPr/>
        </p:nvSpPr>
        <p:spPr bwMode="auto">
          <a:xfrm>
            <a:off x="920848" y="1125538"/>
            <a:ext cx="288925" cy="647700"/>
          </a:xfrm>
          <a:prstGeom prst="curvedRightArrow">
            <a:avLst>
              <a:gd name="adj1" fmla="val 44835"/>
              <a:gd name="adj2" fmla="val 89670"/>
              <a:gd name="adj3" fmla="val 33333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0350" name="AutoShape 14"/>
          <p:cNvSpPr>
            <a:spLocks noChangeArrowheads="1"/>
          </p:cNvSpPr>
          <p:nvPr/>
        </p:nvSpPr>
        <p:spPr bwMode="auto">
          <a:xfrm>
            <a:off x="7649109" y="1143692"/>
            <a:ext cx="288925" cy="719137"/>
          </a:xfrm>
          <a:prstGeom prst="curvedLeftArrow">
            <a:avLst>
              <a:gd name="adj1" fmla="val 49780"/>
              <a:gd name="adj2" fmla="val 99560"/>
              <a:gd name="adj3" fmla="val 33333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5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" y="1377999"/>
            <a:ext cx="6679801" cy="467806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zh-CN" dirty="0"/>
              <a:t>The benefit outweighs the risk when </a:t>
            </a:r>
            <a:r>
              <a:rPr lang="en-GB" altLang="zh-CN" dirty="0" smtClean="0"/>
              <a:t>a medical imaging procedure </a:t>
            </a:r>
            <a:r>
              <a:rPr lang="en-GB" altLang="zh-CN" dirty="0"/>
              <a:t>is: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zh-CN" sz="2500" dirty="0">
                <a:ea typeface="+mn-ea"/>
              </a:rPr>
              <a:t>appropriately prescribed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zh-CN" sz="2500" dirty="0">
                <a:ea typeface="+mn-ea"/>
              </a:rPr>
              <a:t>properly performed. </a:t>
            </a:r>
          </a:p>
          <a:p>
            <a:pPr>
              <a:lnSpc>
                <a:spcPct val="90000"/>
              </a:lnSpc>
              <a:defRPr/>
            </a:pPr>
            <a:r>
              <a:rPr lang="en-GB" altLang="zh-CN" dirty="0"/>
              <a:t>This is not the case if there is no clinical indication or the radiation dose is higher than necessary for the clinical purpose (e.g. adult protocols used for imaging children)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zh-CN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Do the right procedure !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altLang="zh-CN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Do </a:t>
            </a:r>
            <a:r>
              <a:rPr lang="en-GB" altLang="zh-C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the </a:t>
            </a:r>
            <a:r>
              <a:rPr lang="en-GB" altLang="zh-CN" sz="2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procedure right !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zh-CN" sz="2200" dirty="0">
              <a:solidFill>
                <a:schemeClr val="tx2"/>
              </a:solidFill>
              <a:latin typeface="Book Antiqua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200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21509" name="Picture 5" descr="Doctor ki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82" y="1412776"/>
            <a:ext cx="1941200" cy="14657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5642" name="Rectangle 10"/>
          <p:cNvSpPr>
            <a:spLocks noGrp="1" noChangeArrowheads="1"/>
          </p:cNvSpPr>
          <p:nvPr>
            <p:ph type="title"/>
          </p:nvPr>
        </p:nvSpPr>
        <p:spPr>
          <a:xfrm>
            <a:off x="443082" y="0"/>
            <a:ext cx="8406800" cy="126850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What does it mean in medical imaging?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0453" y="2145659"/>
            <a:ext cx="3831358" cy="73288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077" tIns="40039" rIns="80077" bIns="40039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516216" y="4817344"/>
            <a:ext cx="2333667" cy="85645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square" lIns="80077" tIns="40039" rIns="80077" bIns="40039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  <a:defRPr/>
            </a:pPr>
            <a:r>
              <a:rPr lang="en-GB" altLang="zh-CN" sz="18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J</a:t>
            </a:r>
            <a:r>
              <a:rPr lang="en-GB" altLang="zh-CN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SimSun" pitchFamily="2" charset="-122"/>
              </a:rPr>
              <a:t>USTIFICATION</a:t>
            </a:r>
            <a:r>
              <a:rPr lang="en-GB" altLang="zh-CN" sz="1800" b="0" dirty="0">
                <a:solidFill>
                  <a:schemeClr val="tx2"/>
                </a:solidFill>
                <a:latin typeface="Book Antiqua" pitchFamily="18" charset="0"/>
                <a:ea typeface="SimSun" pitchFamily="2" charset="-122"/>
              </a:rPr>
              <a:t> </a:t>
            </a:r>
          </a:p>
          <a:p>
            <a:pPr algn="ctr" rtl="0"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  <a:defRPr/>
            </a:pPr>
            <a:r>
              <a:rPr lang="en-GB" altLang="zh-CN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SimSun" pitchFamily="2" charset="-122"/>
              </a:rPr>
              <a:t>OPTIMIZATION</a:t>
            </a:r>
            <a:r>
              <a:rPr lang="en-GB" altLang="zh-CN" sz="1800" b="0" dirty="0">
                <a:solidFill>
                  <a:schemeClr val="tx2"/>
                </a:solidFill>
                <a:latin typeface="Book Antiqua" pitchFamily="18" charset="0"/>
                <a:ea typeface="SimSun" pitchFamily="2" charset="-122"/>
              </a:rPr>
              <a:t> </a:t>
            </a:r>
            <a:r>
              <a:rPr lang="en-US" altLang="zh-CN" sz="1800" b="0" dirty="0">
                <a:solidFill>
                  <a:schemeClr val="tx2"/>
                </a:solidFill>
                <a:latin typeface="Book Antiqua" pitchFamily="18" charset="0"/>
                <a:ea typeface="SimSun" pitchFamily="2" charset="-122"/>
              </a:rPr>
              <a:t> </a:t>
            </a:r>
            <a:endParaRPr lang="en-US" sz="1800" dirty="0">
              <a:solidFill>
                <a:schemeClr val="tx2"/>
              </a:solidFill>
              <a:latin typeface="Book Antiqua" pitchFamily="18" charset="0"/>
            </a:endParaRPr>
          </a:p>
        </p:txBody>
      </p:sp>
      <p:pic>
        <p:nvPicPr>
          <p:cNvPr id="10" name="Picture 9" descr="0611010830551bppeydnsmile702_thumbnail1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75" y="3047138"/>
            <a:ext cx="1956502" cy="13397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90453" y="4548341"/>
            <a:ext cx="4443852" cy="102248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077" tIns="40039" rIns="80077" bIns="40039" anchor="ctr"/>
          <a:lstStyle/>
          <a:p>
            <a:endParaRPr lang="en-US"/>
          </a:p>
        </p:txBody>
      </p:sp>
      <p:pic>
        <p:nvPicPr>
          <p:cNvPr id="13" name="Picture 2" descr="C:\Users\perezm\AppData\Local\Microsoft\Windows\Temporary Internet Files\Content.IE5\FBYJUSSX\MC90010474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18" y="4541189"/>
            <a:ext cx="917164" cy="9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5445724" y="5279830"/>
            <a:ext cx="716751" cy="44232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147" tIns="40074" rIns="80147" bIns="40074" numCol="1" rtlCol="0" anchor="t" anchorCtr="0" compatLnSpc="1">
            <a:prstTxWarp prst="textNoShape">
              <a:avLst/>
            </a:prstTxWarp>
          </a:bodyPr>
          <a:lstStyle/>
          <a:p>
            <a:pPr defTabSz="914179"/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26712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96" y="4"/>
            <a:ext cx="5924310" cy="123827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Appropriateness in imaging: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"Best Test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!"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92" y="1326999"/>
            <a:ext cx="6950688" cy="4309467"/>
          </a:xfrm>
        </p:spPr>
        <p:txBody>
          <a:bodyPr/>
          <a:lstStyle/>
          <a:p>
            <a:r>
              <a:rPr lang="en-US" sz="2300" dirty="0"/>
              <a:t>When choosing a procedure utilizing ionizing radiation, the </a:t>
            </a: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benefit/risk 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</a:t>
            </a:r>
            <a:r>
              <a:rPr lang="en-US" sz="2300" dirty="0" smtClean="0"/>
              <a:t> </a:t>
            </a:r>
            <a:r>
              <a:rPr lang="en-US" sz="2300" dirty="0"/>
              <a:t>must be carefully considered. </a:t>
            </a:r>
          </a:p>
          <a:p>
            <a:r>
              <a:rPr lang="en-US" sz="2300" dirty="0" smtClean="0"/>
              <a:t>If the clinical </a:t>
            </a:r>
            <a:r>
              <a:rPr lang="en-US" sz="2300" dirty="0"/>
              <a:t>evaluation </a:t>
            </a:r>
            <a:r>
              <a:rPr lang="en-US" sz="2300" dirty="0" smtClean="0"/>
              <a:t>(</a:t>
            </a:r>
            <a:r>
              <a:rPr lang="en-US" sz="2300" i="1" dirty="0" smtClean="0"/>
              <a:t>e.g. physical examination</a:t>
            </a:r>
            <a:r>
              <a:rPr lang="en-US" sz="2300" dirty="0" smtClean="0"/>
              <a:t>) or </a:t>
            </a:r>
            <a:r>
              <a:rPr lang="en-US" sz="2300" dirty="0"/>
              <a:t>other imaging modalities </a:t>
            </a:r>
            <a:r>
              <a:rPr lang="en-US" sz="2400" dirty="0"/>
              <a:t>(</a:t>
            </a:r>
            <a:r>
              <a:rPr lang="en-US" sz="2400" i="1" dirty="0"/>
              <a:t>e.g. US, </a:t>
            </a:r>
            <a:r>
              <a:rPr lang="en-US" sz="2400" i="1" dirty="0" smtClean="0"/>
              <a:t>MRI</a:t>
            </a:r>
            <a:r>
              <a:rPr lang="en-US" sz="2400" dirty="0" smtClean="0"/>
              <a:t>) </a:t>
            </a:r>
            <a:r>
              <a:rPr lang="en-US" sz="2300" dirty="0" smtClean="0"/>
              <a:t>could provide </a:t>
            </a:r>
            <a:r>
              <a:rPr lang="en-US" sz="2300" dirty="0"/>
              <a:t>an accurate </a:t>
            </a:r>
            <a:r>
              <a:rPr lang="en-US" sz="2300" dirty="0" smtClean="0"/>
              <a:t>diagnosis</a:t>
            </a:r>
            <a:r>
              <a:rPr lang="en-US" sz="2300" dirty="0"/>
              <a:t>, </a:t>
            </a:r>
            <a:r>
              <a:rPr lang="en-US" sz="2300" dirty="0" smtClean="0"/>
              <a:t>the use </a:t>
            </a:r>
            <a:r>
              <a:rPr lang="en-US" sz="2300" dirty="0"/>
              <a:t>of ionizing </a:t>
            </a:r>
            <a:r>
              <a:rPr lang="en-US" sz="2300" dirty="0" smtClean="0"/>
              <a:t>radiation would be 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unnecessary</a:t>
            </a:r>
            <a:endParaRPr lang="en-US" sz="2300" dirty="0"/>
          </a:p>
          <a:p>
            <a:r>
              <a:rPr lang="en-US" sz="2300" dirty="0" smtClean="0"/>
              <a:t>In addition to the scientific evidence, other factors have </a:t>
            </a:r>
            <a:r>
              <a:rPr lang="en-US" sz="2300" dirty="0"/>
              <a:t>to be </a:t>
            </a:r>
            <a:r>
              <a:rPr lang="en-US" sz="2300" dirty="0" smtClean="0"/>
              <a:t>considered when making a decision about the imaging modality to be used (if any): </a:t>
            </a:r>
          </a:p>
          <a:p>
            <a:pPr lvl="1"/>
            <a:r>
              <a:rPr lang="en-US" sz="1900" dirty="0" smtClean="0"/>
              <a:t>e.g. local </a:t>
            </a:r>
            <a:r>
              <a:rPr lang="en-US" sz="1900" dirty="0"/>
              <a:t>expertise, available resources, accessibility, </a:t>
            </a:r>
            <a:r>
              <a:rPr lang="en-US" sz="1900" dirty="0" smtClean="0"/>
              <a:t>affordability, patient </a:t>
            </a:r>
            <a:r>
              <a:rPr lang="en-US" sz="1900" dirty="0"/>
              <a:t>values</a:t>
            </a:r>
            <a:endParaRPr lang="en-US" sz="1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300" i="1" dirty="0"/>
          </a:p>
          <a:p>
            <a:endParaRPr lang="en-US" sz="2300" dirty="0"/>
          </a:p>
        </p:txBody>
      </p:sp>
      <p:pic>
        <p:nvPicPr>
          <p:cNvPr id="1071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2198475" cy="171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02304"/>
            <a:ext cx="2510799" cy="21922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perezm\AppData\Local\Microsoft\Windows\Temporary Internet Files\Content.IE5\FBYJUSSX\MC90010474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7" y="3"/>
            <a:ext cx="917164" cy="9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611688"/>
          </a:xfrm>
        </p:spPr>
        <p:txBody>
          <a:bodyPr/>
          <a:lstStyle/>
          <a:p>
            <a:r>
              <a:rPr lang="en-US" dirty="0" smtClean="0"/>
              <a:t>About WHO</a:t>
            </a:r>
          </a:p>
          <a:p>
            <a:r>
              <a:rPr lang="en-US" dirty="0" smtClean="0"/>
              <a:t>Radiation in medicine today</a:t>
            </a:r>
          </a:p>
          <a:p>
            <a:r>
              <a:rPr lang="en-US" dirty="0" smtClean="0"/>
              <a:t>Radiation </a:t>
            </a:r>
            <a:r>
              <a:rPr lang="en-US" dirty="0"/>
              <a:t>protection in </a:t>
            </a:r>
            <a:r>
              <a:rPr lang="en-US" dirty="0" smtClean="0"/>
              <a:t>medicine</a:t>
            </a:r>
            <a:endParaRPr lang="en-US" dirty="0"/>
          </a:p>
          <a:p>
            <a:r>
              <a:rPr lang="en-US" dirty="0" smtClean="0"/>
              <a:t>Justification and optimization in </a:t>
            </a:r>
            <a:r>
              <a:rPr lang="en-US" dirty="0"/>
              <a:t>diagnostic imaging</a:t>
            </a:r>
          </a:p>
          <a:p>
            <a:r>
              <a:rPr lang="en-GB" dirty="0" smtClean="0"/>
              <a:t>Global actions- WHO Global Initiative on Radiation Safety in HCS and Bonn Call for Action</a:t>
            </a:r>
          </a:p>
        </p:txBody>
      </p:sp>
    </p:spTree>
    <p:extLst>
      <p:ext uri="{BB962C8B-B14F-4D97-AF65-F5344CB8AC3E}">
        <p14:creationId xmlns:p14="http://schemas.microsoft.com/office/powerpoint/2010/main" val="38270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Justification of medical exposures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060848"/>
            <a:ext cx="6145312" cy="3127995"/>
          </a:xfrm>
        </p:spPr>
        <p:txBody>
          <a:bodyPr/>
          <a:lstStyle/>
          <a:p>
            <a:pPr marL="476250" indent="-476250" eaLnBrk="1" hangingPunct="1">
              <a:buFont typeface="Wingdings" pitchFamily="2" charset="2"/>
              <a:buNone/>
            </a:pPr>
            <a:r>
              <a:rPr lang="en-US" sz="2800" dirty="0" smtClean="0"/>
              <a:t>It applies at three levels</a:t>
            </a:r>
          </a:p>
          <a:p>
            <a:pPr marL="476250" indent="-476250" eaLnBrk="1" hangingPunct="1">
              <a:buFont typeface="Wingdings" pitchFamily="2" charset="2"/>
              <a:buAutoNum type="arabicPeriod"/>
            </a:pPr>
            <a:r>
              <a:rPr lang="en-US" sz="2800" dirty="0" smtClean="0"/>
              <a:t>Level 1: General justification</a:t>
            </a:r>
          </a:p>
          <a:p>
            <a:pPr marL="476250" indent="-476250" eaLnBrk="1" hangingPunct="1">
              <a:buFont typeface="Wingdings" pitchFamily="2" charset="2"/>
              <a:buAutoNum type="arabicPeriod"/>
            </a:pPr>
            <a:r>
              <a:rPr lang="en-US" sz="2800" dirty="0" smtClean="0"/>
              <a:t>Level 2: Generic justification</a:t>
            </a:r>
          </a:p>
          <a:p>
            <a:pPr marL="476250" indent="-476250" eaLnBrk="1" hangingPunct="1">
              <a:buFont typeface="Wingdings" pitchFamily="2" charset="2"/>
              <a:buAutoNum type="arabicPeriod"/>
            </a:pPr>
            <a:r>
              <a:rPr lang="en-US" sz="2800" dirty="0" smtClean="0"/>
              <a:t>Level 3: Individual justification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94" y="4077072"/>
            <a:ext cx="2528298" cy="164990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44" y="1268759"/>
            <a:ext cx="2752204" cy="302818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level 1 of justification?</a:t>
            </a:r>
            <a:endParaRPr lang="en-US" dirty="0" smtClean="0"/>
          </a:p>
        </p:txBody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1705"/>
            <a:ext cx="5257800" cy="4539843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The first level refers to 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justification</a:t>
            </a:r>
            <a:r>
              <a:rPr lang="en-US" sz="2400" dirty="0"/>
              <a:t> of the use of ionizing radiation in medicine. </a:t>
            </a:r>
          </a:p>
          <a:p>
            <a:pPr>
              <a:defRPr/>
            </a:pPr>
            <a:r>
              <a:rPr lang="en-US" sz="2400" dirty="0"/>
              <a:t>As a general approach, the use of radiation in medicine is accepted as doing more good than harm, economic and social issues being considered.</a:t>
            </a:r>
          </a:p>
          <a:p>
            <a:pPr>
              <a:defRPr/>
            </a:pPr>
            <a:r>
              <a:rPr lang="en-US" sz="2400" dirty="0"/>
              <a:t>Therefore, this first level of general justification  can be taken for granted. </a:t>
            </a:r>
          </a:p>
        </p:txBody>
      </p:sp>
      <p:pic>
        <p:nvPicPr>
          <p:cNvPr id="30724" name="Picture 8" descr="radiology coll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29" y="1158341"/>
            <a:ext cx="3377416" cy="261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62" y="3573016"/>
            <a:ext cx="2892788" cy="23375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2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level 2  of justification</a:t>
            </a:r>
            <a:r>
              <a:rPr lang="en-GB" dirty="0"/>
              <a:t>?</a:t>
            </a:r>
            <a:endParaRPr lang="en-US" dirty="0" smtClean="0"/>
          </a:p>
        </p:txBody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181" y="1287225"/>
            <a:ext cx="6378809" cy="4539844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Second level -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generic justification</a:t>
            </a:r>
            <a:r>
              <a:rPr lang="en-US" sz="2200" dirty="0"/>
              <a:t>- refers to a particular radiological medical procedure for patients with a given clinical condition, or for a group of individuals at risk to a given condition that can be detected and treated. </a:t>
            </a:r>
          </a:p>
          <a:p>
            <a:pPr>
              <a:defRPr/>
            </a:pPr>
            <a:r>
              <a:rPr lang="en-US" sz="2200" dirty="0" smtClean="0"/>
              <a:t>Level 2 </a:t>
            </a:r>
            <a:r>
              <a:rPr lang="en-US" sz="2200" dirty="0"/>
              <a:t>justification is assigned to the 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authority  </a:t>
            </a:r>
            <a:r>
              <a:rPr lang="en-US" sz="2200" dirty="0"/>
              <a:t>in conjunction with appropriate 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bodies</a:t>
            </a:r>
            <a:r>
              <a:rPr lang="en-US" sz="2200" dirty="0"/>
              <a:t>. 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guidelines/ appropriateness criteria </a:t>
            </a:r>
            <a:r>
              <a:rPr lang="en-US" sz="2200" dirty="0" smtClean="0"/>
              <a:t>refer to this </a:t>
            </a:r>
            <a:r>
              <a:rPr lang="en-US" sz="2200" dirty="0"/>
              <a:t>level of justification.</a:t>
            </a:r>
          </a:p>
        </p:txBody>
      </p:sp>
      <p:pic>
        <p:nvPicPr>
          <p:cNvPr id="317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68" y="1452808"/>
            <a:ext cx="1140285" cy="238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43" y="3998463"/>
            <a:ext cx="2298217" cy="18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Making the best use of clinical radiology servi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90" y="1452808"/>
            <a:ext cx="1250241" cy="23714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0"/>
            <a:ext cx="8157111" cy="1238250"/>
          </a:xfrm>
        </p:spPr>
        <p:txBody>
          <a:bodyPr/>
          <a:lstStyle/>
          <a:p>
            <a:r>
              <a:rPr lang="en-GB" sz="4000" dirty="0" smtClean="0"/>
              <a:t>The level 3 : individual justification</a:t>
            </a:r>
            <a:endParaRPr lang="en-US" sz="4000" dirty="0" smtClean="0"/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2986"/>
            <a:ext cx="7069767" cy="4539844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Third level-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individual justification</a:t>
            </a:r>
            <a:r>
              <a:rPr lang="en-US" sz="2400" dirty="0"/>
              <a:t> of a procedure judged to do more good than harm to a particular patient. </a:t>
            </a:r>
          </a:p>
          <a:p>
            <a:pPr>
              <a:defRPr/>
            </a:pPr>
            <a:r>
              <a:rPr lang="en-US" sz="2400" dirty="0"/>
              <a:t>It is  assigned to health professionals involved in the patient's care ("</a:t>
            </a:r>
            <a:r>
              <a:rPr lang="en-US" sz="2400" i="1" dirty="0"/>
              <a:t>consultation between the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medical practitioner </a:t>
            </a:r>
            <a:r>
              <a:rPr lang="en-US" sz="2400" i="1" dirty="0"/>
              <a:t>and the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referring medical practitioner</a:t>
            </a:r>
            <a:r>
              <a:rPr lang="en-US" sz="2400" i="1" dirty="0"/>
              <a:t>, as appropriate</a:t>
            </a:r>
            <a:r>
              <a:rPr lang="en-US" sz="2400" dirty="0"/>
              <a:t>"). </a:t>
            </a:r>
          </a:p>
          <a:p>
            <a:pPr>
              <a:defRPr/>
            </a:pPr>
            <a:r>
              <a:rPr lang="en-US" sz="2400" dirty="0"/>
              <a:t>They have to integrate the best available scientific evidence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/>
              <a:t>with their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/>
              <a:t>individual clinical expertise to decide what is appropriate for </a:t>
            </a:r>
            <a:r>
              <a:rPr lang="en-US" sz="2400" dirty="0" smtClean="0"/>
              <a:t>an </a:t>
            </a:r>
            <a:r>
              <a:rPr lang="en-US" sz="2400" dirty="0"/>
              <a:t>individual </a:t>
            </a:r>
            <a:r>
              <a:rPr lang="en-US" sz="2400" dirty="0" smtClean="0"/>
              <a:t>patient. </a:t>
            </a:r>
            <a:endParaRPr lang="en-US" sz="2400" dirty="0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27" y="2"/>
            <a:ext cx="929875" cy="126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3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7405068" y="1527680"/>
          <a:ext cx="1543457" cy="152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Clip" r:id="rId4" imgW="2952750" imgH="2362200" progId="MS_ClipArt_Gallery.5">
                  <p:embed/>
                </p:oleObj>
              </mc:Choice>
              <mc:Fallback>
                <p:oleObj name="Clip" r:id="rId4" imgW="2952750" imgH="2362200" progId="MS_ClipArt_Gallery.5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5068" y="1527680"/>
                        <a:ext cx="1543457" cy="15262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7185155" y="2168412"/>
            <a:ext cx="971957" cy="2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2" tIns="45696" rIns="91392" bIns="45696">
            <a:spAutoFit/>
          </a:bodyPr>
          <a:lstStyle>
            <a:lvl1pPr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0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157113" y="2365675"/>
            <a:ext cx="971957" cy="24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2" tIns="45696" rIns="91392" bIns="45696">
            <a:spAutoFit/>
          </a:bodyPr>
          <a:lstStyle>
            <a:lvl1pPr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defTabSz="11890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defTabSz="118903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000">
                <a:solidFill>
                  <a:schemeClr val="tx1"/>
                </a:solidFill>
              </a:rPr>
              <a:t>BENEFITS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330403" y="3662975"/>
            <a:ext cx="1586175" cy="2169431"/>
            <a:chOff x="8784277" y="4167020"/>
            <a:chExt cx="1643166" cy="226347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3" name="Picture 18" descr="stock-photo-a-young-boy-visiting-the-hospital-for-a-check-up-407548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277" y="4167020"/>
              <a:ext cx="1618093" cy="128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radiologists looki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277" y="5171761"/>
              <a:ext cx="1643166" cy="125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67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Guidelines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Imaging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71"/>
            <a:ext cx="8712968" cy="4309467"/>
          </a:xfrm>
        </p:spPr>
        <p:txBody>
          <a:bodyPr/>
          <a:lstStyle/>
          <a:p>
            <a:r>
              <a:rPr lang="en-US" dirty="0"/>
              <a:t>A medical imaging examination is useful if its outcome — either positive or negative — influences management of the patient or strengthens confidence in the diagnosis.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guidelines for medical imaging</a:t>
            </a:r>
            <a:r>
              <a:rPr lang="en-US" dirty="0"/>
              <a:t> provide </a:t>
            </a:r>
            <a:r>
              <a:rPr lang="en-US" dirty="0" smtClean="0"/>
              <a:t>information </a:t>
            </a:r>
            <a:r>
              <a:rPr lang="en-US" dirty="0"/>
              <a:t>on which procedure is most likely to yield the most informative results, and whether another modality is equally or more effective, and therefore more appropriate. </a:t>
            </a:r>
          </a:p>
          <a:p>
            <a:r>
              <a:rPr lang="en-US" dirty="0"/>
              <a:t>These guidelines support the practice of evidence-based medicine and form a foundation to guide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appropriateness in prescribing diagnostic imaging services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6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Optimization in medical exposures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5544616" cy="4611688"/>
          </a:xfrm>
        </p:spPr>
        <p:txBody>
          <a:bodyPr/>
          <a:lstStyle/>
          <a:p>
            <a:pPr eaLnBrk="1" hangingPunct="1"/>
            <a:r>
              <a:rPr lang="en-US" sz="2600" dirty="0" smtClean="0"/>
              <a:t>The dose to the patient should be managed to ensure that it is </a:t>
            </a:r>
            <a:r>
              <a:rPr lang="en-US" sz="2600" b="1" dirty="0" smtClean="0"/>
              <a:t>commensurate with the medical purpose</a:t>
            </a:r>
          </a:p>
          <a:p>
            <a:pPr eaLnBrk="1" hangingPunct="1"/>
            <a:r>
              <a:rPr lang="en-US" sz="2600" dirty="0" smtClean="0"/>
              <a:t>In medical imaging the goal is to use the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suitable </a:t>
            </a:r>
            <a:r>
              <a:rPr lang="en-US" sz="2600" b="1" dirty="0" smtClean="0"/>
              <a:t>dose</a:t>
            </a:r>
            <a:r>
              <a:rPr lang="en-US" sz="2600" dirty="0" smtClean="0"/>
              <a:t> to obtain the desired image ("diagnostic quality image")</a:t>
            </a:r>
          </a:p>
          <a:p>
            <a:pPr eaLnBrk="1" hangingPunct="1"/>
            <a:r>
              <a:rPr lang="en-US" sz="2600" b="1" dirty="0"/>
              <a:t>"Not more nor less" dose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67" y="1412776"/>
            <a:ext cx="28225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54" y="3501008"/>
            <a:ext cx="278243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2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Optimization of protection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225" cy="48244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The </a:t>
            </a:r>
            <a:r>
              <a:rPr lang="en-US" dirty="0"/>
              <a:t>optimization of protection is applied </a:t>
            </a:r>
            <a:r>
              <a:rPr lang="en-US" dirty="0" smtClean="0"/>
              <a:t>to: </a:t>
            </a:r>
            <a:endParaRPr lang="en-US" dirty="0"/>
          </a:p>
          <a:p>
            <a:pPr lvl="1">
              <a:buFont typeface="Wingdings" pitchFamily="2" charset="2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design, appropriate selection, and construction of equipment, software and installations; and </a:t>
            </a:r>
          </a:p>
          <a:p>
            <a:pPr lvl="1">
              <a:buFont typeface="Wingdings" pitchFamily="2" charset="2"/>
              <a:buAutoNum type="arabicPeriod"/>
            </a:pPr>
            <a:r>
              <a:rPr lang="en-US" dirty="0"/>
              <a:t>the working procedures (operational parameters).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altLang="zh-CN" dirty="0" smtClean="0">
                <a:ea typeface="SimSun" pitchFamily="2" charset="-122"/>
              </a:rPr>
              <a:t>Methods </a:t>
            </a:r>
            <a:r>
              <a:rPr lang="en-GB" altLang="zh-CN" dirty="0">
                <a:ea typeface="SimSun" pitchFamily="2" charset="-122"/>
              </a:rPr>
              <a:t>for </a:t>
            </a:r>
            <a:r>
              <a:rPr lang="en-GB" altLang="zh-CN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dose reduction</a:t>
            </a:r>
            <a:r>
              <a:rPr lang="en-GB" altLang="zh-CN" dirty="0">
                <a:ea typeface="SimSun" pitchFamily="2" charset="-122"/>
              </a:rPr>
              <a:t> should be applied and protocols should be tailored according to patient size and  level of acceptable noise for a given clinical indication (important in paediatric CT). </a:t>
            </a:r>
            <a:endParaRPr lang="en-GB" altLang="zh-CN" dirty="0" smtClean="0">
              <a:ea typeface="SimSun" pitchFamily="2" charset="-12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zh-CN" dirty="0" smtClean="0">
                <a:ea typeface="SimSun" pitchFamily="2" charset="-122"/>
              </a:rPr>
              <a:t> </a:t>
            </a:r>
            <a:r>
              <a:rPr lang="en-GB" altLang="zh-CN" b="1" dirty="0" smtClean="0">
                <a:ea typeface="SimSun" pitchFamily="2" charset="-122"/>
              </a:rPr>
              <a:t>Diagnostic reference levels</a:t>
            </a:r>
            <a:r>
              <a:rPr lang="en-GB" altLang="zh-CN" dirty="0" smtClean="0">
                <a:ea typeface="SimSun" pitchFamily="2" charset="-122"/>
              </a:rPr>
              <a:t> (</a:t>
            </a:r>
            <a:r>
              <a:rPr lang="en-GB" altLang="zh-CN" b="1" dirty="0" smtClean="0">
                <a:ea typeface="SimSun" pitchFamily="2" charset="-122"/>
              </a:rPr>
              <a:t>DRLs</a:t>
            </a:r>
            <a:r>
              <a:rPr lang="en-GB" altLang="zh-CN" dirty="0" smtClean="0">
                <a:ea typeface="SimSun" pitchFamily="2" charset="-122"/>
              </a:rPr>
              <a:t>) are tools for optimization</a:t>
            </a:r>
            <a:endParaRPr lang="en-GB" altLang="zh-CN" dirty="0">
              <a:ea typeface="SimSun" pitchFamily="2" charset="-122"/>
            </a:endParaRPr>
          </a:p>
          <a:p>
            <a:pPr lvl="1">
              <a:buFont typeface="Wingdings" pitchFamily="2" charset="2"/>
              <a:buAutoNum type="arabicPeriod"/>
            </a:pPr>
            <a:endParaRPr lang="en-GB" altLang="zh-CN" dirty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Diagnostic Reference Levels </a:t>
            </a:r>
            <a:r>
              <a:rPr lang="en-GB" dirty="0" smtClean="0"/>
              <a:t>(DRLs)</a:t>
            </a:r>
            <a:endParaRPr lang="en-US" dirty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856984" cy="4464496"/>
          </a:xfrm>
        </p:spPr>
        <p:txBody>
          <a:bodyPr/>
          <a:lstStyle/>
          <a:p>
            <a:r>
              <a:rPr lang="en-US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DRL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300" dirty="0"/>
              <a:t>are used to ensure that doses do not deviate significantly from those achieved at peer departments for that procedure (unless there </a:t>
            </a:r>
            <a:r>
              <a:rPr lang="en-US" altLang="zh-CN" sz="2300" dirty="0">
                <a:ea typeface="SimSun" pitchFamily="2" charset="-122"/>
              </a:rPr>
              <a:t>is a known, relevant, and acceptable </a:t>
            </a:r>
            <a:r>
              <a:rPr lang="en-US" altLang="zh-CN" sz="2300" dirty="0" smtClean="0">
                <a:ea typeface="SimSun" pitchFamily="2" charset="-122"/>
              </a:rPr>
              <a:t>reason). </a:t>
            </a:r>
          </a:p>
          <a:p>
            <a:r>
              <a:rPr lang="en-GB" altLang="zh-CN" sz="2300" b="1" dirty="0" smtClean="0">
                <a:ea typeface="SimSun" pitchFamily="2" charset="-122"/>
              </a:rPr>
              <a:t>DRLs</a:t>
            </a:r>
            <a:r>
              <a:rPr lang="en-GB" altLang="zh-CN" sz="2300" dirty="0" smtClean="0">
                <a:ea typeface="SimSun" pitchFamily="2" charset="-122"/>
              </a:rPr>
              <a:t> </a:t>
            </a:r>
            <a:r>
              <a:rPr lang="en-US" sz="2300" dirty="0"/>
              <a:t>apply in radiodiagnosis, nuclear medicine, interventional radiology, to </a:t>
            </a:r>
            <a:r>
              <a:rPr lang="en-US" sz="2300" b="1" dirty="0"/>
              <a:t>groups of patients rather than individual patients</a:t>
            </a:r>
            <a:r>
              <a:rPr lang="en-US" sz="2300" dirty="0"/>
              <a:t>. </a:t>
            </a:r>
            <a:endParaRPr lang="en-US" sz="2300" dirty="0" smtClean="0"/>
          </a:p>
          <a:p>
            <a:r>
              <a:rPr lang="en-US" sz="2300" dirty="0" smtClean="0"/>
              <a:t>Their </a:t>
            </a:r>
            <a:r>
              <a:rPr lang="en-US" sz="2300" dirty="0"/>
              <a:t>numerical values are </a:t>
            </a:r>
            <a:r>
              <a:rPr lang="en-US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ADVISORY </a:t>
            </a:r>
            <a:r>
              <a:rPr lang="en-US" sz="2300" dirty="0" smtClean="0"/>
              <a:t> (i.e. not </a:t>
            </a:r>
            <a:r>
              <a:rPr lang="en-US" sz="2300" dirty="0"/>
              <a:t>mandatory). </a:t>
            </a:r>
            <a:endParaRPr lang="en-US" sz="2300" dirty="0" smtClean="0"/>
          </a:p>
          <a:p>
            <a:r>
              <a:rPr lang="en-US" sz="2300" dirty="0" smtClean="0"/>
              <a:t>They are </a:t>
            </a:r>
            <a:r>
              <a:rPr lang="en-US" sz="2300" dirty="0"/>
              <a:t>intended to identify situations where the levels of patient dose or administered activity are </a:t>
            </a:r>
            <a:r>
              <a:rPr lang="en-US" sz="2300" dirty="0" smtClean="0"/>
              <a:t>unusually high </a:t>
            </a:r>
            <a:r>
              <a:rPr lang="en-US" sz="2300" dirty="0"/>
              <a:t>or low </a:t>
            </a:r>
            <a:r>
              <a:rPr lang="en-US" sz="2300" dirty="0" smtClean="0"/>
              <a:t>and take actions if/as necessary.</a:t>
            </a:r>
            <a:endParaRPr lang="en-US" sz="2300" i="1" dirty="0"/>
          </a:p>
        </p:txBody>
      </p:sp>
    </p:spTree>
    <p:extLst>
      <p:ext uri="{BB962C8B-B14F-4D97-AF65-F5344CB8AC3E}">
        <p14:creationId xmlns:p14="http://schemas.microsoft.com/office/powerpoint/2010/main" val="24862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Gatekeeper_Frits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702"/>
            <a:ext cx="1752510" cy="19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1295864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/>
          <a:lstStyle/>
          <a:p>
            <a:pPr algn="ctr" defTabSz="913695" rtl="0" eaLnBrk="0" hangingPunct="0">
              <a:defRPr/>
            </a:pPr>
            <a:r>
              <a:rPr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Justification </a:t>
            </a:r>
            <a:r>
              <a:rPr lang="en-US" altLang="ko-K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 </a:t>
            </a:r>
            <a:r>
              <a:rPr lang="en-US" altLang="ko-K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optimization in medical imaging  </a:t>
            </a:r>
            <a:endParaRPr lang="en-US" altLang="ko-K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05434" y="837992"/>
            <a:ext cx="8457114" cy="548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381054" indent="-381054" algn="l" defTabSz="913695" rtl="0">
              <a:lnSpc>
                <a:spcPct val="200000"/>
              </a:lnSpc>
              <a:buClr>
                <a:srgbClr val="00642D"/>
              </a:buClr>
              <a:buSzPct val="110000"/>
              <a:buFont typeface="Wingdings" pitchFamily="2" charset="2"/>
              <a:buChar char="v"/>
            </a:pPr>
            <a:endParaRPr lang="en-US" altLang="ko-KR" sz="1800" b="0">
              <a:solidFill>
                <a:srgbClr val="595959"/>
              </a:solidFill>
              <a:latin typeface="Comic Sans MS" pitchFamily="66" charset="0"/>
              <a:ea typeface="Gulim" pitchFamily="34" charset="-127"/>
            </a:endParaRPr>
          </a:p>
        </p:txBody>
      </p:sp>
      <p:sp>
        <p:nvSpPr>
          <p:cNvPr id="38917" name="TextBox 10"/>
          <p:cNvSpPr txBox="1">
            <a:spLocks noChangeArrowheads="1"/>
          </p:cNvSpPr>
          <p:nvPr/>
        </p:nvSpPr>
        <p:spPr bwMode="auto">
          <a:xfrm>
            <a:off x="609513" y="5601012"/>
            <a:ext cx="1904547" cy="34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en-AU" sz="1600">
                <a:solidFill>
                  <a:schemeClr val="tx1"/>
                </a:solidFill>
              </a:rPr>
              <a:t>Gate keeper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8918" name="Down Arrow 14"/>
          <p:cNvSpPr>
            <a:spLocks noChangeArrowheads="1"/>
          </p:cNvSpPr>
          <p:nvPr/>
        </p:nvSpPr>
        <p:spPr bwMode="auto">
          <a:xfrm flipV="1">
            <a:off x="1295038" y="5082668"/>
            <a:ext cx="457472" cy="534184"/>
          </a:xfrm>
          <a:prstGeom prst="downArrow">
            <a:avLst>
              <a:gd name="adj1" fmla="val 50000"/>
              <a:gd name="adj2" fmla="val 47180"/>
            </a:avLst>
          </a:prstGeom>
          <a:solidFill>
            <a:srgbClr val="CEF796">
              <a:alpha val="30196"/>
            </a:srgb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lIns="91376" tIns="45688" rIns="91376" bIns="45688" anchor="ctr"/>
          <a:lstStyle/>
          <a:p>
            <a:pPr algn="ctr" defTabSz="913695" rtl="0"/>
            <a:endParaRPr lang="en-US" sz="1800" b="0">
              <a:solidFill>
                <a:srgbClr val="FFFF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222" y="2016814"/>
          <a:ext cx="8001101" cy="2973099"/>
        </p:xfrm>
        <a:graphic>
          <a:graphicData uri="http://schemas.openxmlformats.org/drawingml/2006/table">
            <a:tbl>
              <a:tblPr/>
              <a:tblGrid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  <a:gridCol w="470653"/>
              </a:tblGrid>
              <a:tr h="14073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Booking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Registration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Preparation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Examination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Report 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Transcription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Validation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Delivery</a:t>
                      </a:r>
                    </a:p>
                  </a:txBody>
                  <a:tcPr marL="0" marR="0" marT="0" marB="10799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19273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35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QA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/ E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rror reduction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33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latin typeface="Comic Sans MS"/>
                      </a:endParaRPr>
                    </a:p>
                  </a:txBody>
                  <a:tcPr marL="9525" marR="9525" marT="9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5735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Justification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Optimization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567892" y="1490244"/>
            <a:ext cx="1752509" cy="36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defTabSz="104298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AU" sz="1800" b="0">
                <a:solidFill>
                  <a:schemeClr val="tx1"/>
                </a:solidFill>
              </a:rPr>
              <a:t>Patient journey</a:t>
            </a:r>
            <a:endParaRPr lang="en-US" sz="1800" b="0">
              <a:solidFill>
                <a:schemeClr val="tx1"/>
              </a:solidFill>
            </a:endParaRPr>
          </a:p>
        </p:txBody>
      </p:sp>
      <p:grpSp>
        <p:nvGrpSpPr>
          <p:cNvPr id="38921" name="Right Arrow 9"/>
          <p:cNvGrpSpPr>
            <a:grpSpLocks/>
          </p:cNvGrpSpPr>
          <p:nvPr/>
        </p:nvGrpSpPr>
        <p:grpSpPr bwMode="auto">
          <a:xfrm>
            <a:off x="3658415" y="1557917"/>
            <a:ext cx="2700032" cy="262052"/>
            <a:chOff x="2051" y="611"/>
            <a:chExt cx="1701" cy="165"/>
          </a:xfrm>
        </p:grpSpPr>
        <p:pic>
          <p:nvPicPr>
            <p:cNvPr id="38925" name="Right Arrow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" y="611"/>
              <a:ext cx="170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6" name="Text Box 11"/>
            <p:cNvSpPr txBox="1">
              <a:spLocks noChangeArrowheads="1"/>
            </p:cNvSpPr>
            <p:nvPr/>
          </p:nvSpPr>
          <p:spPr bwMode="auto">
            <a:xfrm>
              <a:off x="2064" y="660"/>
              <a:ext cx="16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306" tIns="52153" rIns="104306" bIns="52153" anchor="ctr"/>
            <a:lstStyle>
              <a:lvl1pPr defTabSz="1042988" eaLnBrk="0" hangingPunct="0"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1pPr>
              <a:lvl2pPr marL="742950" indent="-285750" defTabSz="1042988" eaLnBrk="0" hangingPunct="0"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2pPr>
              <a:lvl3pPr marL="1143000" indent="-228600" defTabSz="1042988" eaLnBrk="0" hangingPunct="0"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3pPr>
              <a:lvl4pPr marL="1600200" indent="-228600" defTabSz="1042988" eaLnBrk="0" hangingPunct="0"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4pPr>
              <a:lvl5pPr marL="2057400" indent="-228600" defTabSz="1042988" eaLnBrk="0" hangingPunct="0"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5pPr>
              <a:lvl6pPr marL="25146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6pPr>
              <a:lvl7pPr marL="29718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7pPr>
              <a:lvl8pPr marL="34290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8pPr>
              <a:lvl9pPr marL="38862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3900" b="1">
                  <a:solidFill>
                    <a:srgbClr val="000066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0" eaLnBrk="1" hangingPunct="1"/>
              <a:endParaRPr lang="en-US" sz="1800" b="0">
                <a:solidFill>
                  <a:srgbClr val="FFFFFF"/>
                </a:solidFill>
              </a:endParaRPr>
            </a:p>
          </p:txBody>
        </p:sp>
      </p:grpSp>
      <p:sp>
        <p:nvSpPr>
          <p:cNvPr id="1059853" name="Line 13"/>
          <p:cNvSpPr>
            <a:spLocks noChangeShapeType="1"/>
          </p:cNvSpPr>
          <p:nvPr/>
        </p:nvSpPr>
        <p:spPr bwMode="auto">
          <a:xfrm>
            <a:off x="2443471" y="4572960"/>
            <a:ext cx="825349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05" tIns="40053" rIns="80105" bIns="40053"/>
          <a:lstStyle/>
          <a:p>
            <a:endParaRPr lang="en-US"/>
          </a:p>
        </p:txBody>
      </p:sp>
      <p:sp>
        <p:nvSpPr>
          <p:cNvPr id="1059854" name="Line 14"/>
          <p:cNvSpPr>
            <a:spLocks noChangeShapeType="1"/>
          </p:cNvSpPr>
          <p:nvPr/>
        </p:nvSpPr>
        <p:spPr bwMode="auto">
          <a:xfrm flipH="1" flipV="1">
            <a:off x="2465190" y="4930045"/>
            <a:ext cx="814489" cy="11519"/>
          </a:xfrm>
          <a:prstGeom prst="line">
            <a:avLst/>
          </a:prstGeom>
          <a:noFill/>
          <a:ln w="38100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05" tIns="40053" rIns="80105" bIns="40053"/>
          <a:lstStyle/>
          <a:p>
            <a:endParaRPr lang="en-US"/>
          </a:p>
        </p:txBody>
      </p:sp>
      <p:sp>
        <p:nvSpPr>
          <p:cNvPr id="1059855" name="Text Box 15"/>
          <p:cNvSpPr txBox="1">
            <a:spLocks noChangeArrowheads="1"/>
          </p:cNvSpPr>
          <p:nvPr/>
        </p:nvSpPr>
        <p:spPr bwMode="auto">
          <a:xfrm>
            <a:off x="5868145" y="4872452"/>
            <a:ext cx="3058659" cy="64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05" tIns="40053" rIns="80105" bIns="40053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0" hangingPunct="0">
              <a:defRPr/>
            </a:pPr>
            <a:r>
              <a:rPr lang="en-US" altLang="ko-KR" sz="1400" b="0" i="1" dirty="0">
                <a:effectLst>
                  <a:outerShdw blurRad="38100" dist="38100" dir="2700000" algn="tl">
                    <a:srgbClr val="C0C0C0"/>
                  </a:outerShdw>
                </a:effectLst>
                <a:ea typeface="Gulim" pitchFamily="34" charset="-127"/>
              </a:rPr>
              <a:t>(adapted from Dr. L. Lau IRQN/ISR)</a:t>
            </a:r>
          </a:p>
          <a:p>
            <a:pPr>
              <a:spcBef>
                <a:spcPct val="50000"/>
              </a:spcBef>
              <a:defRPr/>
            </a:pPr>
            <a:endParaRPr lang="en-US" sz="1400" dirty="0">
              <a:solidFill>
                <a:srgbClr val="000066"/>
              </a:solidFill>
            </a:endParaRPr>
          </a:p>
        </p:txBody>
      </p:sp>
      <p:pic>
        <p:nvPicPr>
          <p:cNvPr id="15" name="Picture 2" descr="C:\Users\perezm\AppData\Local\Microsoft\Windows\Temporary Internet Files\Content.IE5\FBYJUSSX\MC90010474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16" y="5040624"/>
            <a:ext cx="917164" cy="9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9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9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853" grpId="0" animBg="1"/>
      <p:bldP spid="10598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Optimization in </a:t>
            </a:r>
            <a:r>
              <a:rPr lang="en-GB" dirty="0"/>
              <a:t>interventional radiology</a:t>
            </a:r>
            <a:endParaRPr lang="en-US" dirty="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1438"/>
            <a:ext cx="6768752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Fluoroscopy-guided  interventional procedures are </a:t>
            </a:r>
            <a:r>
              <a:rPr lang="en-GB" dirty="0" smtClean="0"/>
              <a:t>being more </a:t>
            </a:r>
            <a:r>
              <a:rPr lang="en-GB" dirty="0"/>
              <a:t>routinely </a:t>
            </a:r>
            <a:r>
              <a:rPr lang="en-GB" dirty="0" smtClean="0"/>
              <a:t>used, </a:t>
            </a:r>
            <a:r>
              <a:rPr lang="en-GB" dirty="0"/>
              <a:t>and doses for patients and staff may be significant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Tissue reactions have been reported in </a:t>
            </a:r>
            <a:r>
              <a:rPr lang="en-US" dirty="0"/>
              <a:t>patients undergoing interventional fluoroscopy </a:t>
            </a:r>
            <a:r>
              <a:rPr lang="en-US" dirty="0" smtClean="0"/>
              <a:t>(</a:t>
            </a:r>
            <a:r>
              <a:rPr lang="en-US" dirty="0"/>
              <a:t>e.g. skin damage).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Optimization of protection in interventional radiology includes the establishment and use of DRLs. In addition to patient safety, RP of health workers is particularly important in this modality. </a:t>
            </a:r>
            <a:endParaRPr lang="en-US" dirty="0"/>
          </a:p>
        </p:txBody>
      </p:sp>
      <p:pic>
        <p:nvPicPr>
          <p:cNvPr id="391172" name="Picture 4" descr="interventional_radiologist_proced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36" y="1382712"/>
            <a:ext cx="2224978" cy="19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173" name="Picture 5" descr="S35014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96340"/>
            <a:ext cx="2017936" cy="19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700"/>
              <a:t> </a:t>
            </a:r>
            <a:r>
              <a:rPr lang="en-GB" sz="3700">
                <a:latin typeface="Helvetica-Bold"/>
              </a:rPr>
              <a:t> </a:t>
            </a:r>
            <a:endParaRPr lang="en-US" sz="3700">
              <a:latin typeface="Helvetica-Bold"/>
            </a:endParaRP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280" y="1396653"/>
            <a:ext cx="5045355" cy="4603197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/>
              <a:t>Function</a:t>
            </a:r>
            <a:r>
              <a:rPr lang="en-GB" sz="3200" dirty="0"/>
              <a:t>: act as the UN directing and coordinating authority on </a:t>
            </a:r>
            <a:r>
              <a:rPr lang="en-GB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health work</a:t>
            </a:r>
          </a:p>
          <a:p>
            <a:pPr eaLnBrk="1" hangingPunct="1">
              <a:defRPr/>
            </a:pPr>
            <a:r>
              <a:rPr lang="en-GB" sz="3200" b="1" dirty="0" smtClean="0"/>
              <a:t>Objective</a:t>
            </a:r>
            <a:r>
              <a:rPr lang="en-GB" sz="3200" dirty="0"/>
              <a:t>: attainment by all peoples of the </a:t>
            </a:r>
            <a:r>
              <a:rPr lang="en-GB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possible level of health</a:t>
            </a:r>
          </a:p>
          <a:p>
            <a:pPr marL="0" indent="0" eaLnBrk="1" hangingPunct="1">
              <a:buNone/>
              <a:defRPr/>
            </a:pPr>
            <a:endParaRPr lang="en-GB" sz="800" dirty="0"/>
          </a:p>
        </p:txBody>
      </p:sp>
      <p:pic>
        <p:nvPicPr>
          <p:cNvPr id="446468" name="Picture 4" descr="WHOGeneva008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616" y="3387638"/>
            <a:ext cx="3246363" cy="242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6111" y="38876"/>
            <a:ext cx="8792412" cy="123827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3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World Health Organization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075">
            <a:off x="5518764" y="1760146"/>
            <a:ext cx="3471320" cy="156209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491880" y="4725144"/>
            <a:ext cx="1368152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59" y="260648"/>
            <a:ext cx="8642350" cy="841828"/>
          </a:xfrm>
        </p:spPr>
        <p:txBody>
          <a:bodyPr/>
          <a:lstStyle/>
          <a:p>
            <a:pPr>
              <a:defRPr/>
            </a:pP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Interventional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radiology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the </a:t>
            </a:r>
            <a:r>
              <a:rPr lang="es-ES_tradn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</a:t>
            </a:r>
            <a:r>
              <a:rPr lang="es-ES_trad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doses in 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lens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workers</a:t>
            </a:r>
            <a:endParaRPr lang="es-ES" sz="20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9" descr="fluoro direc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6" y="1714837"/>
            <a:ext cx="2318204" cy="1870169"/>
          </a:xfrm>
          <a:prstGeom prst="rect">
            <a:avLst/>
          </a:prstGeom>
          <a:noFill/>
        </p:spPr>
      </p:pic>
      <p:pic>
        <p:nvPicPr>
          <p:cNvPr id="10" name="Picture 7" descr="sistema philips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9077" y="1546694"/>
            <a:ext cx="2414671" cy="1762228"/>
          </a:xfrm>
          <a:prstGeom prst="rect">
            <a:avLst/>
          </a:prstGeom>
          <a:noFill/>
        </p:spPr>
      </p:pic>
      <p:pic>
        <p:nvPicPr>
          <p:cNvPr id="14" name="Picture 3" descr="irradiacion hemodinam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951856"/>
            <a:ext cx="2441076" cy="1981653"/>
          </a:xfrm>
          <a:prstGeom prst="rect">
            <a:avLst/>
          </a:prstGeom>
          <a:noFill/>
        </p:spPr>
      </p:pic>
      <p:pic>
        <p:nvPicPr>
          <p:cNvPr id="15" name="Picture 6" descr="mampara tech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5613" y="4432872"/>
            <a:ext cx="1800225" cy="1470025"/>
          </a:xfrm>
          <a:prstGeom prst="rect">
            <a:avLst/>
          </a:prstGeom>
          <a:noFill/>
        </p:spPr>
      </p:pic>
      <p:pic>
        <p:nvPicPr>
          <p:cNvPr id="16" name="Picture 5" descr="anteojos plomad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1901" y="3342728"/>
            <a:ext cx="1814512" cy="1123950"/>
          </a:xfrm>
          <a:prstGeom prst="rect">
            <a:avLst/>
          </a:prstGeom>
          <a:noFill/>
        </p:spPr>
      </p:pic>
      <p:pic>
        <p:nvPicPr>
          <p:cNvPr id="17" name="Picture 4" descr="hemodinamia complet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7241" y="4432872"/>
            <a:ext cx="2016067" cy="150063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51" y="1692322"/>
            <a:ext cx="2319872" cy="256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95000"/>
            <a:ext cx="13350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7787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occupational dose limit for the lens of the eye (to prevent cataract)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0281"/>
            <a:ext cx="5897793" cy="461168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workers</a:t>
            </a:r>
            <a:r>
              <a:rPr lang="en-US" dirty="0" smtClean="0"/>
              <a:t> are the biggest group with potential implications from the </a:t>
            </a:r>
            <a:r>
              <a:rPr lang="en-US" dirty="0"/>
              <a:t>reduction in the </a:t>
            </a:r>
            <a:r>
              <a:rPr lang="en-US" b="1" dirty="0" smtClean="0"/>
              <a:t>annual dose </a:t>
            </a:r>
            <a:r>
              <a:rPr lang="en-US" b="1" dirty="0"/>
              <a:t>limit</a:t>
            </a:r>
            <a:r>
              <a:rPr lang="en-US" dirty="0"/>
              <a:t> for </a:t>
            </a:r>
            <a:r>
              <a:rPr lang="en-US" dirty="0" smtClean="0"/>
              <a:t>the </a:t>
            </a:r>
            <a:r>
              <a:rPr lang="en-US" dirty="0"/>
              <a:t>lens of the </a:t>
            </a:r>
            <a:r>
              <a:rPr lang="en-US" dirty="0" smtClean="0"/>
              <a:t>eye in the BSS (</a:t>
            </a:r>
            <a:r>
              <a:rPr lang="en-US" b="1" dirty="0" smtClean="0"/>
              <a:t>20mSv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Including staff involved in:</a:t>
            </a:r>
          </a:p>
          <a:p>
            <a:pPr lvl="1"/>
            <a:r>
              <a:rPr lang="en-US" dirty="0" smtClean="0"/>
              <a:t>fluoroscopy </a:t>
            </a:r>
            <a:r>
              <a:rPr lang="en-US" dirty="0"/>
              <a:t>guided interventional </a:t>
            </a:r>
            <a:r>
              <a:rPr lang="en-US" dirty="0" smtClean="0"/>
              <a:t>procedures</a:t>
            </a:r>
            <a:r>
              <a:rPr lang="en-US" dirty="0"/>
              <a:t>; </a:t>
            </a:r>
            <a:endParaRPr lang="en-US" dirty="0" smtClean="0"/>
          </a:p>
          <a:p>
            <a:pPr lvl="1"/>
            <a:r>
              <a:rPr lang="en-US" dirty="0"/>
              <a:t>CT-guided interventional </a:t>
            </a:r>
            <a:r>
              <a:rPr lang="en-US" dirty="0" smtClean="0"/>
              <a:t>procedures;</a:t>
            </a:r>
          </a:p>
          <a:p>
            <a:pPr lvl="1"/>
            <a:r>
              <a:rPr lang="en-US" dirty="0" smtClean="0"/>
              <a:t>nuclear </a:t>
            </a:r>
            <a:r>
              <a:rPr lang="en-US" dirty="0"/>
              <a:t>medicine </a:t>
            </a:r>
            <a:r>
              <a:rPr lang="en-US" dirty="0" smtClean="0"/>
              <a:t>procedures (e.g. preparation </a:t>
            </a:r>
            <a:r>
              <a:rPr lang="en-US" dirty="0"/>
              <a:t>of </a:t>
            </a:r>
            <a:r>
              <a:rPr lang="en-US" dirty="0" smtClean="0"/>
              <a:t>radiopharmaceuticals</a:t>
            </a:r>
            <a:r>
              <a:rPr lang="en-US" dirty="0"/>
              <a:t>, </a:t>
            </a:r>
            <a:r>
              <a:rPr lang="en-US" dirty="0" smtClean="0"/>
              <a:t>PET/CT, cyclotrons); </a:t>
            </a:r>
            <a:endParaRPr lang="en-US" dirty="0"/>
          </a:p>
          <a:p>
            <a:pPr lvl="1"/>
            <a:r>
              <a:rPr lang="en-US" dirty="0" smtClean="0"/>
              <a:t>manual brachytherapy.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49" y="1196752"/>
            <a:ext cx="2967722" cy="1588913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93" y="2957428"/>
            <a:ext cx="3050548" cy="134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76" y="4509729"/>
            <a:ext cx="2153195" cy="142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49" y="5013176"/>
            <a:ext cx="1133114" cy="9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6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>
              <a:buFontTx/>
              <a:buNone/>
            </a:pPr>
            <a:endParaRPr lang="en-US"/>
          </a:p>
        </p:txBody>
      </p:sp>
      <p:pic>
        <p:nvPicPr>
          <p:cNvPr id="310276" name="Picture 4" descr="picture05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r="3448" b="8333"/>
          <a:stretch>
            <a:fillRect/>
          </a:stretch>
        </p:blipFill>
        <p:spPr bwMode="auto">
          <a:xfrm>
            <a:off x="0" y="0"/>
            <a:ext cx="9144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7" name="Picture 5" descr="picture052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0" r="3448" b="16667"/>
          <a:stretch>
            <a:fillRect/>
          </a:stretch>
        </p:blipFill>
        <p:spPr bwMode="auto">
          <a:xfrm>
            <a:off x="0" y="47244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0" y="0"/>
            <a:ext cx="6443663" cy="669925"/>
          </a:xfrm>
          <a:prstGeom prst="rect">
            <a:avLst/>
          </a:prstGeom>
          <a:solidFill>
            <a:schemeClr val="bg1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600">
                <a:solidFill>
                  <a:srgbClr val="000066"/>
                </a:solidFill>
                <a:latin typeface="Arial Narrow" pitchFamily="34" charset="0"/>
              </a:rPr>
              <a:t>151 CT sequences over 65 minutes</a:t>
            </a:r>
            <a:r>
              <a:rPr lang="en-US" sz="3600" b="0">
                <a:latin typeface="Arial Narrow" pitchFamily="34" charset="0"/>
              </a:rPr>
              <a:t> </a:t>
            </a:r>
          </a:p>
        </p:txBody>
      </p:sp>
      <p:pic>
        <p:nvPicPr>
          <p:cNvPr id="310280" name="Picture 5" descr="RadiatedKid"/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13333"/>
          <a:stretch>
            <a:fillRect/>
          </a:stretch>
        </p:blipFill>
        <p:spPr bwMode="auto">
          <a:xfrm>
            <a:off x="6516688" y="0"/>
            <a:ext cx="26273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0281" name="Rectangle 9"/>
          <p:cNvSpPr>
            <a:spLocks noChangeArrowheads="1"/>
          </p:cNvSpPr>
          <p:nvPr/>
        </p:nvSpPr>
        <p:spPr bwMode="auto">
          <a:xfrm>
            <a:off x="8172450" y="115888"/>
            <a:ext cx="720725" cy="476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5724525" y="908050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0283" name="Line 11"/>
          <p:cNvSpPr>
            <a:spLocks noChangeShapeType="1"/>
          </p:cNvSpPr>
          <p:nvPr/>
        </p:nvSpPr>
        <p:spPr bwMode="auto">
          <a:xfrm>
            <a:off x="684213" y="2060575"/>
            <a:ext cx="8280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0284" name="Rectangle 12"/>
          <p:cNvSpPr>
            <a:spLocks noChangeArrowheads="1"/>
          </p:cNvSpPr>
          <p:nvPr/>
        </p:nvSpPr>
        <p:spPr bwMode="auto">
          <a:xfrm>
            <a:off x="395288" y="2060575"/>
            <a:ext cx="8229600" cy="331264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17961" dir="2700000" algn="ctr" rotWithShape="0">
              <a:srgbClr val="96CCEE"/>
            </a:outerShdw>
          </a:effectLst>
        </p:spPr>
        <p:txBody>
          <a:bodyPr lIns="0" tIns="0" rIns="0" bIns="0" anchor="ctr"/>
          <a:lstStyle/>
          <a:p>
            <a:pPr algn="ctr" rtl="0">
              <a:lnSpc>
                <a:spcPct val="90000"/>
              </a:lnSpc>
            </a:pPr>
            <a:r>
              <a:rPr lang="en-GB" sz="3200" b="0" dirty="0"/>
              <a:t>Unintended </a:t>
            </a:r>
            <a:r>
              <a:rPr lang="en-GB" sz="3200" b="0" dirty="0" smtClean="0"/>
              <a:t>exposures, errors , adverse events… have not only happened in radiotherapy. They have been </a:t>
            </a:r>
            <a:r>
              <a:rPr lang="en-GB" sz="3200" b="0" dirty="0"/>
              <a:t>also reported </a:t>
            </a:r>
            <a:r>
              <a:rPr lang="en-GB" sz="3200" b="0" dirty="0" smtClean="0"/>
              <a:t>in </a:t>
            </a:r>
            <a:r>
              <a:rPr lang="en-GB" sz="3200" b="0" dirty="0"/>
              <a:t>nuclear medicine, interventional radiology, and diagnostic imaging  </a:t>
            </a:r>
            <a:r>
              <a:rPr lang="en-GB" sz="3200" b="0" dirty="0" smtClean="0"/>
              <a:t>!!</a:t>
            </a:r>
            <a:r>
              <a:rPr lang="en-GB" sz="3400" b="0" dirty="0"/>
              <a:t/>
            </a:r>
            <a:br>
              <a:rPr lang="en-GB" sz="3400" b="0" dirty="0"/>
            </a:br>
            <a:endParaRPr lang="en-GB" sz="3400" b="0" dirty="0" smtClean="0"/>
          </a:p>
          <a:p>
            <a:pPr algn="ctr" rtl="0">
              <a:lnSpc>
                <a:spcPct val="90000"/>
              </a:lnSpc>
            </a:pPr>
            <a:r>
              <a:rPr lang="en-GB" sz="3400" dirty="0" smtClean="0"/>
              <a:t>Education</a:t>
            </a:r>
            <a:r>
              <a:rPr lang="en-GB" sz="3400" dirty="0"/>
              <a:t>, training, Q&amp;A, RP culture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1720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2" grpId="0" animBg="1"/>
      <p:bldP spid="31028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63" y="3284984"/>
            <a:ext cx="2705462" cy="247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881">
            <a:off x="6746280" y="1059333"/>
            <a:ext cx="2084043" cy="293920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Bonn Conference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255">
            <a:off x="4703465" y="2165230"/>
            <a:ext cx="2635673" cy="3607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34403"/>
            <a:ext cx="4844588" cy="2789065"/>
          </a:xfrm>
          <a:prstGeom prst="rect">
            <a:avLst/>
          </a:prstGeom>
          <a:noFill/>
        </p:spPr>
        <p:txBody>
          <a:bodyPr wrap="square" lIns="91168" tIns="45584" rIns="91168" bIns="45584">
            <a:spAutoFit/>
          </a:bodyPr>
          <a:lstStyle/>
          <a:p>
            <a:pPr algn="ctr" rtl="0">
              <a:buClr>
                <a:srgbClr val="96CCEE"/>
              </a:buClr>
              <a:buSzPct val="200000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 Call for Action</a:t>
            </a:r>
          </a:p>
          <a:p>
            <a:pPr algn="ctr" rtl="0">
              <a:buClr>
                <a:srgbClr val="96CCEE"/>
              </a:buClr>
              <a:buSzPct val="200000"/>
              <a:defRPr/>
            </a:pPr>
            <a:r>
              <a:rPr lang="en-GB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119" indent="-457119" algn="ctr" rtl="0">
              <a:buClr>
                <a:srgbClr val="96CCEE"/>
              </a:buClr>
              <a:buSzPct val="200000"/>
              <a:buAutoNum type="arabicPlain" startAt="10"/>
              <a:defRPr/>
            </a:pPr>
            <a:r>
              <a:rPr lang="en-US" sz="2400" b="0" dirty="0"/>
              <a:t> actions to improve radiation protection in medicine in the next decade</a:t>
            </a:r>
          </a:p>
          <a:p>
            <a:pPr marL="457119" indent="-457119" algn="ctr" rtl="0">
              <a:buClr>
                <a:srgbClr val="96CCEE"/>
              </a:buClr>
              <a:buSzPct val="200000"/>
              <a:buAutoNum type="arabicPlain" startAt="10"/>
              <a:defRPr/>
            </a:pPr>
            <a:endParaRPr lang="en-US" sz="2400" b="0" dirty="0"/>
          </a:p>
          <a:p>
            <a:pPr algn="ctr" rtl="0">
              <a:buClr>
                <a:srgbClr val="96CCEE"/>
              </a:buClr>
              <a:buSzPct val="200000"/>
              <a:defRPr/>
            </a:pPr>
            <a:r>
              <a:rPr lang="en-US" sz="2100" b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9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4050" y="349250"/>
            <a:ext cx="8162925" cy="709613"/>
          </a:xfrm>
          <a:prstGeom prst="rect">
            <a:avLst/>
          </a:prstGeom>
          <a:noFill/>
        </p:spPr>
        <p:txBody>
          <a:bodyPr lIns="91184" tIns="45592" rIns="91184" bIns="45592">
            <a:spAutoFit/>
          </a:bodyPr>
          <a:lstStyle/>
          <a:p>
            <a:pPr indent="400454" algn="ctr">
              <a:defRPr/>
            </a:pPr>
            <a:r>
              <a:rPr lang="en-US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 Call for Action 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4950" y="1562099"/>
            <a:ext cx="906303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>
            <a:spAutoFit/>
          </a:bodyPr>
          <a:lstStyle>
            <a:lvl1pPr marL="400050" indent="-40005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>
                <a:solidFill>
                  <a:srgbClr val="002060"/>
                </a:solidFill>
              </a:rPr>
              <a:t>Enhancing implementation of justification </a:t>
            </a:r>
            <a:r>
              <a:rPr lang="en-GB" sz="2100" b="0" dirty="0" smtClean="0">
                <a:solidFill>
                  <a:srgbClr val="002060"/>
                </a:solidFill>
              </a:rPr>
              <a:t>of </a:t>
            </a:r>
            <a:r>
              <a:rPr lang="en-GB" sz="2100" b="0" dirty="0">
                <a:solidFill>
                  <a:srgbClr val="002060"/>
                </a:solidFill>
              </a:rPr>
              <a:t>procedures</a:t>
            </a:r>
            <a:endParaRPr lang="en-US" sz="2100" b="0" dirty="0">
              <a:solidFill>
                <a:srgbClr val="002060"/>
              </a:solidFill>
            </a:endParaRPr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Enhancing implementation of optimization of protection and safety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Strengthening manufacturers’ contribution to radiation safety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Strengthening RP education and training of health professionals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Shaping &amp; promoting a strategic research agenda for RP in medicine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Improving data collection on radiation exposures of patients and workers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Improving primary prevention of incidents and adverse events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Strengthening radiation safety culture in health care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Fostering an improved radiation benefit-risk-dialogue</a:t>
            </a:r>
            <a:endParaRPr lang="en-US" sz="2100" b="0" dirty="0"/>
          </a:p>
          <a:p>
            <a:pPr algn="l" rtl="0" eaLnBrk="1" hangingPunct="1">
              <a:buFont typeface="Arial" pitchFamily="34" charset="0"/>
              <a:buAutoNum type="arabicPeriod"/>
            </a:pPr>
            <a:r>
              <a:rPr lang="en-GB" sz="2100" b="0" dirty="0"/>
              <a:t>Strengthening the implementation of safety requirements (BSS) globally</a:t>
            </a:r>
            <a:endParaRPr lang="en-US" sz="2100" b="0" dirty="0"/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74625" y="5384800"/>
            <a:ext cx="8834438" cy="5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91" tIns="40046" rIns="80091" bIns="40046"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1400" dirty="0">
                <a:hlinkClick r:id="rId2"/>
              </a:rPr>
              <a:t>hhttp://</a:t>
            </a:r>
            <a:r>
              <a:rPr lang="en-US" sz="1400" dirty="0" smtClean="0">
                <a:hlinkClick r:id="rId2"/>
              </a:rPr>
              <a:t>www.who.int/ionizing_radiation/about/14-2649_bonncallforaction.pdf?ua=1 ttps</a:t>
            </a:r>
            <a:r>
              <a:rPr lang="en-US" sz="1400" dirty="0">
                <a:hlinkClick r:id="rId2"/>
              </a:rPr>
              <a:t>://rpop.iaea.org/RPOP/RPoP/Content/News/bonn-call-for-action-joint-position-statement.htm</a:t>
            </a:r>
            <a:endParaRPr lang="en-US" sz="1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91" y="1"/>
            <a:ext cx="1294072" cy="17008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69981" y="1558470"/>
            <a:ext cx="8292046" cy="71840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20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Action 1: Enhance the implementation of the principle of justification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01600" y="1328738"/>
            <a:ext cx="8959850" cy="4603750"/>
          </a:xfrm>
        </p:spPr>
        <p:txBody>
          <a:bodyPr/>
          <a:lstStyle/>
          <a:p>
            <a:pPr marL="448471" indent="-448471">
              <a:buFont typeface="Arial" pitchFamily="34" charset="0"/>
              <a:buAutoNum type="alphaLcParenR"/>
            </a:pPr>
            <a:r>
              <a:rPr lang="en-US" sz="1600"/>
              <a:t>Introduce and apply the 3A’s (</a:t>
            </a:r>
            <a:r>
              <a:rPr lang="en-US" sz="1600" b="1"/>
              <a:t>awareness, appropriateness and audit</a:t>
            </a:r>
            <a:r>
              <a:rPr lang="en-US" sz="1600"/>
              <a:t>), which are seen as tools that are likely to facilitate and enhance justification in practice;</a:t>
            </a:r>
          </a:p>
          <a:p>
            <a:pPr marL="448471" indent="-448471">
              <a:buFont typeface="Arial" pitchFamily="34" charset="0"/>
              <a:buAutoNum type="alphaLcParenR"/>
            </a:pPr>
            <a:r>
              <a:rPr lang="en-US" sz="1600" u="sng"/>
              <a:t>Develop</a:t>
            </a:r>
            <a:r>
              <a:rPr lang="en-US" sz="1600"/>
              <a:t> harmonized </a:t>
            </a:r>
            <a:r>
              <a:rPr lang="en-US" sz="1600" b="1"/>
              <a:t>evidence-based criteria </a:t>
            </a:r>
            <a:r>
              <a:rPr lang="en-US" sz="1600"/>
              <a:t>to strengthen the appropriateness of clinical imaging, including diagnostic nuclear medicine and non-ionizing radiation procedures, and involve all stakeholders in this development;</a:t>
            </a:r>
          </a:p>
          <a:p>
            <a:pPr marL="448471" indent="-448471">
              <a:buFont typeface="Arial" pitchFamily="34" charset="0"/>
              <a:buAutoNum type="alphaLcParenR"/>
            </a:pPr>
            <a:r>
              <a:rPr lang="en-US" sz="1600" u="sng"/>
              <a:t>Implement</a:t>
            </a:r>
            <a:r>
              <a:rPr lang="en-US" sz="1600"/>
              <a:t> clinical imaging </a:t>
            </a:r>
            <a:r>
              <a:rPr lang="en-US" sz="1600" b="1"/>
              <a:t>referral guidelines</a:t>
            </a:r>
            <a:r>
              <a:rPr lang="en-US" sz="1600"/>
              <a:t> globally, keeping local and regional variations in mind, and ensure regular updating, sustainability and availability of these guidelines;</a:t>
            </a:r>
          </a:p>
          <a:p>
            <a:pPr marL="448471" indent="-448471">
              <a:buFont typeface="Arial" pitchFamily="34" charset="0"/>
              <a:buAutoNum type="alphaLcParenR"/>
            </a:pPr>
            <a:r>
              <a:rPr lang="en-US" sz="1600"/>
              <a:t>Strengthen the application of clinical </a:t>
            </a:r>
            <a:r>
              <a:rPr lang="en-US" sz="1600" b="1"/>
              <a:t>audit in relation to justification</a:t>
            </a:r>
            <a:r>
              <a:rPr lang="en-US" sz="1600"/>
              <a:t>, ensuring that justification becomes an effective, transparent and accountable part of normal radiological practice;</a:t>
            </a:r>
          </a:p>
          <a:p>
            <a:pPr marL="448471" indent="-448471">
              <a:buFont typeface="Arial" pitchFamily="34" charset="0"/>
              <a:buAutoNum type="alphaLcParenR"/>
            </a:pPr>
            <a:r>
              <a:rPr lang="en-US" sz="1600"/>
              <a:t>Introduce information technology solutions, such as </a:t>
            </a:r>
            <a:r>
              <a:rPr lang="en-US" sz="1600" b="1"/>
              <a:t>decision support tools </a:t>
            </a:r>
            <a:r>
              <a:rPr lang="en-US" sz="1600"/>
              <a:t>in clinical imaging, and ensure that these are available and freely accessible at the point-of-care;</a:t>
            </a:r>
          </a:p>
          <a:p>
            <a:pPr marL="448471" indent="-448471">
              <a:buFont typeface="Arial" pitchFamily="34" charset="0"/>
              <a:buAutoNum type="alphaLcParenR"/>
            </a:pPr>
            <a:r>
              <a:rPr lang="en-US" sz="1600"/>
              <a:t>Further develop criteria for justification of health screening programmes for </a:t>
            </a:r>
            <a:r>
              <a:rPr lang="en-US" sz="1600" b="1"/>
              <a:t>asymptomatic populations</a:t>
            </a:r>
            <a:r>
              <a:rPr lang="en-US" sz="1600"/>
              <a:t> (e.g. mammography screening) and for medical imaging of </a:t>
            </a:r>
            <a:r>
              <a:rPr lang="en-US" sz="1600" b="1"/>
              <a:t>asymptomatic individuals</a:t>
            </a:r>
            <a:r>
              <a:rPr lang="en-US" sz="1600"/>
              <a:t> who are not participating in approved health screening programmes.</a:t>
            </a:r>
          </a:p>
        </p:txBody>
      </p:sp>
    </p:spTree>
    <p:extLst>
      <p:ext uri="{BB962C8B-B14F-4D97-AF65-F5344CB8AC3E}">
        <p14:creationId xmlns:p14="http://schemas.microsoft.com/office/powerpoint/2010/main" val="27575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/>
            </a:r>
            <a:br>
              <a:rPr lang="en-US" sz="3200"/>
            </a:br>
            <a:r>
              <a:rPr lang="en-US" sz="3000">
                <a:solidFill>
                  <a:srgbClr val="FF0000"/>
                </a:solidFill>
              </a:rPr>
              <a:t>Action 2: Enhance the implementation of the principle of optimization of protection and safety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40" y="1296993"/>
            <a:ext cx="8902700" cy="4310062"/>
          </a:xfrm>
        </p:spPr>
        <p:txBody>
          <a:bodyPr/>
          <a:lstStyle/>
          <a:p>
            <a:pPr marL="450033" indent="-450033">
              <a:buFont typeface="+mj-lt"/>
              <a:buAutoNum type="alphaLcParenR"/>
              <a:defRPr/>
            </a:pPr>
            <a:r>
              <a:rPr lang="en-US" sz="2100" dirty="0"/>
              <a:t>Ensure establishment, use of, and regular update of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reference levels</a:t>
            </a:r>
            <a:r>
              <a:rPr lang="en-US" sz="2100" dirty="0"/>
              <a:t> for radiological procedures, including interventional procedures, in particular for children;</a:t>
            </a:r>
          </a:p>
          <a:p>
            <a:pPr marL="450033" indent="-450033">
              <a:buFont typeface="+mj-lt"/>
              <a:buAutoNum type="alphaLcParenR"/>
              <a:defRPr/>
            </a:pPr>
            <a:r>
              <a:rPr lang="en-US" sz="2100" dirty="0"/>
              <a:t>Strengthen the establishment of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assurance </a:t>
            </a:r>
            <a:r>
              <a:rPr lang="en-US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sz="2100" dirty="0"/>
              <a:t> for medical exposures, as part of the application of comprehensive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management systems</a:t>
            </a:r>
            <a:r>
              <a:rPr lang="en-US" sz="2100" dirty="0"/>
              <a:t>;</a:t>
            </a:r>
          </a:p>
          <a:p>
            <a:pPr marL="450033" indent="-450033">
              <a:buFont typeface="+mj-lt"/>
              <a:buAutoNum type="alphaLcParenR"/>
              <a:defRPr/>
            </a:pPr>
            <a:r>
              <a:rPr lang="en-US" sz="2100" dirty="0"/>
              <a:t>Implement harmonized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 for release of patients after radionuclide therapy</a:t>
            </a:r>
            <a:r>
              <a:rPr lang="en-US" sz="2100" dirty="0"/>
              <a:t>, and develop further guidance as necessary;</a:t>
            </a:r>
          </a:p>
          <a:p>
            <a:pPr marL="450033" indent="-450033">
              <a:buFont typeface="+mj-lt"/>
              <a:buAutoNum type="alphaLcParenR"/>
              <a:defRPr/>
            </a:pPr>
            <a:r>
              <a:rPr lang="en-US" sz="2100" dirty="0"/>
              <a:t>Develop and apply technological solutions for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exposure records</a:t>
            </a:r>
            <a:r>
              <a:rPr lang="en-US" sz="2100" dirty="0"/>
              <a:t>, harmonize the dose data formats provided by imaging equipment, and increase utilization of electronic health records.</a:t>
            </a:r>
          </a:p>
        </p:txBody>
      </p:sp>
    </p:spTree>
    <p:extLst>
      <p:ext uri="{BB962C8B-B14F-4D97-AF65-F5344CB8AC3E}">
        <p14:creationId xmlns:p14="http://schemas.microsoft.com/office/powerpoint/2010/main" val="3177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WHO Global Initiative on Radiation Safety in Health Care Settings</a:t>
            </a:r>
            <a:endParaRPr lang="en-US" smtClean="0"/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 rot="5400000">
            <a:off x="3859213" y="-1574800"/>
            <a:ext cx="1538288" cy="7323137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CCFF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8" tIns="45704" rIns="91408" bIns="45704" anchor="ctr"/>
          <a:lstStyle/>
          <a:p>
            <a:endParaRPr lang="en-US"/>
          </a:p>
        </p:txBody>
      </p:sp>
      <p:pic>
        <p:nvPicPr>
          <p:cNvPr id="25604" name="Picture 4" descr="hospital-adults-onlylooking at th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181225"/>
            <a:ext cx="21621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nuclear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103438"/>
            <a:ext cx="21240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health workers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362075"/>
            <a:ext cx="17605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63525" y="3800475"/>
            <a:ext cx="22320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6" tIns="45608" rIns="91216" bIns="4560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/>
              <a:t>Diagnostic radiology</a:t>
            </a:r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468563" y="3767138"/>
            <a:ext cx="22320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6" tIns="45608" rIns="91216" bIns="4560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/>
              <a:t>Interventional radiology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30713" y="3779838"/>
            <a:ext cx="2233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6" tIns="45608" rIns="91216" bIns="4560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/>
              <a:t>Radiotherapy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634163" y="3724275"/>
            <a:ext cx="22320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6" tIns="45608" rIns="91216" bIns="45608">
            <a:spAutoFit/>
          </a:bodyPr>
          <a:lstStyle>
            <a:lvl1pPr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14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1400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GB"/>
              <a:t>Nuclear Medicine</a:t>
            </a:r>
            <a:endParaRPr lang="en-US"/>
          </a:p>
        </p:txBody>
      </p:sp>
      <p:sp>
        <p:nvSpPr>
          <p:cNvPr id="460811" name="Text Box 11"/>
          <p:cNvSpPr txBox="1">
            <a:spLocks noChangeArrowheads="1"/>
          </p:cNvSpPr>
          <p:nvPr/>
        </p:nvSpPr>
        <p:spPr bwMode="auto">
          <a:xfrm>
            <a:off x="277813" y="4688648"/>
            <a:ext cx="4850068" cy="120010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16" tIns="45608" rIns="91216" bIns="45608">
            <a:spAutoFit/>
          </a:bodyPr>
          <a:lstStyle>
            <a:lvl1pPr algn="l" defTabSz="1041400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l" defTabSz="1041400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1041400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1041400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1041400" rtl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1041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b="0" i="1" dirty="0" smtClean="0">
                <a:solidFill>
                  <a:srgbClr val="000066"/>
                </a:solidFill>
              </a:rPr>
              <a:t>T</a:t>
            </a:r>
            <a:r>
              <a:rPr lang="en-US" sz="2400" b="0" i="1" dirty="0" smtClean="0">
                <a:solidFill>
                  <a:srgbClr val="000066"/>
                </a:solidFill>
              </a:rPr>
              <a:t>his </a:t>
            </a:r>
            <a:r>
              <a:rPr lang="en-US" sz="2400" b="0" i="1" dirty="0">
                <a:solidFill>
                  <a:srgbClr val="000066"/>
                </a:solidFill>
              </a:rPr>
              <a:t>initiative is currently focused on </a:t>
            </a:r>
            <a:r>
              <a:rPr lang="en-US" sz="2400" b="0" i="1" dirty="0" smtClean="0">
                <a:solidFill>
                  <a:srgbClr val="000066"/>
                </a:solidFill>
              </a:rPr>
              <a:t>supporting the </a:t>
            </a:r>
            <a:r>
              <a:rPr lang="en-US" sz="2400" b="0" i="1" dirty="0">
                <a:solidFill>
                  <a:srgbClr val="000066"/>
                </a:solidFill>
              </a:rPr>
              <a:t>implementation of the  </a:t>
            </a:r>
            <a:r>
              <a:rPr lang="en-US" sz="2400" i="1" dirty="0">
                <a:solidFill>
                  <a:srgbClr val="000066"/>
                </a:solidFill>
              </a:rPr>
              <a:t>“Bonn Call for Action” </a:t>
            </a:r>
            <a:endParaRPr lang="en-US" sz="2400" i="1" dirty="0" smtClean="0">
              <a:solidFill>
                <a:srgbClr val="000066"/>
              </a:solidFill>
            </a:endParaRPr>
          </a:p>
        </p:txBody>
      </p:sp>
      <p:pic>
        <p:nvPicPr>
          <p:cNvPr id="25612" name="Picture 12" descr="examroo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2198688"/>
            <a:ext cx="18002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Click to view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079625"/>
            <a:ext cx="16319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14" name="Group 14"/>
          <p:cNvGrpSpPr>
            <a:grpSpLocks/>
          </p:cNvGrpSpPr>
          <p:nvPr/>
        </p:nvGrpSpPr>
        <p:grpSpPr bwMode="auto">
          <a:xfrm>
            <a:off x="1187624" y="4432300"/>
            <a:ext cx="7546801" cy="1574800"/>
            <a:chOff x="90" y="2705"/>
            <a:chExt cx="6189" cy="1477"/>
          </a:xfrm>
        </p:grpSpPr>
        <p:pic>
          <p:nvPicPr>
            <p:cNvPr id="25615" name="Picture 15" descr="Risk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2705"/>
              <a:ext cx="2527" cy="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6" name="Rectangle 16"/>
            <p:cNvSpPr>
              <a:spLocks noChangeArrowheads="1"/>
            </p:cNvSpPr>
            <p:nvPr/>
          </p:nvSpPr>
          <p:spPr bwMode="auto">
            <a:xfrm>
              <a:off x="90" y="3419"/>
              <a:ext cx="3265" cy="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41313" indent="-341313" algn="ctr" rtl="0">
                <a:spcBef>
                  <a:spcPct val="80000"/>
                </a:spcBef>
                <a:buClr>
                  <a:srgbClr val="1E7FB8"/>
                </a:buClr>
              </a:pPr>
              <a:endParaRPr lang="en-US" b="0" i="1"/>
            </a:p>
          </p:txBody>
        </p:sp>
      </p:grpSp>
    </p:spTree>
    <p:extLst>
      <p:ext uri="{BB962C8B-B14F-4D97-AF65-F5344CB8AC3E}">
        <p14:creationId xmlns:p14="http://schemas.microsoft.com/office/powerpoint/2010/main" val="39688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008577"/>
              </p:ext>
            </p:extLst>
          </p:nvPr>
        </p:nvGraphicFramePr>
        <p:xfrm>
          <a:off x="256569" y="1268507"/>
          <a:ext cx="8503269" cy="5095031"/>
        </p:xfrm>
        <a:graphic>
          <a:graphicData uri="http://schemas.openxmlformats.org/drawingml/2006/table">
            <a:tbl>
              <a:tblPr rtl="1"/>
              <a:tblGrid>
                <a:gridCol w="6137890"/>
                <a:gridCol w="2365379"/>
              </a:tblGrid>
              <a:tr h="1222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Assessing population dose distribution due to the use of radiation in health care (collaboration with UNSCEAR) </a:t>
                      </a:r>
                      <a:endParaRPr kumimoji="0" lang="en-GB" altLang="zh-CN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GB" altLang="zh-CN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Setting research priorities and promoting a strategic  research agenda on radiation protection  in medicine (focusing on children)</a:t>
                      </a:r>
                      <a:r>
                        <a:rPr kumimoji="0" lang="en-US" altLang="zh-CN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Risk assessment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26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Reducing unnecessary radiation exposures (justification of medical examinations and optimization of protection)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Promoting occupational health in health care settings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Addressing health workforce needs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altLang="zh-CN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Preventing accidental and unintended exposures, promoting  reporting and learning systems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Fostering cooperation between health authorities and regulatory bodies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Risk management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1146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en-GB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Providing guidance and tools to support benefit/risk dialogue  (information to patients and health workers)</a:t>
                      </a:r>
                      <a:endParaRPr kumimoji="0" lang="en-US" sz="1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Risk communication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9193" marR="89193" marT="47290" marB="47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Global Initiative: areas of work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419872" y="3356992"/>
            <a:ext cx="4032449" cy="180447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2800" dirty="0" smtClean="0"/>
              <a:t>Some examples of activities related with each of these three areas of work</a:t>
            </a:r>
            <a:endParaRPr lang="en-US" sz="280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267744" y="2204864"/>
            <a:ext cx="1161627" cy="1152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1691680" y="4259231"/>
            <a:ext cx="1737691" cy="269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67744" y="5085184"/>
            <a:ext cx="1152129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able Placeholder 1"/>
          <p:cNvSpPr>
            <a:spLocks noGrp="1"/>
          </p:cNvSpPr>
          <p:nvPr>
            <p:ph type="tbl" idx="1"/>
          </p:nvPr>
        </p:nvSpPr>
        <p:spPr/>
      </p:sp>
      <p:sp>
        <p:nvSpPr>
          <p:cNvPr id="12" name="Rectangle 11"/>
          <p:cNvSpPr/>
          <p:nvPr/>
        </p:nvSpPr>
        <p:spPr bwMode="auto">
          <a:xfrm>
            <a:off x="2627784" y="2492896"/>
            <a:ext cx="6059798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scear_main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942202" y="4797152"/>
            <a:ext cx="6696744" cy="72008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98110"/>
            <a:ext cx="9072767" cy="110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6078" y="2721114"/>
            <a:ext cx="78128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GB" b="0" dirty="0" smtClean="0">
                <a:solidFill>
                  <a:srgbClr val="FF0000"/>
                </a:solidFill>
              </a:rPr>
              <a:t>New UNSCEAR survey on medical exposures: UNSCEAR - WHO arrangement for cooperation on data collection</a:t>
            </a:r>
          </a:p>
          <a:p>
            <a:pPr algn="l" rtl="0"/>
            <a:r>
              <a:rPr lang="en-GB" b="0" dirty="0" smtClean="0">
                <a:solidFill>
                  <a:srgbClr val="FF0000"/>
                </a:solidFill>
              </a:rPr>
              <a:t>Joint </a:t>
            </a:r>
            <a:r>
              <a:rPr lang="en-GB" dirty="0" smtClean="0">
                <a:solidFill>
                  <a:srgbClr val="FF0000"/>
                </a:solidFill>
              </a:rPr>
              <a:t>Workshops on Data Collection in Medical Exposures</a:t>
            </a:r>
            <a:r>
              <a:rPr lang="en-GB" b="0" dirty="0" smtClean="0">
                <a:solidFill>
                  <a:srgbClr val="FF0000"/>
                </a:solidFill>
              </a:rPr>
              <a:t> in Africa, Asia and Europe (2014) and in Latin America (2015) </a:t>
            </a:r>
            <a:endParaRPr lang="en-GB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49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7" name="Picture 3" descr="R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1580" y="1938041"/>
            <a:ext cx="5537170" cy="325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17087" y="1369091"/>
            <a:ext cx="3096731" cy="4419822"/>
            <a:chOff x="2336" y="845"/>
            <a:chExt cx="1920" cy="2880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336" y="845"/>
              <a:ext cx="1920" cy="2880"/>
            </a:xfrm>
            <a:prstGeom prst="rect">
              <a:avLst/>
            </a:prstGeom>
            <a:gradFill rotWithShape="1">
              <a:gsLst>
                <a:gs pos="0">
                  <a:srgbClr val="CCECFF"/>
                </a:gs>
                <a:gs pos="50000">
                  <a:schemeClr val="bg1"/>
                </a:gs>
                <a:gs pos="100000">
                  <a:srgbClr val="CCE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2608" y="2659"/>
              <a:ext cx="1507" cy="200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1312" tIns="45656" rIns="91312" bIns="45656">
              <a:spAutoFit/>
            </a:bodyPr>
            <a:lstStyle/>
            <a:p>
              <a:pPr algn="ctr" rtl="0">
                <a:defRPr/>
              </a:pPr>
              <a:r>
                <a:rPr lang="en-GB" sz="14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6 Regional Offices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517" y="935"/>
              <a:ext cx="1613" cy="34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1312" tIns="45656" rIns="91312" bIns="45656">
              <a:spAutoFit/>
            </a:bodyPr>
            <a:lstStyle/>
            <a:p>
              <a:pPr algn="ctr" rtl="0">
                <a:defRPr/>
              </a:pPr>
              <a:r>
                <a:rPr lang="en-GB" sz="14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194 Member States </a:t>
              </a:r>
            </a:p>
            <a:p>
              <a:pPr algn="ctr" rtl="0">
                <a:defRPr/>
              </a:pPr>
              <a:r>
                <a:rPr lang="en-GB" sz="14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Ministries of Health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562" y="2205"/>
              <a:ext cx="1507" cy="346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1312" tIns="45656" rIns="91312" bIns="45656">
              <a:spAutoFit/>
            </a:bodyPr>
            <a:lstStyle/>
            <a:p>
              <a:pPr algn="ctr" rtl="0">
                <a:defRPr/>
              </a:pPr>
              <a:r>
                <a:rPr lang="en-GB" sz="1400">
                  <a:solidFill>
                    <a:srgbClr val="000099"/>
                  </a:solidFill>
                  <a:latin typeface="Arial" charset="0"/>
                  <a:cs typeface="Arial" charset="0"/>
                </a:rPr>
                <a:t>Headquarters</a:t>
              </a:r>
            </a:p>
            <a:p>
              <a:pPr algn="ctr" rtl="0">
                <a:defRPr/>
              </a:pPr>
              <a:r>
                <a:rPr lang="en-GB" sz="1400">
                  <a:solidFill>
                    <a:srgbClr val="000099"/>
                  </a:solidFill>
                  <a:latin typeface="Arial" charset="0"/>
                  <a:cs typeface="Arial" charset="0"/>
                </a:rPr>
                <a:t> Geneva</a:t>
              </a:r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 rot="16200000">
              <a:off x="2866" y="1630"/>
              <a:ext cx="764" cy="281"/>
            </a:xfrm>
            <a:prstGeom prst="leftRightArrow">
              <a:avLst>
                <a:gd name="adj1" fmla="val 50000"/>
                <a:gd name="adj2" fmla="val 54377"/>
              </a:avLst>
            </a:prstGeom>
            <a:solidFill>
              <a:srgbClr val="33CC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608" y="2976"/>
              <a:ext cx="1507" cy="200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1312" tIns="45656" rIns="91312" bIns="45656">
              <a:spAutoFit/>
            </a:bodyPr>
            <a:lstStyle/>
            <a:p>
              <a:pPr algn="ctr" rtl="0">
                <a:defRPr/>
              </a:pPr>
              <a:r>
                <a:rPr lang="en-GB" sz="14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147 Country Offices</a:t>
              </a: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608" y="3339"/>
              <a:ext cx="1507" cy="200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1312" tIns="45656" rIns="91312" bIns="45656">
              <a:spAutoFit/>
            </a:bodyPr>
            <a:lstStyle/>
            <a:p>
              <a:pPr algn="ctr" rtl="0">
                <a:defRPr/>
              </a:pPr>
              <a:r>
                <a:rPr lang="en-GB" sz="1400">
                  <a:solidFill>
                    <a:srgbClr val="000099"/>
                  </a:solidFill>
                  <a:latin typeface="Arial" charset="0"/>
                  <a:cs typeface="Arial" charset="0"/>
                </a:rPr>
                <a:t>IARC, Lyon</a:t>
              </a: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56111" y="38876"/>
            <a:ext cx="8792412" cy="123827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3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WHO 3-level structure</a:t>
            </a:r>
          </a:p>
        </p:txBody>
      </p:sp>
    </p:spTree>
    <p:extLst>
      <p:ext uri="{BB962C8B-B14F-4D97-AF65-F5344CB8AC3E}">
        <p14:creationId xmlns:p14="http://schemas.microsoft.com/office/powerpoint/2010/main" val="822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on Justification and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Imaging Referral Guidelines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2741" r="-4656" b="-2741"/>
          <a:stretch/>
        </p:blipFill>
        <p:spPr bwMode="auto">
          <a:xfrm>
            <a:off x="6359357" y="4365104"/>
            <a:ext cx="278464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31" y="3212976"/>
            <a:ext cx="2656249" cy="99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11106" r="53536" b="9486"/>
          <a:stretch/>
        </p:blipFill>
        <p:spPr bwMode="auto">
          <a:xfrm>
            <a:off x="4914517" y="1484784"/>
            <a:ext cx="2558912" cy="8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6" t="9700" r="6900"/>
          <a:stretch/>
        </p:blipFill>
        <p:spPr bwMode="auto">
          <a:xfrm>
            <a:off x="5580112" y="2492895"/>
            <a:ext cx="2181349" cy="89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437">
            <a:off x="1065858" y="1504403"/>
            <a:ext cx="2821005" cy="377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" y="4797797"/>
            <a:ext cx="5276630" cy="20602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5605" cy="1238250"/>
          </a:xfrm>
        </p:spPr>
        <p:txBody>
          <a:bodyPr/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collaboration on global actions to scale-up medical physicist's role in RP in medicine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26" y="1484784"/>
            <a:ext cx="8892480" cy="2592288"/>
          </a:xfrm>
        </p:spPr>
        <p:txBody>
          <a:bodyPr/>
          <a:lstStyle/>
          <a:p>
            <a:r>
              <a:rPr lang="en-GB" sz="2400" dirty="0"/>
              <a:t>Regional Workshop of the role of MP in Medical Imaging, organized by IAEA in collaboration</a:t>
            </a:r>
            <a:r>
              <a:rPr lang="en-GB" sz="2400" dirty="0" smtClean="0"/>
              <a:t> with WHO, November 2014,  </a:t>
            </a:r>
            <a:r>
              <a:rPr lang="en-GB" sz="2400" dirty="0"/>
              <a:t>Dar </a:t>
            </a:r>
            <a:r>
              <a:rPr lang="en-GB" sz="2400" dirty="0" err="1"/>
              <a:t>es</a:t>
            </a:r>
            <a:r>
              <a:rPr lang="en-GB" sz="2400" dirty="0"/>
              <a:t> Salaam, </a:t>
            </a:r>
            <a:r>
              <a:rPr lang="en-GB" sz="2400" dirty="0" smtClean="0"/>
              <a:t>Tanzania. </a:t>
            </a:r>
          </a:p>
          <a:p>
            <a:pPr lvl="1"/>
            <a:r>
              <a:rPr lang="en-GB" sz="1800" i="1" dirty="0"/>
              <a:t>Declaration from 23 African Ministries of Health </a:t>
            </a:r>
          </a:p>
          <a:p>
            <a:pPr lvl="1"/>
            <a:r>
              <a:rPr lang="en-GB" sz="1800" i="1" dirty="0" smtClean="0"/>
              <a:t>Under the  African Regional Cooperative Agreement                                         for research, development &amp; training (AFRA)</a:t>
            </a:r>
          </a:p>
          <a:p>
            <a:r>
              <a:rPr lang="en-US" sz="2400" dirty="0" smtClean="0"/>
              <a:t>IUPESM 2015 (Toronto, June 7-12, 2015)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i="1" dirty="0" smtClean="0"/>
              <a:t>WHO/ IAEA/ </a:t>
            </a:r>
            <a:r>
              <a:rPr lang="en-US" sz="2000" i="1" dirty="0"/>
              <a:t>IOMP </a:t>
            </a:r>
            <a:r>
              <a:rPr lang="en-US" sz="2000" i="1" dirty="0" smtClean="0"/>
              <a:t>Special Sessio</a:t>
            </a:r>
            <a:r>
              <a:rPr lang="en-US" sz="2000" dirty="0" smtClean="0"/>
              <a:t>ns</a:t>
            </a:r>
            <a:endParaRPr lang="en-US" sz="2000" i="1" dirty="0" smtClean="0"/>
          </a:p>
          <a:p>
            <a:pPr lvl="1"/>
            <a:endParaRPr lang="en-GB" sz="1000" dirty="0"/>
          </a:p>
          <a:p>
            <a:endParaRPr lang="en-GB" sz="1400" dirty="0" smtClean="0"/>
          </a:p>
          <a:p>
            <a:endParaRPr lang="en-GB" sz="2000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663">
            <a:off x="6780689" y="2508150"/>
            <a:ext cx="2012107" cy="1868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88" y="4863218"/>
            <a:ext cx="2968118" cy="11517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5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6"/>
          <p:cNvSpPr>
            <a:spLocks noChangeArrowheads="1"/>
          </p:cNvSpPr>
          <p:nvPr/>
        </p:nvSpPr>
        <p:spPr bwMode="auto">
          <a:xfrm>
            <a:off x="77508" y="260648"/>
            <a:ext cx="906649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12700">
              <a:extrusionClr>
                <a:schemeClr val="bg1">
                  <a:lumMod val="85000"/>
                </a:schemeClr>
              </a:extrusionClr>
              <a:contourClr>
                <a:schemeClr val="bg2">
                  <a:lumMod val="20000"/>
                  <a:lumOff val="80000"/>
                </a:schemeClr>
              </a:contourClr>
            </a:sp3d>
          </a:bodyPr>
          <a:lstStyle/>
          <a:p>
            <a:pPr marL="0" lvl="2" indent="228600" algn="ctr" eaLnBrk="0" hangingPunct="0">
              <a:defRPr/>
            </a:pPr>
            <a:r>
              <a:rPr lang="en-AU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</a:t>
            </a:r>
            <a:r>
              <a:rPr lang="en-AU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"Imaging for saving kids"</a:t>
            </a:r>
          </a:p>
          <a:p>
            <a:pPr marL="0" lvl="2" indent="228600" algn="ctr" eaLnBrk="0" hangingPunct="0">
              <a:defRPr/>
            </a:pPr>
            <a:r>
              <a:rPr lang="en-AU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68th </a:t>
            </a:r>
            <a:r>
              <a:rPr lang="en-AU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Health </a:t>
            </a:r>
            <a:r>
              <a:rPr lang="en-AU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en-AU" altLang="ja-JP" sz="3600" b="1" dirty="0" smtClean="0">
                <a:solidFill>
                  <a:srgbClr val="FFFFFF"/>
                </a:solidFill>
                <a:effectLst>
                  <a:outerShdw blurRad="50800" dist="38100" dir="2760000" algn="tl" rotWithShape="0">
                    <a:schemeClr val="bg2">
                      <a:lumMod val="50000"/>
                      <a:alpha val="48000"/>
                    </a:schemeClr>
                  </a:outerShdw>
                </a:effectLst>
                <a:latin typeface="Candara"/>
                <a:cs typeface="Candara"/>
              </a:rPr>
              <a:t> </a:t>
            </a:r>
            <a:endParaRPr lang="en-US" altLang="ja-JP" sz="3600" b="1" dirty="0">
              <a:solidFill>
                <a:srgbClr val="FFFFFF"/>
              </a:solidFill>
              <a:effectLst>
                <a:outerShdw blurRad="50800" dist="38100" dir="2760000" algn="tl" rotWithShape="0">
                  <a:schemeClr val="bg2">
                    <a:lumMod val="50000"/>
                    <a:alpha val="48000"/>
                  </a:schemeClr>
                </a:outerShdw>
              </a:effectLst>
              <a:latin typeface="Candara"/>
              <a:cs typeface="Candara"/>
            </a:endParaRPr>
          </a:p>
        </p:txBody>
      </p:sp>
      <p:pic>
        <p:nvPicPr>
          <p:cNvPr id="3" name="Picture 2" descr="Screen Shot 2015-05-29 at 5.46.1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46717"/>
            <a:ext cx="2881497" cy="395252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 descr="VM1_6309 -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31503"/>
          <a:stretch/>
        </p:blipFill>
        <p:spPr>
          <a:xfrm>
            <a:off x="-392" y="4005064"/>
            <a:ext cx="5894211" cy="2104234"/>
          </a:xfrm>
          <a:prstGeom prst="rect">
            <a:avLst/>
          </a:prstGeom>
        </p:spPr>
      </p:pic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77506" y="1340768"/>
            <a:ext cx="6150677" cy="211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lvl="1" indent="-342900" algn="l" rtl="0">
              <a:buClr>
                <a:srgbClr val="0099FF"/>
              </a:buClr>
              <a:buSzPct val="110000"/>
              <a:buFont typeface="Wingdings" panose="05000000000000000000" pitchFamily="2" charset="2"/>
              <a:buChar char="l"/>
            </a:pPr>
            <a:r>
              <a:rPr lang="en-US" sz="2400" b="0" kern="0" dirty="0">
                <a:solidFill>
                  <a:srgbClr val="1F3B63"/>
                </a:solidFill>
                <a:latin typeface="+mn-lt"/>
                <a:ea typeface="ＭＳ Ｐゴシック" pitchFamily="34" charset="-128"/>
                <a:cs typeface="+mn-cs"/>
              </a:rPr>
              <a:t>Health authorities,  health care providers (radiologists, medical physicists, radiographers</a:t>
            </a:r>
            <a:r>
              <a:rPr lang="en-US" sz="2400" b="0" kern="0" dirty="0" smtClean="0">
                <a:solidFill>
                  <a:srgbClr val="1F3B63"/>
                </a:solidFill>
                <a:latin typeface="+mn-lt"/>
                <a:ea typeface="ＭＳ Ｐゴシック" pitchFamily="34" charset="-128"/>
                <a:cs typeface="+mn-cs"/>
              </a:rPr>
              <a:t>), manufacturers</a:t>
            </a:r>
            <a:r>
              <a:rPr lang="en-US" sz="2400" b="0" kern="0" dirty="0">
                <a:solidFill>
                  <a:srgbClr val="1F3B63"/>
                </a:solidFill>
                <a:latin typeface="+mn-lt"/>
                <a:ea typeface="ＭＳ Ｐゴシック" pitchFamily="34" charset="-128"/>
                <a:cs typeface="+mn-cs"/>
              </a:rPr>
              <a:t>, and  patients' representatives </a:t>
            </a:r>
          </a:p>
          <a:p>
            <a:pPr marL="342900" lvl="1" indent="-342900" algn="l" rtl="0">
              <a:buClr>
                <a:srgbClr val="0099FF"/>
              </a:buClr>
              <a:buSzPct val="110000"/>
              <a:buFont typeface="Wingdings" panose="05000000000000000000" pitchFamily="2" charset="2"/>
              <a:buChar char="l"/>
            </a:pPr>
            <a:r>
              <a:rPr lang="en-US" sz="2400" b="0" kern="0" dirty="0" smtClean="0">
                <a:solidFill>
                  <a:srgbClr val="1F3B63"/>
                </a:solidFill>
                <a:latin typeface="+mn-lt"/>
                <a:ea typeface="ＭＳ Ｐゴシック" pitchFamily="34" charset="-128"/>
                <a:cs typeface="+mn-cs"/>
              </a:rPr>
              <a:t>4 Member States and 9 NGOs in Official Relations with WHO</a:t>
            </a:r>
            <a:endParaRPr lang="en-US" altLang="ko-KR" sz="2400" b="0" kern="0" dirty="0">
              <a:solidFill>
                <a:srgbClr val="1F3B63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238250"/>
          </a:xfrm>
        </p:spPr>
        <p:txBody>
          <a:bodyPr/>
          <a:lstStyle/>
          <a:p>
            <a:r>
              <a:rPr lang="en-GB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safety culture in medicine</a:t>
            </a:r>
            <a:endParaRPr lang="en-GB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Draft agenda v02.docx - Microsoft Wor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40110" r="14176" b="5343"/>
          <a:stretch/>
        </p:blipFill>
        <p:spPr>
          <a:xfrm>
            <a:off x="5076056" y="5056484"/>
            <a:ext cx="3939242" cy="160955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40349" y="1268760"/>
            <a:ext cx="88924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buClr>
                <a:srgbClr val="99CCFF"/>
              </a:buClr>
              <a:buSzPct val="125000"/>
            </a:pPr>
            <a:r>
              <a:rPr lang="en-GB" sz="2400" b="0" dirty="0" smtClean="0"/>
              <a:t>Joint IRPA-WHO-IOMP project</a:t>
            </a:r>
          </a:p>
          <a:p>
            <a:pPr algn="l" rtl="0">
              <a:buClr>
                <a:srgbClr val="99CCFF"/>
              </a:buClr>
              <a:buSzPct val="125000"/>
            </a:pPr>
            <a:endParaRPr lang="en-GB" sz="2400" b="0" dirty="0" smtClean="0"/>
          </a:p>
          <a:p>
            <a:pPr marL="342900" indent="-342900" algn="l" rtl="0">
              <a:buClr>
                <a:srgbClr val="99CCFF"/>
              </a:buClr>
              <a:buSzPct val="125000"/>
              <a:buFont typeface="Wingdings" panose="05000000000000000000" pitchFamily="2" charset="2"/>
              <a:buChar char="l"/>
            </a:pPr>
            <a:r>
              <a:rPr lang="en-GB" sz="2400" b="0" dirty="0" smtClean="0"/>
              <a:t>To collect stakeholders' feedback and develop a framework document providing guidance on the establishment and maintenance of  a radiation safety culture in health care facilities.</a:t>
            </a:r>
          </a:p>
          <a:p>
            <a:pPr marL="342900" indent="-342900" algn="l" rtl="0">
              <a:buClr>
                <a:srgbClr val="99CCFF"/>
              </a:buClr>
              <a:buSzPct val="125000"/>
              <a:buFont typeface="Wingdings" panose="05000000000000000000" pitchFamily="2" charset="2"/>
              <a:buChar char="l"/>
            </a:pPr>
            <a:endParaRPr lang="en-GB" sz="800" b="0" dirty="0" smtClean="0"/>
          </a:p>
          <a:p>
            <a:pPr marL="342900" indent="-342900" algn="l" rtl="0">
              <a:buClr>
                <a:srgbClr val="99CCFF"/>
              </a:buClr>
              <a:buSzPct val="125000"/>
              <a:buFont typeface="Wingdings" panose="05000000000000000000" pitchFamily="2" charset="2"/>
              <a:buChar char="l"/>
            </a:pPr>
            <a:r>
              <a:rPr lang="en-GB" sz="2400" b="0" dirty="0" smtClean="0"/>
              <a:t>Regional </a:t>
            </a:r>
            <a:r>
              <a:rPr lang="en-GB" sz="2400" b="0" dirty="0"/>
              <a:t>workshops </a:t>
            </a:r>
            <a:r>
              <a:rPr lang="en-GB" sz="2400" b="0" dirty="0" smtClean="0"/>
              <a:t>during 2015-2016</a:t>
            </a:r>
          </a:p>
          <a:p>
            <a:pPr marL="797710" lvl="1" indent="-342900" algn="l" rtl="0">
              <a:buClr>
                <a:srgbClr val="99CCFF"/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100" b="0" i="1" dirty="0" smtClean="0"/>
              <a:t>Latin America: Buenos Aires, April 2015</a:t>
            </a:r>
          </a:p>
          <a:p>
            <a:pPr marL="797710" lvl="1" indent="-342900" algn="l" rtl="0">
              <a:buClr>
                <a:srgbClr val="99CCFF"/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100" b="0" i="1" dirty="0" smtClean="0"/>
              <a:t>Europe: Geneva, 30</a:t>
            </a:r>
            <a:r>
              <a:rPr lang="en-GB" sz="2100" b="0" i="1" baseline="30000" dirty="0" smtClean="0"/>
              <a:t>th</a:t>
            </a:r>
            <a:r>
              <a:rPr lang="en-GB" sz="2100" b="0" i="1" dirty="0" smtClean="0"/>
              <a:t> Nov to 2</a:t>
            </a:r>
            <a:r>
              <a:rPr lang="en-GB" sz="2100" b="0" i="1" baseline="30000" dirty="0" smtClean="0"/>
              <a:t>nd</a:t>
            </a:r>
            <a:r>
              <a:rPr lang="en-GB" sz="2100" b="0" i="1" dirty="0" smtClean="0"/>
              <a:t> December 2015</a:t>
            </a:r>
          </a:p>
          <a:p>
            <a:pPr marL="797710" lvl="1" indent="-342900" algn="l" rtl="0">
              <a:buClr>
                <a:srgbClr val="99CCFF"/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100" b="0" i="1" dirty="0" smtClean="0"/>
              <a:t>Africa: linked to IRPA14, Cape Town, May 2016</a:t>
            </a:r>
          </a:p>
          <a:p>
            <a:pPr marL="797710" lvl="1" indent="-342900" algn="l" rtl="0">
              <a:buClr>
                <a:srgbClr val="99CCFF"/>
              </a:buClr>
              <a:buSzPct val="125000"/>
              <a:buFont typeface="Arial" panose="020B0604020202020204" pitchFamily="34" charset="0"/>
              <a:buChar char="•"/>
            </a:pPr>
            <a:r>
              <a:rPr lang="en-GB" sz="2100" b="0" i="1" dirty="0" err="1" smtClean="0"/>
              <a:t>Asia:TBC</a:t>
            </a:r>
            <a:endParaRPr lang="en-GB" sz="2100" b="0" i="1" dirty="0" smtClean="0"/>
          </a:p>
          <a:p>
            <a:pPr marL="342900" indent="-342900" algn="l" rtl="0">
              <a:buClr>
                <a:srgbClr val="99CCFF"/>
              </a:buClr>
              <a:buSzPct val="125000"/>
              <a:buFont typeface="Wingdings" panose="05000000000000000000" pitchFamily="2" charset="2"/>
              <a:buChar char="l"/>
            </a:pPr>
            <a:endParaRPr lang="en-GB" sz="2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41923" r="4551" b="11871"/>
          <a:stretch/>
        </p:blipFill>
        <p:spPr>
          <a:xfrm>
            <a:off x="11005" y="4908541"/>
            <a:ext cx="4760757" cy="18722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01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-1" y="1844824"/>
            <a:ext cx="9108504" cy="3816424"/>
          </a:xfrm>
        </p:spPr>
        <p:txBody>
          <a:bodyPr>
            <a:normAutofit/>
          </a:bodyPr>
          <a:lstStyle/>
          <a:p>
            <a:pPr marL="635000" lvl="0" indent="-457200" algn="l" defTabSz="914400">
              <a:spcAft>
                <a:spcPts val="600"/>
              </a:spcAft>
              <a:buClr>
                <a:srgbClr val="66CCFF"/>
              </a:buClr>
              <a:buFont typeface="Arial" panose="020B0604020202020204" pitchFamily="34" charset="0"/>
              <a:buChar char="─"/>
            </a:pP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2007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Image </a:t>
            </a:r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Gently</a:t>
            </a:r>
            <a:r>
              <a:rPr lang="en-GB" sz="2000" dirty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: radiation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safety in paediatric imaging, followed by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Image </a:t>
            </a:r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Wisely</a:t>
            </a:r>
            <a:r>
              <a:rPr lang="en-GB" sz="2000" dirty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: radiation safety in adult medical imaging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(started in USA, expanded later)</a:t>
            </a:r>
            <a:endParaRPr lang="en-GB" sz="2000" dirty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  <a:p>
            <a:pPr marL="635000" lvl="0" indent="-457200" algn="l" defTabSz="914400">
              <a:spcAft>
                <a:spcPts val="600"/>
              </a:spcAft>
              <a:buClr>
                <a:srgbClr val="66CCFF"/>
              </a:buClr>
              <a:buFont typeface="Arial" panose="020B0604020202020204" pitchFamily="34" charset="0"/>
              <a:buChar char="─"/>
            </a:pP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2014: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Eurosafe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 Imaging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: holistic approach to improve safety and quality in medical imaging in Europe</a:t>
            </a:r>
          </a:p>
          <a:p>
            <a:pPr marL="635000" lvl="0" indent="-457200" algn="l" defTabSz="914400">
              <a:spcAft>
                <a:spcPts val="600"/>
              </a:spcAft>
              <a:buClr>
                <a:srgbClr val="66CCFF"/>
              </a:buClr>
              <a:buFont typeface="Arial" panose="020B0604020202020204" pitchFamily="34" charset="0"/>
              <a:buChar char="─"/>
            </a:pP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2015:  </a:t>
            </a:r>
            <a:r>
              <a:rPr lang="en-GB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AfroSafe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: </a:t>
            </a:r>
            <a:r>
              <a:rPr lang="en-GB" sz="2000" dirty="0" err="1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multistakeholders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 campaign to improve safety and quality in medical uses of radiation in Africa</a:t>
            </a:r>
          </a:p>
          <a:p>
            <a:pPr marL="635000" lvl="0" indent="-457200" algn="l" defTabSz="914400">
              <a:spcAft>
                <a:spcPts val="600"/>
              </a:spcAft>
              <a:buClr>
                <a:srgbClr val="66CCFF"/>
              </a:buClr>
              <a:buFont typeface="Arial" panose="020B0604020202020204" pitchFamily="34" charset="0"/>
              <a:buChar char="─"/>
            </a:pP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2016: Plans to launch a campaign in 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Latin America, </a:t>
            </a:r>
            <a:r>
              <a:rPr lang="en-GB" sz="2000" i="1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other regions?</a:t>
            </a:r>
          </a:p>
          <a:p>
            <a:pPr marL="876300" lvl="1" indent="-3556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rgbClr val="336699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  <a:p>
            <a:pPr marL="457200" indent="-4572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sz="3000" dirty="0">
              <a:solidFill>
                <a:srgbClr val="336699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496" y="-48635"/>
            <a:ext cx="9035480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defTabSz="336947" rtl="0" eaLnBrk="0" hangingPunct="0">
              <a:buClr>
                <a:srgbClr val="000000"/>
              </a:buClr>
              <a:buSzPct val="100000"/>
              <a:defRPr/>
            </a:pPr>
            <a:r>
              <a:rPr lang="en-GB" sz="3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Global cross </a:t>
            </a:r>
            <a:r>
              <a:rPr lang="en-GB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fertilization and </a:t>
            </a:r>
            <a:r>
              <a:rPr lang="en-GB" sz="3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networking</a:t>
            </a:r>
          </a:p>
          <a:p>
            <a:pPr lvl="0" algn="ctr" defTabSz="336947" rtl="0" eaLnBrk="0" hangingPunct="0">
              <a:buClr>
                <a:srgbClr val="000000"/>
              </a:buClr>
              <a:buSzPct val="100000"/>
              <a:defRPr/>
            </a:pPr>
            <a:r>
              <a:rPr lang="en-GB" sz="3200" b="0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DRLS and </a:t>
            </a:r>
            <a:r>
              <a:rPr lang="en-GB" sz="3200" b="0" i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PiDRLs</a:t>
            </a:r>
            <a:r>
              <a:rPr lang="en-GB" sz="3200" b="0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included in these plans</a:t>
            </a:r>
            <a:endParaRPr lang="en-GB" sz="3200" b="0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5122" name="Picture 2" descr="http://www.mhsimaging.com/images/image/Image-Wisely-logo_horiz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970479"/>
            <a:ext cx="2474975" cy="1048587"/>
          </a:xfrm>
          <a:prstGeom prst="rect">
            <a:avLst/>
          </a:prstGeom>
          <a:noFill/>
        </p:spPr>
      </p:pic>
      <p:pic>
        <p:nvPicPr>
          <p:cNvPr id="5124" name="Picture 4" descr="imagegently"/>
          <p:cNvPicPr>
            <a:picLocks noChangeAspect="1" noChangeArrowheads="1"/>
          </p:cNvPicPr>
          <p:nvPr/>
        </p:nvPicPr>
        <p:blipFill rotWithShape="1">
          <a:blip r:embed="rId3" cstate="print"/>
          <a:srcRect l="5" r="63474"/>
          <a:stretch/>
        </p:blipFill>
        <p:spPr bwMode="auto">
          <a:xfrm>
            <a:off x="-1" y="4953891"/>
            <a:ext cx="1687291" cy="104858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67" y="5072993"/>
            <a:ext cx="2656533" cy="81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Eurosafe.pptx - Microsoft PowerPoin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29143" r="23998" b="33938"/>
          <a:stretch/>
        </p:blipFill>
        <p:spPr>
          <a:xfrm>
            <a:off x="3895444" y="4987065"/>
            <a:ext cx="2592023" cy="9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850" y="0"/>
            <a:ext cx="5516150" cy="1238250"/>
          </a:xfrm>
        </p:spPr>
        <p:txBody>
          <a:bodyPr/>
          <a:lstStyle/>
          <a:p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A </a:t>
            </a:r>
            <a:r>
              <a:rPr lang="en-GB" sz="2400" dirty="0" err="1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multistakeholders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 campaign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to improve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radiation safety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and quality in medical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exposures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in Africa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10" y="1214995"/>
            <a:ext cx="6539624" cy="4446253"/>
          </a:xfrm>
        </p:spPr>
      </p:pic>
      <p:pic>
        <p:nvPicPr>
          <p:cNvPr id="4" name="Picture 1" descr="C:\Users\DRE731~1.MWA\AppData\Local\Temp\AfrosafeFA logo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" y="163826"/>
            <a:ext cx="3609020" cy="104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5160696" y="1270546"/>
            <a:ext cx="3124536" cy="727261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 rtl="0"/>
            <a:r>
              <a:rPr lang="es-ES" sz="1000" dirty="0">
                <a:solidFill>
                  <a:srgbClr val="0070C0"/>
                </a:solidFill>
                <a:latin typeface="Eurostile ExtendedTwo" pitchFamily="34" charset="0"/>
              </a:rPr>
              <a:t>CONFERENCIA IBEROAMERICANA SOBRE PROTECCIÓN RADIOLÓGICA EN MEDICINA</a:t>
            </a:r>
          </a:p>
          <a:p>
            <a:pPr algn="ctr" rtl="0"/>
            <a:endParaRPr lang="es-ES" sz="1100" dirty="0">
              <a:solidFill>
                <a:srgbClr val="0070C0"/>
              </a:solidFill>
              <a:latin typeface="Eurostile ExtendedTwo" pitchFamily="34" charset="0"/>
            </a:endParaRPr>
          </a:p>
          <a:p>
            <a:pPr algn="ctr"/>
            <a:r>
              <a:rPr lang="es-ES" sz="1100" dirty="0">
                <a:solidFill>
                  <a:srgbClr val="0070C0"/>
                </a:solidFill>
                <a:latin typeface="Eurostile ExtendedTwo" pitchFamily="34" charset="0"/>
              </a:rPr>
              <a:t>MADRID, 18, 19 y 20 de octubre 2016</a:t>
            </a:r>
            <a:endParaRPr lang="en-US" sz="1100" dirty="0">
              <a:solidFill>
                <a:srgbClr val="0070C0"/>
              </a:solidFill>
              <a:latin typeface="Eurostile ExtendedTwo" pitchFamily="34" charset="0"/>
            </a:endParaRPr>
          </a:p>
        </p:txBody>
      </p:sp>
      <p:pic>
        <p:nvPicPr>
          <p:cNvPr id="1032" name="Picture 8" descr="http://ensondeluz.files.wordpress.com/2012/06/palacio-de-linares-casa-de-america-foto-r-puigj.jpg?w=900&amp;h=675"/>
          <p:cNvPicPr>
            <a:picLocks noChangeAspect="1" noChangeArrowheads="1"/>
          </p:cNvPicPr>
          <p:nvPr/>
        </p:nvPicPr>
        <p:blipFill>
          <a:blip r:embed="rId2" cstate="print"/>
          <a:srcRect t="8652" b="10190"/>
          <a:stretch>
            <a:fillRect/>
          </a:stretch>
        </p:blipFill>
        <p:spPr bwMode="auto">
          <a:xfrm>
            <a:off x="4972813" y="2050189"/>
            <a:ext cx="3768111" cy="2432768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7122338" y="4687968"/>
            <a:ext cx="856431" cy="304463"/>
            <a:chOff x="0" y="3517"/>
            <a:chExt cx="1379" cy="437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517"/>
              <a:ext cx="1379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746" y="3765"/>
              <a:ext cx="357" cy="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" name="Picture 2" descr="http://instituciones.sld.cu/inhem/files/2014/12/SpanishH2n.png"/>
          <p:cNvPicPr>
            <a:picLocks noChangeAspect="1" noChangeArrowheads="1"/>
          </p:cNvPicPr>
          <p:nvPr/>
        </p:nvPicPr>
        <p:blipFill>
          <a:blip r:embed="rId4" cstate="print"/>
          <a:srcRect t="18981" r="55015" b="18673"/>
          <a:stretch>
            <a:fillRect/>
          </a:stretch>
        </p:blipFill>
        <p:spPr bwMode="auto">
          <a:xfrm>
            <a:off x="6473065" y="5163688"/>
            <a:ext cx="989718" cy="363728"/>
          </a:xfrm>
          <a:prstGeom prst="rect">
            <a:avLst/>
          </a:prstGeom>
          <a:noFill/>
        </p:spPr>
      </p:pic>
      <p:pic>
        <p:nvPicPr>
          <p:cNvPr id="18" name="Picture 2" descr="http://instituciones.sld.cu/inhem/files/2014/12/SpanishH2n.png"/>
          <p:cNvPicPr>
            <a:picLocks noChangeAspect="1" noChangeArrowheads="1"/>
          </p:cNvPicPr>
          <p:nvPr/>
        </p:nvPicPr>
        <p:blipFill>
          <a:blip r:embed="rId4" cstate="print"/>
          <a:srcRect l="48688" r="1312" b="29167"/>
          <a:stretch>
            <a:fillRect/>
          </a:stretch>
        </p:blipFill>
        <p:spPr bwMode="auto">
          <a:xfrm>
            <a:off x="5160696" y="5082546"/>
            <a:ext cx="1116786" cy="419528"/>
          </a:xfrm>
          <a:prstGeom prst="rect">
            <a:avLst/>
          </a:prstGeom>
          <a:noFill/>
        </p:spPr>
      </p:pic>
      <p:pic>
        <p:nvPicPr>
          <p:cNvPr id="19" name="Picture 4" descr="logo_nu_IAEA"/>
          <p:cNvPicPr>
            <a:picLocks noChangeAspect="1" noChangeArrowheads="1"/>
          </p:cNvPicPr>
          <p:nvPr/>
        </p:nvPicPr>
        <p:blipFill>
          <a:blip r:embed="rId5" cstate="print"/>
          <a:srcRect l="7385" r="10042"/>
          <a:stretch>
            <a:fillRect/>
          </a:stretch>
        </p:blipFill>
        <p:spPr bwMode="auto">
          <a:xfrm>
            <a:off x="7978769" y="5046205"/>
            <a:ext cx="798663" cy="606214"/>
          </a:xfrm>
          <a:prstGeom prst="rect">
            <a:avLst/>
          </a:prstGeom>
          <a:noFill/>
        </p:spPr>
      </p:pic>
      <p:pic>
        <p:nvPicPr>
          <p:cNvPr id="20" name="Picture 2" descr="Ministerio de Sanidad, Servicios Sociales e Igualdad. Acceso a la página principa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2620" y="4653136"/>
            <a:ext cx="930445" cy="24761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69" y="5652419"/>
            <a:ext cx="589541" cy="32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46" y="5591416"/>
            <a:ext cx="354692" cy="3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0" y="1601798"/>
            <a:ext cx="3770543" cy="4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44008" y="203164"/>
            <a:ext cx="4370457" cy="1101519"/>
            <a:chOff x="5575069" y="167417"/>
            <a:chExt cx="4794359" cy="1214476"/>
          </a:xfrm>
        </p:grpSpPr>
        <p:sp>
          <p:nvSpPr>
            <p:cNvPr id="6" name="5 Rectángulo"/>
            <p:cNvSpPr/>
            <p:nvPr/>
          </p:nvSpPr>
          <p:spPr>
            <a:xfrm>
              <a:off x="5575069" y="261257"/>
              <a:ext cx="4210957" cy="6721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357362" y="223193"/>
              <a:ext cx="2506336" cy="4581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2100" cap="all" dirty="0" err="1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  <a:latin typeface="Eurostile ExtendedTwo" pitchFamily="34" charset="0"/>
                </a:rPr>
                <a:t>CIPR</a:t>
              </a:r>
              <a:r>
                <a:rPr lang="es-ES" sz="2100" dirty="0" err="1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  <a:latin typeface="Eurostile ExtendedTwo" pitchFamily="34" charset="0"/>
                </a:rPr>
                <a:t>a</a:t>
              </a:r>
              <a:r>
                <a:rPr lang="es-ES" sz="2100" cap="all" dirty="0" err="1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  <a:latin typeface="Eurostile ExtendedTwo" pitchFamily="34" charset="0"/>
                </a:rPr>
                <a:t>M</a:t>
              </a:r>
              <a:r>
                <a:rPr lang="es-ES" sz="2100" cap="all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  <a:latin typeface="Eurostile ExtendedTwo" pitchFamily="34" charset="0"/>
                </a:rPr>
                <a:t> </a:t>
              </a:r>
              <a:r>
                <a:rPr lang="es-ES" sz="1800" cap="all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  <a:latin typeface="Eurostile ExtendedTwo" pitchFamily="34" charset="0"/>
                </a:rPr>
                <a:t>2016</a:t>
              </a:r>
              <a:endParaRPr lang="en-US" sz="1800" cap="all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Eurostile ExtendedTwo" pitchFamily="34" charset="0"/>
              </a:endParaRPr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306" y="167417"/>
              <a:ext cx="980122" cy="1214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4"/>
          <p:cNvSpPr txBox="1"/>
          <p:nvPr/>
        </p:nvSpPr>
        <p:spPr>
          <a:xfrm>
            <a:off x="5006301" y="3916632"/>
            <a:ext cx="3724846" cy="54259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es-ES" sz="1800" dirty="0"/>
              <a:t> </a:t>
            </a:r>
            <a:r>
              <a: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de América</a:t>
            </a:r>
            <a:r>
              <a:rPr lang="es-E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(Palacio de Linares), Madrid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4" descr="Bildergebnis für ICR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Bildergebnis für ICRP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34" y="5695955"/>
            <a:ext cx="676467" cy="23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134" y="70217"/>
            <a:ext cx="44288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2600" dirty="0" err="1" smtClean="0"/>
              <a:t>Iberoamerican</a:t>
            </a:r>
            <a:r>
              <a:rPr lang="en-GB" sz="2600" dirty="0" smtClean="0"/>
              <a:t> Conference on RP in Medicine </a:t>
            </a:r>
          </a:p>
          <a:p>
            <a:pPr algn="ctr" rtl="0"/>
            <a:r>
              <a:rPr lang="en-GB" sz="2400" b="0" i="1" dirty="0" smtClean="0"/>
              <a:t>Madrid, 18-20 October 2016</a:t>
            </a:r>
            <a:endParaRPr lang="en-GB" sz="2400" b="0" i="1" dirty="0"/>
          </a:p>
        </p:txBody>
      </p:sp>
    </p:spTree>
    <p:extLst>
      <p:ext uri="{BB962C8B-B14F-4D97-AF65-F5344CB8AC3E}">
        <p14:creationId xmlns:p14="http://schemas.microsoft.com/office/powerpoint/2010/main" val="9858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260648"/>
            <a:ext cx="7236296" cy="1238250"/>
          </a:xfrm>
        </p:spPr>
        <p:txBody>
          <a:bodyPr/>
          <a:lstStyle/>
          <a:p>
            <a:pPr>
              <a:defRPr/>
            </a:pPr>
            <a:r>
              <a:rPr lang="en-GB" sz="3600" dirty="0" smtClean="0"/>
              <a:t> Fostering </a:t>
            </a:r>
            <a:r>
              <a:rPr lang="en-GB" sz="3600" dirty="0"/>
              <a:t>risk-benefit </a:t>
            </a:r>
            <a:r>
              <a:rPr lang="en-GB" sz="3600" dirty="0" smtClean="0"/>
              <a:t>dialogue</a:t>
            </a:r>
            <a:r>
              <a:rPr lang="en-GB" sz="3600" dirty="0"/>
              <a:t/>
            </a:r>
            <a:br>
              <a:rPr lang="en-GB" sz="3600" dirty="0"/>
            </a:br>
            <a:endParaRPr lang="en-US" sz="4700" dirty="0"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290250" y="1147954"/>
            <a:ext cx="3527122" cy="46212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28398" dir="1593903" algn="ctr" rotWithShape="0">
              <a:schemeClr val="bg2"/>
            </a:outerShdw>
          </a:effectLst>
          <a:extLst/>
        </p:spPr>
        <p:txBody>
          <a:bodyPr wrap="none" lIns="80147" tIns="40074" rIns="80147" bIns="40074" anchor="ctr"/>
          <a:lstStyle/>
          <a:p>
            <a:pPr algn="ctr" defTabSz="912813" rtl="0"/>
            <a:endParaRPr lang="en-US"/>
          </a:p>
        </p:txBody>
      </p:sp>
      <p:grpSp>
        <p:nvGrpSpPr>
          <p:cNvPr id="63493" name="Group 8"/>
          <p:cNvGrpSpPr>
            <a:grpSpLocks/>
          </p:cNvGrpSpPr>
          <p:nvPr/>
        </p:nvGrpSpPr>
        <p:grpSpPr bwMode="auto">
          <a:xfrm>
            <a:off x="277813" y="1340768"/>
            <a:ext cx="3070051" cy="4392487"/>
            <a:chOff x="5162" y="987"/>
            <a:chExt cx="1298" cy="1989"/>
          </a:xfrm>
        </p:grpSpPr>
        <p:sp>
          <p:nvSpPr>
            <p:cNvPr id="63501" name="Text Box 9"/>
            <p:cNvSpPr txBox="1">
              <a:spLocks noChangeArrowheads="1"/>
            </p:cNvSpPr>
            <p:nvPr/>
          </p:nvSpPr>
          <p:spPr bwMode="auto">
            <a:xfrm>
              <a:off x="5195" y="1285"/>
              <a:ext cx="126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3502" name="Picture 10" descr="WHO-EN-C-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" y="987"/>
              <a:ext cx="851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03" name="Text Box 11"/>
            <p:cNvSpPr txBox="1">
              <a:spLocks noChangeArrowheads="1"/>
            </p:cNvSpPr>
            <p:nvPr/>
          </p:nvSpPr>
          <p:spPr bwMode="auto">
            <a:xfrm>
              <a:off x="5162" y="2480"/>
              <a:ext cx="1297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042988" eaLnBrk="0" hangingPunct="0"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GB" sz="9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Communication tool for health care providers</a:t>
              </a:r>
            </a:p>
            <a:p>
              <a:pPr algn="ctr" eaLnBrk="1" hangingPunct="1"/>
              <a:endParaRPr lang="en-GB" sz="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GB" sz="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GB" sz="4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Global Initiative on Radiation Safety in Health Care Settings</a:t>
              </a:r>
              <a:endParaRPr lang="en-US" sz="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3504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" y="1779"/>
              <a:ext cx="1070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4" name="Text Box 14"/>
          <p:cNvSpPr txBox="1">
            <a:spLocks noChangeArrowheads="1"/>
          </p:cNvSpPr>
          <p:nvPr/>
        </p:nvSpPr>
        <p:spPr bwMode="auto">
          <a:xfrm>
            <a:off x="3964596" y="958081"/>
            <a:ext cx="5159424" cy="4820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0147" tIns="40074" rIns="80147" bIns="40074">
            <a:spAutoFit/>
          </a:bodyPr>
          <a:lstStyle>
            <a:lvl1pPr defTabSz="10429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29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29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29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29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defTabSz="1042988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algn="l" rtl="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 smtClean="0"/>
              <a:t>Risk-communication tool to support risk-benefit dialogue in pediatric imaging</a:t>
            </a:r>
          </a:p>
          <a:p>
            <a:pPr marL="342900" indent="-342900" algn="l" rtl="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 algn="l" rtl="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 smtClean="0"/>
              <a:t>Dialogue </a:t>
            </a:r>
            <a:r>
              <a:rPr lang="en-US" sz="2400" b="0" dirty="0"/>
              <a:t>Seminar </a:t>
            </a:r>
            <a:r>
              <a:rPr lang="en-US" sz="2400" b="0" dirty="0" smtClean="0"/>
              <a:t>to test the tool followed </a:t>
            </a:r>
            <a:r>
              <a:rPr lang="en-US" sz="2400" b="0" dirty="0"/>
              <a:t>by a Kids' </a:t>
            </a:r>
            <a:r>
              <a:rPr lang="en-US" sz="2400" b="0" dirty="0" smtClean="0"/>
              <a:t>Workshop jointly organized by WHO and NIRS</a:t>
            </a:r>
            <a:r>
              <a:rPr lang="en-US" sz="2800" b="0" dirty="0" smtClean="0"/>
              <a:t> </a:t>
            </a:r>
            <a:r>
              <a:rPr lang="en-US" b="0" dirty="0" smtClean="0"/>
              <a:t>(</a:t>
            </a:r>
            <a:r>
              <a:rPr lang="en-US" b="0" dirty="0"/>
              <a:t>Chiba, Japan, 7-9 December </a:t>
            </a:r>
            <a:r>
              <a:rPr lang="en-US" b="0" dirty="0" smtClean="0"/>
              <a:t>2014)</a:t>
            </a:r>
          </a:p>
          <a:p>
            <a:pPr marL="342900" indent="-342900" algn="l" rtl="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 algn="l" rtl="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 smtClean="0"/>
              <a:t>Justification and optimization (</a:t>
            </a:r>
            <a:r>
              <a:rPr lang="en-US" sz="2400" b="0" dirty="0" err="1" smtClean="0"/>
              <a:t>PiDRLs</a:t>
            </a:r>
            <a:r>
              <a:rPr lang="en-US" sz="2400" b="0" dirty="0" smtClean="0"/>
              <a:t>) are addressed in the risk-benefit dialogue</a:t>
            </a:r>
            <a:endParaRPr lang="en-US" sz="2400" b="0" dirty="0"/>
          </a:p>
        </p:txBody>
      </p:sp>
      <p:sp>
        <p:nvSpPr>
          <p:cNvPr id="2" name="Rectangle 1"/>
          <p:cNvSpPr/>
          <p:nvPr/>
        </p:nvSpPr>
        <p:spPr>
          <a:xfrm>
            <a:off x="159386" y="1855012"/>
            <a:ext cx="3527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Communicating radiation risks in pediatric imaging to support </a:t>
            </a:r>
            <a:endParaRPr lang="en-US" sz="1600" dirty="0" smtClean="0"/>
          </a:p>
          <a:p>
            <a:pPr algn="ctr"/>
            <a:r>
              <a:rPr lang="en-US" sz="1600" dirty="0" smtClean="0"/>
              <a:t>risk-benefit </a:t>
            </a:r>
            <a:r>
              <a:rPr lang="en-US" sz="1600" dirty="0"/>
              <a:t>dialogue</a:t>
            </a:r>
            <a:endParaRPr lang="en-GB" sz="1600" dirty="0"/>
          </a:p>
        </p:txBody>
      </p:sp>
      <p:pic>
        <p:nvPicPr>
          <p:cNvPr id="63497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13" y="4958653"/>
            <a:ext cx="2044765" cy="1621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97" y="148671"/>
            <a:ext cx="8495928" cy="1238250"/>
          </a:xfrm>
        </p:spPr>
        <p:txBody>
          <a:bodyPr/>
          <a:lstStyle/>
          <a:p>
            <a:r>
              <a:rPr lang="en-US" dirty="0" smtClean="0"/>
              <a:t> Support BSS Implementation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496" y="1340768"/>
            <a:ext cx="9001000" cy="4611688"/>
          </a:xfrm>
        </p:spPr>
        <p:txBody>
          <a:bodyPr/>
          <a:lstStyle/>
          <a:p>
            <a:r>
              <a:rPr lang="en-US" sz="2400" dirty="0" smtClean="0"/>
              <a:t>WHO is one of the 8 cosponsor of the international BSS and is cooperating with them to support  BSS implementation</a:t>
            </a:r>
          </a:p>
          <a:p>
            <a:pPr lvl="1"/>
            <a:r>
              <a:rPr lang="en-US" sz="2000" dirty="0" smtClean="0"/>
              <a:t>Both the </a:t>
            </a:r>
            <a:r>
              <a:rPr lang="en-US" sz="2000" b="1" dirty="0" smtClean="0"/>
              <a:t>International BSS</a:t>
            </a:r>
            <a:r>
              <a:rPr lang="en-US" sz="2000" dirty="0" smtClean="0"/>
              <a:t> and the </a:t>
            </a:r>
            <a:r>
              <a:rPr lang="en-US" sz="2000" b="1" dirty="0" smtClean="0"/>
              <a:t>EURATOM BSS</a:t>
            </a:r>
            <a:r>
              <a:rPr lang="en-US" sz="2000" dirty="0" smtClean="0"/>
              <a:t> have a robust set of safety requirements concerning radiation safety in medical exposures </a:t>
            </a:r>
            <a:endParaRPr lang="en-US" dirty="0"/>
          </a:p>
          <a:p>
            <a:pPr marL="523875" lvl="1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54632"/>
            <a:ext cx="2133019" cy="1520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890" t="10764" r="61516" b="29511"/>
          <a:stretch/>
        </p:blipFill>
        <p:spPr>
          <a:xfrm rot="741734">
            <a:off x="5109836" y="3686019"/>
            <a:ext cx="2334772" cy="1913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785" t="9551" r="69882" b="28755"/>
          <a:stretch/>
        </p:blipFill>
        <p:spPr>
          <a:xfrm rot="21241003">
            <a:off x="1581685" y="3059615"/>
            <a:ext cx="1980806" cy="2717084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171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considerations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WHO </a:t>
            </a:r>
            <a:r>
              <a:rPr lang="en-US" dirty="0"/>
              <a:t>is committed to collaborate with relevant stakeholders and build global, regional and national partnerships to support the application of the </a:t>
            </a:r>
            <a:r>
              <a:rPr lang="en-US" b="1" dirty="0"/>
              <a:t>BSS</a:t>
            </a:r>
            <a:r>
              <a:rPr lang="en-US" dirty="0"/>
              <a:t> in medicine and to foster the implementation of the </a:t>
            </a:r>
            <a:r>
              <a:rPr lang="en-US" b="1" dirty="0"/>
              <a:t>Bonn Call for Action </a:t>
            </a:r>
            <a:r>
              <a:rPr lang="en-US" dirty="0"/>
              <a:t>worldwide.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This workshop on Justification and Optimization for Portuguese speaking countries provides a unique opportunity for building a platform for such collaboration</a:t>
            </a:r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1433"/>
            <a:ext cx="3951653" cy="138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9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64088" cy="1238250"/>
          </a:xfrm>
        </p:spPr>
        <p:txBody>
          <a:bodyPr/>
          <a:lstStyle/>
          <a:p>
            <a:pPr eaLnBrk="1" hangingPunct="1">
              <a:defRPr/>
            </a:pPr>
            <a:r>
              <a:rPr lang="en-GB" sz="3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WHO's core functions</a:t>
            </a:r>
            <a:endParaRPr lang="en-US" sz="37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5507" name="Rectangle 3"/>
          <p:cNvSpPr>
            <a:spLocks noChangeArrowheads="1"/>
          </p:cNvSpPr>
          <p:nvPr/>
        </p:nvSpPr>
        <p:spPr bwMode="auto">
          <a:xfrm>
            <a:off x="2226271" y="1985553"/>
            <a:ext cx="4572000" cy="4027256"/>
          </a:xfrm>
          <a:prstGeom prst="rect">
            <a:avLst/>
          </a:prstGeom>
          <a:gradFill rotWithShape="1">
            <a:gsLst>
              <a:gs pos="0">
                <a:schemeClr val="bg1">
                  <a:alpha val="89000"/>
                </a:schemeClr>
              </a:gs>
              <a:gs pos="100000">
                <a:schemeClr val="bg1">
                  <a:gamma/>
                  <a:tint val="72549"/>
                  <a:invGamma/>
                  <a:alpha val="86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64" tIns="45632" rIns="91264" bIns="45632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512" y="1381125"/>
            <a:ext cx="8856984" cy="4611688"/>
          </a:xfrm>
        </p:spPr>
        <p:txBody>
          <a:bodyPr/>
          <a:lstStyle/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dirty="0">
                <a:ea typeface="SimSun" pitchFamily="2" charset="-122"/>
              </a:rPr>
              <a:t>Articulate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ethical and evidence-based</a:t>
            </a:r>
            <a:r>
              <a:rPr lang="en-GB" altLang="zh-CN" sz="23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</a:t>
            </a:r>
            <a:r>
              <a:rPr lang="en-GB" altLang="zh-CN" sz="2300" dirty="0">
                <a:ea typeface="SimSun" pitchFamily="2" charset="-122"/>
              </a:rPr>
              <a:t>policy positions</a:t>
            </a:r>
          </a:p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dirty="0">
                <a:ea typeface="SimSun" pitchFamily="2" charset="-122"/>
              </a:rPr>
              <a:t>Setting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norms and standards</a:t>
            </a:r>
            <a:r>
              <a:rPr lang="en-GB" altLang="zh-CN" sz="2300" dirty="0">
                <a:ea typeface="SimSun" pitchFamily="2" charset="-122"/>
              </a:rPr>
              <a:t>, and promoting and monitoring their implementation</a:t>
            </a:r>
          </a:p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dirty="0">
                <a:ea typeface="SimSun" pitchFamily="2" charset="-122"/>
              </a:rPr>
              <a:t>Shaping the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research agenda</a:t>
            </a:r>
            <a:r>
              <a:rPr lang="en-GB" altLang="zh-CN" sz="2300" dirty="0">
                <a:ea typeface="SimSun" pitchFamily="2" charset="-122"/>
              </a:rPr>
              <a:t>, and stimulating the generation, </a:t>
            </a:r>
            <a:r>
              <a:rPr lang="en-GB" altLang="zh-CN" sz="2300" dirty="0" smtClean="0">
                <a:ea typeface="SimSun" pitchFamily="2" charset="-122"/>
              </a:rPr>
              <a:t>translation and dissemination of </a:t>
            </a:r>
            <a:r>
              <a:rPr lang="en-GB" altLang="zh-CN" sz="2300" dirty="0">
                <a:ea typeface="SimSun" pitchFamily="2" charset="-122"/>
              </a:rPr>
              <a:t>valuable knowledge</a:t>
            </a:r>
            <a:endParaRPr lang="en-US" altLang="zh-CN" sz="2300" dirty="0">
              <a:ea typeface="SimSun" pitchFamily="2" charset="-122"/>
            </a:endParaRPr>
          </a:p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dirty="0">
                <a:ea typeface="SimSun" pitchFamily="2" charset="-122"/>
              </a:rPr>
              <a:t>Providing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technical support</a:t>
            </a:r>
            <a:r>
              <a:rPr lang="en-GB" altLang="zh-CN" sz="2300" b="1" dirty="0">
                <a:ea typeface="SimSun" pitchFamily="2" charset="-122"/>
              </a:rPr>
              <a:t>,</a:t>
            </a:r>
            <a:r>
              <a:rPr lang="en-GB" altLang="zh-CN" sz="2300" dirty="0">
                <a:ea typeface="SimSun" pitchFamily="2" charset="-122"/>
              </a:rPr>
              <a:t> catalysing change and developing sustainable institutional capacity </a:t>
            </a:r>
            <a:endParaRPr lang="en-US" altLang="zh-CN" sz="2300" dirty="0">
              <a:ea typeface="SimSun" pitchFamily="2" charset="-122"/>
            </a:endParaRPr>
          </a:p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Monitoring</a:t>
            </a:r>
            <a:r>
              <a:rPr lang="en-GB" altLang="zh-CN" sz="2300" dirty="0">
                <a:ea typeface="SimSun" pitchFamily="2" charset="-122"/>
              </a:rPr>
              <a:t> the health situation and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assessing</a:t>
            </a:r>
            <a:r>
              <a:rPr lang="en-GB" altLang="zh-CN" sz="2300" dirty="0">
                <a:ea typeface="SimSun" pitchFamily="2" charset="-122"/>
              </a:rPr>
              <a:t> health trends</a:t>
            </a:r>
          </a:p>
          <a:p>
            <a:pPr marL="551378" indent="-551378" defTabSz="103937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GB" altLang="zh-CN" sz="2300" dirty="0">
                <a:ea typeface="SimSun" pitchFamily="2" charset="-122"/>
              </a:rPr>
              <a:t>Providing</a:t>
            </a:r>
            <a:r>
              <a:rPr lang="en-GB" altLang="zh-CN" sz="2300" b="1" dirty="0">
                <a:ea typeface="SimSun" pitchFamily="2" charset="-122"/>
              </a:rPr>
              <a:t>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leadership</a:t>
            </a:r>
            <a:r>
              <a:rPr lang="en-GB" altLang="zh-CN" sz="2300" dirty="0">
                <a:ea typeface="SimSun" pitchFamily="2" charset="-122"/>
              </a:rPr>
              <a:t> on matters critical to health and engaging in </a:t>
            </a:r>
            <a:r>
              <a:rPr lang="en-GB" altLang="zh-CN" sz="2300" b="1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partnerships</a:t>
            </a:r>
            <a:r>
              <a:rPr lang="en-GB" altLang="zh-CN" sz="2300" b="1" dirty="0">
                <a:ea typeface="SimSun" pitchFamily="2" charset="-122"/>
              </a:rPr>
              <a:t> </a:t>
            </a:r>
            <a:r>
              <a:rPr lang="en-GB" altLang="zh-CN" sz="2300" dirty="0">
                <a:ea typeface="SimSun" pitchFamily="2" charset="-122"/>
              </a:rPr>
              <a:t>where joint action is needed</a:t>
            </a:r>
            <a:endParaRPr lang="en-US" sz="23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5887"/>
            <a:ext cx="2031653" cy="13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156176" y="5262973"/>
            <a:ext cx="1008112" cy="3982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827584" y="5028545"/>
            <a:ext cx="8064896" cy="10461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84" tIns="45592" rIns="91184" bIns="45592">
            <a:spAutoFit/>
          </a:bodyPr>
          <a:lstStyle>
            <a:lvl1pPr algn="l" defTabSz="1042988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 defTabSz="1042988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defTabSz="1042988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defTabSz="1042988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defTabSz="1042988" rtl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defTabSz="1042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200" i="1" dirty="0" err="1" smtClean="0">
                <a:solidFill>
                  <a:schemeClr val="bg1"/>
                </a:solidFill>
              </a:rPr>
              <a:t>Muito</a:t>
            </a:r>
            <a:r>
              <a:rPr lang="en-GB" sz="3200" i="1" dirty="0" smtClean="0">
                <a:solidFill>
                  <a:schemeClr val="bg1"/>
                </a:solidFill>
              </a:rPr>
              <a:t> </a:t>
            </a:r>
            <a:r>
              <a:rPr lang="en-GB" sz="3200" i="1" dirty="0" err="1">
                <a:solidFill>
                  <a:schemeClr val="bg1"/>
                </a:solidFill>
              </a:rPr>
              <a:t>obrigada</a:t>
            </a:r>
            <a:r>
              <a:rPr lang="en-GB" sz="3200" i="1" dirty="0">
                <a:solidFill>
                  <a:schemeClr val="bg1"/>
                </a:solidFill>
              </a:rPr>
              <a:t> </a:t>
            </a:r>
            <a:r>
              <a:rPr lang="en-GB" sz="3200" i="1" dirty="0" smtClean="0">
                <a:solidFill>
                  <a:schemeClr val="bg1"/>
                </a:solidFill>
              </a:rPr>
              <a:t>!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b="0" i="1" dirty="0" smtClean="0">
                <a:solidFill>
                  <a:schemeClr val="bg1"/>
                </a:solidFill>
                <a:hlinkClick r:id="rId2"/>
              </a:rPr>
              <a:t>perezm@who.int</a:t>
            </a:r>
            <a:r>
              <a:rPr lang="en-GB" b="0" i="1" dirty="0" smtClean="0">
                <a:solidFill>
                  <a:schemeClr val="bg1"/>
                </a:solidFill>
              </a:rPr>
              <a:t> </a:t>
            </a:r>
            <a:endParaRPr lang="en-GB" b="0" i="1" dirty="0">
              <a:solidFill>
                <a:schemeClr val="bg1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" y="0"/>
            <a:ext cx="9088223" cy="225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Instituto Português de Oncologia de Lisboa, Francisco Gentil, E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6241"/>
            <a:ext cx="9088224" cy="24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53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1238250"/>
          </a:xfrm>
          <a:prstGeom prst="rect">
            <a:avLst/>
          </a:prstGeom>
        </p:spPr>
        <p:txBody>
          <a:bodyPr lIns="91408" tIns="45704" rIns="91408" bIns="4570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039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077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116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155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700"/>
              <a:t> </a:t>
            </a:r>
            <a:r>
              <a:rPr lang="en-GB" sz="3700">
                <a:latin typeface="Helvetica-Bold"/>
              </a:rPr>
              <a:t> </a:t>
            </a:r>
            <a:endParaRPr lang="en-US" sz="3700">
              <a:latin typeface="Helvetica-Bold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8666" y="1316345"/>
            <a:ext cx="5784042" cy="4603197"/>
          </a:xfrm>
          <a:prstGeom prst="rect">
            <a:avLst/>
          </a:prstGeom>
        </p:spPr>
        <p:txBody>
          <a:bodyPr lIns="91408" tIns="45704" rIns="91408" bIns="45704"/>
          <a:lstStyle>
            <a:lvl1pPr marL="341313" indent="-341313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3275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itchFamily="34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4125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0525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7550" indent="-14605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5475" indent="-14758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02514" indent="-14758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359552" indent="-14758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16590" indent="-147586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143949" lvl="1" indent="0" eaLnBrk="1" hangingPunct="1">
              <a:buNone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en-GB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en-GB" sz="8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" y="38876"/>
            <a:ext cx="8948523" cy="123827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5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definition of "health"</a:t>
            </a:r>
            <a:endParaRPr lang="en-GB" sz="5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149469"/>
            <a:ext cx="4013640" cy="293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92361" y="1348107"/>
            <a:ext cx="5355392" cy="4539672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 rtl="0"/>
            <a:r>
              <a:rPr lang="en-US" sz="3200" b="0" i="1" dirty="0"/>
              <a:t>“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en-US" sz="3200" b="0" i="1" dirty="0"/>
              <a:t> is a state of complete physical, mental and social well-being and not merely the absence of disease or infirmity.”</a:t>
            </a:r>
            <a:r>
              <a:rPr lang="en-US" sz="2400" b="0" dirty="0"/>
              <a:t> </a:t>
            </a:r>
          </a:p>
          <a:p>
            <a:pPr algn="ctr" rtl="0"/>
            <a:endParaRPr lang="en-US" sz="2400" b="0" dirty="0"/>
          </a:p>
          <a:p>
            <a:pPr algn="ctr" rtl="0"/>
            <a:endParaRPr lang="en-US" sz="2400" b="0" dirty="0"/>
          </a:p>
          <a:p>
            <a:pPr algn="ctr" rtl="0"/>
            <a:r>
              <a:rPr lang="en-US" sz="2500" b="0" dirty="0"/>
              <a:t>(</a:t>
            </a:r>
            <a:r>
              <a:rPr lang="en-US" sz="2500" b="0" i="1" dirty="0"/>
              <a:t>WHO Constitution,1948)</a:t>
            </a:r>
          </a:p>
          <a:p>
            <a:pPr marL="457039" indent="-457039" algn="l" rtl="0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 rtl="0"/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3674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1238250"/>
          </a:xfrm>
        </p:spPr>
        <p:txBody>
          <a:bodyPr/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is a human right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96" r="5371" b="3688"/>
          <a:stretch/>
        </p:blipFill>
        <p:spPr>
          <a:xfrm>
            <a:off x="395536" y="403095"/>
            <a:ext cx="3853887" cy="5329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734577" y="1916832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dirty="0">
                <a:latin typeface="Bradley Hand ITC" panose="03070402050302030203" pitchFamily="66" charset="0"/>
              </a:rPr>
              <a:t>The right to health includes access to timely, acceptable, and affordable health care of appropriate quality</a:t>
            </a:r>
            <a:endParaRPr lang="en-GB" sz="3600" dirty="0">
              <a:latin typeface="Bradley Hand ITC" panose="03070402050302030203" pitchFamily="66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20271" y="4715002"/>
            <a:ext cx="1746753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041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975403" cy="1238250"/>
          </a:xfrm>
        </p:spPr>
        <p:txBody>
          <a:bodyPr/>
          <a:lstStyle/>
          <a:p>
            <a:r>
              <a:rPr lang="en-GB" dirty="0" smtClean="0"/>
              <a:t>Health Care Quality Dimensions</a:t>
            </a:r>
            <a:endParaRPr lang="en-GB" dirty="0"/>
          </a:p>
        </p:txBody>
      </p:sp>
      <p:pic>
        <p:nvPicPr>
          <p:cNvPr id="3" name="Picture 2" descr="www.who.int/management/quality/assurance/QualityCare_B.Def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9940" r="23608" b="33944"/>
          <a:stretch/>
        </p:blipFill>
        <p:spPr>
          <a:xfrm>
            <a:off x="4283770" y="3241766"/>
            <a:ext cx="4605051" cy="25361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Six Dimensions of Care | Children's Hospital of Wisconsin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t="44648" r="50379" b="42801"/>
          <a:stretch/>
        </p:blipFill>
        <p:spPr>
          <a:xfrm>
            <a:off x="1824081" y="1496689"/>
            <a:ext cx="5170200" cy="125562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251521" y="2799367"/>
            <a:ext cx="8315325" cy="3205162"/>
          </a:xfrm>
          <a:prstGeom prst="rect">
            <a:avLst/>
          </a:prstGeom>
        </p:spPr>
        <p:txBody>
          <a:bodyPr lIns="91408" tIns="45704" rIns="91408" bIns="45704"/>
          <a:lstStyle>
            <a:lvl1pPr marL="339186" indent="-339186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0415" indent="-2773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0553" indent="-26627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56306" indent="-22189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2813" indent="-144233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0300" indent="-147274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896378" indent="-147274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352446" indent="-147274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08515" indent="-147274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Safety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Effectiveness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Patient-centeredness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Timeliness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Efficiency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ea typeface="ＭＳ Ｐゴシック" pitchFamily="34" charset="-128"/>
              </a:rPr>
              <a:t>Equality</a:t>
            </a:r>
          </a:p>
        </p:txBody>
      </p:sp>
    </p:spTree>
    <p:extLst>
      <p:ext uri="{BB962C8B-B14F-4D97-AF65-F5344CB8AC3E}">
        <p14:creationId xmlns:p14="http://schemas.microsoft.com/office/powerpoint/2010/main" val="12047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" y="1341438"/>
            <a:ext cx="5460999" cy="4611687"/>
          </a:xfrm>
          <a:noFill/>
          <a:ln/>
        </p:spPr>
        <p:txBody>
          <a:bodyPr/>
          <a:lstStyle/>
          <a:p>
            <a:r>
              <a:rPr lang="en-GB" sz="2400" dirty="0"/>
              <a:t>Health service delivery is one of the     building blocks of health systems. </a:t>
            </a:r>
          </a:p>
          <a:p>
            <a:r>
              <a:rPr lang="en-GB" sz="2400" dirty="0"/>
              <a:t>Good health services are those which   deliver </a:t>
            </a:r>
            <a:r>
              <a:rPr lang="en-GB" sz="2400" u="sng" dirty="0"/>
              <a:t>safe and effective health  interventions</a:t>
            </a:r>
            <a:r>
              <a:rPr lang="en-GB" sz="2400" dirty="0"/>
              <a:t> to </a:t>
            </a:r>
            <a:r>
              <a:rPr lang="en-GB" sz="2400" u="sng" dirty="0"/>
              <a:t>those that need</a:t>
            </a:r>
            <a:r>
              <a:rPr lang="en-GB" sz="2400" dirty="0"/>
              <a:t> them,    </a:t>
            </a:r>
            <a:r>
              <a:rPr lang="en-GB" sz="2400" u="sng" dirty="0"/>
              <a:t>when</a:t>
            </a:r>
            <a:r>
              <a:rPr lang="en-GB" sz="2400" dirty="0"/>
              <a:t> and </a:t>
            </a:r>
            <a:r>
              <a:rPr lang="en-GB" sz="2400" u="sng" dirty="0"/>
              <a:t>where</a:t>
            </a:r>
            <a:r>
              <a:rPr lang="en-GB" sz="2400" dirty="0"/>
              <a:t> needed, with </a:t>
            </a:r>
            <a:r>
              <a:rPr lang="en-GB" sz="2400" u="sng" dirty="0"/>
              <a:t>minimum waste of resources.</a:t>
            </a:r>
            <a:r>
              <a:rPr lang="en-GB" sz="2400" dirty="0"/>
              <a:t> </a:t>
            </a:r>
          </a:p>
          <a:p>
            <a:r>
              <a:rPr lang="en-GB" sz="2400" b="1" dirty="0" smtClean="0"/>
              <a:t>Radiation safety in medicine</a:t>
            </a:r>
            <a:r>
              <a:rPr lang="en-GB" sz="2400" dirty="0" smtClean="0"/>
              <a:t> is embedded in health care quality and health </a:t>
            </a:r>
            <a:r>
              <a:rPr lang="en-GB" sz="2400" dirty="0"/>
              <a:t>systems strengthening.</a:t>
            </a:r>
            <a:endParaRPr lang="en-US" sz="2400" dirty="0"/>
          </a:p>
        </p:txBody>
      </p:sp>
      <p:grpSp>
        <p:nvGrpSpPr>
          <p:cNvPr id="357391" name="Group 15"/>
          <p:cNvGrpSpPr>
            <a:grpSpLocks/>
          </p:cNvGrpSpPr>
          <p:nvPr/>
        </p:nvGrpSpPr>
        <p:grpSpPr bwMode="auto">
          <a:xfrm>
            <a:off x="5461000" y="1268413"/>
            <a:ext cx="3683000" cy="4760912"/>
            <a:chOff x="3440" y="799"/>
            <a:chExt cx="2320" cy="2999"/>
          </a:xfrm>
        </p:grpSpPr>
        <p:pic>
          <p:nvPicPr>
            <p:cNvPr id="357387" name="Picture 11" descr="d000027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1570"/>
              <a:ext cx="891" cy="1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57380" name="Picture 4" descr="Clinician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5"/>
            <a:stretch>
              <a:fillRect/>
            </a:stretch>
          </p:blipFill>
          <p:spPr bwMode="auto">
            <a:xfrm>
              <a:off x="3440" y="799"/>
              <a:ext cx="1028" cy="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1" name="Picture 5" descr="2 radiologists C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799"/>
              <a:ext cx="1428" cy="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2" name="Picture 6" descr="CAT sc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" y="1661"/>
              <a:ext cx="1201" cy="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3" name="Picture 7" descr="pediatrician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840"/>
              <a:ext cx="1428" cy="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388" name="Picture 12" descr="http://www.insumosmedicos.info/amigos.php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" y="2840"/>
              <a:ext cx="95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7390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Good medical practice encompasses radiation safety</a:t>
            </a:r>
          </a:p>
        </p:txBody>
      </p:sp>
    </p:spTree>
    <p:extLst>
      <p:ext uri="{BB962C8B-B14F-4D97-AF65-F5344CB8AC3E}">
        <p14:creationId xmlns:p14="http://schemas.microsoft.com/office/powerpoint/2010/main" val="40839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isID">
  <a:themeElements>
    <a:clrScheme name="VisID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is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s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1041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22046</TotalTime>
  <Words>2739</Words>
  <Application>Microsoft Office PowerPoint</Application>
  <PresentationFormat>Apresentação no Ecrã (4:3)</PresentationFormat>
  <Paragraphs>318</Paragraphs>
  <Slides>50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50</vt:i4>
      </vt:variant>
    </vt:vector>
  </HeadingPairs>
  <TitlesOfParts>
    <vt:vector size="56" baseType="lpstr">
      <vt:lpstr>master</vt:lpstr>
      <vt:lpstr>VisID</vt:lpstr>
      <vt:lpstr>1_master</vt:lpstr>
      <vt:lpstr>2_master</vt:lpstr>
      <vt:lpstr>3_master</vt:lpstr>
      <vt:lpstr>Clip</vt:lpstr>
      <vt:lpstr>  Justification and Optimization in Medical Exposures   international perspectives and actions   </vt:lpstr>
      <vt:lpstr>Overview</vt:lpstr>
      <vt:lpstr>  </vt:lpstr>
      <vt:lpstr>Apresentação do PowerPoint</vt:lpstr>
      <vt:lpstr>WHO's core functions</vt:lpstr>
      <vt:lpstr>Apresentação do PowerPoint</vt:lpstr>
      <vt:lpstr>Health is a human right</vt:lpstr>
      <vt:lpstr>Health Care Quality Dimensions</vt:lpstr>
      <vt:lpstr>Good medical practice encompasses radiation safety</vt:lpstr>
      <vt:lpstr>Radiation in medicine today</vt:lpstr>
      <vt:lpstr>Apresentação do PowerPoint</vt:lpstr>
      <vt:lpstr>Radiation in Health Care</vt:lpstr>
      <vt:lpstr>System of Radiological Protection</vt:lpstr>
      <vt:lpstr>Challenge of radiation protection in health care</vt:lpstr>
      <vt:lpstr>Three categories of exposure co-exist  in health care facilities</vt:lpstr>
      <vt:lpstr>The two pillars of RP in medical exposures</vt:lpstr>
      <vt:lpstr>Apresentação do PowerPoint</vt:lpstr>
      <vt:lpstr>What does it mean in medical imaging?</vt:lpstr>
      <vt:lpstr>Appropriateness in imaging: "Best Test First !"</vt:lpstr>
      <vt:lpstr>Justification of medical exposures</vt:lpstr>
      <vt:lpstr>What is the level 1 of justification?</vt:lpstr>
      <vt:lpstr>What is the level 2  of justification?</vt:lpstr>
      <vt:lpstr>The level 3 : individual justification</vt:lpstr>
      <vt:lpstr>Referral Guidelines for Medical Imaging</vt:lpstr>
      <vt:lpstr>Optimization in medical exposures</vt:lpstr>
      <vt:lpstr>Optimization of protection</vt:lpstr>
      <vt:lpstr>Diagnostic Reference Levels (DRLs)</vt:lpstr>
      <vt:lpstr>Apresentação do PowerPoint</vt:lpstr>
      <vt:lpstr>Optimization in interventional radiology</vt:lpstr>
      <vt:lpstr>Interventional radiology: the highest doses in the lens of the eye of health workers</vt:lpstr>
      <vt:lpstr>New occupational dose limit for the lens of the eye (to prevent cataract)</vt:lpstr>
      <vt:lpstr>Apresentação do PowerPoint</vt:lpstr>
      <vt:lpstr>Recommendations of the Bonn Conference </vt:lpstr>
      <vt:lpstr>Apresentação do PowerPoint</vt:lpstr>
      <vt:lpstr>Action 1: Enhance the implementation of the principle of justification</vt:lpstr>
      <vt:lpstr> Action 2: Enhance the implementation of the principle of optimization of protection and safety </vt:lpstr>
      <vt:lpstr>WHO Global Initiative on Radiation Safety in Health Care Settings</vt:lpstr>
      <vt:lpstr>The Global Initiative: areas of work</vt:lpstr>
      <vt:lpstr>Apresentação do PowerPoint</vt:lpstr>
      <vt:lpstr>Training Course on Justification and Use of Imaging Referral Guidelines</vt:lpstr>
      <vt:lpstr>WHO collaboration on global actions to scale-up medical physicist's role in RP in medicine</vt:lpstr>
      <vt:lpstr>Apresentação do PowerPoint</vt:lpstr>
      <vt:lpstr>Radiation safety culture in medicine</vt:lpstr>
      <vt:lpstr>Apresentação do PowerPoint</vt:lpstr>
      <vt:lpstr>A multistakeholders campaign to improve radiation safety and quality in medical exposures in Africa</vt:lpstr>
      <vt:lpstr>Apresentação do PowerPoint</vt:lpstr>
      <vt:lpstr> Fostering risk-benefit dialogue </vt:lpstr>
      <vt:lpstr> Support BSS Implementation </vt:lpstr>
      <vt:lpstr>Final considerations</vt:lpstr>
      <vt:lpstr>Apresentação do PowerPoint</vt:lpstr>
    </vt:vector>
  </TitlesOfParts>
  <Company>World Health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WHO</dc:creator>
  <cp:lastModifiedBy>ANFITEATRO</cp:lastModifiedBy>
  <cp:revision>527</cp:revision>
  <dcterms:created xsi:type="dcterms:W3CDTF">2007-10-15T09:04:16Z</dcterms:created>
  <dcterms:modified xsi:type="dcterms:W3CDTF">2015-09-10T07:20:34Z</dcterms:modified>
</cp:coreProperties>
</file>