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3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9" algn="l" defTabSz="9143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7" algn="l" defTabSz="9143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1"/>
    <a:srgbClr val="FFFFCC"/>
    <a:srgbClr val="E1EFED"/>
    <a:srgbClr val="A8D1CB"/>
    <a:srgbClr val="268E7F"/>
    <a:srgbClr val="165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4660"/>
  </p:normalViewPr>
  <p:slideViewPr>
    <p:cSldViewPr>
      <p:cViewPr varScale="1">
        <p:scale>
          <a:sx n="115" d="100"/>
          <a:sy n="115" d="100"/>
        </p:scale>
        <p:origin x="64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ânia Isabel" userId="25adb73e-7da9-4073-bec1-0fc67e5b38e3" providerId="ADAL" clId="{123C2C7D-B355-4CAE-B204-4B8C368D8125}"/>
    <pc:docChg chg="modSld">
      <pc:chgData name="Vânia Isabel" userId="25adb73e-7da9-4073-bec1-0fc67e5b38e3" providerId="ADAL" clId="{123C2C7D-B355-4CAE-B204-4B8C368D8125}" dt="2022-03-06T13:43:54.638" v="3" actId="948"/>
      <pc:docMkLst>
        <pc:docMk/>
      </pc:docMkLst>
      <pc:sldChg chg="modSp mod">
        <pc:chgData name="Vânia Isabel" userId="25adb73e-7da9-4073-bec1-0fc67e5b38e3" providerId="ADAL" clId="{123C2C7D-B355-4CAE-B204-4B8C368D8125}" dt="2022-03-06T13:43:54.638" v="3" actId="948"/>
        <pc:sldMkLst>
          <pc:docMk/>
          <pc:sldMk cId="2264844297" sldId="256"/>
        </pc:sldMkLst>
        <pc:spChg chg="mod">
          <ac:chgData name="Vânia Isabel" userId="25adb73e-7da9-4073-bec1-0fc67e5b38e3" providerId="ADAL" clId="{123C2C7D-B355-4CAE-B204-4B8C368D8125}" dt="2022-03-06T13:43:54.638" v="3" actId="948"/>
          <ac:spMkLst>
            <pc:docMk/>
            <pc:sldMk cId="2264844297" sldId="256"/>
            <ac:spMk id="16" creationId="{00000000-0000-0000-0000-000000000000}"/>
          </ac:spMkLst>
        </pc:spChg>
      </pc:sldChg>
    </pc:docChg>
  </pc:docChgLst>
  <pc:docChgLst>
    <pc:chgData name="Vânia Isabel Ferreira Martins" userId="25adb73e-7da9-4073-bec1-0fc67e5b38e3" providerId="ADAL" clId="{0EBF270E-F653-49F7-AA91-46073D59B9C4}"/>
    <pc:docChg chg="undo redo custSel modSld">
      <pc:chgData name="Vânia Isabel Ferreira Martins" userId="25adb73e-7da9-4073-bec1-0fc67e5b38e3" providerId="ADAL" clId="{0EBF270E-F653-49F7-AA91-46073D59B9C4}" dt="2021-03-06T11:07:41.881" v="129" actId="20577"/>
      <pc:docMkLst>
        <pc:docMk/>
      </pc:docMkLst>
      <pc:sldChg chg="modSp mod">
        <pc:chgData name="Vânia Isabel Ferreira Martins" userId="25adb73e-7da9-4073-bec1-0fc67e5b38e3" providerId="ADAL" clId="{0EBF270E-F653-49F7-AA91-46073D59B9C4}" dt="2021-03-06T11:07:41.881" v="129" actId="20577"/>
        <pc:sldMkLst>
          <pc:docMk/>
          <pc:sldMk cId="2264844297" sldId="256"/>
        </pc:sldMkLst>
        <pc:spChg chg="mod">
          <ac:chgData name="Vânia Isabel Ferreira Martins" userId="25adb73e-7da9-4073-bec1-0fc67e5b38e3" providerId="ADAL" clId="{0EBF270E-F653-49F7-AA91-46073D59B9C4}" dt="2021-02-25T13:05:45.558" v="111" actId="20577"/>
          <ac:spMkLst>
            <pc:docMk/>
            <pc:sldMk cId="2264844297" sldId="256"/>
            <ac:spMk id="10" creationId="{00000000-0000-0000-0000-000000000000}"/>
          </ac:spMkLst>
        </pc:spChg>
        <pc:spChg chg="mod">
          <ac:chgData name="Vânia Isabel Ferreira Martins" userId="25adb73e-7da9-4073-bec1-0fc67e5b38e3" providerId="ADAL" clId="{0EBF270E-F653-49F7-AA91-46073D59B9C4}" dt="2021-03-06T11:07:41.881" v="129" actId="20577"/>
          <ac:spMkLst>
            <pc:docMk/>
            <pc:sldMk cId="2264844297" sldId="256"/>
            <ac:spMk id="15" creationId="{00000000-0000-0000-0000-000000000000}"/>
          </ac:spMkLst>
        </pc:spChg>
        <pc:spChg chg="mod">
          <ac:chgData name="Vânia Isabel Ferreira Martins" userId="25adb73e-7da9-4073-bec1-0fc67e5b38e3" providerId="ADAL" clId="{0EBF270E-F653-49F7-AA91-46073D59B9C4}" dt="2021-03-05T15:22:03.732" v="116" actId="404"/>
          <ac:spMkLst>
            <pc:docMk/>
            <pc:sldMk cId="2264844297" sldId="256"/>
            <ac:spMk id="16" creationId="{00000000-0000-0000-0000-000000000000}"/>
          </ac:spMkLst>
        </pc:spChg>
        <pc:spChg chg="mod">
          <ac:chgData name="Vânia Isabel Ferreira Martins" userId="25adb73e-7da9-4073-bec1-0fc67e5b38e3" providerId="ADAL" clId="{0EBF270E-F653-49F7-AA91-46073D59B9C4}" dt="2021-02-25T12:01:53.020" v="74" actId="20577"/>
          <ac:spMkLst>
            <pc:docMk/>
            <pc:sldMk cId="2264844297" sldId="256"/>
            <ac:spMk id="22" creationId="{00000000-0000-0000-0000-000000000000}"/>
          </ac:spMkLst>
        </pc:spChg>
        <pc:spChg chg="mod">
          <ac:chgData name="Vânia Isabel Ferreira Martins" userId="25adb73e-7da9-4073-bec1-0fc67e5b38e3" providerId="ADAL" clId="{0EBF270E-F653-49F7-AA91-46073D59B9C4}" dt="2021-02-25T12:02:35.162" v="88" actId="20577"/>
          <ac:spMkLst>
            <pc:docMk/>
            <pc:sldMk cId="2264844297" sldId="256"/>
            <ac:spMk id="36" creationId="{00000000-0000-0000-0000-000000000000}"/>
          </ac:spMkLst>
        </pc:spChg>
        <pc:spChg chg="mod">
          <ac:chgData name="Vânia Isabel Ferreira Martins" userId="25adb73e-7da9-4073-bec1-0fc67e5b38e3" providerId="ADAL" clId="{0EBF270E-F653-49F7-AA91-46073D59B9C4}" dt="2021-02-19T16:32:32.373" v="2"/>
          <ac:spMkLst>
            <pc:docMk/>
            <pc:sldMk cId="2264844297" sldId="256"/>
            <ac:spMk id="38" creationId="{00000000-0000-0000-0000-000000000000}"/>
          </ac:spMkLst>
        </pc:spChg>
        <pc:spChg chg="mod">
          <ac:chgData name="Vânia Isabel Ferreira Martins" userId="25adb73e-7da9-4073-bec1-0fc67e5b38e3" providerId="ADAL" clId="{0EBF270E-F653-49F7-AA91-46073D59B9C4}" dt="2021-02-25T12:01:24.716" v="56" actId="20577"/>
          <ac:spMkLst>
            <pc:docMk/>
            <pc:sldMk cId="2264844297" sldId="256"/>
            <ac:spMk id="4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134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866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962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43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0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42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6" indent="0">
              <a:buNone/>
              <a:defRPr sz="1800" b="1"/>
            </a:lvl3pPr>
            <a:lvl4pPr marL="1371534" indent="0">
              <a:buNone/>
              <a:defRPr sz="1600" b="1"/>
            </a:lvl4pPr>
            <a:lvl5pPr marL="1828712" indent="0">
              <a:buNone/>
              <a:defRPr sz="1600" b="1"/>
            </a:lvl5pPr>
            <a:lvl6pPr marL="2285889" indent="0">
              <a:buNone/>
              <a:defRPr sz="1600" b="1"/>
            </a:lvl6pPr>
            <a:lvl7pPr marL="2743067" indent="0">
              <a:buNone/>
              <a:defRPr sz="1600" b="1"/>
            </a:lvl7pPr>
            <a:lvl8pPr marL="3200246" indent="0">
              <a:buNone/>
              <a:defRPr sz="1600" b="1"/>
            </a:lvl8pPr>
            <a:lvl9pPr marL="365742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6" indent="0">
              <a:buNone/>
              <a:defRPr sz="1800" b="1"/>
            </a:lvl3pPr>
            <a:lvl4pPr marL="1371534" indent="0">
              <a:buNone/>
              <a:defRPr sz="1600" b="1"/>
            </a:lvl4pPr>
            <a:lvl5pPr marL="1828712" indent="0">
              <a:buNone/>
              <a:defRPr sz="1600" b="1"/>
            </a:lvl5pPr>
            <a:lvl6pPr marL="2285889" indent="0">
              <a:buNone/>
              <a:defRPr sz="1600" b="1"/>
            </a:lvl6pPr>
            <a:lvl7pPr marL="2743067" indent="0">
              <a:buNone/>
              <a:defRPr sz="1600" b="1"/>
            </a:lvl7pPr>
            <a:lvl8pPr marL="3200246" indent="0">
              <a:buNone/>
              <a:defRPr sz="1600" b="1"/>
            </a:lvl8pPr>
            <a:lvl9pPr marL="365742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286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686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841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6" indent="0">
              <a:buNone/>
              <a:defRPr sz="1000"/>
            </a:lvl3pPr>
            <a:lvl4pPr marL="1371534" indent="0">
              <a:buNone/>
              <a:defRPr sz="900"/>
            </a:lvl4pPr>
            <a:lvl5pPr marL="1828712" indent="0">
              <a:buNone/>
              <a:defRPr sz="900"/>
            </a:lvl5pPr>
            <a:lvl6pPr marL="2285889" indent="0">
              <a:buNone/>
              <a:defRPr sz="900"/>
            </a:lvl6pPr>
            <a:lvl7pPr marL="2743067" indent="0">
              <a:buNone/>
              <a:defRPr sz="900"/>
            </a:lvl7pPr>
            <a:lvl8pPr marL="3200246" indent="0">
              <a:buNone/>
              <a:defRPr sz="900"/>
            </a:lvl8pPr>
            <a:lvl9pPr marL="365742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824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6" indent="0">
              <a:buNone/>
              <a:defRPr sz="2400"/>
            </a:lvl3pPr>
            <a:lvl4pPr marL="1371534" indent="0">
              <a:buNone/>
              <a:defRPr sz="2000"/>
            </a:lvl4pPr>
            <a:lvl5pPr marL="1828712" indent="0">
              <a:buNone/>
              <a:defRPr sz="2000"/>
            </a:lvl5pPr>
            <a:lvl6pPr marL="2285889" indent="0">
              <a:buNone/>
              <a:defRPr sz="2000"/>
            </a:lvl6pPr>
            <a:lvl7pPr marL="2743067" indent="0">
              <a:buNone/>
              <a:defRPr sz="2000"/>
            </a:lvl7pPr>
            <a:lvl8pPr marL="3200246" indent="0">
              <a:buNone/>
              <a:defRPr sz="2000"/>
            </a:lvl8pPr>
            <a:lvl9pPr marL="3657424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6" indent="0">
              <a:buNone/>
              <a:defRPr sz="1000"/>
            </a:lvl3pPr>
            <a:lvl4pPr marL="1371534" indent="0">
              <a:buNone/>
              <a:defRPr sz="900"/>
            </a:lvl4pPr>
            <a:lvl5pPr marL="1828712" indent="0">
              <a:buNone/>
              <a:defRPr sz="900"/>
            </a:lvl5pPr>
            <a:lvl6pPr marL="2285889" indent="0">
              <a:buNone/>
              <a:defRPr sz="900"/>
            </a:lvl6pPr>
            <a:lvl7pPr marL="2743067" indent="0">
              <a:buNone/>
              <a:defRPr sz="900"/>
            </a:lvl7pPr>
            <a:lvl8pPr marL="3200246" indent="0">
              <a:buNone/>
              <a:defRPr sz="900"/>
            </a:lvl8pPr>
            <a:lvl9pPr marL="365742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685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A92B0-7BB2-4EBB-B932-50FEA2A948CE}" type="datetimeFigureOut">
              <a:rPr lang="pt-PT" smtClean="0"/>
              <a:t>18/10/2023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0BF8C-B636-4600-B122-D9F2902691B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51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5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5" indent="-285736" algn="l" defTabSz="914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5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3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1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9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7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35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13" indent="-228589" algn="l" defTabSz="914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6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4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2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9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7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6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24" algn="l" defTabSz="9143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0" y="63178"/>
            <a:ext cx="9144000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b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iMPact: Investigation of road traffic as a source of microplastics in the environment</a:t>
            </a:r>
          </a:p>
          <a:p>
            <a:pPr algn="ctr">
              <a:lnSpc>
                <a:spcPct val="115000"/>
              </a:lnSpc>
            </a:pPr>
            <a:r>
              <a:rPr lang="pt-PT" sz="1200" dirty="0">
                <a:latin typeface="Palatino Linotype" panose="02040502050505030304" pitchFamily="18" charset="0"/>
              </a:rPr>
              <a:t>2022.03600.PTDC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3528" y="5413381"/>
            <a:ext cx="8568934" cy="1399995"/>
          </a:xfrm>
          <a:prstGeom prst="rect">
            <a:avLst/>
          </a:prstGeom>
          <a:solidFill>
            <a:srgbClr val="FFFF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Operational Level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3528" y="692695"/>
            <a:ext cx="8568940" cy="4554000"/>
          </a:xfrm>
          <a:prstGeom prst="rect">
            <a:avLst/>
          </a:prstGeom>
          <a:solidFill>
            <a:srgbClr val="FFFF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Strategic Level </a:t>
            </a:r>
          </a:p>
        </p:txBody>
      </p:sp>
      <p:sp>
        <p:nvSpPr>
          <p:cNvPr id="5" name="Rectangle 4"/>
          <p:cNvSpPr/>
          <p:nvPr/>
        </p:nvSpPr>
        <p:spPr>
          <a:xfrm>
            <a:off x="899590" y="751861"/>
            <a:ext cx="7704846" cy="2511731"/>
          </a:xfrm>
          <a:prstGeom prst="rect">
            <a:avLst/>
          </a:prstGeom>
          <a:solidFill>
            <a:srgbClr val="E1EF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pt-PT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336" y="820230"/>
            <a:ext cx="7307361" cy="1474419"/>
          </a:xfrm>
          <a:prstGeom prst="rect">
            <a:avLst/>
          </a:prstGeom>
          <a:solidFill>
            <a:srgbClr val="A8D1CB"/>
          </a:solidFill>
          <a:ln>
            <a:noFill/>
          </a:ln>
        </p:spPr>
        <p:txBody>
          <a:bodyPr wrap="square" lIns="0" tIns="90000" rIns="180000" bIns="90000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t-PT" b="1" dirty="0">
                <a:latin typeface="Palatino Linotype" panose="02040502050505030304" pitchFamily="18" charset="0"/>
              </a:rPr>
              <a:t>Project </a:t>
            </a:r>
            <a:r>
              <a:rPr lang="en-GB" b="1" dirty="0">
                <a:latin typeface="Palatino Linotype" panose="02040502050505030304" pitchFamily="18" charset="0"/>
              </a:rPr>
              <a:t>manager</a:t>
            </a:r>
          </a:p>
          <a:p>
            <a:pPr algn="ctr"/>
            <a:endParaRPr lang="en-GB" b="1" dirty="0">
              <a:latin typeface="Palatino Linotype" panose="02040502050505030304" pitchFamily="18" charset="0"/>
            </a:endParaRPr>
          </a:p>
          <a:p>
            <a:pPr algn="ctr"/>
            <a:endParaRPr lang="en-GB" b="1" dirty="0">
              <a:latin typeface="Palatino Linotype" panose="02040502050505030304" pitchFamily="18" charset="0"/>
            </a:endParaRPr>
          </a:p>
          <a:p>
            <a:pPr algn="ctr"/>
            <a:endParaRPr lang="pt-PT" sz="1600" b="1" dirty="0">
              <a:latin typeface="Palatino Linotype" panose="02040502050505030304" pitchFamily="18" charset="0"/>
            </a:endParaRPr>
          </a:p>
          <a:p>
            <a:pPr algn="ctr"/>
            <a:r>
              <a:rPr lang="pt-PT" sz="1400" dirty="0">
                <a:latin typeface="Palatino Linotype" panose="02040502050505030304" pitchFamily="18" charset="0"/>
              </a:rPr>
              <a:t>Vânia Martins (PI) – </a:t>
            </a:r>
            <a:r>
              <a:rPr lang="en-GB" sz="1200" u="sng" dirty="0">
                <a:latin typeface="Palatino Linotype" panose="02040502050505030304" pitchFamily="18" charset="0"/>
              </a:rPr>
              <a:t>Task</a:t>
            </a:r>
            <a:r>
              <a:rPr lang="pt-PT" sz="1200" u="sng" dirty="0">
                <a:latin typeface="Palatino Linotype" panose="02040502050505030304" pitchFamily="18" charset="0"/>
              </a:rPr>
              <a:t> 1</a:t>
            </a:r>
            <a:endParaRPr lang="pt-PT" sz="1400" u="sng" dirty="0">
              <a:latin typeface="Palatino Linotype" panose="0204050205050503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2717" y="2518651"/>
            <a:ext cx="2623094" cy="492443"/>
          </a:xfrm>
          <a:prstGeom prst="rect">
            <a:avLst/>
          </a:prstGeom>
          <a:solidFill>
            <a:srgbClr val="165249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Dissemination management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    S.M. Almeida      </a:t>
            </a:r>
            <a:r>
              <a:rPr lang="en-GB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Task 8</a:t>
            </a:r>
            <a:r>
              <a:rPr lang="en-GB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	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85617" y="1305656"/>
            <a:ext cx="2061783" cy="523220"/>
          </a:xfrm>
          <a:prstGeom prst="rect">
            <a:avLst/>
          </a:prstGeom>
          <a:solidFill>
            <a:srgbClr val="165249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Scientific</a:t>
            </a:r>
            <a:r>
              <a:rPr lang="pt-PT" sz="1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  <a:r>
              <a:rPr lang="en-GB" sz="1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management</a:t>
            </a:r>
          </a:p>
          <a:p>
            <a:pPr algn="ctr"/>
            <a:endParaRPr lang="pt-PT" sz="1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0635" y="1305656"/>
            <a:ext cx="1980000" cy="523220"/>
          </a:xfrm>
          <a:prstGeom prst="rect">
            <a:avLst/>
          </a:prstGeom>
          <a:solidFill>
            <a:srgbClr val="16524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Risk management</a:t>
            </a:r>
          </a:p>
          <a:p>
            <a:pPr algn="ctr"/>
            <a:endParaRPr lang="en-GB" sz="1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5488" y="3284984"/>
            <a:ext cx="3838945" cy="1885127"/>
          </a:xfrm>
          <a:prstGeom prst="rect">
            <a:avLst/>
          </a:prstGeom>
          <a:solidFill>
            <a:srgbClr val="A8D1CB"/>
          </a:solidFill>
        </p:spPr>
        <p:txBody>
          <a:bodyPr wrap="square" lIns="91435" tIns="45718" rIns="91435" bIns="45718" rtlCol="0">
            <a:spAutoFit/>
          </a:bodyPr>
          <a:lstStyle/>
          <a:p>
            <a:pPr>
              <a:spcAft>
                <a:spcPts val="290"/>
              </a:spcAft>
            </a:pPr>
            <a:r>
              <a:rPr lang="en-GB" sz="1400" b="1" dirty="0">
                <a:latin typeface="Palatino Linotype" panose="02040502050505030304" pitchFamily="18" charset="0"/>
              </a:rPr>
              <a:t>Steering Committee</a:t>
            </a:r>
          </a:p>
          <a:p>
            <a:pPr marL="180000" indent="-180000">
              <a:lnSpc>
                <a:spcPct val="150000"/>
              </a:lnSpc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latin typeface="Palatino Linotype" panose="02040502050505030304" pitchFamily="18" charset="0"/>
              </a:rPr>
              <a:t>Vânia Martins (PI)</a:t>
            </a:r>
          </a:p>
          <a:p>
            <a:pPr marL="180000" indent="-180000">
              <a:lnSpc>
                <a:spcPct val="150000"/>
              </a:lnSpc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latin typeface="Palatino Linotype" panose="02040502050505030304" pitchFamily="18" charset="0"/>
              </a:rPr>
              <a:t>S. Marta Almeida (co-PI)</a:t>
            </a:r>
          </a:p>
          <a:p>
            <a:pPr marL="180000" indent="-180000">
              <a:lnSpc>
                <a:spcPct val="150000"/>
              </a:lnSpc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Palatino Linotype" panose="02040502050505030304" pitchFamily="18" charset="0"/>
              </a:rPr>
              <a:t>Mário Cerqueira</a:t>
            </a:r>
          </a:p>
          <a:p>
            <a:pPr marL="180000" indent="-180000">
              <a:lnSpc>
                <a:spcPct val="150000"/>
              </a:lnSpc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Palatino Linotype" panose="02040502050505030304" pitchFamily="18" charset="0"/>
              </a:rPr>
              <a:t>Teresa </a:t>
            </a:r>
            <a:r>
              <a:rPr lang="en-GB" sz="1200" dirty="0">
                <a:latin typeface="Palatino Linotype" panose="02040502050505030304" pitchFamily="18" charset="0"/>
              </a:rPr>
              <a:t>Rocha-Santos</a:t>
            </a:r>
          </a:p>
          <a:p>
            <a:pPr marL="180000" indent="-180000">
              <a:lnSpc>
                <a:spcPct val="150000"/>
              </a:lnSpc>
              <a:spcAft>
                <a:spcPts val="290"/>
              </a:spcAft>
              <a:buFont typeface="Arial" panose="020B0604020202020204" pitchFamily="34" charset="0"/>
              <a:buChar char="•"/>
            </a:pPr>
            <a:r>
              <a:rPr lang="en-GB" sz="1200" dirty="0">
                <a:latin typeface="Palatino Linotype" panose="02040502050505030304" pitchFamily="18" charset="0"/>
              </a:rPr>
              <a:t>Teresa Moreno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9591" y="3284985"/>
            <a:ext cx="3731184" cy="1893015"/>
          </a:xfrm>
          <a:prstGeom prst="rect">
            <a:avLst/>
          </a:prstGeom>
          <a:solidFill>
            <a:srgbClr val="A8D1CB"/>
          </a:solidFill>
        </p:spPr>
        <p:txBody>
          <a:bodyPr wrap="square" lIns="91435" tIns="45718" rIns="72000" bIns="45718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GB" sz="1050" b="1" dirty="0">
                <a:latin typeface="Palatino Linotype" panose="02040502050505030304" pitchFamily="18" charset="0"/>
              </a:rPr>
              <a:t>International</a:t>
            </a:r>
            <a:r>
              <a:rPr lang="pt-PT" sz="1050" b="1" dirty="0">
                <a:latin typeface="Palatino Linotype" panose="02040502050505030304" pitchFamily="18" charset="0"/>
              </a:rPr>
              <a:t> </a:t>
            </a:r>
            <a:r>
              <a:rPr lang="en-GB" sz="1050" b="1" dirty="0">
                <a:latin typeface="Palatino Linotype" panose="02040502050505030304" pitchFamily="18" charset="0"/>
              </a:rPr>
              <a:t>collaborative</a:t>
            </a:r>
            <a:r>
              <a:rPr lang="pt-PT" sz="1050" b="1" dirty="0">
                <a:latin typeface="Palatino Linotype" panose="02040502050505030304" pitchFamily="18" charset="0"/>
              </a:rPr>
              <a:t> </a:t>
            </a:r>
            <a:r>
              <a:rPr lang="en-GB" sz="1050" b="1" dirty="0">
                <a:latin typeface="Palatino Linotype" panose="02040502050505030304" pitchFamily="18" charset="0"/>
              </a:rPr>
              <a:t>partners</a:t>
            </a:r>
            <a:r>
              <a:rPr lang="pt-PT" sz="1050" b="1" dirty="0">
                <a:latin typeface="Palatino Linotype" panose="02040502050505030304" pitchFamily="18" charset="0"/>
              </a:rPr>
              <a:t>:</a:t>
            </a:r>
            <a:endParaRPr lang="en-GB" sz="1050" b="1" dirty="0">
              <a:latin typeface="Palatino Linotype" panose="02040502050505030304" pitchFamily="18" charset="0"/>
            </a:endParaRPr>
          </a:p>
          <a:p>
            <a:pPr marL="180000" indent="-18000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Palatino Linotype" panose="02040502050505030304" pitchFamily="18" charset="0"/>
              </a:rPr>
              <a:t>IDAEA-CSIC (Barcelona)</a:t>
            </a:r>
          </a:p>
          <a:p>
            <a:pPr marL="180000" indent="-18000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Palatino Linotype" panose="02040502050505030304" pitchFamily="18" charset="0"/>
              </a:rPr>
              <a:t>Sunset Laboratory BV (Amsterdam)</a:t>
            </a:r>
          </a:p>
          <a:p>
            <a:pPr marL="180000" indent="-18000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GB" sz="1000" dirty="0">
                <a:latin typeface="Palatino Linotype" panose="02040502050505030304" pitchFamily="18" charset="0"/>
              </a:rPr>
              <a:t>VTI (Linköping)</a:t>
            </a:r>
          </a:p>
          <a:p>
            <a:pPr marL="180000" indent="-180000">
              <a:lnSpc>
                <a:spcPts val="17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latin typeface="Palatino Linotype" panose="02040502050505030304" pitchFamily="18" charset="0"/>
              </a:rPr>
              <a:t>RIVM (Bilthoven)</a:t>
            </a:r>
          </a:p>
          <a:p>
            <a:pPr>
              <a:lnSpc>
                <a:spcPts val="1700"/>
              </a:lnSpc>
            </a:pPr>
            <a:r>
              <a:rPr lang="en-GB" sz="1050" b="1" dirty="0">
                <a:latin typeface="Palatino Linotype" panose="02040502050505030304" pitchFamily="18" charset="0"/>
              </a:rPr>
              <a:t>National supporting entities:</a:t>
            </a:r>
          </a:p>
          <a:p>
            <a:pPr marL="180000" indent="-180000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Palatino Linotype" panose="02040502050505030304" pitchFamily="18" charset="0"/>
              </a:rPr>
              <a:t>Lisbon </a:t>
            </a:r>
            <a:r>
              <a:rPr lang="en-GB" sz="1000" dirty="0">
                <a:latin typeface="Palatino Linotype" panose="02040502050505030304" pitchFamily="18" charset="0"/>
              </a:rPr>
              <a:t>Regional Coordination and Development Commission (CCDR-LVT)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2554186" y="2388479"/>
            <a:ext cx="4615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164282" y="2388479"/>
            <a:ext cx="1" cy="10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2179531" y="6000278"/>
            <a:ext cx="547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658975" y="5318393"/>
            <a:ext cx="6408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654961" y="5318393"/>
            <a:ext cx="1" cy="4541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787624" y="5318393"/>
            <a:ext cx="1" cy="4541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508104" y="5318393"/>
            <a:ext cx="0" cy="4541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928881" y="5324011"/>
            <a:ext cx="7228" cy="4541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1" idx="3"/>
            <a:endCxn id="13" idx="1"/>
          </p:cNvCxnSpPr>
          <p:nvPr/>
        </p:nvCxnSpPr>
        <p:spPr>
          <a:xfrm>
            <a:off x="3347400" y="1567266"/>
            <a:ext cx="278323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00131" y="1308359"/>
            <a:ext cx="2196000" cy="522000"/>
          </a:xfrm>
          <a:prstGeom prst="rect">
            <a:avLst/>
          </a:prstGeom>
          <a:solidFill>
            <a:srgbClr val="16524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Monitoring the progress management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554187" y="3044097"/>
            <a:ext cx="1" cy="10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67649" y="3044097"/>
            <a:ext cx="1" cy="10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554186" y="3152097"/>
            <a:ext cx="4615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4698000" y="2294649"/>
            <a:ext cx="0" cy="3024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22641" y="5755354"/>
            <a:ext cx="1080000" cy="461665"/>
          </a:xfrm>
          <a:prstGeom prst="rect">
            <a:avLst/>
          </a:prstGeom>
          <a:solidFill>
            <a:srgbClr val="165249"/>
          </a:solidFill>
        </p:spPr>
        <p:txBody>
          <a:bodyPr wrap="square" lIns="36000" rIns="36000" rtlCol="0" anchor="ctr" anchorCtr="0">
            <a:spAutoFit/>
          </a:bodyPr>
          <a:lstStyle/>
          <a:p>
            <a:pPr algn="ctr"/>
            <a:r>
              <a:rPr lang="pt-PT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S.M. Almeida</a:t>
            </a:r>
          </a:p>
          <a:p>
            <a:pPr algn="ctr"/>
            <a:r>
              <a:rPr lang="en-GB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Task</a:t>
            </a:r>
            <a:r>
              <a:rPr lang="pt-PT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 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36300" y="5762423"/>
            <a:ext cx="1080000" cy="461665"/>
          </a:xfrm>
          <a:prstGeom prst="rect">
            <a:avLst/>
          </a:prstGeom>
          <a:solidFill>
            <a:srgbClr val="165249"/>
          </a:solidFill>
        </p:spPr>
        <p:txBody>
          <a:bodyPr wrap="square" lIns="36000" rIns="36000" rtlCol="0" anchor="ctr" anchorCtr="0">
            <a:spAutoFit/>
          </a:bodyPr>
          <a:lstStyle/>
          <a:p>
            <a:pPr algn="ctr"/>
            <a:r>
              <a:rPr lang="pt-PT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V. Martins</a:t>
            </a:r>
          </a:p>
          <a:p>
            <a:pPr algn="ctr"/>
            <a:r>
              <a:rPr lang="en-GB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Task</a:t>
            </a:r>
            <a:r>
              <a:rPr lang="pt-PT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 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99531" y="5755354"/>
            <a:ext cx="1080000" cy="461665"/>
          </a:xfrm>
          <a:prstGeom prst="rect">
            <a:avLst/>
          </a:prstGeom>
          <a:solidFill>
            <a:srgbClr val="165249"/>
          </a:solidFill>
        </p:spPr>
        <p:txBody>
          <a:bodyPr wrap="square" lIns="36000" rIns="36000" rtlCol="0" anchor="ctr" anchorCtr="0">
            <a:spAutoFit/>
          </a:bodyPr>
          <a:lstStyle/>
          <a:p>
            <a:pPr algn="ctr"/>
            <a:r>
              <a:rPr lang="pt-PT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M. Cerqueira</a:t>
            </a:r>
          </a:p>
          <a:p>
            <a:pPr algn="ctr"/>
            <a:r>
              <a:rPr lang="en-GB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Task</a:t>
            </a:r>
            <a:r>
              <a:rPr lang="pt-PT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78454" y="5760767"/>
            <a:ext cx="1080000" cy="461665"/>
          </a:xfrm>
          <a:prstGeom prst="rect">
            <a:avLst/>
          </a:prstGeom>
          <a:solidFill>
            <a:srgbClr val="165249"/>
          </a:solidFill>
        </p:spPr>
        <p:txBody>
          <a:bodyPr wrap="square" lIns="36000" rIns="36000" rtlCol="0" anchor="ctr" anchorCtr="0">
            <a:spAutoFit/>
          </a:bodyPr>
          <a:lstStyle/>
          <a:p>
            <a:pPr algn="ctr"/>
            <a:r>
              <a:rPr lang="pt-PT" sz="1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V. Martins</a:t>
            </a:r>
            <a:endParaRPr lang="pt-PT" sz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en-GB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Task</a:t>
            </a:r>
            <a:r>
              <a:rPr lang="pt-PT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 3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4232557" y="5312113"/>
            <a:ext cx="1" cy="4541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657377" y="5762423"/>
            <a:ext cx="1080000" cy="461665"/>
          </a:xfrm>
          <a:prstGeom prst="rect">
            <a:avLst/>
          </a:prstGeom>
          <a:solidFill>
            <a:srgbClr val="165249"/>
          </a:solidFill>
        </p:spPr>
        <p:txBody>
          <a:bodyPr wrap="square" lIns="36000" rIns="36000" rtlCol="0" anchor="ctr" anchorCtr="0">
            <a:spAutoFit/>
          </a:bodyPr>
          <a:lstStyle/>
          <a:p>
            <a:pPr algn="ctr"/>
            <a:r>
              <a:rPr lang="pt-PT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V. Martins</a:t>
            </a:r>
          </a:p>
          <a:p>
            <a:pPr algn="ctr"/>
            <a:r>
              <a:rPr lang="en-GB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Task</a:t>
            </a:r>
            <a:r>
              <a:rPr lang="pt-PT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 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81090" y="2513330"/>
            <a:ext cx="2848857" cy="522000"/>
          </a:xfrm>
          <a:prstGeom prst="rect">
            <a:avLst/>
          </a:prstGeom>
          <a:solidFill>
            <a:srgbClr val="165249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Administrative management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IST-ID project management office team</a:t>
            </a:r>
            <a:endParaRPr lang="en-GB" sz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2555771" y="2388479"/>
            <a:ext cx="1" cy="10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508982" y="5752769"/>
            <a:ext cx="1080000" cy="461665"/>
          </a:xfrm>
          <a:prstGeom prst="rect">
            <a:avLst/>
          </a:prstGeom>
          <a:solidFill>
            <a:srgbClr val="165249"/>
          </a:solidFill>
        </p:spPr>
        <p:txBody>
          <a:bodyPr wrap="square" lIns="36000" rIns="36000" rtlCol="0" anchor="ctr" anchorCtr="0">
            <a:spAutoFit/>
          </a:bodyPr>
          <a:lstStyle/>
          <a:p>
            <a:pPr algn="ctr"/>
            <a:r>
              <a:rPr lang="pt-PT" sz="1200" dirty="0">
                <a:solidFill>
                  <a:schemeClr val="bg1"/>
                </a:solidFill>
                <a:latin typeface="Palatino Linotype" panose="02040502050505030304" pitchFamily="18" charset="0"/>
              </a:rPr>
              <a:t>T. Moreno</a:t>
            </a:r>
          </a:p>
          <a:p>
            <a:pPr algn="ctr"/>
            <a:r>
              <a:rPr lang="en-GB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Task</a:t>
            </a:r>
            <a:r>
              <a:rPr lang="pt-PT" sz="12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 7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B2FEF56-9BF7-41E5-A21A-0CA40D54C5B0}"/>
              </a:ext>
            </a:extLst>
          </p:cNvPr>
          <p:cNvCxnSpPr>
            <a:cxnSpLocks/>
          </p:cNvCxnSpPr>
          <p:nvPr/>
        </p:nvCxnSpPr>
        <p:spPr>
          <a:xfrm>
            <a:off x="8066975" y="5318393"/>
            <a:ext cx="0" cy="42906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DCEE7581-DEBE-4716-BC15-3702056DB881}"/>
              </a:ext>
            </a:extLst>
          </p:cNvPr>
          <p:cNvSpPr/>
          <p:nvPr/>
        </p:nvSpPr>
        <p:spPr>
          <a:xfrm>
            <a:off x="1085335" y="6214434"/>
            <a:ext cx="109419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Sampling and Analytical Procedures</a:t>
            </a:r>
            <a:endParaRPr lang="en-GB" sz="9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1855624-82D5-4A1D-B14F-218A039B897B}"/>
              </a:ext>
            </a:extLst>
          </p:cNvPr>
          <p:cNvSpPr/>
          <p:nvPr/>
        </p:nvSpPr>
        <p:spPr>
          <a:xfrm>
            <a:off x="2378449" y="6225956"/>
            <a:ext cx="106516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Road Simulator</a:t>
            </a:r>
            <a:endParaRPr lang="en-GB" sz="9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EB41EDD-9035-4C23-B0DF-A0A0CCB798F1}"/>
              </a:ext>
            </a:extLst>
          </p:cNvPr>
          <p:cNvSpPr/>
          <p:nvPr/>
        </p:nvSpPr>
        <p:spPr>
          <a:xfrm>
            <a:off x="3664790" y="6225956"/>
            <a:ext cx="106516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Road Tunnel</a:t>
            </a:r>
            <a:endParaRPr lang="en-GB" sz="9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E1EF332-4B1E-479C-A15D-449F70031E9B}"/>
              </a:ext>
            </a:extLst>
          </p:cNvPr>
          <p:cNvSpPr/>
          <p:nvPr/>
        </p:nvSpPr>
        <p:spPr>
          <a:xfrm>
            <a:off x="4936295" y="6221027"/>
            <a:ext cx="1065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 Traffic Environment</a:t>
            </a:r>
            <a:endParaRPr lang="en-GB" sz="9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5757E42-B43C-4773-B008-5EE2B7C47FF6}"/>
              </a:ext>
            </a:extLst>
          </p:cNvPr>
          <p:cNvSpPr/>
          <p:nvPr/>
        </p:nvSpPr>
        <p:spPr>
          <a:xfrm>
            <a:off x="6230054" y="6207859"/>
            <a:ext cx="1065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 Apportionment</a:t>
            </a:r>
            <a:endParaRPr lang="en-GB" sz="9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3818913-34B4-443B-BFCA-F9B7F33C4A56}"/>
              </a:ext>
            </a:extLst>
          </p:cNvPr>
          <p:cNvSpPr/>
          <p:nvPr/>
        </p:nvSpPr>
        <p:spPr>
          <a:xfrm>
            <a:off x="7516395" y="6219745"/>
            <a:ext cx="106516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Oxidative Potential of Microplastics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264844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155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Palatino Linotype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Marta Almeida</dc:creator>
  <cp:lastModifiedBy>Vânia Isabel Ferreira Martins</cp:lastModifiedBy>
  <cp:revision>75</cp:revision>
  <dcterms:created xsi:type="dcterms:W3CDTF">2015-09-24T09:24:41Z</dcterms:created>
  <dcterms:modified xsi:type="dcterms:W3CDTF">2023-10-18T11:13:35Z</dcterms:modified>
</cp:coreProperties>
</file>